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67"/>
  </p:notesMasterIdLst>
  <p:sldIdLst>
    <p:sldId id="315" r:id="rId4"/>
    <p:sldId id="293" r:id="rId5"/>
    <p:sldId id="294" r:id="rId6"/>
    <p:sldId id="295" r:id="rId7"/>
    <p:sldId id="296" r:id="rId8"/>
    <p:sldId id="297" r:id="rId9"/>
    <p:sldId id="298" r:id="rId10"/>
    <p:sldId id="320" r:id="rId11"/>
    <p:sldId id="324" r:id="rId12"/>
    <p:sldId id="300" r:id="rId13"/>
    <p:sldId id="321" r:id="rId14"/>
    <p:sldId id="299" r:id="rId15"/>
    <p:sldId id="338" r:id="rId16"/>
    <p:sldId id="302" r:id="rId17"/>
    <p:sldId id="318" r:id="rId18"/>
    <p:sldId id="351" r:id="rId19"/>
    <p:sldId id="319" r:id="rId20"/>
    <p:sldId id="303" r:id="rId21"/>
    <p:sldId id="316" r:id="rId22"/>
    <p:sldId id="304" r:id="rId23"/>
    <p:sldId id="342" r:id="rId24"/>
    <p:sldId id="359" r:id="rId25"/>
    <p:sldId id="360" r:id="rId26"/>
    <p:sldId id="305" r:id="rId27"/>
    <p:sldId id="306" r:id="rId28"/>
    <p:sldId id="350" r:id="rId29"/>
    <p:sldId id="349" r:id="rId30"/>
    <p:sldId id="352" r:id="rId31"/>
    <p:sldId id="355" r:id="rId32"/>
    <p:sldId id="354" r:id="rId33"/>
    <p:sldId id="353" r:id="rId34"/>
    <p:sldId id="307" r:id="rId35"/>
    <p:sldId id="345" r:id="rId36"/>
    <p:sldId id="346" r:id="rId37"/>
    <p:sldId id="347" r:id="rId38"/>
    <p:sldId id="344" r:id="rId39"/>
    <p:sldId id="308" r:id="rId40"/>
    <p:sldId id="327" r:id="rId41"/>
    <p:sldId id="326" r:id="rId42"/>
    <p:sldId id="356" r:id="rId43"/>
    <p:sldId id="357" r:id="rId44"/>
    <p:sldId id="358" r:id="rId45"/>
    <p:sldId id="341" r:id="rId46"/>
    <p:sldId id="309" r:id="rId47"/>
    <p:sldId id="339" r:id="rId48"/>
    <p:sldId id="340" r:id="rId49"/>
    <p:sldId id="329" r:id="rId50"/>
    <p:sldId id="331" r:id="rId51"/>
    <p:sldId id="310" r:id="rId52"/>
    <p:sldId id="328" r:id="rId53"/>
    <p:sldId id="337" r:id="rId54"/>
    <p:sldId id="317" r:id="rId55"/>
    <p:sldId id="335" r:id="rId56"/>
    <p:sldId id="336" r:id="rId57"/>
    <p:sldId id="333" r:id="rId58"/>
    <p:sldId id="334" r:id="rId59"/>
    <p:sldId id="311" r:id="rId60"/>
    <p:sldId id="323" r:id="rId61"/>
    <p:sldId id="312" r:id="rId62"/>
    <p:sldId id="325" r:id="rId63"/>
    <p:sldId id="313" r:id="rId64"/>
    <p:sldId id="314" r:id="rId65"/>
    <p:sldId id="322"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D1CC"/>
    <a:srgbClr val="FFFFFF"/>
    <a:srgbClr val="DAE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6E8205-314F-4D49-A851-7DBD5CCFDA49}" v="3" dt="2023-06-28T23:32:39.6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13" autoAdjust="0"/>
    <p:restoredTop sz="94660"/>
  </p:normalViewPr>
  <p:slideViewPr>
    <p:cSldViewPr snapToGrid="0">
      <p:cViewPr varScale="1">
        <p:scale>
          <a:sx n="108" d="100"/>
          <a:sy n="108" d="100"/>
        </p:scale>
        <p:origin x="99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microsoft.com/office/2015/10/relationships/revisionInfo" Target="revisionInfo.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4EBBAF-49CA-4D2F-A60C-AC5ADEB79EB6}" type="datetimeFigureOut">
              <a:rPr lang="en-GB" smtClean="0"/>
              <a:t>27/09/2023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19638B-859C-4A02-9348-F80063991EDD}" type="slidenum">
              <a:rPr lang="en-GB" smtClean="0"/>
              <a:t>‹#›</a:t>
            </a:fld>
            <a:endParaRPr lang="en-GB"/>
          </a:p>
        </p:txBody>
      </p:sp>
    </p:spTree>
    <p:extLst>
      <p:ext uri="{BB962C8B-B14F-4D97-AF65-F5344CB8AC3E}">
        <p14:creationId xmlns:p14="http://schemas.microsoft.com/office/powerpoint/2010/main" val="978717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19638B-859C-4A02-9348-F80063991EDD}" type="slidenum">
              <a:rPr lang="en-GB" smtClean="0"/>
              <a:t>15</a:t>
            </a:fld>
            <a:endParaRPr lang="en-GB"/>
          </a:p>
        </p:txBody>
      </p:sp>
    </p:spTree>
    <p:extLst>
      <p:ext uri="{BB962C8B-B14F-4D97-AF65-F5344CB8AC3E}">
        <p14:creationId xmlns:p14="http://schemas.microsoft.com/office/powerpoint/2010/main" val="267847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519638B-859C-4A02-9348-F80063991EDD}" type="slidenum">
              <a:rPr lang="en-GB" smtClean="0"/>
              <a:t>16</a:t>
            </a:fld>
            <a:endParaRPr lang="en-GB"/>
          </a:p>
        </p:txBody>
      </p:sp>
    </p:spTree>
    <p:extLst>
      <p:ext uri="{BB962C8B-B14F-4D97-AF65-F5344CB8AC3E}">
        <p14:creationId xmlns:p14="http://schemas.microsoft.com/office/powerpoint/2010/main" val="1248507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E736B-4178-4EAA-BB23-DB6DE47426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8CC8966-795E-46A1-981E-FCE798B407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3BE168B-1B96-4DD2-89CD-448F3727A9DF}"/>
              </a:ext>
            </a:extLst>
          </p:cNvPr>
          <p:cNvSpPr>
            <a:spLocks noGrp="1"/>
          </p:cNvSpPr>
          <p:nvPr>
            <p:ph type="dt" sz="half" idx="10"/>
          </p:nvPr>
        </p:nvSpPr>
        <p:spPr/>
        <p:txBody>
          <a:bodyPr/>
          <a:lstStyle/>
          <a:p>
            <a:fld id="{2A575D12-BCE6-4B22-9458-E6A0FC519E3A}" type="datetimeFigureOut">
              <a:rPr lang="en-GB" smtClean="0"/>
              <a:t>27/09/2023</a:t>
            </a:fld>
            <a:endParaRPr lang="en-GB"/>
          </a:p>
        </p:txBody>
      </p:sp>
      <p:sp>
        <p:nvSpPr>
          <p:cNvPr id="5" name="Footer Placeholder 4">
            <a:extLst>
              <a:ext uri="{FF2B5EF4-FFF2-40B4-BE49-F238E27FC236}">
                <a16:creationId xmlns:a16="http://schemas.microsoft.com/office/drawing/2014/main" id="{D13D3E9D-248F-4B53-BC9B-7D8EE38A94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E6228B6-236D-48FA-B26D-EF0B0E6EFD7F}"/>
              </a:ext>
            </a:extLst>
          </p:cNvPr>
          <p:cNvSpPr>
            <a:spLocks noGrp="1"/>
          </p:cNvSpPr>
          <p:nvPr>
            <p:ph type="sldNum" sz="quarter" idx="12"/>
          </p:nvPr>
        </p:nvSpPr>
        <p:spPr/>
        <p:txBody>
          <a:bodyPr/>
          <a:lstStyle/>
          <a:p>
            <a:fld id="{FB8A583C-06CF-4057-BD9A-A50DCD040BE1}" type="slidenum">
              <a:rPr lang="en-GB" smtClean="0"/>
              <a:t>‹#›</a:t>
            </a:fld>
            <a:endParaRPr lang="en-GB"/>
          </a:p>
        </p:txBody>
      </p:sp>
    </p:spTree>
    <p:extLst>
      <p:ext uri="{BB962C8B-B14F-4D97-AF65-F5344CB8AC3E}">
        <p14:creationId xmlns:p14="http://schemas.microsoft.com/office/powerpoint/2010/main" val="2007771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5BD0A-24A6-4E73-B9BB-E5F438C036B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448A765-76BB-44D0-9B3A-7D414BCC4B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6D297F0-F2F4-4F55-91E1-E664E0A905F5}"/>
              </a:ext>
            </a:extLst>
          </p:cNvPr>
          <p:cNvSpPr>
            <a:spLocks noGrp="1"/>
          </p:cNvSpPr>
          <p:nvPr>
            <p:ph type="dt" sz="half" idx="10"/>
          </p:nvPr>
        </p:nvSpPr>
        <p:spPr/>
        <p:txBody>
          <a:bodyPr/>
          <a:lstStyle/>
          <a:p>
            <a:fld id="{2A575D12-BCE6-4B22-9458-E6A0FC519E3A}" type="datetimeFigureOut">
              <a:rPr lang="en-GB" smtClean="0"/>
              <a:t>27/09/2023</a:t>
            </a:fld>
            <a:endParaRPr lang="en-GB"/>
          </a:p>
        </p:txBody>
      </p:sp>
      <p:sp>
        <p:nvSpPr>
          <p:cNvPr id="5" name="Footer Placeholder 4">
            <a:extLst>
              <a:ext uri="{FF2B5EF4-FFF2-40B4-BE49-F238E27FC236}">
                <a16:creationId xmlns:a16="http://schemas.microsoft.com/office/drawing/2014/main" id="{20BAC318-3F9F-4EE6-A1B1-AB6D5D377B8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30CB34-6946-4BD9-A26B-B8D3F0A0D64B}"/>
              </a:ext>
            </a:extLst>
          </p:cNvPr>
          <p:cNvSpPr>
            <a:spLocks noGrp="1"/>
          </p:cNvSpPr>
          <p:nvPr>
            <p:ph type="sldNum" sz="quarter" idx="12"/>
          </p:nvPr>
        </p:nvSpPr>
        <p:spPr/>
        <p:txBody>
          <a:bodyPr/>
          <a:lstStyle/>
          <a:p>
            <a:fld id="{FB8A583C-06CF-4057-BD9A-A50DCD040BE1}" type="slidenum">
              <a:rPr lang="en-GB" smtClean="0"/>
              <a:t>‹#›</a:t>
            </a:fld>
            <a:endParaRPr lang="en-GB"/>
          </a:p>
        </p:txBody>
      </p:sp>
    </p:spTree>
    <p:extLst>
      <p:ext uri="{BB962C8B-B14F-4D97-AF65-F5344CB8AC3E}">
        <p14:creationId xmlns:p14="http://schemas.microsoft.com/office/powerpoint/2010/main" val="3523927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6393D5-54F0-4D27-B2EF-A8413C97E69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F366328-FAD4-4B82-B80F-86609F97FD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A1B884-61F1-4D07-A9FB-50D47D0857C9}"/>
              </a:ext>
            </a:extLst>
          </p:cNvPr>
          <p:cNvSpPr>
            <a:spLocks noGrp="1"/>
          </p:cNvSpPr>
          <p:nvPr>
            <p:ph type="dt" sz="half" idx="10"/>
          </p:nvPr>
        </p:nvSpPr>
        <p:spPr/>
        <p:txBody>
          <a:bodyPr/>
          <a:lstStyle/>
          <a:p>
            <a:fld id="{2A575D12-BCE6-4B22-9458-E6A0FC519E3A}" type="datetimeFigureOut">
              <a:rPr lang="en-GB" smtClean="0"/>
              <a:t>27/09/2023</a:t>
            </a:fld>
            <a:endParaRPr lang="en-GB"/>
          </a:p>
        </p:txBody>
      </p:sp>
      <p:sp>
        <p:nvSpPr>
          <p:cNvPr id="5" name="Footer Placeholder 4">
            <a:extLst>
              <a:ext uri="{FF2B5EF4-FFF2-40B4-BE49-F238E27FC236}">
                <a16:creationId xmlns:a16="http://schemas.microsoft.com/office/drawing/2014/main" id="{17305031-FA8C-4F1B-83D3-FA79E797728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04E542F-7637-4A01-9226-E171A187F83F}"/>
              </a:ext>
            </a:extLst>
          </p:cNvPr>
          <p:cNvSpPr>
            <a:spLocks noGrp="1"/>
          </p:cNvSpPr>
          <p:nvPr>
            <p:ph type="sldNum" sz="quarter" idx="12"/>
          </p:nvPr>
        </p:nvSpPr>
        <p:spPr/>
        <p:txBody>
          <a:bodyPr/>
          <a:lstStyle/>
          <a:p>
            <a:fld id="{FB8A583C-06CF-4057-BD9A-A50DCD040BE1}" type="slidenum">
              <a:rPr lang="en-GB" smtClean="0"/>
              <a:t>‹#›</a:t>
            </a:fld>
            <a:endParaRPr lang="en-GB"/>
          </a:p>
        </p:txBody>
      </p:sp>
    </p:spTree>
    <p:extLst>
      <p:ext uri="{BB962C8B-B14F-4D97-AF65-F5344CB8AC3E}">
        <p14:creationId xmlns:p14="http://schemas.microsoft.com/office/powerpoint/2010/main" val="3501933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F1CC1-9955-46A1-B376-F44C9829EEA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7AA2DEE-A46C-4E6A-83DE-3FE39AF1B7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622B80F-12E0-42E9-B58E-85BCA21DD9AE}"/>
              </a:ext>
            </a:extLst>
          </p:cNvPr>
          <p:cNvSpPr>
            <a:spLocks noGrp="1"/>
          </p:cNvSpPr>
          <p:nvPr>
            <p:ph type="dt" sz="half" idx="10"/>
          </p:nvPr>
        </p:nvSpPr>
        <p:spPr/>
        <p:txBody>
          <a:bodyPr/>
          <a:lstStyle/>
          <a:p>
            <a:fld id="{2A575D12-BCE6-4B22-9458-E6A0FC519E3A}" type="datetimeFigureOut">
              <a:rPr lang="en-GB" smtClean="0"/>
              <a:t>27/09/2023</a:t>
            </a:fld>
            <a:endParaRPr lang="en-GB"/>
          </a:p>
        </p:txBody>
      </p:sp>
      <p:sp>
        <p:nvSpPr>
          <p:cNvPr id="5" name="Footer Placeholder 4">
            <a:extLst>
              <a:ext uri="{FF2B5EF4-FFF2-40B4-BE49-F238E27FC236}">
                <a16:creationId xmlns:a16="http://schemas.microsoft.com/office/drawing/2014/main" id="{C7DD67CC-B6C0-41A3-9A1D-8EBCCC71B9E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65C237-B6F8-427B-A54C-F2A7FB931AAB}"/>
              </a:ext>
            </a:extLst>
          </p:cNvPr>
          <p:cNvSpPr>
            <a:spLocks noGrp="1"/>
          </p:cNvSpPr>
          <p:nvPr>
            <p:ph type="sldNum" sz="quarter" idx="12"/>
          </p:nvPr>
        </p:nvSpPr>
        <p:spPr/>
        <p:txBody>
          <a:bodyPr/>
          <a:lstStyle/>
          <a:p>
            <a:fld id="{FB8A583C-06CF-4057-BD9A-A50DCD040BE1}" type="slidenum">
              <a:rPr lang="en-GB" smtClean="0"/>
              <a:t>‹#›</a:t>
            </a:fld>
            <a:endParaRPr lang="en-GB"/>
          </a:p>
        </p:txBody>
      </p:sp>
    </p:spTree>
    <p:extLst>
      <p:ext uri="{BB962C8B-B14F-4D97-AF65-F5344CB8AC3E}">
        <p14:creationId xmlns:p14="http://schemas.microsoft.com/office/powerpoint/2010/main" val="1625716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15B67-B8FC-438E-BD5F-80457F84B2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4783E63-C42B-4324-9F7E-F5AB678C95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B96535-0835-4C1F-A770-0B205FA47B30}"/>
              </a:ext>
            </a:extLst>
          </p:cNvPr>
          <p:cNvSpPr>
            <a:spLocks noGrp="1"/>
          </p:cNvSpPr>
          <p:nvPr>
            <p:ph type="dt" sz="half" idx="10"/>
          </p:nvPr>
        </p:nvSpPr>
        <p:spPr/>
        <p:txBody>
          <a:bodyPr/>
          <a:lstStyle/>
          <a:p>
            <a:fld id="{2A575D12-BCE6-4B22-9458-E6A0FC519E3A}" type="datetimeFigureOut">
              <a:rPr lang="en-GB" smtClean="0"/>
              <a:t>27/09/2023</a:t>
            </a:fld>
            <a:endParaRPr lang="en-GB"/>
          </a:p>
        </p:txBody>
      </p:sp>
      <p:sp>
        <p:nvSpPr>
          <p:cNvPr id="5" name="Footer Placeholder 4">
            <a:extLst>
              <a:ext uri="{FF2B5EF4-FFF2-40B4-BE49-F238E27FC236}">
                <a16:creationId xmlns:a16="http://schemas.microsoft.com/office/drawing/2014/main" id="{E1ABA9FD-3EB7-4F2E-B8C8-7E7E93E9BAD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94F3DA1-EBE8-479D-BC79-2A8C0385D72E}"/>
              </a:ext>
            </a:extLst>
          </p:cNvPr>
          <p:cNvSpPr>
            <a:spLocks noGrp="1"/>
          </p:cNvSpPr>
          <p:nvPr>
            <p:ph type="sldNum" sz="quarter" idx="12"/>
          </p:nvPr>
        </p:nvSpPr>
        <p:spPr/>
        <p:txBody>
          <a:bodyPr/>
          <a:lstStyle/>
          <a:p>
            <a:fld id="{FB8A583C-06CF-4057-BD9A-A50DCD040BE1}" type="slidenum">
              <a:rPr lang="en-GB" smtClean="0"/>
              <a:t>‹#›</a:t>
            </a:fld>
            <a:endParaRPr lang="en-GB"/>
          </a:p>
        </p:txBody>
      </p:sp>
    </p:spTree>
    <p:extLst>
      <p:ext uri="{BB962C8B-B14F-4D97-AF65-F5344CB8AC3E}">
        <p14:creationId xmlns:p14="http://schemas.microsoft.com/office/powerpoint/2010/main" val="3890109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5BA5B-8A9F-47F9-8D10-8DBBEC08BB3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E3F1A16-B8E6-4410-83DE-CCCF8AADA13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2BF4D98-B645-4C8C-A318-692C6E5FB7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3EF69EF-E273-4B75-9316-400E33AC4AE7}"/>
              </a:ext>
            </a:extLst>
          </p:cNvPr>
          <p:cNvSpPr>
            <a:spLocks noGrp="1"/>
          </p:cNvSpPr>
          <p:nvPr>
            <p:ph type="dt" sz="half" idx="10"/>
          </p:nvPr>
        </p:nvSpPr>
        <p:spPr/>
        <p:txBody>
          <a:bodyPr/>
          <a:lstStyle/>
          <a:p>
            <a:fld id="{2A575D12-BCE6-4B22-9458-E6A0FC519E3A}" type="datetimeFigureOut">
              <a:rPr lang="en-GB" smtClean="0"/>
              <a:t>27/09/2023</a:t>
            </a:fld>
            <a:endParaRPr lang="en-GB"/>
          </a:p>
        </p:txBody>
      </p:sp>
      <p:sp>
        <p:nvSpPr>
          <p:cNvPr id="6" name="Footer Placeholder 5">
            <a:extLst>
              <a:ext uri="{FF2B5EF4-FFF2-40B4-BE49-F238E27FC236}">
                <a16:creationId xmlns:a16="http://schemas.microsoft.com/office/drawing/2014/main" id="{A4420261-6F5E-4025-890D-6388868B2D0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CD1C101-938E-4FD3-A7AB-C0D750C8C8D0}"/>
              </a:ext>
            </a:extLst>
          </p:cNvPr>
          <p:cNvSpPr>
            <a:spLocks noGrp="1"/>
          </p:cNvSpPr>
          <p:nvPr>
            <p:ph type="sldNum" sz="quarter" idx="12"/>
          </p:nvPr>
        </p:nvSpPr>
        <p:spPr/>
        <p:txBody>
          <a:bodyPr/>
          <a:lstStyle/>
          <a:p>
            <a:fld id="{FB8A583C-06CF-4057-BD9A-A50DCD040BE1}" type="slidenum">
              <a:rPr lang="en-GB" smtClean="0"/>
              <a:t>‹#›</a:t>
            </a:fld>
            <a:endParaRPr lang="en-GB"/>
          </a:p>
        </p:txBody>
      </p:sp>
    </p:spTree>
    <p:extLst>
      <p:ext uri="{BB962C8B-B14F-4D97-AF65-F5344CB8AC3E}">
        <p14:creationId xmlns:p14="http://schemas.microsoft.com/office/powerpoint/2010/main" val="11125269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167D7-5924-481F-AA25-EAEE278F1C9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D0C0213-4FEB-437C-B5EB-8276904EAF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18CB92-AD65-4139-B743-3AEE956D6E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86E2C8-84A0-4673-84B3-607655C373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747F1B-3132-4A30-B840-1DBE48A463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7D8F5CD-1E11-471C-86E0-9546BEB5BA06}"/>
              </a:ext>
            </a:extLst>
          </p:cNvPr>
          <p:cNvSpPr>
            <a:spLocks noGrp="1"/>
          </p:cNvSpPr>
          <p:nvPr>
            <p:ph type="dt" sz="half" idx="10"/>
          </p:nvPr>
        </p:nvSpPr>
        <p:spPr/>
        <p:txBody>
          <a:bodyPr/>
          <a:lstStyle/>
          <a:p>
            <a:fld id="{2A575D12-BCE6-4B22-9458-E6A0FC519E3A}" type="datetimeFigureOut">
              <a:rPr lang="en-GB" smtClean="0"/>
              <a:t>27/09/2023</a:t>
            </a:fld>
            <a:endParaRPr lang="en-GB"/>
          </a:p>
        </p:txBody>
      </p:sp>
      <p:sp>
        <p:nvSpPr>
          <p:cNvPr id="8" name="Footer Placeholder 7">
            <a:extLst>
              <a:ext uri="{FF2B5EF4-FFF2-40B4-BE49-F238E27FC236}">
                <a16:creationId xmlns:a16="http://schemas.microsoft.com/office/drawing/2014/main" id="{03FA6876-35EC-4FFA-A6CB-062D40A078A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9E95A87-FA0B-4CC3-9A37-07A0F73A99CB}"/>
              </a:ext>
            </a:extLst>
          </p:cNvPr>
          <p:cNvSpPr>
            <a:spLocks noGrp="1"/>
          </p:cNvSpPr>
          <p:nvPr>
            <p:ph type="sldNum" sz="quarter" idx="12"/>
          </p:nvPr>
        </p:nvSpPr>
        <p:spPr/>
        <p:txBody>
          <a:bodyPr/>
          <a:lstStyle/>
          <a:p>
            <a:fld id="{FB8A583C-06CF-4057-BD9A-A50DCD040BE1}" type="slidenum">
              <a:rPr lang="en-GB" smtClean="0"/>
              <a:t>‹#›</a:t>
            </a:fld>
            <a:endParaRPr lang="en-GB"/>
          </a:p>
        </p:txBody>
      </p:sp>
    </p:spTree>
    <p:extLst>
      <p:ext uri="{BB962C8B-B14F-4D97-AF65-F5344CB8AC3E}">
        <p14:creationId xmlns:p14="http://schemas.microsoft.com/office/powerpoint/2010/main" val="1986660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26207-4D63-4697-8D14-28334D53BF4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DCAC67D-E5F2-4F69-A34B-B2A0E4F13709}"/>
              </a:ext>
            </a:extLst>
          </p:cNvPr>
          <p:cNvSpPr>
            <a:spLocks noGrp="1"/>
          </p:cNvSpPr>
          <p:nvPr>
            <p:ph type="dt" sz="half" idx="10"/>
          </p:nvPr>
        </p:nvSpPr>
        <p:spPr/>
        <p:txBody>
          <a:bodyPr/>
          <a:lstStyle/>
          <a:p>
            <a:fld id="{2A575D12-BCE6-4B22-9458-E6A0FC519E3A}" type="datetimeFigureOut">
              <a:rPr lang="en-GB" smtClean="0"/>
              <a:t>27/09/2023</a:t>
            </a:fld>
            <a:endParaRPr lang="en-GB"/>
          </a:p>
        </p:txBody>
      </p:sp>
      <p:sp>
        <p:nvSpPr>
          <p:cNvPr id="4" name="Footer Placeholder 3">
            <a:extLst>
              <a:ext uri="{FF2B5EF4-FFF2-40B4-BE49-F238E27FC236}">
                <a16:creationId xmlns:a16="http://schemas.microsoft.com/office/drawing/2014/main" id="{F8AF7E9C-8B3F-4C63-A63D-DCFF3CB319B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4027198-CB06-4F23-8C5E-DE6D98175388}"/>
              </a:ext>
            </a:extLst>
          </p:cNvPr>
          <p:cNvSpPr>
            <a:spLocks noGrp="1"/>
          </p:cNvSpPr>
          <p:nvPr>
            <p:ph type="sldNum" sz="quarter" idx="12"/>
          </p:nvPr>
        </p:nvSpPr>
        <p:spPr/>
        <p:txBody>
          <a:bodyPr/>
          <a:lstStyle/>
          <a:p>
            <a:fld id="{FB8A583C-06CF-4057-BD9A-A50DCD040BE1}" type="slidenum">
              <a:rPr lang="en-GB" smtClean="0"/>
              <a:t>‹#›</a:t>
            </a:fld>
            <a:endParaRPr lang="en-GB"/>
          </a:p>
        </p:txBody>
      </p:sp>
    </p:spTree>
    <p:extLst>
      <p:ext uri="{BB962C8B-B14F-4D97-AF65-F5344CB8AC3E}">
        <p14:creationId xmlns:p14="http://schemas.microsoft.com/office/powerpoint/2010/main" val="1340101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00825A-2A55-40D0-825D-ED929B0BA745}"/>
              </a:ext>
            </a:extLst>
          </p:cNvPr>
          <p:cNvSpPr>
            <a:spLocks noGrp="1"/>
          </p:cNvSpPr>
          <p:nvPr>
            <p:ph type="dt" sz="half" idx="10"/>
          </p:nvPr>
        </p:nvSpPr>
        <p:spPr/>
        <p:txBody>
          <a:bodyPr/>
          <a:lstStyle/>
          <a:p>
            <a:fld id="{2A575D12-BCE6-4B22-9458-E6A0FC519E3A}" type="datetimeFigureOut">
              <a:rPr lang="en-GB" smtClean="0"/>
              <a:t>27/09/2023</a:t>
            </a:fld>
            <a:endParaRPr lang="en-GB"/>
          </a:p>
        </p:txBody>
      </p:sp>
      <p:sp>
        <p:nvSpPr>
          <p:cNvPr id="3" name="Footer Placeholder 2">
            <a:extLst>
              <a:ext uri="{FF2B5EF4-FFF2-40B4-BE49-F238E27FC236}">
                <a16:creationId xmlns:a16="http://schemas.microsoft.com/office/drawing/2014/main" id="{D9CCA632-769D-4B1F-AB26-CBDA879673C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FAA3C27-88C7-4E98-B77E-229685DA649C}"/>
              </a:ext>
            </a:extLst>
          </p:cNvPr>
          <p:cNvSpPr>
            <a:spLocks noGrp="1"/>
          </p:cNvSpPr>
          <p:nvPr>
            <p:ph type="sldNum" sz="quarter" idx="12"/>
          </p:nvPr>
        </p:nvSpPr>
        <p:spPr/>
        <p:txBody>
          <a:bodyPr/>
          <a:lstStyle/>
          <a:p>
            <a:fld id="{FB8A583C-06CF-4057-BD9A-A50DCD040BE1}" type="slidenum">
              <a:rPr lang="en-GB" smtClean="0"/>
              <a:t>‹#›</a:t>
            </a:fld>
            <a:endParaRPr lang="en-GB"/>
          </a:p>
        </p:txBody>
      </p:sp>
    </p:spTree>
    <p:extLst>
      <p:ext uri="{BB962C8B-B14F-4D97-AF65-F5344CB8AC3E}">
        <p14:creationId xmlns:p14="http://schemas.microsoft.com/office/powerpoint/2010/main" val="725207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7126A-8FE1-4C2C-9007-09C9A9DD0F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48DC9EE-3538-44E7-A163-615B8B5ED6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5F7FFA9-CB74-41C8-A078-67EB1E423C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49DA1C-AD46-4847-8DB1-1433E5680B7D}"/>
              </a:ext>
            </a:extLst>
          </p:cNvPr>
          <p:cNvSpPr>
            <a:spLocks noGrp="1"/>
          </p:cNvSpPr>
          <p:nvPr>
            <p:ph type="dt" sz="half" idx="10"/>
          </p:nvPr>
        </p:nvSpPr>
        <p:spPr/>
        <p:txBody>
          <a:bodyPr/>
          <a:lstStyle/>
          <a:p>
            <a:fld id="{2A575D12-BCE6-4B22-9458-E6A0FC519E3A}" type="datetimeFigureOut">
              <a:rPr lang="en-GB" smtClean="0"/>
              <a:t>27/09/2023</a:t>
            </a:fld>
            <a:endParaRPr lang="en-GB"/>
          </a:p>
        </p:txBody>
      </p:sp>
      <p:sp>
        <p:nvSpPr>
          <p:cNvPr id="6" name="Footer Placeholder 5">
            <a:extLst>
              <a:ext uri="{FF2B5EF4-FFF2-40B4-BE49-F238E27FC236}">
                <a16:creationId xmlns:a16="http://schemas.microsoft.com/office/drawing/2014/main" id="{8AC7A483-7175-42CB-A6EE-D617B69D14B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868BF75-D038-47AF-8820-D892FDE8DE3B}"/>
              </a:ext>
            </a:extLst>
          </p:cNvPr>
          <p:cNvSpPr>
            <a:spLocks noGrp="1"/>
          </p:cNvSpPr>
          <p:nvPr>
            <p:ph type="sldNum" sz="quarter" idx="12"/>
          </p:nvPr>
        </p:nvSpPr>
        <p:spPr/>
        <p:txBody>
          <a:bodyPr/>
          <a:lstStyle/>
          <a:p>
            <a:fld id="{FB8A583C-06CF-4057-BD9A-A50DCD040BE1}" type="slidenum">
              <a:rPr lang="en-GB" smtClean="0"/>
              <a:t>‹#›</a:t>
            </a:fld>
            <a:endParaRPr lang="en-GB"/>
          </a:p>
        </p:txBody>
      </p:sp>
    </p:spTree>
    <p:extLst>
      <p:ext uri="{BB962C8B-B14F-4D97-AF65-F5344CB8AC3E}">
        <p14:creationId xmlns:p14="http://schemas.microsoft.com/office/powerpoint/2010/main" val="11188923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7151-9243-41C1-853F-BF23F16BDF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D7738C8-47B5-4BB0-AD8A-0902A10AD0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9F815BC-56CB-446B-9613-8BF57B7847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A20F52-EFB5-4435-9688-B15D264E5EB3}"/>
              </a:ext>
            </a:extLst>
          </p:cNvPr>
          <p:cNvSpPr>
            <a:spLocks noGrp="1"/>
          </p:cNvSpPr>
          <p:nvPr>
            <p:ph type="dt" sz="half" idx="10"/>
          </p:nvPr>
        </p:nvSpPr>
        <p:spPr/>
        <p:txBody>
          <a:bodyPr/>
          <a:lstStyle/>
          <a:p>
            <a:fld id="{2A575D12-BCE6-4B22-9458-E6A0FC519E3A}" type="datetimeFigureOut">
              <a:rPr lang="en-GB" smtClean="0"/>
              <a:t>27/09/2023</a:t>
            </a:fld>
            <a:endParaRPr lang="en-GB"/>
          </a:p>
        </p:txBody>
      </p:sp>
      <p:sp>
        <p:nvSpPr>
          <p:cNvPr id="6" name="Footer Placeholder 5">
            <a:extLst>
              <a:ext uri="{FF2B5EF4-FFF2-40B4-BE49-F238E27FC236}">
                <a16:creationId xmlns:a16="http://schemas.microsoft.com/office/drawing/2014/main" id="{560761AF-33D5-4AE1-884D-EE15683E6B9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80C8DD2-1770-417F-8C64-DC940879789D}"/>
              </a:ext>
            </a:extLst>
          </p:cNvPr>
          <p:cNvSpPr>
            <a:spLocks noGrp="1"/>
          </p:cNvSpPr>
          <p:nvPr>
            <p:ph type="sldNum" sz="quarter" idx="12"/>
          </p:nvPr>
        </p:nvSpPr>
        <p:spPr/>
        <p:txBody>
          <a:bodyPr/>
          <a:lstStyle/>
          <a:p>
            <a:fld id="{FB8A583C-06CF-4057-BD9A-A50DCD040BE1}" type="slidenum">
              <a:rPr lang="en-GB" smtClean="0"/>
              <a:t>‹#›</a:t>
            </a:fld>
            <a:endParaRPr lang="en-GB"/>
          </a:p>
        </p:txBody>
      </p:sp>
    </p:spTree>
    <p:extLst>
      <p:ext uri="{BB962C8B-B14F-4D97-AF65-F5344CB8AC3E}">
        <p14:creationId xmlns:p14="http://schemas.microsoft.com/office/powerpoint/2010/main" val="28034570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3D0573-7809-4221-8572-9EB4A89DC6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5F8E98A-F89F-47C4-90DC-0111CF005F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7D4581-91E2-4640-9CB8-0DB20EF9E4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575D12-BCE6-4B22-9458-E6A0FC519E3A}" type="datetimeFigureOut">
              <a:rPr lang="en-GB" smtClean="0"/>
              <a:t>27/09/2023</a:t>
            </a:fld>
            <a:endParaRPr lang="en-GB"/>
          </a:p>
        </p:txBody>
      </p:sp>
      <p:sp>
        <p:nvSpPr>
          <p:cNvPr id="5" name="Footer Placeholder 4">
            <a:extLst>
              <a:ext uri="{FF2B5EF4-FFF2-40B4-BE49-F238E27FC236}">
                <a16:creationId xmlns:a16="http://schemas.microsoft.com/office/drawing/2014/main" id="{89D588AF-4946-4741-A5AA-100E82A82C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CD2F863-0BA1-414C-8540-34247E0C30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8A583C-06CF-4057-BD9A-A50DCD040BE1}" type="slidenum">
              <a:rPr lang="en-GB" smtClean="0"/>
              <a:t>‹#›</a:t>
            </a:fld>
            <a:endParaRPr lang="en-GB"/>
          </a:p>
        </p:txBody>
      </p:sp>
    </p:spTree>
    <p:extLst>
      <p:ext uri="{BB962C8B-B14F-4D97-AF65-F5344CB8AC3E}">
        <p14:creationId xmlns:p14="http://schemas.microsoft.com/office/powerpoint/2010/main" val="21930432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png"/><Relationship Id="rId4" Type="http://schemas.openxmlformats.org/officeDocument/2006/relationships/hyperlink" Target="https://www.researchgate.net/publication/324223701_Vortices_enable_the_complex_aerobatics_of_peregrine_falcon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hyperlink" Target="https://www.researchgate.net/publication/326080119_The_peregrine_falcon's_rapid_dive_on_the_adaptedness_of_the_arm_skeleton_and_shoulder_girdle"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png"/><Relationship Id="rId7" Type="http://schemas.openxmlformats.org/officeDocument/2006/relationships/image" Target="../media/image28.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hyperlink" Target="https://www.researchgate.net/publication/343568201_The_Peregrine_Falcon's_Dive_On_the_Pull-Out_Maneuver_and_Flight_Control_Through_Wing-Morphin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www.researchgate.net/publication/343568201_The_Peregrine_Falcon's_Dive_On_the_Pull-Out_Maneuver_and_Flight_Control_Through_Wing-Morphing" TargetMode="Externa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jp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48.png"/><Relationship Id="rId3" Type="http://schemas.openxmlformats.org/officeDocument/2006/relationships/image" Target="../media/image39.png"/><Relationship Id="rId7" Type="http://schemas.openxmlformats.org/officeDocument/2006/relationships/image" Target="../media/image43.jpg"/><Relationship Id="rId12" Type="http://schemas.openxmlformats.org/officeDocument/2006/relationships/image" Target="../media/image47.png"/><Relationship Id="rId2" Type="http://schemas.openxmlformats.org/officeDocument/2006/relationships/image" Target="../media/image5.emf"/><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6.jpg"/><Relationship Id="rId5" Type="http://schemas.openxmlformats.org/officeDocument/2006/relationships/image" Target="../media/image41.jpg"/><Relationship Id="rId15" Type="http://schemas.openxmlformats.org/officeDocument/2006/relationships/image" Target="../media/image3.png"/><Relationship Id="rId10" Type="http://schemas.openxmlformats.org/officeDocument/2006/relationships/image" Target="../media/image45.gif"/><Relationship Id="rId4" Type="http://schemas.openxmlformats.org/officeDocument/2006/relationships/image" Target="../media/image40.jpg"/><Relationship Id="rId9" Type="http://schemas.openxmlformats.org/officeDocument/2006/relationships/image" Target="../media/image44.gif"/><Relationship Id="rId1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3.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39.png"/><Relationship Id="rId4" Type="http://schemas.openxmlformats.org/officeDocument/2006/relationships/image" Target="../media/image5.emf"/></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robotics.sciencemag.org/content/5/38/eaay1246/tab-figures-data" TargetMode="External"/><Relationship Id="rId5" Type="http://schemas.openxmlformats.org/officeDocument/2006/relationships/image" Target="../media/image65.gif"/><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gif"/><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8.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3.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3.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3.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91.jpg"/><Relationship Id="rId5" Type="http://schemas.openxmlformats.org/officeDocument/2006/relationships/image" Target="../media/image90.png"/><Relationship Id="rId4" Type="http://schemas.openxmlformats.org/officeDocument/2006/relationships/image" Target="../media/image89.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100.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99.png"/></Relationships>
</file>

<file path=ppt/slides/_rels/slide42.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3.png"/><Relationship Id="rId7" Type="http://schemas.openxmlformats.org/officeDocument/2006/relationships/image" Target="../media/image9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103.png"/><Relationship Id="rId4" Type="http://schemas.openxmlformats.org/officeDocument/2006/relationships/image" Target="../media/image99.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07.jpeg"/><Relationship Id="rId5" Type="http://schemas.openxmlformats.org/officeDocument/2006/relationships/image" Target="../media/image106.png"/><Relationship Id="rId4" Type="http://schemas.openxmlformats.org/officeDocument/2006/relationships/image" Target="../media/image105.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8.png"/><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109.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109.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5.png"/><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media/image121.pn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124.pn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126.png"/></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127.pn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29.png"/><Relationship Id="rId4" Type="http://schemas.openxmlformats.org/officeDocument/2006/relationships/image" Target="../media/image128.png"/></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31.png"/><Relationship Id="rId4" Type="http://schemas.openxmlformats.org/officeDocument/2006/relationships/image" Target="../media/image130.pn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34.jpg"/><Relationship Id="rId4" Type="http://schemas.openxmlformats.org/officeDocument/2006/relationships/image" Target="../media/image133.jpg"/></Relationships>
</file>

<file path=ppt/slides/_rels/slide59.xml.rels><?xml version="1.0" encoding="UTF-8" standalone="yes"?>
<Relationships xmlns="http://schemas.openxmlformats.org/package/2006/relationships"><Relationship Id="rId8" Type="http://schemas.openxmlformats.org/officeDocument/2006/relationships/image" Target="../media/image139.gif"/><Relationship Id="rId3" Type="http://schemas.openxmlformats.org/officeDocument/2006/relationships/image" Target="../media/image3.png"/><Relationship Id="rId7" Type="http://schemas.openxmlformats.org/officeDocument/2006/relationships/image" Target="../media/image138.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jpg"/></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9.png"/><Relationship Id="rId12" Type="http://schemas.openxmlformats.org/officeDocument/2006/relationships/image" Target="../media/image13.wmf"/><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oleObject" Target="../embeddings/oleObject1.bin"/><Relationship Id="rId5" Type="http://schemas.openxmlformats.org/officeDocument/2006/relationships/image" Target="../media/image7.png"/><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11.png"/></Relationships>
</file>

<file path=ppt/slides/_rels/slide60.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3.png"/><Relationship Id="rId7" Type="http://schemas.openxmlformats.org/officeDocument/2006/relationships/image" Target="../media/image141.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40.jpg"/><Relationship Id="rId5" Type="http://schemas.openxmlformats.org/officeDocument/2006/relationships/hyperlink" Target="https://royalsocietypublishing.org/doi/10.1098/rsos.170307#RSOS170307C3" TargetMode="External"/><Relationship Id="rId4" Type="http://schemas.openxmlformats.org/officeDocument/2006/relationships/hyperlink" Target="https://royalsocietypublishing.org/doi/10.1098/rsos.170307#RSOS170307C2" TargetMode="External"/><Relationship Id="rId9" Type="http://schemas.openxmlformats.org/officeDocument/2006/relationships/image" Target="../media/image143.gif"/></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44.png"/></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hyperlink" Target="https://www.researchgate.net/publication/364697670_Nature-inspired_self-adaptive_wingtip_for_vortex_mitigation"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hyperlink" Target="https://www.researchgate.net/publication/260127076_Diving-Flight_Aerodynamics_of_a_Peregrine_Falcon_Falco_peregrinus" TargetMode="Externa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hyperlink" Target="https://www.semanticscholar.org/paper/Aerodynamics-of-the-Cupped-Wings-during-Peregrine-Ponitz-Triep/891b292ccabe87415640e18b6ad179c41eb67438"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logo&#10;&#10;Description automatically generated">
            <a:extLst>
              <a:ext uri="{FF2B5EF4-FFF2-40B4-BE49-F238E27FC236}">
                <a16:creationId xmlns:a16="http://schemas.microsoft.com/office/drawing/2014/main" id="{93BFB0F4-3E1D-E10F-B28B-8C137E2766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7379" y="1049106"/>
            <a:ext cx="3100788" cy="3128104"/>
          </a:xfrm>
          <a:prstGeom prst="rect">
            <a:avLst/>
          </a:prstGeom>
        </p:spPr>
      </p:pic>
      <p:sp>
        <p:nvSpPr>
          <p:cNvPr id="12" name="Subtitle 2">
            <a:extLst>
              <a:ext uri="{FF2B5EF4-FFF2-40B4-BE49-F238E27FC236}">
                <a16:creationId xmlns:a16="http://schemas.microsoft.com/office/drawing/2014/main" id="{3987A3B1-6B35-C1AC-F8BE-1D4B94A4A8DC}"/>
              </a:ext>
            </a:extLst>
          </p:cNvPr>
          <p:cNvSpPr txBox="1">
            <a:spLocks/>
          </p:cNvSpPr>
          <p:nvPr/>
        </p:nvSpPr>
        <p:spPr>
          <a:xfrm>
            <a:off x="3707250" y="4344727"/>
            <a:ext cx="5081046" cy="131092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sz="2000" b="1" dirty="0"/>
              <a:t>Bio-inspired morphing wing for deployment from HAPS and ORBIT (BIOUAS HALO)</a:t>
            </a:r>
          </a:p>
        </p:txBody>
      </p:sp>
      <p:sp>
        <p:nvSpPr>
          <p:cNvPr id="13" name="Subtitle 2">
            <a:extLst>
              <a:ext uri="{FF2B5EF4-FFF2-40B4-BE49-F238E27FC236}">
                <a16:creationId xmlns:a16="http://schemas.microsoft.com/office/drawing/2014/main" id="{6600018B-D926-DCD7-C583-8E40E1969888}"/>
              </a:ext>
            </a:extLst>
          </p:cNvPr>
          <p:cNvSpPr txBox="1">
            <a:spLocks/>
          </p:cNvSpPr>
          <p:nvPr/>
        </p:nvSpPr>
        <p:spPr>
          <a:xfrm>
            <a:off x="4168653" y="5152844"/>
            <a:ext cx="3988558" cy="50281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1400" b="1" dirty="0">
                <a:solidFill>
                  <a:srgbClr val="0070C0"/>
                </a:solidFill>
              </a:rPr>
              <a:t>Project Reference: </a:t>
            </a:r>
            <a:r>
              <a:rPr lang="es-ES" sz="1400" dirty="0">
                <a:solidFill>
                  <a:srgbClr val="0070C0"/>
                </a:solidFill>
              </a:rPr>
              <a:t>4000134261/21/NL/GLC/ov</a:t>
            </a:r>
            <a:endParaRPr lang="en-US" sz="1400" dirty="0">
              <a:solidFill>
                <a:srgbClr val="0070C0"/>
              </a:solidFill>
            </a:endParaRPr>
          </a:p>
        </p:txBody>
      </p:sp>
      <p:sp>
        <p:nvSpPr>
          <p:cNvPr id="14" name="Title 1">
            <a:extLst>
              <a:ext uri="{FF2B5EF4-FFF2-40B4-BE49-F238E27FC236}">
                <a16:creationId xmlns:a16="http://schemas.microsoft.com/office/drawing/2014/main" id="{13E14CCA-CDC8-D8B0-8FE6-7C492FF0DA1C}"/>
              </a:ext>
            </a:extLst>
          </p:cNvPr>
          <p:cNvSpPr txBox="1">
            <a:spLocks/>
          </p:cNvSpPr>
          <p:nvPr/>
        </p:nvSpPr>
        <p:spPr>
          <a:xfrm>
            <a:off x="106484" y="83866"/>
            <a:ext cx="7594485" cy="231444"/>
          </a:xfrm>
          <a:prstGeom prst="rect">
            <a:avLst/>
          </a:prstGeom>
        </p:spPr>
        <p:txBody>
          <a:bodyPr vert="horz" lIns="91440" tIns="45720" rIns="91440" bIns="45720" rtlCol="0" anchor="b">
            <a:normAutofit fontScale="4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933" dirty="0">
                <a:solidFill>
                  <a:srgbClr val="0070C0"/>
                </a:solidFill>
                <a:latin typeface="Verdana"/>
              </a:rPr>
              <a:t>ESA OSIP Early Technology Development – Final Presentation (27/06/2023)</a:t>
            </a:r>
          </a:p>
        </p:txBody>
      </p:sp>
      <p:pic>
        <p:nvPicPr>
          <p:cNvPr id="2" name="Picture 1" descr="A close up of a sign">
            <a:extLst>
              <a:ext uri="{FF2B5EF4-FFF2-40B4-BE49-F238E27FC236}">
                <a16:creationId xmlns:a16="http://schemas.microsoft.com/office/drawing/2014/main" id="{7DD5471E-42AA-C9F2-3C32-063FBAB837B8}"/>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4757985" y="5543559"/>
            <a:ext cx="1489788" cy="423391"/>
          </a:xfrm>
          <a:prstGeom prst="rect">
            <a:avLst/>
          </a:prstGeom>
          <a:effectLst>
            <a:reflection stA="0" endPos="65000" dist="50800" dir="5400000" sy="-100000" algn="bl" rotWithShape="0"/>
          </a:effectLst>
        </p:spPr>
      </p:pic>
      <p:pic>
        <p:nvPicPr>
          <p:cNvPr id="3" name="Picture 2" descr="A blue text with black background&#10;&#10;Description automatically generated with low confidence">
            <a:extLst>
              <a:ext uri="{FF2B5EF4-FFF2-40B4-BE49-F238E27FC236}">
                <a16:creationId xmlns:a16="http://schemas.microsoft.com/office/drawing/2014/main" id="{A87B2287-F1E7-DFBE-844D-77705A636E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3893" y="5517037"/>
            <a:ext cx="1201102" cy="476437"/>
          </a:xfrm>
          <a:prstGeom prst="rect">
            <a:avLst/>
          </a:prstGeom>
        </p:spPr>
      </p:pic>
      <p:graphicFrame>
        <p:nvGraphicFramePr>
          <p:cNvPr id="4" name="Table 3">
            <a:extLst>
              <a:ext uri="{FF2B5EF4-FFF2-40B4-BE49-F238E27FC236}">
                <a16:creationId xmlns:a16="http://schemas.microsoft.com/office/drawing/2014/main" id="{CD64E064-5347-EEFC-7218-FEABE014A2EE}"/>
              </a:ext>
            </a:extLst>
          </p:cNvPr>
          <p:cNvGraphicFramePr>
            <a:graphicFrameLocks noGrp="1"/>
          </p:cNvGraphicFramePr>
          <p:nvPr>
            <p:extLst>
              <p:ext uri="{D42A27DB-BD31-4B8C-83A1-F6EECF244321}">
                <p14:modId xmlns:p14="http://schemas.microsoft.com/office/powerpoint/2010/main" val="3070456092"/>
              </p:ext>
            </p:extLst>
          </p:nvPr>
        </p:nvGraphicFramePr>
        <p:xfrm>
          <a:off x="95174" y="83865"/>
          <a:ext cx="6306929" cy="519449"/>
        </p:xfrm>
        <a:graphic>
          <a:graphicData uri="http://schemas.openxmlformats.org/drawingml/2006/table">
            <a:tbl>
              <a:tblPr>
                <a:tableStyleId>{5C22544A-7EE6-4342-B048-85BDC9FD1C3A}</a:tableStyleId>
              </a:tblPr>
              <a:tblGrid>
                <a:gridCol w="6306929">
                  <a:extLst>
                    <a:ext uri="{9D8B030D-6E8A-4147-A177-3AD203B41FA5}">
                      <a16:colId xmlns:a16="http://schemas.microsoft.com/office/drawing/2014/main" val="4010850560"/>
                    </a:ext>
                  </a:extLst>
                </a:gridCol>
              </a:tblGrid>
              <a:tr h="519449">
                <a:tc>
                  <a:txBody>
                    <a:bodyPr/>
                    <a:lstStyle/>
                    <a:p>
                      <a:pPr algn="ctr"/>
                      <a:endParaRPr lang="en-GB" sz="1200" dirty="0">
                        <a:effectLst/>
                      </a:endParaRPr>
                    </a:p>
                    <a:p>
                      <a:pPr algn="l"/>
                      <a:r>
                        <a:rPr lang="en-GB" sz="1200" dirty="0">
                          <a:effectLst/>
                        </a:rPr>
                        <a:t>Responsibility for presentation contents resides in Stellar Advanced Concepts Ltd</a:t>
                      </a:r>
                      <a:endParaRPr lang="en-GB" sz="1200" dirty="0">
                        <a:effectLst/>
                        <a:latin typeface="Calibri" panose="020F0502020204030204" pitchFamily="34" charset="0"/>
                        <a:ea typeface="Times New Roman" panose="02020603050405020304" pitchFamily="18" charset="0"/>
                      </a:endParaRPr>
                    </a:p>
                  </a:txBody>
                  <a:tcPr marL="89535" marR="89535" marT="0" marB="0">
                    <a:noFill/>
                  </a:tcPr>
                </a:tc>
                <a:extLst>
                  <a:ext uri="{0D108BD9-81ED-4DB2-BD59-A6C34878D82A}">
                    <a16:rowId xmlns:a16="http://schemas.microsoft.com/office/drawing/2014/main" val="3133008872"/>
                  </a:ext>
                </a:extLst>
              </a:tr>
            </a:tbl>
          </a:graphicData>
        </a:graphic>
      </p:graphicFrame>
      <p:sp>
        <p:nvSpPr>
          <p:cNvPr id="5" name="Text Box 64">
            <a:extLst>
              <a:ext uri="{FF2B5EF4-FFF2-40B4-BE49-F238E27FC236}">
                <a16:creationId xmlns:a16="http://schemas.microsoft.com/office/drawing/2014/main" id="{1C15675C-8F30-B682-C65A-BEC357DC14DC}"/>
              </a:ext>
            </a:extLst>
          </p:cNvPr>
          <p:cNvSpPr txBox="1"/>
          <p:nvPr/>
        </p:nvSpPr>
        <p:spPr>
          <a:xfrm>
            <a:off x="942635" y="6533787"/>
            <a:ext cx="10304485" cy="27082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endParaRPr lang="en-GB" sz="1200" dirty="0">
              <a:effectLst/>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26107476"/>
      </p:ext>
    </p:extLst>
  </p:cSld>
  <p:clrMapOvr>
    <a:masterClrMapping/>
  </p:clrMapOvr>
  <mc:AlternateContent xmlns:mc="http://schemas.openxmlformats.org/markup-compatibility/2006" xmlns:p14="http://schemas.microsoft.com/office/powerpoint/2010/main">
    <mc:Choice Requires="p14">
      <p:transition p14:dur="250" advTm="5000"/>
    </mc:Choice>
    <mc:Fallback xmlns="">
      <p:transition advTm="5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A121AA-C496-BCFC-CD77-E579E44EC481}"/>
              </a:ext>
            </a:extLst>
          </p:cNvPr>
          <p:cNvSpPr/>
          <p:nvPr/>
        </p:nvSpPr>
        <p:spPr>
          <a:xfrm>
            <a:off x="0" y="334164"/>
            <a:ext cx="12192000" cy="63630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5DC52B70-08E4-FDAF-79B3-1420D4C8C99F}"/>
              </a:ext>
            </a:extLst>
          </p:cNvPr>
          <p:cNvSpPr txBox="1">
            <a:spLocks/>
          </p:cNvSpPr>
          <p:nvPr/>
        </p:nvSpPr>
        <p:spPr>
          <a:xfrm>
            <a:off x="106484" y="83866"/>
            <a:ext cx="7594485" cy="231444"/>
          </a:xfrm>
          <a:prstGeom prst="rect">
            <a:avLst/>
          </a:prstGeom>
        </p:spPr>
        <p:txBody>
          <a:bodyPr vert="horz" lIns="91440" tIns="45720" rIns="91440" bIns="45720" rtlCol="0" anchor="b">
            <a:normAutofit fontScale="4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933" dirty="0">
                <a:solidFill>
                  <a:srgbClr val="0070C0"/>
                </a:solidFill>
                <a:latin typeface="Verdana"/>
              </a:rPr>
              <a:t>ESA OSIP Early Technology Development – Final Presentation (27/06/2023)</a:t>
            </a:r>
          </a:p>
        </p:txBody>
      </p:sp>
      <p:sp>
        <p:nvSpPr>
          <p:cNvPr id="2" name="Title 1">
            <a:extLst>
              <a:ext uri="{FF2B5EF4-FFF2-40B4-BE49-F238E27FC236}">
                <a16:creationId xmlns:a16="http://schemas.microsoft.com/office/drawing/2014/main" id="{91CBB8D3-8FDA-40F6-5453-4BCF251EB454}"/>
              </a:ext>
            </a:extLst>
          </p:cNvPr>
          <p:cNvSpPr txBox="1">
            <a:spLocks/>
          </p:cNvSpPr>
          <p:nvPr/>
        </p:nvSpPr>
        <p:spPr>
          <a:xfrm>
            <a:off x="1649691" y="1213504"/>
            <a:ext cx="9662473" cy="7284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chemeClr val="tx1">
                    <a:lumMod val="85000"/>
                    <a:lumOff val="15000"/>
                  </a:schemeClr>
                </a:solidFill>
                <a:latin typeface="+mn-lt"/>
              </a:rPr>
              <a:t>Background scientific papers</a:t>
            </a:r>
            <a:endParaRPr lang="en-GB" sz="3200" dirty="0">
              <a:solidFill>
                <a:schemeClr val="tx1">
                  <a:lumMod val="85000"/>
                  <a:lumOff val="15000"/>
                </a:schemeClr>
              </a:solidFill>
              <a:latin typeface="+mn-lt"/>
            </a:endParaRPr>
          </a:p>
        </p:txBody>
      </p:sp>
      <p:pic>
        <p:nvPicPr>
          <p:cNvPr id="4" name="Picture 3" descr="A close up of a sign">
            <a:extLst>
              <a:ext uri="{FF2B5EF4-FFF2-40B4-BE49-F238E27FC236}">
                <a16:creationId xmlns:a16="http://schemas.microsoft.com/office/drawing/2014/main" id="{5DCE6204-780E-4F8F-A734-FFB52B8C7358}"/>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9328285" y="440619"/>
            <a:ext cx="1489788" cy="423391"/>
          </a:xfrm>
          <a:prstGeom prst="rect">
            <a:avLst/>
          </a:prstGeom>
          <a:effectLst>
            <a:reflection stA="0" endPos="65000" dist="50800" dir="5400000" sy="-100000" algn="bl" rotWithShape="0"/>
          </a:effectLst>
        </p:spPr>
      </p:pic>
      <p:pic>
        <p:nvPicPr>
          <p:cNvPr id="10" name="Picture 9" descr="A blue text with black background&#10;&#10;Description automatically generated with low confidence">
            <a:extLst>
              <a:ext uri="{FF2B5EF4-FFF2-40B4-BE49-F238E27FC236}">
                <a16:creationId xmlns:a16="http://schemas.microsoft.com/office/drawing/2014/main" id="{EF58F724-35DF-FB0A-137D-575C963B55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3489" y="423391"/>
            <a:ext cx="1201102" cy="476437"/>
          </a:xfrm>
          <a:prstGeom prst="rect">
            <a:avLst/>
          </a:prstGeom>
        </p:spPr>
      </p:pic>
      <p:sp>
        <p:nvSpPr>
          <p:cNvPr id="13" name="Title 1">
            <a:extLst>
              <a:ext uri="{FF2B5EF4-FFF2-40B4-BE49-F238E27FC236}">
                <a16:creationId xmlns:a16="http://schemas.microsoft.com/office/drawing/2014/main" id="{2B5557F9-759B-600D-7E87-2757C8A13E82}"/>
              </a:ext>
            </a:extLst>
          </p:cNvPr>
          <p:cNvSpPr txBox="1">
            <a:spLocks/>
          </p:cNvSpPr>
          <p:nvPr/>
        </p:nvSpPr>
        <p:spPr>
          <a:xfrm>
            <a:off x="1619211" y="1933966"/>
            <a:ext cx="9662473" cy="41044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dirty="0">
                <a:hlinkClick r:id="rId4"/>
              </a:rPr>
              <a:t>Vortices enable the complex aerobatics of peregrine falcons</a:t>
            </a:r>
            <a:r>
              <a:rPr lang="en-US" sz="2000" dirty="0"/>
              <a:t> - 2018</a:t>
            </a:r>
            <a:endParaRPr lang="en-GB" sz="19900" dirty="0">
              <a:solidFill>
                <a:schemeClr val="tx1">
                  <a:lumMod val="85000"/>
                  <a:lumOff val="15000"/>
                </a:schemeClr>
              </a:solidFill>
              <a:latin typeface="+mn-lt"/>
            </a:endParaRPr>
          </a:p>
        </p:txBody>
      </p:sp>
      <p:pic>
        <p:nvPicPr>
          <p:cNvPr id="15" name="Picture 14" descr="A picture containing bird, pigeon&#10;&#10;Description automatically generated">
            <a:extLst>
              <a:ext uri="{FF2B5EF4-FFF2-40B4-BE49-F238E27FC236}">
                <a16:creationId xmlns:a16="http://schemas.microsoft.com/office/drawing/2014/main" id="{558F3852-77C9-70C2-1A17-24124BD892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969" y="2421320"/>
            <a:ext cx="2916914" cy="3713567"/>
          </a:xfrm>
          <a:prstGeom prst="rect">
            <a:avLst/>
          </a:prstGeom>
        </p:spPr>
      </p:pic>
      <p:pic>
        <p:nvPicPr>
          <p:cNvPr id="17" name="Picture 16" descr="A picture containing text, diagram&#10;&#10;Description automatically generated">
            <a:extLst>
              <a:ext uri="{FF2B5EF4-FFF2-40B4-BE49-F238E27FC236}">
                <a16:creationId xmlns:a16="http://schemas.microsoft.com/office/drawing/2014/main" id="{E641F2F6-A9DD-A2C6-1993-F5BCDC240A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28603" y="2518728"/>
            <a:ext cx="3721229" cy="3616159"/>
          </a:xfrm>
          <a:prstGeom prst="rect">
            <a:avLst/>
          </a:prstGeom>
        </p:spPr>
      </p:pic>
      <p:pic>
        <p:nvPicPr>
          <p:cNvPr id="19" name="Picture 18" descr="A picture containing drawing, sketch, child art, art&#10;&#10;Description automatically generated">
            <a:extLst>
              <a:ext uri="{FF2B5EF4-FFF2-40B4-BE49-F238E27FC236}">
                <a16:creationId xmlns:a16="http://schemas.microsoft.com/office/drawing/2014/main" id="{EA5FFD98-7794-94AC-60AD-A834A596C0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36720" y="2662385"/>
            <a:ext cx="3632671" cy="3333510"/>
          </a:xfrm>
          <a:prstGeom prst="rect">
            <a:avLst/>
          </a:prstGeom>
        </p:spPr>
      </p:pic>
      <p:sp>
        <p:nvSpPr>
          <p:cNvPr id="20" name="Title 1">
            <a:extLst>
              <a:ext uri="{FF2B5EF4-FFF2-40B4-BE49-F238E27FC236}">
                <a16:creationId xmlns:a16="http://schemas.microsoft.com/office/drawing/2014/main" id="{07E83BAF-3FBC-45BA-589F-D98C62761D1E}"/>
              </a:ext>
            </a:extLst>
          </p:cNvPr>
          <p:cNvSpPr txBox="1">
            <a:spLocks/>
          </p:cNvSpPr>
          <p:nvPr/>
        </p:nvSpPr>
        <p:spPr>
          <a:xfrm>
            <a:off x="653969" y="400153"/>
            <a:ext cx="9732579" cy="556562"/>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400" dirty="0">
                <a:solidFill>
                  <a:schemeClr val="tx1">
                    <a:lumMod val="85000"/>
                    <a:lumOff val="15000"/>
                  </a:schemeClr>
                </a:solidFill>
                <a:latin typeface="+mn-lt"/>
              </a:rPr>
              <a:t>Background</a:t>
            </a:r>
            <a:r>
              <a:rPr lang="en-US" sz="5400" dirty="0">
                <a:solidFill>
                  <a:schemeClr val="tx1">
                    <a:lumMod val="85000"/>
                    <a:lumOff val="15000"/>
                  </a:schemeClr>
                </a:solidFill>
                <a:latin typeface="+mn-lt"/>
              </a:rPr>
              <a:t> </a:t>
            </a:r>
            <a:r>
              <a:rPr lang="en-US" sz="3000" dirty="0">
                <a:solidFill>
                  <a:schemeClr val="tx1">
                    <a:lumMod val="85000"/>
                    <a:lumOff val="15000"/>
                  </a:schemeClr>
                </a:solidFill>
                <a:latin typeface="+mn-lt"/>
              </a:rPr>
              <a:t>(Research papers)</a:t>
            </a:r>
            <a:endParaRPr lang="en-GB" sz="5400" dirty="0">
              <a:solidFill>
                <a:schemeClr val="tx1">
                  <a:lumMod val="85000"/>
                  <a:lumOff val="15000"/>
                </a:schemeClr>
              </a:solidFill>
              <a:latin typeface="+mn-lt"/>
            </a:endParaRPr>
          </a:p>
        </p:txBody>
      </p:sp>
    </p:spTree>
    <p:extLst>
      <p:ext uri="{BB962C8B-B14F-4D97-AF65-F5344CB8AC3E}">
        <p14:creationId xmlns:p14="http://schemas.microsoft.com/office/powerpoint/2010/main" val="26059545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A121AA-C496-BCFC-CD77-E579E44EC481}"/>
              </a:ext>
            </a:extLst>
          </p:cNvPr>
          <p:cNvSpPr/>
          <p:nvPr/>
        </p:nvSpPr>
        <p:spPr>
          <a:xfrm>
            <a:off x="0" y="334164"/>
            <a:ext cx="12192000" cy="63630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5DC52B70-08E4-FDAF-79B3-1420D4C8C99F}"/>
              </a:ext>
            </a:extLst>
          </p:cNvPr>
          <p:cNvSpPr txBox="1">
            <a:spLocks/>
          </p:cNvSpPr>
          <p:nvPr/>
        </p:nvSpPr>
        <p:spPr>
          <a:xfrm>
            <a:off x="106484" y="83866"/>
            <a:ext cx="7594485" cy="231444"/>
          </a:xfrm>
          <a:prstGeom prst="rect">
            <a:avLst/>
          </a:prstGeom>
        </p:spPr>
        <p:txBody>
          <a:bodyPr vert="horz" lIns="91440" tIns="45720" rIns="91440" bIns="45720" rtlCol="0" anchor="b">
            <a:normAutofit fontScale="4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933" dirty="0">
                <a:solidFill>
                  <a:srgbClr val="0070C0"/>
                </a:solidFill>
                <a:latin typeface="Verdana"/>
              </a:rPr>
              <a:t>ESA OSIP Early Technology Development – Final Presentation (27/06/2023)</a:t>
            </a:r>
          </a:p>
        </p:txBody>
      </p:sp>
      <p:sp>
        <p:nvSpPr>
          <p:cNvPr id="2" name="Title 1">
            <a:extLst>
              <a:ext uri="{FF2B5EF4-FFF2-40B4-BE49-F238E27FC236}">
                <a16:creationId xmlns:a16="http://schemas.microsoft.com/office/drawing/2014/main" id="{91CBB8D3-8FDA-40F6-5453-4BCF251EB454}"/>
              </a:ext>
            </a:extLst>
          </p:cNvPr>
          <p:cNvSpPr txBox="1">
            <a:spLocks/>
          </p:cNvSpPr>
          <p:nvPr/>
        </p:nvSpPr>
        <p:spPr>
          <a:xfrm>
            <a:off x="1649691" y="1213504"/>
            <a:ext cx="9662473" cy="7284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chemeClr val="tx1">
                    <a:lumMod val="85000"/>
                    <a:lumOff val="15000"/>
                  </a:schemeClr>
                </a:solidFill>
                <a:latin typeface="+mn-lt"/>
              </a:rPr>
              <a:t>Background scientific papers</a:t>
            </a:r>
            <a:endParaRPr lang="en-GB" sz="3200" dirty="0">
              <a:solidFill>
                <a:schemeClr val="tx1">
                  <a:lumMod val="85000"/>
                  <a:lumOff val="15000"/>
                </a:schemeClr>
              </a:solidFill>
              <a:latin typeface="+mn-lt"/>
            </a:endParaRPr>
          </a:p>
        </p:txBody>
      </p:sp>
      <p:pic>
        <p:nvPicPr>
          <p:cNvPr id="4" name="Picture 3" descr="A close up of a sign">
            <a:extLst>
              <a:ext uri="{FF2B5EF4-FFF2-40B4-BE49-F238E27FC236}">
                <a16:creationId xmlns:a16="http://schemas.microsoft.com/office/drawing/2014/main" id="{5DCE6204-780E-4F8F-A734-FFB52B8C7358}"/>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9328285" y="440619"/>
            <a:ext cx="1489788" cy="423391"/>
          </a:xfrm>
          <a:prstGeom prst="rect">
            <a:avLst/>
          </a:prstGeom>
          <a:effectLst>
            <a:reflection stA="0" endPos="65000" dist="50800" dir="5400000" sy="-100000" algn="bl" rotWithShape="0"/>
          </a:effectLst>
        </p:spPr>
      </p:pic>
      <p:pic>
        <p:nvPicPr>
          <p:cNvPr id="10" name="Picture 9" descr="A blue text with black background&#10;&#10;Description automatically generated with low confidence">
            <a:extLst>
              <a:ext uri="{FF2B5EF4-FFF2-40B4-BE49-F238E27FC236}">
                <a16:creationId xmlns:a16="http://schemas.microsoft.com/office/drawing/2014/main" id="{EF58F724-35DF-FB0A-137D-575C963B55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3489" y="423391"/>
            <a:ext cx="1201102" cy="476437"/>
          </a:xfrm>
          <a:prstGeom prst="rect">
            <a:avLst/>
          </a:prstGeom>
        </p:spPr>
      </p:pic>
      <p:sp>
        <p:nvSpPr>
          <p:cNvPr id="13" name="Title 1">
            <a:extLst>
              <a:ext uri="{FF2B5EF4-FFF2-40B4-BE49-F238E27FC236}">
                <a16:creationId xmlns:a16="http://schemas.microsoft.com/office/drawing/2014/main" id="{2B5557F9-759B-600D-7E87-2757C8A13E82}"/>
              </a:ext>
            </a:extLst>
          </p:cNvPr>
          <p:cNvSpPr txBox="1">
            <a:spLocks/>
          </p:cNvSpPr>
          <p:nvPr/>
        </p:nvSpPr>
        <p:spPr>
          <a:xfrm>
            <a:off x="1036320" y="1915112"/>
            <a:ext cx="10403839" cy="41044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dirty="0">
                <a:hlinkClick r:id="rId4"/>
              </a:rPr>
              <a:t>The peregrine falcon’s rapid dive: on the adaptedness of the arm skeleton and shoulder girdle</a:t>
            </a:r>
            <a:r>
              <a:rPr lang="en-US" sz="2000" dirty="0"/>
              <a:t> - 2018</a:t>
            </a:r>
            <a:endParaRPr lang="en-GB" sz="123400" dirty="0">
              <a:solidFill>
                <a:schemeClr val="tx1">
                  <a:lumMod val="85000"/>
                  <a:lumOff val="15000"/>
                </a:schemeClr>
              </a:solidFill>
              <a:latin typeface="+mn-lt"/>
            </a:endParaRPr>
          </a:p>
        </p:txBody>
      </p:sp>
      <p:pic>
        <p:nvPicPr>
          <p:cNvPr id="11" name="Picture 10" descr="A picture containing text, screenshot, diagram, plot&#10;&#10;Description automatically generated">
            <a:extLst>
              <a:ext uri="{FF2B5EF4-FFF2-40B4-BE49-F238E27FC236}">
                <a16:creationId xmlns:a16="http://schemas.microsoft.com/office/drawing/2014/main" id="{F314B825-B0F0-FB62-D09E-940881CA9D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80797" y="2474581"/>
            <a:ext cx="4429271" cy="3860848"/>
          </a:xfrm>
          <a:prstGeom prst="rect">
            <a:avLst/>
          </a:prstGeom>
        </p:spPr>
      </p:pic>
      <p:pic>
        <p:nvPicPr>
          <p:cNvPr id="14" name="Picture 13">
            <a:extLst>
              <a:ext uri="{FF2B5EF4-FFF2-40B4-BE49-F238E27FC236}">
                <a16:creationId xmlns:a16="http://schemas.microsoft.com/office/drawing/2014/main" id="{468F5DDF-10FF-DE45-D63E-AE225B267A03}"/>
              </a:ext>
            </a:extLst>
          </p:cNvPr>
          <p:cNvPicPr>
            <a:picLocks noChangeAspect="1"/>
          </p:cNvPicPr>
          <p:nvPr/>
        </p:nvPicPr>
        <p:blipFill>
          <a:blip r:embed="rId6"/>
          <a:stretch>
            <a:fillRect/>
          </a:stretch>
        </p:blipFill>
        <p:spPr>
          <a:xfrm>
            <a:off x="1404763" y="2662384"/>
            <a:ext cx="4606441" cy="3456305"/>
          </a:xfrm>
          <a:prstGeom prst="rect">
            <a:avLst/>
          </a:prstGeom>
        </p:spPr>
      </p:pic>
      <p:sp>
        <p:nvSpPr>
          <p:cNvPr id="16" name="Title 1">
            <a:extLst>
              <a:ext uri="{FF2B5EF4-FFF2-40B4-BE49-F238E27FC236}">
                <a16:creationId xmlns:a16="http://schemas.microsoft.com/office/drawing/2014/main" id="{FD717154-9BBD-A32C-3FCD-DB34E56813F0}"/>
              </a:ext>
            </a:extLst>
          </p:cNvPr>
          <p:cNvSpPr txBox="1">
            <a:spLocks/>
          </p:cNvSpPr>
          <p:nvPr/>
        </p:nvSpPr>
        <p:spPr>
          <a:xfrm>
            <a:off x="653969" y="400153"/>
            <a:ext cx="9732579" cy="556562"/>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400" dirty="0">
                <a:solidFill>
                  <a:schemeClr val="tx1">
                    <a:lumMod val="85000"/>
                    <a:lumOff val="15000"/>
                  </a:schemeClr>
                </a:solidFill>
                <a:latin typeface="+mn-lt"/>
              </a:rPr>
              <a:t>Background</a:t>
            </a:r>
            <a:r>
              <a:rPr lang="en-US" sz="5400" dirty="0">
                <a:solidFill>
                  <a:schemeClr val="tx1">
                    <a:lumMod val="85000"/>
                    <a:lumOff val="15000"/>
                  </a:schemeClr>
                </a:solidFill>
                <a:latin typeface="+mn-lt"/>
              </a:rPr>
              <a:t> </a:t>
            </a:r>
            <a:r>
              <a:rPr lang="en-US" sz="3000" dirty="0">
                <a:solidFill>
                  <a:schemeClr val="tx1">
                    <a:lumMod val="85000"/>
                    <a:lumOff val="15000"/>
                  </a:schemeClr>
                </a:solidFill>
                <a:latin typeface="+mn-lt"/>
              </a:rPr>
              <a:t>(Research papers)</a:t>
            </a:r>
            <a:endParaRPr lang="en-GB" sz="5400" dirty="0">
              <a:solidFill>
                <a:schemeClr val="tx1">
                  <a:lumMod val="85000"/>
                  <a:lumOff val="15000"/>
                </a:schemeClr>
              </a:solidFill>
              <a:latin typeface="+mn-lt"/>
            </a:endParaRPr>
          </a:p>
        </p:txBody>
      </p:sp>
    </p:spTree>
    <p:extLst>
      <p:ext uri="{BB962C8B-B14F-4D97-AF65-F5344CB8AC3E}">
        <p14:creationId xmlns:p14="http://schemas.microsoft.com/office/powerpoint/2010/main" val="25614411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A121AA-C496-BCFC-CD77-E579E44EC481}"/>
              </a:ext>
            </a:extLst>
          </p:cNvPr>
          <p:cNvSpPr/>
          <p:nvPr/>
        </p:nvSpPr>
        <p:spPr>
          <a:xfrm>
            <a:off x="0" y="334164"/>
            <a:ext cx="12192000" cy="63630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5DC52B70-08E4-FDAF-79B3-1420D4C8C99F}"/>
              </a:ext>
            </a:extLst>
          </p:cNvPr>
          <p:cNvSpPr txBox="1">
            <a:spLocks/>
          </p:cNvSpPr>
          <p:nvPr/>
        </p:nvSpPr>
        <p:spPr>
          <a:xfrm>
            <a:off x="106484" y="83866"/>
            <a:ext cx="7594485" cy="231444"/>
          </a:xfrm>
          <a:prstGeom prst="rect">
            <a:avLst/>
          </a:prstGeom>
        </p:spPr>
        <p:txBody>
          <a:bodyPr vert="horz" lIns="91440" tIns="45720" rIns="91440" bIns="45720" rtlCol="0" anchor="b">
            <a:normAutofit fontScale="4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933" dirty="0">
                <a:solidFill>
                  <a:srgbClr val="0070C0"/>
                </a:solidFill>
                <a:latin typeface="Verdana"/>
              </a:rPr>
              <a:t>ESA OSIP Early Technology Development – Final Presentation (27/06/2023)</a:t>
            </a:r>
          </a:p>
        </p:txBody>
      </p:sp>
      <p:sp>
        <p:nvSpPr>
          <p:cNvPr id="2" name="Title 1">
            <a:extLst>
              <a:ext uri="{FF2B5EF4-FFF2-40B4-BE49-F238E27FC236}">
                <a16:creationId xmlns:a16="http://schemas.microsoft.com/office/drawing/2014/main" id="{91CBB8D3-8FDA-40F6-5453-4BCF251EB454}"/>
              </a:ext>
            </a:extLst>
          </p:cNvPr>
          <p:cNvSpPr txBox="1">
            <a:spLocks/>
          </p:cNvSpPr>
          <p:nvPr/>
        </p:nvSpPr>
        <p:spPr>
          <a:xfrm>
            <a:off x="1649691" y="1213504"/>
            <a:ext cx="9662473" cy="7284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chemeClr val="tx1">
                    <a:lumMod val="85000"/>
                    <a:lumOff val="15000"/>
                  </a:schemeClr>
                </a:solidFill>
                <a:latin typeface="+mn-lt"/>
              </a:rPr>
              <a:t>Background scientific papers</a:t>
            </a:r>
            <a:endParaRPr lang="en-GB" sz="3200" dirty="0">
              <a:solidFill>
                <a:schemeClr val="tx1">
                  <a:lumMod val="85000"/>
                  <a:lumOff val="15000"/>
                </a:schemeClr>
              </a:solidFill>
              <a:latin typeface="+mn-lt"/>
            </a:endParaRPr>
          </a:p>
        </p:txBody>
      </p:sp>
      <p:pic>
        <p:nvPicPr>
          <p:cNvPr id="3" name="Picture 2" descr="A close up of a sign">
            <a:extLst>
              <a:ext uri="{FF2B5EF4-FFF2-40B4-BE49-F238E27FC236}">
                <a16:creationId xmlns:a16="http://schemas.microsoft.com/office/drawing/2014/main" id="{0A815F31-4641-21C9-483E-8A7D66C5E3B9}"/>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9328285" y="440619"/>
            <a:ext cx="1489788" cy="423391"/>
          </a:xfrm>
          <a:prstGeom prst="rect">
            <a:avLst/>
          </a:prstGeom>
          <a:effectLst>
            <a:reflection stA="0" endPos="65000" dist="50800" dir="5400000" sy="-100000" algn="bl" rotWithShape="0"/>
          </a:effectLst>
        </p:spPr>
      </p:pic>
      <p:pic>
        <p:nvPicPr>
          <p:cNvPr id="4" name="Picture 3" descr="A blue text with black background&#10;&#10;Description automatically generated with low confidence">
            <a:extLst>
              <a:ext uri="{FF2B5EF4-FFF2-40B4-BE49-F238E27FC236}">
                <a16:creationId xmlns:a16="http://schemas.microsoft.com/office/drawing/2014/main" id="{F13E9138-A41A-22EC-9C82-901D64BBD8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3489" y="423391"/>
            <a:ext cx="1201102" cy="476437"/>
          </a:xfrm>
          <a:prstGeom prst="rect">
            <a:avLst/>
          </a:prstGeom>
        </p:spPr>
      </p:pic>
      <p:sp>
        <p:nvSpPr>
          <p:cNvPr id="12" name="Title 1">
            <a:extLst>
              <a:ext uri="{FF2B5EF4-FFF2-40B4-BE49-F238E27FC236}">
                <a16:creationId xmlns:a16="http://schemas.microsoft.com/office/drawing/2014/main" id="{8C0FCB05-293F-2FF7-DAC2-E1D570767C59}"/>
              </a:ext>
            </a:extLst>
          </p:cNvPr>
          <p:cNvSpPr txBox="1">
            <a:spLocks/>
          </p:cNvSpPr>
          <p:nvPr/>
        </p:nvSpPr>
        <p:spPr>
          <a:xfrm>
            <a:off x="653969" y="1885271"/>
            <a:ext cx="11299219" cy="41044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dirty="0">
                <a:hlinkClick r:id="rId4"/>
              </a:rPr>
              <a:t>The Peregrine Falcon's Dive: On the Pull-Out Maneuver and Flight Control Through Wing-Morphing</a:t>
            </a:r>
            <a:r>
              <a:rPr lang="en-US" sz="2000" dirty="0"/>
              <a:t> - 2020</a:t>
            </a:r>
            <a:endParaRPr lang="en-GB" sz="6600" dirty="0">
              <a:solidFill>
                <a:schemeClr val="tx1">
                  <a:lumMod val="85000"/>
                  <a:lumOff val="15000"/>
                </a:schemeClr>
              </a:solidFill>
              <a:latin typeface="+mn-lt"/>
            </a:endParaRPr>
          </a:p>
        </p:txBody>
      </p:sp>
      <p:pic>
        <p:nvPicPr>
          <p:cNvPr id="16" name="Picture 15" descr="A picture containing screenshot, diagram, text, plot&#10;&#10;Description automatically generated">
            <a:extLst>
              <a:ext uri="{FF2B5EF4-FFF2-40B4-BE49-F238E27FC236}">
                <a16:creationId xmlns:a16="http://schemas.microsoft.com/office/drawing/2014/main" id="{BC5A68B1-B1B1-6324-62BE-095279840D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1410" y="4733695"/>
            <a:ext cx="4350646" cy="1842626"/>
          </a:xfrm>
          <a:prstGeom prst="rect">
            <a:avLst/>
          </a:prstGeom>
        </p:spPr>
      </p:pic>
      <p:pic>
        <p:nvPicPr>
          <p:cNvPr id="18" name="Picture 17" descr="A picture containing medical imaging, x-ray film&#10;&#10;Description automatically generated">
            <a:extLst>
              <a:ext uri="{FF2B5EF4-FFF2-40B4-BE49-F238E27FC236}">
                <a16:creationId xmlns:a16="http://schemas.microsoft.com/office/drawing/2014/main" id="{2BD48E99-2891-9DD4-C26F-39AC7CED40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38516" y="2344409"/>
            <a:ext cx="4458625" cy="2591248"/>
          </a:xfrm>
          <a:prstGeom prst="rect">
            <a:avLst/>
          </a:prstGeom>
        </p:spPr>
      </p:pic>
      <p:pic>
        <p:nvPicPr>
          <p:cNvPr id="11" name="Picture 10" descr="A picture containing sketch, clipart, design&#10;&#10;Description automatically generated">
            <a:extLst>
              <a:ext uri="{FF2B5EF4-FFF2-40B4-BE49-F238E27FC236}">
                <a16:creationId xmlns:a16="http://schemas.microsoft.com/office/drawing/2014/main" id="{81E30BFD-C600-4B4A-E203-6BD3EDCBF8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2705" y="2374661"/>
            <a:ext cx="4458624" cy="2229313"/>
          </a:xfrm>
          <a:prstGeom prst="rect">
            <a:avLst/>
          </a:prstGeom>
        </p:spPr>
      </p:pic>
      <p:pic>
        <p:nvPicPr>
          <p:cNvPr id="20" name="Picture 19" descr="A picture containing sketch, design&#10;&#10;Description automatically generated">
            <a:extLst>
              <a:ext uri="{FF2B5EF4-FFF2-40B4-BE49-F238E27FC236}">
                <a16:creationId xmlns:a16="http://schemas.microsoft.com/office/drawing/2014/main" id="{22783C0F-F0CD-5AC9-DE85-C68CE60DBB1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47804" y="4786181"/>
            <a:ext cx="5164360" cy="1737655"/>
          </a:xfrm>
          <a:prstGeom prst="rect">
            <a:avLst/>
          </a:prstGeom>
        </p:spPr>
      </p:pic>
      <p:sp>
        <p:nvSpPr>
          <p:cNvPr id="21" name="Title 1">
            <a:extLst>
              <a:ext uri="{FF2B5EF4-FFF2-40B4-BE49-F238E27FC236}">
                <a16:creationId xmlns:a16="http://schemas.microsoft.com/office/drawing/2014/main" id="{D0957C6F-D3DD-D7CD-B45C-8583F77BEE9A}"/>
              </a:ext>
            </a:extLst>
          </p:cNvPr>
          <p:cNvSpPr txBox="1">
            <a:spLocks/>
          </p:cNvSpPr>
          <p:nvPr/>
        </p:nvSpPr>
        <p:spPr>
          <a:xfrm>
            <a:off x="653969" y="400153"/>
            <a:ext cx="9732579" cy="556562"/>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400" dirty="0">
                <a:solidFill>
                  <a:schemeClr val="tx1">
                    <a:lumMod val="85000"/>
                    <a:lumOff val="15000"/>
                  </a:schemeClr>
                </a:solidFill>
                <a:latin typeface="+mn-lt"/>
              </a:rPr>
              <a:t>Background</a:t>
            </a:r>
            <a:r>
              <a:rPr lang="en-US" sz="5400" dirty="0">
                <a:solidFill>
                  <a:schemeClr val="tx1">
                    <a:lumMod val="85000"/>
                    <a:lumOff val="15000"/>
                  </a:schemeClr>
                </a:solidFill>
                <a:latin typeface="+mn-lt"/>
              </a:rPr>
              <a:t> </a:t>
            </a:r>
            <a:r>
              <a:rPr lang="en-US" sz="3000" dirty="0">
                <a:solidFill>
                  <a:schemeClr val="tx1">
                    <a:lumMod val="85000"/>
                    <a:lumOff val="15000"/>
                  </a:schemeClr>
                </a:solidFill>
                <a:latin typeface="+mn-lt"/>
              </a:rPr>
              <a:t>(Research papers)</a:t>
            </a:r>
            <a:endParaRPr lang="en-GB" sz="5400" dirty="0">
              <a:solidFill>
                <a:schemeClr val="tx1">
                  <a:lumMod val="85000"/>
                  <a:lumOff val="15000"/>
                </a:schemeClr>
              </a:solidFill>
              <a:latin typeface="+mn-lt"/>
            </a:endParaRPr>
          </a:p>
        </p:txBody>
      </p:sp>
    </p:spTree>
    <p:extLst>
      <p:ext uri="{BB962C8B-B14F-4D97-AF65-F5344CB8AC3E}">
        <p14:creationId xmlns:p14="http://schemas.microsoft.com/office/powerpoint/2010/main" val="5449845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A121AA-C496-BCFC-CD77-E579E44EC481}"/>
              </a:ext>
            </a:extLst>
          </p:cNvPr>
          <p:cNvSpPr/>
          <p:nvPr/>
        </p:nvSpPr>
        <p:spPr>
          <a:xfrm>
            <a:off x="0" y="334164"/>
            <a:ext cx="12192000" cy="63630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5DC52B70-08E4-FDAF-79B3-1420D4C8C99F}"/>
              </a:ext>
            </a:extLst>
          </p:cNvPr>
          <p:cNvSpPr txBox="1">
            <a:spLocks/>
          </p:cNvSpPr>
          <p:nvPr/>
        </p:nvSpPr>
        <p:spPr>
          <a:xfrm>
            <a:off x="106484" y="83866"/>
            <a:ext cx="7594485" cy="231444"/>
          </a:xfrm>
          <a:prstGeom prst="rect">
            <a:avLst/>
          </a:prstGeom>
        </p:spPr>
        <p:txBody>
          <a:bodyPr vert="horz" lIns="91440" tIns="45720" rIns="91440" bIns="45720" rtlCol="0" anchor="b">
            <a:normAutofit fontScale="4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933" dirty="0">
                <a:solidFill>
                  <a:srgbClr val="0070C0"/>
                </a:solidFill>
                <a:latin typeface="Verdana"/>
              </a:rPr>
              <a:t>ESA OSIP Early Technology Development – Final Presentation (27/06/2023)</a:t>
            </a:r>
          </a:p>
        </p:txBody>
      </p:sp>
      <p:sp>
        <p:nvSpPr>
          <p:cNvPr id="2" name="Title 1">
            <a:extLst>
              <a:ext uri="{FF2B5EF4-FFF2-40B4-BE49-F238E27FC236}">
                <a16:creationId xmlns:a16="http://schemas.microsoft.com/office/drawing/2014/main" id="{91CBB8D3-8FDA-40F6-5453-4BCF251EB454}"/>
              </a:ext>
            </a:extLst>
          </p:cNvPr>
          <p:cNvSpPr txBox="1">
            <a:spLocks/>
          </p:cNvSpPr>
          <p:nvPr/>
        </p:nvSpPr>
        <p:spPr>
          <a:xfrm>
            <a:off x="1649691" y="1213504"/>
            <a:ext cx="9662473" cy="7284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chemeClr val="tx1">
                    <a:lumMod val="85000"/>
                    <a:lumOff val="15000"/>
                  </a:schemeClr>
                </a:solidFill>
                <a:latin typeface="+mn-lt"/>
              </a:rPr>
              <a:t>Background scientific papers</a:t>
            </a:r>
            <a:endParaRPr lang="en-GB" sz="3200" dirty="0">
              <a:solidFill>
                <a:schemeClr val="tx1">
                  <a:lumMod val="85000"/>
                  <a:lumOff val="15000"/>
                </a:schemeClr>
              </a:solidFill>
              <a:latin typeface="+mn-lt"/>
            </a:endParaRPr>
          </a:p>
        </p:txBody>
      </p:sp>
      <p:pic>
        <p:nvPicPr>
          <p:cNvPr id="3" name="Picture 2" descr="A close up of a sign">
            <a:extLst>
              <a:ext uri="{FF2B5EF4-FFF2-40B4-BE49-F238E27FC236}">
                <a16:creationId xmlns:a16="http://schemas.microsoft.com/office/drawing/2014/main" id="{0A815F31-4641-21C9-483E-8A7D66C5E3B9}"/>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9328285" y="440619"/>
            <a:ext cx="1489788" cy="423391"/>
          </a:xfrm>
          <a:prstGeom prst="rect">
            <a:avLst/>
          </a:prstGeom>
          <a:effectLst>
            <a:reflection stA="0" endPos="65000" dist="50800" dir="5400000" sy="-100000" algn="bl" rotWithShape="0"/>
          </a:effectLst>
        </p:spPr>
      </p:pic>
      <p:pic>
        <p:nvPicPr>
          <p:cNvPr id="4" name="Picture 3" descr="A blue text with black background&#10;&#10;Description automatically generated with low confidence">
            <a:extLst>
              <a:ext uri="{FF2B5EF4-FFF2-40B4-BE49-F238E27FC236}">
                <a16:creationId xmlns:a16="http://schemas.microsoft.com/office/drawing/2014/main" id="{F13E9138-A41A-22EC-9C82-901D64BBD8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3489" y="423391"/>
            <a:ext cx="1201102" cy="476437"/>
          </a:xfrm>
          <a:prstGeom prst="rect">
            <a:avLst/>
          </a:prstGeom>
        </p:spPr>
      </p:pic>
      <p:pic>
        <p:nvPicPr>
          <p:cNvPr id="9" name="Picture 8">
            <a:extLst>
              <a:ext uri="{FF2B5EF4-FFF2-40B4-BE49-F238E27FC236}">
                <a16:creationId xmlns:a16="http://schemas.microsoft.com/office/drawing/2014/main" id="{46616A2E-B428-6AD9-3FDC-ED5C6D5E1555}"/>
              </a:ext>
            </a:extLst>
          </p:cNvPr>
          <p:cNvPicPr>
            <a:picLocks noChangeAspect="1"/>
          </p:cNvPicPr>
          <p:nvPr/>
        </p:nvPicPr>
        <p:blipFill>
          <a:blip r:embed="rId4"/>
          <a:stretch>
            <a:fillRect/>
          </a:stretch>
        </p:blipFill>
        <p:spPr>
          <a:xfrm>
            <a:off x="4367695" y="2362402"/>
            <a:ext cx="6666547" cy="4161434"/>
          </a:xfrm>
          <a:prstGeom prst="rect">
            <a:avLst/>
          </a:prstGeom>
        </p:spPr>
      </p:pic>
      <p:pic>
        <p:nvPicPr>
          <p:cNvPr id="13" name="Picture 12">
            <a:extLst>
              <a:ext uri="{FF2B5EF4-FFF2-40B4-BE49-F238E27FC236}">
                <a16:creationId xmlns:a16="http://schemas.microsoft.com/office/drawing/2014/main" id="{B2CA2465-3E10-220B-54B9-028517A96121}"/>
              </a:ext>
            </a:extLst>
          </p:cNvPr>
          <p:cNvPicPr>
            <a:picLocks noChangeAspect="1"/>
          </p:cNvPicPr>
          <p:nvPr/>
        </p:nvPicPr>
        <p:blipFill>
          <a:blip r:embed="rId5"/>
          <a:stretch>
            <a:fillRect/>
          </a:stretch>
        </p:blipFill>
        <p:spPr>
          <a:xfrm>
            <a:off x="1854517" y="2868336"/>
            <a:ext cx="2752725" cy="2600325"/>
          </a:xfrm>
          <a:prstGeom prst="rect">
            <a:avLst/>
          </a:prstGeom>
        </p:spPr>
      </p:pic>
      <p:sp>
        <p:nvSpPr>
          <p:cNvPr id="14" name="Title 1">
            <a:extLst>
              <a:ext uri="{FF2B5EF4-FFF2-40B4-BE49-F238E27FC236}">
                <a16:creationId xmlns:a16="http://schemas.microsoft.com/office/drawing/2014/main" id="{A972AE4F-35A2-D69D-848F-A4E5898597A6}"/>
              </a:ext>
            </a:extLst>
          </p:cNvPr>
          <p:cNvSpPr txBox="1">
            <a:spLocks/>
          </p:cNvSpPr>
          <p:nvPr/>
        </p:nvSpPr>
        <p:spPr>
          <a:xfrm>
            <a:off x="653969" y="400153"/>
            <a:ext cx="9732579" cy="556562"/>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400" dirty="0">
                <a:solidFill>
                  <a:schemeClr val="tx1">
                    <a:lumMod val="85000"/>
                    <a:lumOff val="15000"/>
                  </a:schemeClr>
                </a:solidFill>
                <a:latin typeface="+mn-lt"/>
              </a:rPr>
              <a:t>Background</a:t>
            </a:r>
            <a:r>
              <a:rPr lang="en-US" sz="5400" dirty="0">
                <a:solidFill>
                  <a:schemeClr val="tx1">
                    <a:lumMod val="85000"/>
                    <a:lumOff val="15000"/>
                  </a:schemeClr>
                </a:solidFill>
                <a:latin typeface="+mn-lt"/>
              </a:rPr>
              <a:t> </a:t>
            </a:r>
            <a:r>
              <a:rPr lang="en-US" sz="3000" dirty="0">
                <a:solidFill>
                  <a:schemeClr val="tx1">
                    <a:lumMod val="85000"/>
                    <a:lumOff val="15000"/>
                  </a:schemeClr>
                </a:solidFill>
                <a:latin typeface="+mn-lt"/>
              </a:rPr>
              <a:t>(Research papers)</a:t>
            </a:r>
            <a:endParaRPr lang="en-GB" sz="5400" dirty="0">
              <a:solidFill>
                <a:schemeClr val="tx1">
                  <a:lumMod val="85000"/>
                  <a:lumOff val="15000"/>
                </a:schemeClr>
              </a:solidFill>
              <a:latin typeface="+mn-lt"/>
            </a:endParaRPr>
          </a:p>
        </p:txBody>
      </p:sp>
      <p:sp>
        <p:nvSpPr>
          <p:cNvPr id="6" name="Title 1">
            <a:extLst>
              <a:ext uri="{FF2B5EF4-FFF2-40B4-BE49-F238E27FC236}">
                <a16:creationId xmlns:a16="http://schemas.microsoft.com/office/drawing/2014/main" id="{125A75A5-132B-76BF-78C2-3DB997E26680}"/>
              </a:ext>
            </a:extLst>
          </p:cNvPr>
          <p:cNvSpPr txBox="1">
            <a:spLocks/>
          </p:cNvSpPr>
          <p:nvPr/>
        </p:nvSpPr>
        <p:spPr>
          <a:xfrm>
            <a:off x="653969" y="1885271"/>
            <a:ext cx="11299219" cy="41044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dirty="0">
                <a:hlinkClick r:id="rId6"/>
              </a:rPr>
              <a:t>The Peregrine Falcon's Dive: On the Pull-Out Maneuver and Flight Control Through Wing-Morphing</a:t>
            </a:r>
            <a:r>
              <a:rPr lang="en-US" sz="2000" dirty="0"/>
              <a:t> - 2020</a:t>
            </a:r>
            <a:endParaRPr lang="en-GB" sz="6600" dirty="0">
              <a:solidFill>
                <a:schemeClr val="tx1">
                  <a:lumMod val="85000"/>
                  <a:lumOff val="15000"/>
                </a:schemeClr>
              </a:solidFill>
              <a:latin typeface="+mn-lt"/>
            </a:endParaRPr>
          </a:p>
        </p:txBody>
      </p:sp>
    </p:spTree>
    <p:extLst>
      <p:ext uri="{BB962C8B-B14F-4D97-AF65-F5344CB8AC3E}">
        <p14:creationId xmlns:p14="http://schemas.microsoft.com/office/powerpoint/2010/main" val="33786589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A121AA-C496-BCFC-CD77-E579E44EC481}"/>
              </a:ext>
            </a:extLst>
          </p:cNvPr>
          <p:cNvSpPr/>
          <p:nvPr/>
        </p:nvSpPr>
        <p:spPr>
          <a:xfrm>
            <a:off x="0" y="334164"/>
            <a:ext cx="12192000" cy="63630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5DC52B70-08E4-FDAF-79B3-1420D4C8C99F}"/>
              </a:ext>
            </a:extLst>
          </p:cNvPr>
          <p:cNvSpPr txBox="1">
            <a:spLocks/>
          </p:cNvSpPr>
          <p:nvPr/>
        </p:nvSpPr>
        <p:spPr>
          <a:xfrm>
            <a:off x="106484" y="83866"/>
            <a:ext cx="7594485" cy="231444"/>
          </a:xfrm>
          <a:prstGeom prst="rect">
            <a:avLst/>
          </a:prstGeom>
        </p:spPr>
        <p:txBody>
          <a:bodyPr vert="horz" lIns="91440" tIns="45720" rIns="91440" bIns="45720" rtlCol="0" anchor="b">
            <a:normAutofit fontScale="4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933" dirty="0">
                <a:solidFill>
                  <a:srgbClr val="0070C0"/>
                </a:solidFill>
                <a:latin typeface="Verdana"/>
              </a:rPr>
              <a:t>ESA OSIP Early Technology Development – Final Presentation (27/06/2023)</a:t>
            </a:r>
          </a:p>
        </p:txBody>
      </p:sp>
      <p:sp>
        <p:nvSpPr>
          <p:cNvPr id="2" name="Title 1">
            <a:extLst>
              <a:ext uri="{FF2B5EF4-FFF2-40B4-BE49-F238E27FC236}">
                <a16:creationId xmlns:a16="http://schemas.microsoft.com/office/drawing/2014/main" id="{91CBB8D3-8FDA-40F6-5453-4BCF251EB454}"/>
              </a:ext>
            </a:extLst>
          </p:cNvPr>
          <p:cNvSpPr txBox="1">
            <a:spLocks/>
          </p:cNvSpPr>
          <p:nvPr/>
        </p:nvSpPr>
        <p:spPr>
          <a:xfrm>
            <a:off x="1649691" y="1213504"/>
            <a:ext cx="9662473" cy="7284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chemeClr val="tx1">
                    <a:lumMod val="85000"/>
                    <a:lumOff val="15000"/>
                  </a:schemeClr>
                </a:solidFill>
                <a:latin typeface="+mn-lt"/>
              </a:rPr>
              <a:t>10 min Q&amp;A on scientific papers</a:t>
            </a:r>
            <a:endParaRPr lang="en-GB" sz="3200" dirty="0">
              <a:solidFill>
                <a:schemeClr val="tx1">
                  <a:lumMod val="85000"/>
                  <a:lumOff val="15000"/>
                </a:schemeClr>
              </a:solidFill>
              <a:latin typeface="+mn-lt"/>
            </a:endParaRPr>
          </a:p>
        </p:txBody>
      </p:sp>
      <p:pic>
        <p:nvPicPr>
          <p:cNvPr id="3" name="Picture 2" descr="A close up of a sign">
            <a:extLst>
              <a:ext uri="{FF2B5EF4-FFF2-40B4-BE49-F238E27FC236}">
                <a16:creationId xmlns:a16="http://schemas.microsoft.com/office/drawing/2014/main" id="{1AB058F9-F12E-0132-7494-5299D77FF9DA}"/>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9328285" y="440619"/>
            <a:ext cx="1489788" cy="423391"/>
          </a:xfrm>
          <a:prstGeom prst="rect">
            <a:avLst/>
          </a:prstGeom>
          <a:effectLst>
            <a:reflection stA="0" endPos="65000" dist="50800" dir="5400000" sy="-100000" algn="bl" rotWithShape="0"/>
          </a:effectLst>
        </p:spPr>
      </p:pic>
      <p:pic>
        <p:nvPicPr>
          <p:cNvPr id="4" name="Picture 3" descr="A blue text with black background&#10;&#10;Description automatically generated with low confidence">
            <a:extLst>
              <a:ext uri="{FF2B5EF4-FFF2-40B4-BE49-F238E27FC236}">
                <a16:creationId xmlns:a16="http://schemas.microsoft.com/office/drawing/2014/main" id="{81009199-A15D-31E3-626B-77C5141C67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3489" y="423391"/>
            <a:ext cx="1201102" cy="476437"/>
          </a:xfrm>
          <a:prstGeom prst="rect">
            <a:avLst/>
          </a:prstGeom>
        </p:spPr>
      </p:pic>
      <p:pic>
        <p:nvPicPr>
          <p:cNvPr id="11" name="Picture 10" descr="A picture containing bird, pigeon&#10;&#10;Description automatically generated">
            <a:extLst>
              <a:ext uri="{FF2B5EF4-FFF2-40B4-BE49-F238E27FC236}">
                <a16:creationId xmlns:a16="http://schemas.microsoft.com/office/drawing/2014/main" id="{40665D0D-2998-351E-44FC-F106ADD083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4296" y="2440354"/>
            <a:ext cx="2010985" cy="2560215"/>
          </a:xfrm>
          <a:prstGeom prst="rect">
            <a:avLst/>
          </a:prstGeom>
        </p:spPr>
      </p:pic>
      <p:pic>
        <p:nvPicPr>
          <p:cNvPr id="12" name="Picture 11" descr="A picture containing text, diagram&#10;&#10;Description automatically generated">
            <a:extLst>
              <a:ext uri="{FF2B5EF4-FFF2-40B4-BE49-F238E27FC236}">
                <a16:creationId xmlns:a16="http://schemas.microsoft.com/office/drawing/2014/main" id="{C09D4F03-6B49-B7FC-419D-C0FE94DF94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2355865"/>
            <a:ext cx="2786718" cy="2708034"/>
          </a:xfrm>
          <a:prstGeom prst="rect">
            <a:avLst/>
          </a:prstGeom>
        </p:spPr>
      </p:pic>
      <p:sp>
        <p:nvSpPr>
          <p:cNvPr id="13" name="Title 1">
            <a:extLst>
              <a:ext uri="{FF2B5EF4-FFF2-40B4-BE49-F238E27FC236}">
                <a16:creationId xmlns:a16="http://schemas.microsoft.com/office/drawing/2014/main" id="{BB992F8F-BEFF-2BC9-BCA8-912FFFB524B9}"/>
              </a:ext>
            </a:extLst>
          </p:cNvPr>
          <p:cNvSpPr txBox="1">
            <a:spLocks/>
          </p:cNvSpPr>
          <p:nvPr/>
        </p:nvSpPr>
        <p:spPr>
          <a:xfrm>
            <a:off x="653969" y="400153"/>
            <a:ext cx="9732579" cy="556562"/>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400" dirty="0">
                <a:solidFill>
                  <a:schemeClr val="tx1">
                    <a:lumMod val="85000"/>
                    <a:lumOff val="15000"/>
                  </a:schemeClr>
                </a:solidFill>
                <a:latin typeface="+mn-lt"/>
              </a:rPr>
              <a:t>Background</a:t>
            </a:r>
            <a:r>
              <a:rPr lang="en-US" sz="5400" dirty="0">
                <a:solidFill>
                  <a:schemeClr val="tx1">
                    <a:lumMod val="85000"/>
                    <a:lumOff val="15000"/>
                  </a:schemeClr>
                </a:solidFill>
                <a:latin typeface="+mn-lt"/>
              </a:rPr>
              <a:t> </a:t>
            </a:r>
            <a:r>
              <a:rPr lang="en-US" sz="3000" dirty="0">
                <a:solidFill>
                  <a:schemeClr val="tx1">
                    <a:lumMod val="85000"/>
                    <a:lumOff val="15000"/>
                  </a:schemeClr>
                </a:solidFill>
                <a:latin typeface="+mn-lt"/>
              </a:rPr>
              <a:t>(Research papers)</a:t>
            </a:r>
            <a:endParaRPr lang="en-GB" sz="5400" dirty="0">
              <a:solidFill>
                <a:schemeClr val="tx1">
                  <a:lumMod val="85000"/>
                  <a:lumOff val="15000"/>
                </a:schemeClr>
              </a:solidFill>
              <a:latin typeface="+mn-lt"/>
            </a:endParaRPr>
          </a:p>
        </p:txBody>
      </p:sp>
    </p:spTree>
    <p:extLst>
      <p:ext uri="{BB962C8B-B14F-4D97-AF65-F5344CB8AC3E}">
        <p14:creationId xmlns:p14="http://schemas.microsoft.com/office/powerpoint/2010/main" val="11629189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02575B6-2A6D-3DDA-55C0-15D0DDBB2BC7}"/>
              </a:ext>
            </a:extLst>
          </p:cNvPr>
          <p:cNvPicPr>
            <a:picLocks noChangeAspect="1"/>
          </p:cNvPicPr>
          <p:nvPr/>
        </p:nvPicPr>
        <p:blipFill>
          <a:blip r:embed="rId3"/>
          <a:stretch>
            <a:fillRect/>
          </a:stretch>
        </p:blipFill>
        <p:spPr>
          <a:xfrm>
            <a:off x="6632570" y="4374170"/>
            <a:ext cx="3571098" cy="1916911"/>
          </a:xfrm>
          <a:prstGeom prst="rect">
            <a:avLst/>
          </a:prstGeom>
        </p:spPr>
      </p:pic>
      <p:pic>
        <p:nvPicPr>
          <p:cNvPr id="26" name="Picture 25">
            <a:extLst>
              <a:ext uri="{FF2B5EF4-FFF2-40B4-BE49-F238E27FC236}">
                <a16:creationId xmlns:a16="http://schemas.microsoft.com/office/drawing/2014/main" id="{AE3F22C7-5CC8-8833-CD0E-6FB1C54DB388}"/>
              </a:ext>
            </a:extLst>
          </p:cNvPr>
          <p:cNvPicPr>
            <a:picLocks noChangeAspect="1"/>
          </p:cNvPicPr>
          <p:nvPr/>
        </p:nvPicPr>
        <p:blipFill>
          <a:blip r:embed="rId4"/>
          <a:stretch>
            <a:fillRect/>
          </a:stretch>
        </p:blipFill>
        <p:spPr>
          <a:xfrm>
            <a:off x="6933902" y="3255890"/>
            <a:ext cx="2968434" cy="1439241"/>
          </a:xfrm>
          <a:prstGeom prst="rect">
            <a:avLst/>
          </a:prstGeom>
        </p:spPr>
      </p:pic>
      <p:pic>
        <p:nvPicPr>
          <p:cNvPr id="24" name="Picture 23">
            <a:extLst>
              <a:ext uri="{FF2B5EF4-FFF2-40B4-BE49-F238E27FC236}">
                <a16:creationId xmlns:a16="http://schemas.microsoft.com/office/drawing/2014/main" id="{6F5F6BFA-C02A-E4C1-115C-9690A3984141}"/>
              </a:ext>
            </a:extLst>
          </p:cNvPr>
          <p:cNvPicPr>
            <a:picLocks noChangeAspect="1"/>
          </p:cNvPicPr>
          <p:nvPr/>
        </p:nvPicPr>
        <p:blipFill>
          <a:blip r:embed="rId5"/>
          <a:stretch>
            <a:fillRect/>
          </a:stretch>
        </p:blipFill>
        <p:spPr>
          <a:xfrm>
            <a:off x="6829786" y="1901570"/>
            <a:ext cx="3331608" cy="1385875"/>
          </a:xfrm>
          <a:prstGeom prst="rect">
            <a:avLst/>
          </a:prstGeom>
        </p:spPr>
      </p:pic>
      <p:sp>
        <p:nvSpPr>
          <p:cNvPr id="5" name="Rectangle 4">
            <a:extLst>
              <a:ext uri="{FF2B5EF4-FFF2-40B4-BE49-F238E27FC236}">
                <a16:creationId xmlns:a16="http://schemas.microsoft.com/office/drawing/2014/main" id="{07A121AA-C496-BCFC-CD77-E579E44EC481}"/>
              </a:ext>
            </a:extLst>
          </p:cNvPr>
          <p:cNvSpPr/>
          <p:nvPr/>
        </p:nvSpPr>
        <p:spPr>
          <a:xfrm>
            <a:off x="0" y="334164"/>
            <a:ext cx="12192000" cy="63630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1918BB02-6924-3E7B-A9E0-B8D105542448}"/>
              </a:ext>
            </a:extLst>
          </p:cNvPr>
          <p:cNvSpPr txBox="1">
            <a:spLocks/>
          </p:cNvSpPr>
          <p:nvPr/>
        </p:nvSpPr>
        <p:spPr>
          <a:xfrm>
            <a:off x="653969" y="400153"/>
            <a:ext cx="9732579" cy="556562"/>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400" dirty="0">
                <a:solidFill>
                  <a:schemeClr val="tx1">
                    <a:lumMod val="85000"/>
                    <a:lumOff val="15000"/>
                  </a:schemeClr>
                </a:solidFill>
                <a:latin typeface="+mn-lt"/>
              </a:rPr>
              <a:t>Background</a:t>
            </a:r>
            <a:r>
              <a:rPr lang="en-GB" sz="2700" dirty="0">
                <a:solidFill>
                  <a:schemeClr val="tx1">
                    <a:lumMod val="85000"/>
                    <a:lumOff val="15000"/>
                  </a:schemeClr>
                </a:solidFill>
                <a:latin typeface="+mn-lt"/>
              </a:rPr>
              <a:t> (Structures &amp; Mechanisms)</a:t>
            </a:r>
          </a:p>
        </p:txBody>
      </p:sp>
      <p:sp>
        <p:nvSpPr>
          <p:cNvPr id="8" name="Title 1">
            <a:extLst>
              <a:ext uri="{FF2B5EF4-FFF2-40B4-BE49-F238E27FC236}">
                <a16:creationId xmlns:a16="http://schemas.microsoft.com/office/drawing/2014/main" id="{5DC52B70-08E4-FDAF-79B3-1420D4C8C99F}"/>
              </a:ext>
            </a:extLst>
          </p:cNvPr>
          <p:cNvSpPr txBox="1">
            <a:spLocks/>
          </p:cNvSpPr>
          <p:nvPr/>
        </p:nvSpPr>
        <p:spPr>
          <a:xfrm>
            <a:off x="106484" y="83866"/>
            <a:ext cx="7594485" cy="231444"/>
          </a:xfrm>
          <a:prstGeom prst="rect">
            <a:avLst/>
          </a:prstGeom>
        </p:spPr>
        <p:txBody>
          <a:bodyPr vert="horz" lIns="91440" tIns="45720" rIns="91440" bIns="45720" rtlCol="0" anchor="b">
            <a:normAutofit fontScale="4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933" dirty="0">
                <a:solidFill>
                  <a:srgbClr val="0070C0"/>
                </a:solidFill>
                <a:latin typeface="Verdana"/>
              </a:rPr>
              <a:t>ESA OSIP Early Technology Development – Final Presentation (27/06/2023)</a:t>
            </a:r>
          </a:p>
        </p:txBody>
      </p:sp>
      <p:sp>
        <p:nvSpPr>
          <p:cNvPr id="2" name="Title 1">
            <a:extLst>
              <a:ext uri="{FF2B5EF4-FFF2-40B4-BE49-F238E27FC236}">
                <a16:creationId xmlns:a16="http://schemas.microsoft.com/office/drawing/2014/main" id="{91CBB8D3-8FDA-40F6-5453-4BCF251EB454}"/>
              </a:ext>
            </a:extLst>
          </p:cNvPr>
          <p:cNvSpPr txBox="1">
            <a:spLocks/>
          </p:cNvSpPr>
          <p:nvPr/>
        </p:nvSpPr>
        <p:spPr>
          <a:xfrm>
            <a:off x="1527143" y="1213504"/>
            <a:ext cx="9662473" cy="7284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chemeClr val="tx1">
                    <a:lumMod val="85000"/>
                    <a:lumOff val="15000"/>
                  </a:schemeClr>
                </a:solidFill>
                <a:latin typeface="+mn-lt"/>
              </a:rPr>
              <a:t>Tetrapod limb flight - Convergence</a:t>
            </a:r>
            <a:endParaRPr lang="en-GB" sz="3200" dirty="0">
              <a:solidFill>
                <a:schemeClr val="tx1">
                  <a:lumMod val="85000"/>
                  <a:lumOff val="15000"/>
                </a:schemeClr>
              </a:solidFill>
              <a:latin typeface="+mn-lt"/>
            </a:endParaRPr>
          </a:p>
        </p:txBody>
      </p:sp>
      <p:pic>
        <p:nvPicPr>
          <p:cNvPr id="3" name="Picture 2" descr="A close up of a sign">
            <a:extLst>
              <a:ext uri="{FF2B5EF4-FFF2-40B4-BE49-F238E27FC236}">
                <a16:creationId xmlns:a16="http://schemas.microsoft.com/office/drawing/2014/main" id="{EDA275C6-8D0E-D330-151C-547F0DF343B5}"/>
              </a:ext>
            </a:extLst>
          </p:cNvPr>
          <p:cNvPicPr>
            <a:picLocks noChangeAspect="1"/>
          </p:cNvPicPr>
          <p:nvPr/>
        </p:nvPicPr>
        <p:blipFill>
          <a:blip r:embed="rId6">
            <a:alphaModFix/>
            <a:extLst>
              <a:ext uri="{28A0092B-C50C-407E-A947-70E740481C1C}">
                <a14:useLocalDpi xmlns:a14="http://schemas.microsoft.com/office/drawing/2010/main" val="0"/>
              </a:ext>
            </a:extLst>
          </a:blip>
          <a:stretch>
            <a:fillRect/>
          </a:stretch>
        </p:blipFill>
        <p:spPr>
          <a:xfrm>
            <a:off x="9328285" y="440619"/>
            <a:ext cx="1489788" cy="423391"/>
          </a:xfrm>
          <a:prstGeom prst="rect">
            <a:avLst/>
          </a:prstGeom>
          <a:effectLst>
            <a:reflection stA="0" endPos="65000" dist="50800" dir="5400000" sy="-100000" algn="bl" rotWithShape="0"/>
          </a:effectLst>
        </p:spPr>
      </p:pic>
      <p:pic>
        <p:nvPicPr>
          <p:cNvPr id="12" name="Picture 11" descr="A blue text with black background&#10;&#10;Description automatically generated with low confidence">
            <a:extLst>
              <a:ext uri="{FF2B5EF4-FFF2-40B4-BE49-F238E27FC236}">
                <a16:creationId xmlns:a16="http://schemas.microsoft.com/office/drawing/2014/main" id="{97318175-F430-53E0-2BA4-0537FB2E32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93489" y="423391"/>
            <a:ext cx="1201102" cy="476437"/>
          </a:xfrm>
          <a:prstGeom prst="rect">
            <a:avLst/>
          </a:prstGeom>
        </p:spPr>
      </p:pic>
      <p:pic>
        <p:nvPicPr>
          <p:cNvPr id="18" name="Picture 17" descr="A picture containing sketch, drawing, diagram, text&#10;&#10;Description automatically generated">
            <a:extLst>
              <a:ext uri="{FF2B5EF4-FFF2-40B4-BE49-F238E27FC236}">
                <a16:creationId xmlns:a16="http://schemas.microsoft.com/office/drawing/2014/main" id="{22AEDB50-BE5C-BDA1-362A-A7CDD32470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95648" y="2162607"/>
            <a:ext cx="4254502" cy="4118314"/>
          </a:xfrm>
          <a:prstGeom prst="rect">
            <a:avLst/>
          </a:prstGeom>
        </p:spPr>
      </p:pic>
    </p:spTree>
    <p:extLst>
      <p:ext uri="{BB962C8B-B14F-4D97-AF65-F5344CB8AC3E}">
        <p14:creationId xmlns:p14="http://schemas.microsoft.com/office/powerpoint/2010/main" val="41461973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A121AA-C496-BCFC-CD77-E579E44EC481}"/>
              </a:ext>
            </a:extLst>
          </p:cNvPr>
          <p:cNvSpPr/>
          <p:nvPr/>
        </p:nvSpPr>
        <p:spPr>
          <a:xfrm>
            <a:off x="0" y="334164"/>
            <a:ext cx="12192000" cy="63630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1918BB02-6924-3E7B-A9E0-B8D105542448}"/>
              </a:ext>
            </a:extLst>
          </p:cNvPr>
          <p:cNvSpPr txBox="1">
            <a:spLocks/>
          </p:cNvSpPr>
          <p:nvPr/>
        </p:nvSpPr>
        <p:spPr>
          <a:xfrm>
            <a:off x="653969" y="400153"/>
            <a:ext cx="9732579" cy="556562"/>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400" dirty="0">
                <a:solidFill>
                  <a:schemeClr val="tx1">
                    <a:lumMod val="85000"/>
                    <a:lumOff val="15000"/>
                  </a:schemeClr>
                </a:solidFill>
                <a:latin typeface="+mn-lt"/>
              </a:rPr>
              <a:t>Background</a:t>
            </a:r>
            <a:r>
              <a:rPr lang="en-GB" sz="2700" dirty="0">
                <a:solidFill>
                  <a:schemeClr val="tx1">
                    <a:lumMod val="85000"/>
                    <a:lumOff val="15000"/>
                  </a:schemeClr>
                </a:solidFill>
                <a:latin typeface="+mn-lt"/>
              </a:rPr>
              <a:t> (Structures &amp; Mechanisms)</a:t>
            </a:r>
          </a:p>
        </p:txBody>
      </p:sp>
      <p:sp>
        <p:nvSpPr>
          <p:cNvPr id="8" name="Title 1">
            <a:extLst>
              <a:ext uri="{FF2B5EF4-FFF2-40B4-BE49-F238E27FC236}">
                <a16:creationId xmlns:a16="http://schemas.microsoft.com/office/drawing/2014/main" id="{5DC52B70-08E4-FDAF-79B3-1420D4C8C99F}"/>
              </a:ext>
            </a:extLst>
          </p:cNvPr>
          <p:cNvSpPr txBox="1">
            <a:spLocks/>
          </p:cNvSpPr>
          <p:nvPr/>
        </p:nvSpPr>
        <p:spPr>
          <a:xfrm>
            <a:off x="106484" y="83866"/>
            <a:ext cx="7594485" cy="231444"/>
          </a:xfrm>
          <a:prstGeom prst="rect">
            <a:avLst/>
          </a:prstGeom>
        </p:spPr>
        <p:txBody>
          <a:bodyPr vert="horz" lIns="91440" tIns="45720" rIns="91440" bIns="45720" rtlCol="0" anchor="b">
            <a:normAutofit fontScale="4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933" dirty="0">
                <a:solidFill>
                  <a:srgbClr val="0070C0"/>
                </a:solidFill>
                <a:latin typeface="Verdana"/>
              </a:rPr>
              <a:t>ESA OSIP Early Technology Development – Final Presentation (27/06/2023)</a:t>
            </a:r>
          </a:p>
        </p:txBody>
      </p:sp>
      <p:sp>
        <p:nvSpPr>
          <p:cNvPr id="2" name="Title 1">
            <a:extLst>
              <a:ext uri="{FF2B5EF4-FFF2-40B4-BE49-F238E27FC236}">
                <a16:creationId xmlns:a16="http://schemas.microsoft.com/office/drawing/2014/main" id="{91CBB8D3-8FDA-40F6-5453-4BCF251EB454}"/>
              </a:ext>
            </a:extLst>
          </p:cNvPr>
          <p:cNvSpPr txBox="1">
            <a:spLocks/>
          </p:cNvSpPr>
          <p:nvPr/>
        </p:nvSpPr>
        <p:spPr>
          <a:xfrm>
            <a:off x="1527143" y="1213504"/>
            <a:ext cx="9662473" cy="7284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chemeClr val="tx1">
                    <a:lumMod val="85000"/>
                    <a:lumOff val="15000"/>
                  </a:schemeClr>
                </a:solidFill>
                <a:latin typeface="+mn-lt"/>
              </a:rPr>
              <a:t>Tetrapod limb flight – Size range</a:t>
            </a:r>
            <a:endParaRPr lang="en-GB" sz="3200" dirty="0">
              <a:solidFill>
                <a:schemeClr val="tx1">
                  <a:lumMod val="85000"/>
                  <a:lumOff val="15000"/>
                </a:schemeClr>
              </a:solidFill>
              <a:latin typeface="+mn-lt"/>
            </a:endParaRPr>
          </a:p>
        </p:txBody>
      </p:sp>
      <p:pic>
        <p:nvPicPr>
          <p:cNvPr id="3" name="Picture 2" descr="A close up of a sign">
            <a:extLst>
              <a:ext uri="{FF2B5EF4-FFF2-40B4-BE49-F238E27FC236}">
                <a16:creationId xmlns:a16="http://schemas.microsoft.com/office/drawing/2014/main" id="{EDA275C6-8D0E-D330-151C-547F0DF343B5}"/>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9328285" y="440619"/>
            <a:ext cx="1489788" cy="423391"/>
          </a:xfrm>
          <a:prstGeom prst="rect">
            <a:avLst/>
          </a:prstGeom>
          <a:effectLst>
            <a:reflection stA="0" endPos="65000" dist="50800" dir="5400000" sy="-100000" algn="bl" rotWithShape="0"/>
          </a:effectLst>
        </p:spPr>
      </p:pic>
      <p:pic>
        <p:nvPicPr>
          <p:cNvPr id="12" name="Picture 11" descr="A blue text with black background&#10;&#10;Description automatically generated with low confidence">
            <a:extLst>
              <a:ext uri="{FF2B5EF4-FFF2-40B4-BE49-F238E27FC236}">
                <a16:creationId xmlns:a16="http://schemas.microsoft.com/office/drawing/2014/main" id="{97318175-F430-53E0-2BA4-0537FB2E32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3489" y="423391"/>
            <a:ext cx="1201102" cy="476437"/>
          </a:xfrm>
          <a:prstGeom prst="rect">
            <a:avLst/>
          </a:prstGeom>
        </p:spPr>
      </p:pic>
      <p:pic>
        <p:nvPicPr>
          <p:cNvPr id="6" name="Picture 5">
            <a:extLst>
              <a:ext uri="{FF2B5EF4-FFF2-40B4-BE49-F238E27FC236}">
                <a16:creationId xmlns:a16="http://schemas.microsoft.com/office/drawing/2014/main" id="{51423AB8-DFA9-36BD-0A03-08C5469CE2A8}"/>
              </a:ext>
            </a:extLst>
          </p:cNvPr>
          <p:cNvPicPr>
            <a:picLocks noChangeAspect="1"/>
          </p:cNvPicPr>
          <p:nvPr/>
        </p:nvPicPr>
        <p:blipFill>
          <a:blip r:embed="rId5"/>
          <a:stretch>
            <a:fillRect/>
          </a:stretch>
        </p:blipFill>
        <p:spPr>
          <a:xfrm>
            <a:off x="387604" y="2312140"/>
            <a:ext cx="11570715" cy="3508053"/>
          </a:xfrm>
          <a:prstGeom prst="rect">
            <a:avLst/>
          </a:prstGeom>
        </p:spPr>
      </p:pic>
    </p:spTree>
    <p:extLst>
      <p:ext uri="{BB962C8B-B14F-4D97-AF65-F5344CB8AC3E}">
        <p14:creationId xmlns:p14="http://schemas.microsoft.com/office/powerpoint/2010/main" val="23534223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A121AA-C496-BCFC-CD77-E579E44EC481}"/>
              </a:ext>
            </a:extLst>
          </p:cNvPr>
          <p:cNvSpPr/>
          <p:nvPr/>
        </p:nvSpPr>
        <p:spPr>
          <a:xfrm>
            <a:off x="0" y="334164"/>
            <a:ext cx="12192000" cy="63630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5DC52B70-08E4-FDAF-79B3-1420D4C8C99F}"/>
              </a:ext>
            </a:extLst>
          </p:cNvPr>
          <p:cNvSpPr txBox="1">
            <a:spLocks/>
          </p:cNvSpPr>
          <p:nvPr/>
        </p:nvSpPr>
        <p:spPr>
          <a:xfrm>
            <a:off x="106484" y="83866"/>
            <a:ext cx="7594485" cy="231444"/>
          </a:xfrm>
          <a:prstGeom prst="rect">
            <a:avLst/>
          </a:prstGeom>
        </p:spPr>
        <p:txBody>
          <a:bodyPr vert="horz" lIns="91440" tIns="45720" rIns="91440" bIns="45720" rtlCol="0" anchor="b">
            <a:normAutofit fontScale="4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933" dirty="0">
                <a:solidFill>
                  <a:srgbClr val="0070C0"/>
                </a:solidFill>
                <a:latin typeface="Verdana"/>
              </a:rPr>
              <a:t>ESA OSIP Early Technology Development – Final Presentation (27/06/2023)</a:t>
            </a:r>
          </a:p>
        </p:txBody>
      </p:sp>
      <p:sp>
        <p:nvSpPr>
          <p:cNvPr id="2" name="Title 1">
            <a:extLst>
              <a:ext uri="{FF2B5EF4-FFF2-40B4-BE49-F238E27FC236}">
                <a16:creationId xmlns:a16="http://schemas.microsoft.com/office/drawing/2014/main" id="{91CBB8D3-8FDA-40F6-5453-4BCF251EB454}"/>
              </a:ext>
            </a:extLst>
          </p:cNvPr>
          <p:cNvSpPr txBox="1">
            <a:spLocks/>
          </p:cNvSpPr>
          <p:nvPr/>
        </p:nvSpPr>
        <p:spPr>
          <a:xfrm>
            <a:off x="1527143" y="1213504"/>
            <a:ext cx="9662473" cy="7284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chemeClr val="tx1">
                    <a:lumMod val="85000"/>
                    <a:lumOff val="15000"/>
                  </a:schemeClr>
                </a:solidFill>
                <a:latin typeface="+mn-lt"/>
              </a:rPr>
              <a:t>Summary on bird flight limb</a:t>
            </a:r>
            <a:endParaRPr lang="en-GB" sz="3200" dirty="0">
              <a:solidFill>
                <a:schemeClr val="tx1">
                  <a:lumMod val="85000"/>
                  <a:lumOff val="15000"/>
                </a:schemeClr>
              </a:solidFill>
              <a:latin typeface="+mn-lt"/>
            </a:endParaRPr>
          </a:p>
        </p:txBody>
      </p:sp>
      <p:sp>
        <p:nvSpPr>
          <p:cNvPr id="10" name="Title 1">
            <a:extLst>
              <a:ext uri="{FF2B5EF4-FFF2-40B4-BE49-F238E27FC236}">
                <a16:creationId xmlns:a16="http://schemas.microsoft.com/office/drawing/2014/main" id="{45F61A00-7AFB-0531-378C-1D43EE7D4B78}"/>
              </a:ext>
            </a:extLst>
          </p:cNvPr>
          <p:cNvSpPr txBox="1">
            <a:spLocks/>
          </p:cNvSpPr>
          <p:nvPr/>
        </p:nvSpPr>
        <p:spPr>
          <a:xfrm>
            <a:off x="6411494" y="5983342"/>
            <a:ext cx="5082546" cy="53251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sz="1200" dirty="0"/>
              <a:t>Topography of a Pigeon wing (dorsal view on a separated Pigeon wing; Bachmann, 2010). The numbers represent location of feathers in the wing. </a:t>
            </a:r>
            <a:endParaRPr lang="en-US" sz="1600" dirty="0">
              <a:effectLst/>
            </a:endParaRPr>
          </a:p>
        </p:txBody>
      </p:sp>
      <p:pic>
        <p:nvPicPr>
          <p:cNvPr id="11" name="Picture 10" descr="A picture containing text, bird, screenshot, feather&#10;&#10;Description automatically generated">
            <a:extLst>
              <a:ext uri="{FF2B5EF4-FFF2-40B4-BE49-F238E27FC236}">
                <a16:creationId xmlns:a16="http://schemas.microsoft.com/office/drawing/2014/main" id="{D80DDCE8-CEEB-828C-58E3-960D747F7A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5690" y="2260713"/>
            <a:ext cx="5701031" cy="3630035"/>
          </a:xfrm>
          <a:prstGeom prst="rect">
            <a:avLst/>
          </a:prstGeom>
        </p:spPr>
      </p:pic>
      <p:pic>
        <p:nvPicPr>
          <p:cNvPr id="3" name="Picture 2" descr="A close up of a sign">
            <a:extLst>
              <a:ext uri="{FF2B5EF4-FFF2-40B4-BE49-F238E27FC236}">
                <a16:creationId xmlns:a16="http://schemas.microsoft.com/office/drawing/2014/main" id="{650A9FEA-5ED6-2FEB-6A44-6751DC0B5B18}"/>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9328285" y="440619"/>
            <a:ext cx="1489788" cy="423391"/>
          </a:xfrm>
          <a:prstGeom prst="rect">
            <a:avLst/>
          </a:prstGeom>
          <a:effectLst>
            <a:reflection stA="0" endPos="65000" dist="50800" dir="5400000" sy="-100000" algn="bl" rotWithShape="0"/>
          </a:effectLst>
        </p:spPr>
      </p:pic>
      <p:pic>
        <p:nvPicPr>
          <p:cNvPr id="4" name="Picture 3" descr="A blue text with black background&#10;&#10;Description automatically generated with low confidence">
            <a:extLst>
              <a:ext uri="{FF2B5EF4-FFF2-40B4-BE49-F238E27FC236}">
                <a16:creationId xmlns:a16="http://schemas.microsoft.com/office/drawing/2014/main" id="{51DF25A5-DCE8-2301-A689-48F31657F4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3489" y="423391"/>
            <a:ext cx="1201102" cy="476437"/>
          </a:xfrm>
          <a:prstGeom prst="rect">
            <a:avLst/>
          </a:prstGeom>
        </p:spPr>
      </p:pic>
      <p:pic>
        <p:nvPicPr>
          <p:cNvPr id="13" name="Picture 12" descr="A picture containing bird&#10;&#10;Description automatically generated">
            <a:extLst>
              <a:ext uri="{FF2B5EF4-FFF2-40B4-BE49-F238E27FC236}">
                <a16:creationId xmlns:a16="http://schemas.microsoft.com/office/drawing/2014/main" id="{37AE24D8-C464-16F8-9620-D0C3A6AE18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0485" y="1981386"/>
            <a:ext cx="4521030" cy="3909362"/>
          </a:xfrm>
          <a:prstGeom prst="rect">
            <a:avLst/>
          </a:prstGeom>
        </p:spPr>
      </p:pic>
      <p:sp>
        <p:nvSpPr>
          <p:cNvPr id="15" name="TextBox 14">
            <a:extLst>
              <a:ext uri="{FF2B5EF4-FFF2-40B4-BE49-F238E27FC236}">
                <a16:creationId xmlns:a16="http://schemas.microsoft.com/office/drawing/2014/main" id="{027BE29A-5E01-047A-85EA-BF786F262E49}"/>
              </a:ext>
            </a:extLst>
          </p:cNvPr>
          <p:cNvSpPr txBox="1"/>
          <p:nvPr/>
        </p:nvSpPr>
        <p:spPr>
          <a:xfrm>
            <a:off x="653969" y="6108338"/>
            <a:ext cx="5545220" cy="415498"/>
          </a:xfrm>
          <a:prstGeom prst="rect">
            <a:avLst/>
          </a:prstGeom>
          <a:noFill/>
        </p:spPr>
        <p:txBody>
          <a:bodyPr wrap="square">
            <a:spAutoFit/>
          </a:bodyPr>
          <a:lstStyle/>
          <a:p>
            <a:r>
              <a:rPr lang="en-US" sz="1050" dirty="0"/>
              <a:t>Image after Vazquez (1994). Abbreviations as in text and Appendix A. G: Hypotheses of ligamentous limits on flight feather motion, as summarized by </a:t>
            </a:r>
            <a:r>
              <a:rPr lang="en-US" sz="1050" dirty="0" err="1"/>
              <a:t>Pelissier</a:t>
            </a:r>
            <a:r>
              <a:rPr lang="en-US" sz="1050" dirty="0"/>
              <a:t> (1923) and </a:t>
            </a:r>
            <a:r>
              <a:rPr lang="en-US" sz="1050" dirty="0" err="1"/>
              <a:t>Raikow</a:t>
            </a:r>
            <a:r>
              <a:rPr lang="en-US" sz="1050" dirty="0"/>
              <a:t> (1985).</a:t>
            </a:r>
          </a:p>
        </p:txBody>
      </p:sp>
      <p:sp>
        <p:nvSpPr>
          <p:cNvPr id="16" name="Title 1">
            <a:extLst>
              <a:ext uri="{FF2B5EF4-FFF2-40B4-BE49-F238E27FC236}">
                <a16:creationId xmlns:a16="http://schemas.microsoft.com/office/drawing/2014/main" id="{88ECF45E-27B6-1BFF-8476-3FFD2ACD6F00}"/>
              </a:ext>
            </a:extLst>
          </p:cNvPr>
          <p:cNvSpPr txBox="1">
            <a:spLocks/>
          </p:cNvSpPr>
          <p:nvPr/>
        </p:nvSpPr>
        <p:spPr>
          <a:xfrm>
            <a:off x="653969" y="400153"/>
            <a:ext cx="9732579" cy="556562"/>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400" dirty="0">
                <a:solidFill>
                  <a:schemeClr val="tx1">
                    <a:lumMod val="85000"/>
                    <a:lumOff val="15000"/>
                  </a:schemeClr>
                </a:solidFill>
                <a:latin typeface="+mn-lt"/>
              </a:rPr>
              <a:t>Background</a:t>
            </a:r>
            <a:r>
              <a:rPr lang="en-GB" sz="2700" dirty="0">
                <a:solidFill>
                  <a:schemeClr val="tx1">
                    <a:lumMod val="85000"/>
                    <a:lumOff val="15000"/>
                  </a:schemeClr>
                </a:solidFill>
                <a:latin typeface="+mn-lt"/>
              </a:rPr>
              <a:t> (Structures &amp; Mechanisms)</a:t>
            </a:r>
          </a:p>
        </p:txBody>
      </p:sp>
    </p:spTree>
    <p:extLst>
      <p:ext uri="{BB962C8B-B14F-4D97-AF65-F5344CB8AC3E}">
        <p14:creationId xmlns:p14="http://schemas.microsoft.com/office/powerpoint/2010/main" val="8449030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A121AA-C496-BCFC-CD77-E579E44EC481}"/>
              </a:ext>
            </a:extLst>
          </p:cNvPr>
          <p:cNvSpPr/>
          <p:nvPr/>
        </p:nvSpPr>
        <p:spPr>
          <a:xfrm>
            <a:off x="0" y="334164"/>
            <a:ext cx="12192000" cy="63630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5DC52B70-08E4-FDAF-79B3-1420D4C8C99F}"/>
              </a:ext>
            </a:extLst>
          </p:cNvPr>
          <p:cNvSpPr txBox="1">
            <a:spLocks/>
          </p:cNvSpPr>
          <p:nvPr/>
        </p:nvSpPr>
        <p:spPr>
          <a:xfrm>
            <a:off x="106484" y="83866"/>
            <a:ext cx="7594485" cy="231444"/>
          </a:xfrm>
          <a:prstGeom prst="rect">
            <a:avLst/>
          </a:prstGeom>
        </p:spPr>
        <p:txBody>
          <a:bodyPr vert="horz" lIns="91440" tIns="45720" rIns="91440" bIns="45720" rtlCol="0" anchor="b">
            <a:normAutofit fontScale="4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933" dirty="0">
                <a:solidFill>
                  <a:srgbClr val="0070C0"/>
                </a:solidFill>
                <a:latin typeface="Verdana"/>
              </a:rPr>
              <a:t>ESA OSIP Early Technology Development – Final Presentation (27/06/2023)</a:t>
            </a:r>
          </a:p>
        </p:txBody>
      </p:sp>
      <p:sp>
        <p:nvSpPr>
          <p:cNvPr id="2" name="Title 1">
            <a:extLst>
              <a:ext uri="{FF2B5EF4-FFF2-40B4-BE49-F238E27FC236}">
                <a16:creationId xmlns:a16="http://schemas.microsoft.com/office/drawing/2014/main" id="{91CBB8D3-8FDA-40F6-5453-4BCF251EB454}"/>
              </a:ext>
            </a:extLst>
          </p:cNvPr>
          <p:cNvSpPr txBox="1">
            <a:spLocks/>
          </p:cNvSpPr>
          <p:nvPr/>
        </p:nvSpPr>
        <p:spPr>
          <a:xfrm>
            <a:off x="1385741" y="1213504"/>
            <a:ext cx="9926424" cy="7284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chemeClr val="tx1">
                    <a:lumMod val="85000"/>
                    <a:lumOff val="15000"/>
                  </a:schemeClr>
                </a:solidFill>
                <a:latin typeface="+mn-lt"/>
              </a:rPr>
              <a:t>Summary of state of the art - Span Morphing flight demos</a:t>
            </a:r>
            <a:endParaRPr lang="en-GB" sz="3200" dirty="0">
              <a:solidFill>
                <a:schemeClr val="tx1">
                  <a:lumMod val="85000"/>
                  <a:lumOff val="15000"/>
                </a:schemeClr>
              </a:solidFill>
              <a:latin typeface="+mn-lt"/>
            </a:endParaRPr>
          </a:p>
        </p:txBody>
      </p:sp>
      <p:pic>
        <p:nvPicPr>
          <p:cNvPr id="4" name="Picture 3">
            <a:extLst>
              <a:ext uri="{FF2B5EF4-FFF2-40B4-BE49-F238E27FC236}">
                <a16:creationId xmlns:a16="http://schemas.microsoft.com/office/drawing/2014/main" id="{3B8C9357-E46C-5F96-0C6B-735032975ADC}"/>
              </a:ext>
            </a:extLst>
          </p:cNvPr>
          <p:cNvPicPr>
            <a:picLocks noChangeAspect="1"/>
          </p:cNvPicPr>
          <p:nvPr/>
        </p:nvPicPr>
        <p:blipFill>
          <a:blip r:embed="rId2"/>
          <a:stretch>
            <a:fillRect/>
          </a:stretch>
        </p:blipFill>
        <p:spPr>
          <a:xfrm>
            <a:off x="8882447" y="3346306"/>
            <a:ext cx="2747507" cy="1666289"/>
          </a:xfrm>
          <a:prstGeom prst="rect">
            <a:avLst/>
          </a:prstGeom>
          <a:ln w="28575">
            <a:noFill/>
          </a:ln>
        </p:spPr>
      </p:pic>
      <p:pic>
        <p:nvPicPr>
          <p:cNvPr id="10" name="Picture 9" descr="A picture containing antenna&#10;&#10;Description automatically generated">
            <a:extLst>
              <a:ext uri="{FF2B5EF4-FFF2-40B4-BE49-F238E27FC236}">
                <a16:creationId xmlns:a16="http://schemas.microsoft.com/office/drawing/2014/main" id="{3724FBE8-783B-215F-2F85-6D91452351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050" y="2328547"/>
            <a:ext cx="11811899" cy="2200906"/>
          </a:xfrm>
          <a:prstGeom prst="rect">
            <a:avLst/>
          </a:prstGeom>
        </p:spPr>
      </p:pic>
      <p:sp>
        <p:nvSpPr>
          <p:cNvPr id="11" name="Subtitle 2">
            <a:extLst>
              <a:ext uri="{FF2B5EF4-FFF2-40B4-BE49-F238E27FC236}">
                <a16:creationId xmlns:a16="http://schemas.microsoft.com/office/drawing/2014/main" id="{22DBFDBE-B696-C209-8A50-3917B9D042F6}"/>
              </a:ext>
            </a:extLst>
          </p:cNvPr>
          <p:cNvSpPr txBox="1">
            <a:spLocks/>
          </p:cNvSpPr>
          <p:nvPr/>
        </p:nvSpPr>
        <p:spPr>
          <a:xfrm>
            <a:off x="3404900" y="2190505"/>
            <a:ext cx="2554983" cy="38149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pt-BR" sz="1600" b="1" dirty="0">
                <a:solidFill>
                  <a:srgbClr val="000000"/>
                </a:solidFill>
                <a:effectLst/>
              </a:rPr>
              <a:t>~100% span </a:t>
            </a:r>
            <a:r>
              <a:rPr lang="pt-BR" sz="1600" b="1" dirty="0">
                <a:solidFill>
                  <a:srgbClr val="000000"/>
                </a:solidFill>
              </a:rPr>
              <a:t>e</a:t>
            </a:r>
            <a:r>
              <a:rPr lang="pt-BR" sz="1600" b="1" dirty="0">
                <a:solidFill>
                  <a:srgbClr val="000000"/>
                </a:solidFill>
                <a:effectLst/>
              </a:rPr>
              <a:t>xtension</a:t>
            </a:r>
          </a:p>
        </p:txBody>
      </p:sp>
      <p:sp>
        <p:nvSpPr>
          <p:cNvPr id="12" name="Subtitle 2">
            <a:extLst>
              <a:ext uri="{FF2B5EF4-FFF2-40B4-BE49-F238E27FC236}">
                <a16:creationId xmlns:a16="http://schemas.microsoft.com/office/drawing/2014/main" id="{60E1E35B-7395-248E-2A4D-F7ECFF781BFE}"/>
              </a:ext>
            </a:extLst>
          </p:cNvPr>
          <p:cNvSpPr txBox="1">
            <a:spLocks/>
          </p:cNvSpPr>
          <p:nvPr/>
        </p:nvSpPr>
        <p:spPr>
          <a:xfrm>
            <a:off x="9097656" y="2206236"/>
            <a:ext cx="2070006" cy="38149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pt-BR" sz="1600" b="1" dirty="0">
                <a:solidFill>
                  <a:srgbClr val="000000"/>
                </a:solidFill>
              </a:rPr>
              <a:t>&gt;</a:t>
            </a:r>
            <a:r>
              <a:rPr lang="pt-BR" sz="1600" b="1" dirty="0">
                <a:solidFill>
                  <a:srgbClr val="000000"/>
                </a:solidFill>
                <a:effectLst/>
              </a:rPr>
              <a:t>500% span extension</a:t>
            </a:r>
          </a:p>
        </p:txBody>
      </p:sp>
      <p:sp>
        <p:nvSpPr>
          <p:cNvPr id="13" name="Rectangle 12">
            <a:extLst>
              <a:ext uri="{FF2B5EF4-FFF2-40B4-BE49-F238E27FC236}">
                <a16:creationId xmlns:a16="http://schemas.microsoft.com/office/drawing/2014/main" id="{24BB22DD-4CF1-6ADB-5E5B-C41E88D6F05D}"/>
              </a:ext>
            </a:extLst>
          </p:cNvPr>
          <p:cNvSpPr/>
          <p:nvPr/>
        </p:nvSpPr>
        <p:spPr>
          <a:xfrm>
            <a:off x="1030216" y="2175045"/>
            <a:ext cx="7744623" cy="282081"/>
          </a:xfrm>
          <a:prstGeom prst="rect">
            <a:avLst/>
          </a:prstGeom>
          <a:solidFill>
            <a:schemeClr val="accent1">
              <a:alpha val="39000"/>
            </a:schemeClr>
          </a:solidFill>
          <a:ln>
            <a:solidFill>
              <a:schemeClr val="accent1">
                <a:shade val="50000"/>
                <a:alpha val="2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a:extLst>
              <a:ext uri="{FF2B5EF4-FFF2-40B4-BE49-F238E27FC236}">
                <a16:creationId xmlns:a16="http://schemas.microsoft.com/office/drawing/2014/main" id="{97E86EF6-E36A-3DEC-6867-B87E59E4FDAD}"/>
              </a:ext>
            </a:extLst>
          </p:cNvPr>
          <p:cNvSpPr/>
          <p:nvPr/>
        </p:nvSpPr>
        <p:spPr>
          <a:xfrm>
            <a:off x="8882445" y="2178264"/>
            <a:ext cx="2747507" cy="297149"/>
          </a:xfrm>
          <a:prstGeom prst="rect">
            <a:avLst/>
          </a:prstGeom>
          <a:solidFill>
            <a:schemeClr val="accent1">
              <a:alpha val="39000"/>
            </a:schemeClr>
          </a:solidFill>
          <a:ln>
            <a:solidFill>
              <a:schemeClr val="accent1">
                <a:shade val="50000"/>
                <a:alpha val="2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5" name="Picture 14" descr="Logo, company name&#10;&#10;Description automatically generated">
            <a:extLst>
              <a:ext uri="{FF2B5EF4-FFF2-40B4-BE49-F238E27FC236}">
                <a16:creationId xmlns:a16="http://schemas.microsoft.com/office/drawing/2014/main" id="{B8EC98DD-B072-7AC2-825D-1B288A48CE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5988" y="5475714"/>
            <a:ext cx="948269" cy="948269"/>
          </a:xfrm>
          <a:prstGeom prst="rect">
            <a:avLst/>
          </a:prstGeom>
        </p:spPr>
      </p:pic>
      <p:pic>
        <p:nvPicPr>
          <p:cNvPr id="16" name="Picture 15" descr="Text&#10;&#10;Description automatically generated">
            <a:extLst>
              <a:ext uri="{FF2B5EF4-FFF2-40B4-BE49-F238E27FC236}">
                <a16:creationId xmlns:a16="http://schemas.microsoft.com/office/drawing/2014/main" id="{D8E815C7-C9F8-EFF2-33AE-82C4A6EC9A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6182" y="5646113"/>
            <a:ext cx="1241268" cy="511784"/>
          </a:xfrm>
          <a:prstGeom prst="rect">
            <a:avLst/>
          </a:prstGeom>
        </p:spPr>
      </p:pic>
      <p:pic>
        <p:nvPicPr>
          <p:cNvPr id="17" name="Picture 16" descr="Logo&#10;&#10;Description automatically generated">
            <a:extLst>
              <a:ext uri="{FF2B5EF4-FFF2-40B4-BE49-F238E27FC236}">
                <a16:creationId xmlns:a16="http://schemas.microsoft.com/office/drawing/2014/main" id="{39448863-FAB7-6E75-1493-2BECD0BB3C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62053" y="5646112"/>
            <a:ext cx="913900" cy="511784"/>
          </a:xfrm>
          <a:prstGeom prst="rect">
            <a:avLst/>
          </a:prstGeom>
        </p:spPr>
      </p:pic>
      <p:pic>
        <p:nvPicPr>
          <p:cNvPr id="18" name="Picture 17" descr="Logo, company name&#10;&#10;Description automatically generated">
            <a:extLst>
              <a:ext uri="{FF2B5EF4-FFF2-40B4-BE49-F238E27FC236}">
                <a16:creationId xmlns:a16="http://schemas.microsoft.com/office/drawing/2014/main" id="{312A42BB-FF37-7384-194E-CACF674B8D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808" y="5468830"/>
            <a:ext cx="948269" cy="948269"/>
          </a:xfrm>
          <a:prstGeom prst="rect">
            <a:avLst/>
          </a:prstGeom>
        </p:spPr>
      </p:pic>
      <p:pic>
        <p:nvPicPr>
          <p:cNvPr id="19" name="Picture 18" descr="A picture containing diagram&#10;&#10;Description automatically generated">
            <a:extLst>
              <a:ext uri="{FF2B5EF4-FFF2-40B4-BE49-F238E27FC236}">
                <a16:creationId xmlns:a16="http://schemas.microsoft.com/office/drawing/2014/main" id="{CB12E9C9-E097-607D-6399-F8D7099134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5116" y="4212136"/>
            <a:ext cx="1841193" cy="1031067"/>
          </a:xfrm>
          <a:prstGeom prst="rect">
            <a:avLst/>
          </a:prstGeom>
        </p:spPr>
      </p:pic>
      <p:pic>
        <p:nvPicPr>
          <p:cNvPr id="20" name="Picture 19" descr="A close up of a sign">
            <a:extLst>
              <a:ext uri="{FF2B5EF4-FFF2-40B4-BE49-F238E27FC236}">
                <a16:creationId xmlns:a16="http://schemas.microsoft.com/office/drawing/2014/main" id="{E561F0B8-39AD-474D-F9FA-C16110DC5D10}"/>
              </a:ext>
            </a:extLst>
          </p:cNvPr>
          <p:cNvPicPr>
            <a:picLocks noChangeAspect="1"/>
          </p:cNvPicPr>
          <p:nvPr/>
        </p:nvPicPr>
        <p:blipFill>
          <a:blip r:embed="rId8">
            <a:alphaModFix/>
            <a:extLst>
              <a:ext uri="{28A0092B-C50C-407E-A947-70E740481C1C}">
                <a14:useLocalDpi xmlns:a14="http://schemas.microsoft.com/office/drawing/2010/main" val="0"/>
              </a:ext>
            </a:extLst>
          </a:blip>
          <a:stretch>
            <a:fillRect/>
          </a:stretch>
        </p:blipFill>
        <p:spPr>
          <a:xfrm>
            <a:off x="9388646" y="5744843"/>
            <a:ext cx="1241269" cy="352763"/>
          </a:xfrm>
          <a:prstGeom prst="rect">
            <a:avLst/>
          </a:prstGeom>
          <a:effectLst>
            <a:reflection stA="0" endPos="65000" dist="50800" dir="5400000" sy="-100000" algn="bl" rotWithShape="0"/>
          </a:effectLst>
        </p:spPr>
      </p:pic>
      <p:pic>
        <p:nvPicPr>
          <p:cNvPr id="21" name="Picture 20" descr="A picture containing text&#10;&#10;Description automatically generated">
            <a:extLst>
              <a:ext uri="{FF2B5EF4-FFF2-40B4-BE49-F238E27FC236}">
                <a16:creationId xmlns:a16="http://schemas.microsoft.com/office/drawing/2014/main" id="{CB30BE61-3BFA-9EB4-9502-9413C3DE52D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56623" y="4438577"/>
            <a:ext cx="1726841" cy="968322"/>
          </a:xfrm>
          <a:prstGeom prst="rect">
            <a:avLst/>
          </a:prstGeom>
        </p:spPr>
      </p:pic>
      <p:pic>
        <p:nvPicPr>
          <p:cNvPr id="22" name="Picture 21" descr="A picture containing grass, outdoor, red&#10;&#10;Description automatically generated">
            <a:extLst>
              <a:ext uri="{FF2B5EF4-FFF2-40B4-BE49-F238E27FC236}">
                <a16:creationId xmlns:a16="http://schemas.microsoft.com/office/drawing/2014/main" id="{9BC7B61B-ED92-A935-9A5E-8BD480B7BD3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10519" y="4416299"/>
            <a:ext cx="1628196" cy="1027369"/>
          </a:xfrm>
          <a:prstGeom prst="rect">
            <a:avLst/>
          </a:prstGeom>
        </p:spPr>
      </p:pic>
      <p:pic>
        <p:nvPicPr>
          <p:cNvPr id="23" name="Picture 22" descr="A picture containing outdoor, sky&#10;&#10;Description automatically generated">
            <a:extLst>
              <a:ext uri="{FF2B5EF4-FFF2-40B4-BE49-F238E27FC236}">
                <a16:creationId xmlns:a16="http://schemas.microsoft.com/office/drawing/2014/main" id="{0DD6D08A-7E21-613F-BE08-6AC9501516F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30280" y="4375576"/>
            <a:ext cx="1505753" cy="1127861"/>
          </a:xfrm>
          <a:prstGeom prst="rect">
            <a:avLst/>
          </a:prstGeom>
        </p:spPr>
      </p:pic>
      <p:pic>
        <p:nvPicPr>
          <p:cNvPr id="24" name="Picture 23" descr="Logo&#10;&#10;Description automatically generated">
            <a:extLst>
              <a:ext uri="{FF2B5EF4-FFF2-40B4-BE49-F238E27FC236}">
                <a16:creationId xmlns:a16="http://schemas.microsoft.com/office/drawing/2014/main" id="{169EC0F6-391E-302F-442A-5E4A542B866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56472" y="5970016"/>
            <a:ext cx="744377" cy="337540"/>
          </a:xfrm>
          <a:prstGeom prst="rect">
            <a:avLst/>
          </a:prstGeom>
        </p:spPr>
      </p:pic>
      <p:pic>
        <p:nvPicPr>
          <p:cNvPr id="25" name="Picture 24" descr="Logo&#10;&#10;Description automatically generated">
            <a:extLst>
              <a:ext uri="{FF2B5EF4-FFF2-40B4-BE49-F238E27FC236}">
                <a16:creationId xmlns:a16="http://schemas.microsoft.com/office/drawing/2014/main" id="{39B8AEC9-5008-5EF4-CD41-1252E9EB81F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712503" y="5793091"/>
            <a:ext cx="511784" cy="511784"/>
          </a:xfrm>
          <a:prstGeom prst="rect">
            <a:avLst/>
          </a:prstGeom>
        </p:spPr>
      </p:pic>
      <p:sp>
        <p:nvSpPr>
          <p:cNvPr id="26" name="Subtitle 2">
            <a:extLst>
              <a:ext uri="{FF2B5EF4-FFF2-40B4-BE49-F238E27FC236}">
                <a16:creationId xmlns:a16="http://schemas.microsoft.com/office/drawing/2014/main" id="{285428E5-73C5-7FC3-95D7-A675DFCF69E1}"/>
              </a:ext>
            </a:extLst>
          </p:cNvPr>
          <p:cNvSpPr txBox="1">
            <a:spLocks/>
          </p:cNvSpPr>
          <p:nvPr/>
        </p:nvSpPr>
        <p:spPr>
          <a:xfrm>
            <a:off x="7594225" y="6117975"/>
            <a:ext cx="1241269" cy="2770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00" dirty="0"/>
              <a:t>MAST STC</a:t>
            </a:r>
          </a:p>
        </p:txBody>
      </p:sp>
      <p:pic>
        <p:nvPicPr>
          <p:cNvPr id="27" name="Picture 26" descr="Logo&#10;&#10;Description automatically generated">
            <a:extLst>
              <a:ext uri="{FF2B5EF4-FFF2-40B4-BE49-F238E27FC236}">
                <a16:creationId xmlns:a16="http://schemas.microsoft.com/office/drawing/2014/main" id="{D96CD5B4-208F-C7F9-4010-50323E0B2E0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576875" y="5866155"/>
            <a:ext cx="788317" cy="500631"/>
          </a:xfrm>
          <a:prstGeom prst="rect">
            <a:avLst/>
          </a:prstGeom>
        </p:spPr>
      </p:pic>
      <p:sp>
        <p:nvSpPr>
          <p:cNvPr id="28" name="Subtitle 2">
            <a:extLst>
              <a:ext uri="{FF2B5EF4-FFF2-40B4-BE49-F238E27FC236}">
                <a16:creationId xmlns:a16="http://schemas.microsoft.com/office/drawing/2014/main" id="{4C03D80B-6ABE-C938-2E52-D487CA006DB3}"/>
              </a:ext>
            </a:extLst>
          </p:cNvPr>
          <p:cNvSpPr txBox="1">
            <a:spLocks/>
          </p:cNvSpPr>
          <p:nvPr/>
        </p:nvSpPr>
        <p:spPr>
          <a:xfrm>
            <a:off x="5154293" y="6019381"/>
            <a:ext cx="1241269" cy="277092"/>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900" b="1" dirty="0"/>
              <a:t>Laboratory of Intelligent Systems / NCCR Robotics</a:t>
            </a:r>
          </a:p>
        </p:txBody>
      </p:sp>
      <p:sp>
        <p:nvSpPr>
          <p:cNvPr id="29" name="Subtitle 2">
            <a:extLst>
              <a:ext uri="{FF2B5EF4-FFF2-40B4-BE49-F238E27FC236}">
                <a16:creationId xmlns:a16="http://schemas.microsoft.com/office/drawing/2014/main" id="{FE586CDD-343E-1689-9178-D7327DD3D973}"/>
              </a:ext>
            </a:extLst>
          </p:cNvPr>
          <p:cNvSpPr txBox="1">
            <a:spLocks/>
          </p:cNvSpPr>
          <p:nvPr/>
        </p:nvSpPr>
        <p:spPr>
          <a:xfrm>
            <a:off x="1511534" y="6023870"/>
            <a:ext cx="1409660" cy="3145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800" b="1" dirty="0"/>
              <a:t>Dutch National Police Services Agency (KLPD)</a:t>
            </a:r>
            <a:endParaRPr lang="en-US" sz="900" b="1" dirty="0"/>
          </a:p>
        </p:txBody>
      </p:sp>
      <p:sp>
        <p:nvSpPr>
          <p:cNvPr id="30" name="Subtitle 2">
            <a:extLst>
              <a:ext uri="{FF2B5EF4-FFF2-40B4-BE49-F238E27FC236}">
                <a16:creationId xmlns:a16="http://schemas.microsoft.com/office/drawing/2014/main" id="{4F591818-F075-8C39-CD71-D118975AE348}"/>
              </a:ext>
            </a:extLst>
          </p:cNvPr>
          <p:cNvSpPr txBox="1">
            <a:spLocks/>
          </p:cNvSpPr>
          <p:nvPr/>
        </p:nvSpPr>
        <p:spPr>
          <a:xfrm>
            <a:off x="9221196" y="5243203"/>
            <a:ext cx="2070006" cy="38149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pt-BR" sz="1600" b="1" dirty="0">
                <a:solidFill>
                  <a:srgbClr val="000000"/>
                </a:solidFill>
                <a:effectLst/>
              </a:rPr>
              <a:t>+ out</a:t>
            </a:r>
            <a:r>
              <a:rPr lang="pt-BR" sz="1600" b="1" dirty="0">
                <a:solidFill>
                  <a:srgbClr val="000000"/>
                </a:solidFill>
              </a:rPr>
              <a:t>-of-plane folding</a:t>
            </a:r>
            <a:endParaRPr lang="pt-BR" sz="1600" b="1" dirty="0">
              <a:solidFill>
                <a:srgbClr val="000000"/>
              </a:solidFill>
              <a:effectLst/>
            </a:endParaRPr>
          </a:p>
        </p:txBody>
      </p:sp>
      <p:sp>
        <p:nvSpPr>
          <p:cNvPr id="31" name="Rectangle 30">
            <a:extLst>
              <a:ext uri="{FF2B5EF4-FFF2-40B4-BE49-F238E27FC236}">
                <a16:creationId xmlns:a16="http://schemas.microsoft.com/office/drawing/2014/main" id="{9A12E1E1-9829-3F39-3253-CA12EF1AF195}"/>
              </a:ext>
            </a:extLst>
          </p:cNvPr>
          <p:cNvSpPr/>
          <p:nvPr/>
        </p:nvSpPr>
        <p:spPr>
          <a:xfrm>
            <a:off x="8882445" y="5232535"/>
            <a:ext cx="2747507" cy="297149"/>
          </a:xfrm>
          <a:prstGeom prst="rect">
            <a:avLst/>
          </a:prstGeom>
          <a:solidFill>
            <a:schemeClr val="accent1">
              <a:alpha val="39000"/>
            </a:schemeClr>
          </a:solidFill>
          <a:ln>
            <a:solidFill>
              <a:schemeClr val="accent1">
                <a:shade val="50000"/>
                <a:alpha val="2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2" name="Straight Arrow Connector 31">
            <a:extLst>
              <a:ext uri="{FF2B5EF4-FFF2-40B4-BE49-F238E27FC236}">
                <a16:creationId xmlns:a16="http://schemas.microsoft.com/office/drawing/2014/main" id="{CB483C01-70BE-ABE6-841B-6D7B373C2CBE}"/>
              </a:ext>
            </a:extLst>
          </p:cNvPr>
          <p:cNvCxnSpPr>
            <a:cxnSpLocks/>
          </p:cNvCxnSpPr>
          <p:nvPr/>
        </p:nvCxnSpPr>
        <p:spPr>
          <a:xfrm>
            <a:off x="10576875" y="2790334"/>
            <a:ext cx="999241"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E7F0A9A1-91FF-4EE5-5D04-C6F111E25B19}"/>
              </a:ext>
            </a:extLst>
          </p:cNvPr>
          <p:cNvCxnSpPr>
            <a:cxnSpLocks/>
          </p:cNvCxnSpPr>
          <p:nvPr/>
        </p:nvCxnSpPr>
        <p:spPr>
          <a:xfrm>
            <a:off x="8079471" y="2780907"/>
            <a:ext cx="390019"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7C48FEF2-FE69-8DD2-4BF5-F42B10245F96}"/>
              </a:ext>
            </a:extLst>
          </p:cNvPr>
          <p:cNvCxnSpPr>
            <a:cxnSpLocks/>
          </p:cNvCxnSpPr>
          <p:nvPr/>
        </p:nvCxnSpPr>
        <p:spPr>
          <a:xfrm>
            <a:off x="5762620" y="2790334"/>
            <a:ext cx="314526"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A1839E77-B60D-718B-BDE8-0EED125BF9EB}"/>
              </a:ext>
            </a:extLst>
          </p:cNvPr>
          <p:cNvCxnSpPr>
            <a:cxnSpLocks/>
          </p:cNvCxnSpPr>
          <p:nvPr/>
        </p:nvCxnSpPr>
        <p:spPr>
          <a:xfrm>
            <a:off x="1982471" y="2818615"/>
            <a:ext cx="270535"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9DE287E8-D272-9C00-CB65-5EFC9161DE8A}"/>
              </a:ext>
            </a:extLst>
          </p:cNvPr>
          <p:cNvCxnSpPr>
            <a:cxnSpLocks/>
          </p:cNvCxnSpPr>
          <p:nvPr/>
        </p:nvCxnSpPr>
        <p:spPr>
          <a:xfrm>
            <a:off x="3882549" y="2790334"/>
            <a:ext cx="390019"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 name="Picture 2" descr="A close up of a sign">
            <a:extLst>
              <a:ext uri="{FF2B5EF4-FFF2-40B4-BE49-F238E27FC236}">
                <a16:creationId xmlns:a16="http://schemas.microsoft.com/office/drawing/2014/main" id="{2BDAD864-BECD-1C70-BF3C-6198FDD4B9C2}"/>
              </a:ext>
            </a:extLst>
          </p:cNvPr>
          <p:cNvPicPr>
            <a:picLocks noChangeAspect="1"/>
          </p:cNvPicPr>
          <p:nvPr/>
        </p:nvPicPr>
        <p:blipFill>
          <a:blip r:embed="rId8">
            <a:alphaModFix/>
            <a:extLst>
              <a:ext uri="{28A0092B-C50C-407E-A947-70E740481C1C}">
                <a14:useLocalDpi xmlns:a14="http://schemas.microsoft.com/office/drawing/2010/main" val="0"/>
              </a:ext>
            </a:extLst>
          </a:blip>
          <a:stretch>
            <a:fillRect/>
          </a:stretch>
        </p:blipFill>
        <p:spPr>
          <a:xfrm>
            <a:off x="9328285" y="440619"/>
            <a:ext cx="1489788" cy="423391"/>
          </a:xfrm>
          <a:prstGeom prst="rect">
            <a:avLst/>
          </a:prstGeom>
          <a:effectLst>
            <a:reflection stA="0" endPos="65000" dist="50800" dir="5400000" sy="-100000" algn="bl" rotWithShape="0"/>
          </a:effectLst>
        </p:spPr>
      </p:pic>
      <p:pic>
        <p:nvPicPr>
          <p:cNvPr id="37" name="Picture 36" descr="A blue text with black background&#10;&#10;Description automatically generated with low confidence">
            <a:extLst>
              <a:ext uri="{FF2B5EF4-FFF2-40B4-BE49-F238E27FC236}">
                <a16:creationId xmlns:a16="http://schemas.microsoft.com/office/drawing/2014/main" id="{E245700B-80B9-7B15-641A-451BB2C36CC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893489" y="423391"/>
            <a:ext cx="1201102" cy="476437"/>
          </a:xfrm>
          <a:prstGeom prst="rect">
            <a:avLst/>
          </a:prstGeom>
        </p:spPr>
      </p:pic>
      <p:sp>
        <p:nvSpPr>
          <p:cNvPr id="38" name="Title 1">
            <a:extLst>
              <a:ext uri="{FF2B5EF4-FFF2-40B4-BE49-F238E27FC236}">
                <a16:creationId xmlns:a16="http://schemas.microsoft.com/office/drawing/2014/main" id="{AAEA2294-49F0-A80B-308D-D6D29C1C22ED}"/>
              </a:ext>
            </a:extLst>
          </p:cNvPr>
          <p:cNvSpPr txBox="1">
            <a:spLocks/>
          </p:cNvSpPr>
          <p:nvPr/>
        </p:nvSpPr>
        <p:spPr>
          <a:xfrm>
            <a:off x="653969" y="400153"/>
            <a:ext cx="9732579" cy="556562"/>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400" dirty="0">
                <a:solidFill>
                  <a:schemeClr val="tx1">
                    <a:lumMod val="85000"/>
                    <a:lumOff val="15000"/>
                  </a:schemeClr>
                </a:solidFill>
                <a:latin typeface="+mn-lt"/>
              </a:rPr>
              <a:t>Background</a:t>
            </a:r>
            <a:r>
              <a:rPr lang="en-GB" sz="2700" dirty="0">
                <a:solidFill>
                  <a:schemeClr val="tx1">
                    <a:lumMod val="85000"/>
                    <a:lumOff val="15000"/>
                  </a:schemeClr>
                </a:solidFill>
                <a:latin typeface="+mn-lt"/>
              </a:rPr>
              <a:t> (Structures &amp; Mechanisms)</a:t>
            </a:r>
          </a:p>
        </p:txBody>
      </p:sp>
    </p:spTree>
    <p:extLst>
      <p:ext uri="{BB962C8B-B14F-4D97-AF65-F5344CB8AC3E}">
        <p14:creationId xmlns:p14="http://schemas.microsoft.com/office/powerpoint/2010/main" val="12322737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A121AA-C496-BCFC-CD77-E579E44EC481}"/>
              </a:ext>
            </a:extLst>
          </p:cNvPr>
          <p:cNvSpPr/>
          <p:nvPr/>
        </p:nvSpPr>
        <p:spPr>
          <a:xfrm>
            <a:off x="0" y="334164"/>
            <a:ext cx="12192000" cy="63630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5DC52B70-08E4-FDAF-79B3-1420D4C8C99F}"/>
              </a:ext>
            </a:extLst>
          </p:cNvPr>
          <p:cNvSpPr txBox="1">
            <a:spLocks/>
          </p:cNvSpPr>
          <p:nvPr/>
        </p:nvSpPr>
        <p:spPr>
          <a:xfrm>
            <a:off x="106484" y="83866"/>
            <a:ext cx="7594485" cy="231444"/>
          </a:xfrm>
          <a:prstGeom prst="rect">
            <a:avLst/>
          </a:prstGeom>
        </p:spPr>
        <p:txBody>
          <a:bodyPr vert="horz" lIns="91440" tIns="45720" rIns="91440" bIns="45720" rtlCol="0" anchor="b">
            <a:normAutofit fontScale="4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933" dirty="0">
                <a:solidFill>
                  <a:srgbClr val="0070C0"/>
                </a:solidFill>
                <a:latin typeface="Verdana"/>
              </a:rPr>
              <a:t>ESA OSIP Early Technology Development – Final Presentation (27/06/2023)</a:t>
            </a:r>
          </a:p>
        </p:txBody>
      </p:sp>
      <p:sp>
        <p:nvSpPr>
          <p:cNvPr id="2" name="Title 1">
            <a:extLst>
              <a:ext uri="{FF2B5EF4-FFF2-40B4-BE49-F238E27FC236}">
                <a16:creationId xmlns:a16="http://schemas.microsoft.com/office/drawing/2014/main" id="{91CBB8D3-8FDA-40F6-5453-4BCF251EB454}"/>
              </a:ext>
            </a:extLst>
          </p:cNvPr>
          <p:cNvSpPr txBox="1">
            <a:spLocks/>
          </p:cNvSpPr>
          <p:nvPr/>
        </p:nvSpPr>
        <p:spPr>
          <a:xfrm>
            <a:off x="1385741" y="1213504"/>
            <a:ext cx="9926424" cy="7284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chemeClr val="tx1">
                    <a:lumMod val="85000"/>
                    <a:lumOff val="15000"/>
                  </a:schemeClr>
                </a:solidFill>
                <a:latin typeface="+mn-lt"/>
              </a:rPr>
              <a:t>Summary of state of the art - Span Morphing flight demos</a:t>
            </a:r>
            <a:endParaRPr lang="en-GB" sz="3200" dirty="0">
              <a:solidFill>
                <a:schemeClr val="tx1">
                  <a:lumMod val="85000"/>
                  <a:lumOff val="15000"/>
                </a:schemeClr>
              </a:solidFill>
              <a:latin typeface="+mn-lt"/>
            </a:endParaRPr>
          </a:p>
        </p:txBody>
      </p:sp>
      <p:sp>
        <p:nvSpPr>
          <p:cNvPr id="37" name="Subtitle 2">
            <a:extLst>
              <a:ext uri="{FF2B5EF4-FFF2-40B4-BE49-F238E27FC236}">
                <a16:creationId xmlns:a16="http://schemas.microsoft.com/office/drawing/2014/main" id="{93CA83C8-C2CC-328C-CE71-B770AFCEF5FA}"/>
              </a:ext>
            </a:extLst>
          </p:cNvPr>
          <p:cNvSpPr txBox="1">
            <a:spLocks/>
          </p:cNvSpPr>
          <p:nvPr/>
        </p:nvSpPr>
        <p:spPr>
          <a:xfrm>
            <a:off x="3618929" y="2199799"/>
            <a:ext cx="2554983" cy="38149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pt-BR" sz="1600" b="1" dirty="0">
                <a:solidFill>
                  <a:srgbClr val="000000"/>
                </a:solidFill>
                <a:effectLst/>
              </a:rPr>
              <a:t>Limited articulation</a:t>
            </a:r>
          </a:p>
        </p:txBody>
      </p:sp>
      <p:sp>
        <p:nvSpPr>
          <p:cNvPr id="38" name="Subtitle 2">
            <a:extLst>
              <a:ext uri="{FF2B5EF4-FFF2-40B4-BE49-F238E27FC236}">
                <a16:creationId xmlns:a16="http://schemas.microsoft.com/office/drawing/2014/main" id="{203E78C7-A408-6F5E-4961-07042913BCCC}"/>
              </a:ext>
            </a:extLst>
          </p:cNvPr>
          <p:cNvSpPr txBox="1">
            <a:spLocks/>
          </p:cNvSpPr>
          <p:nvPr/>
        </p:nvSpPr>
        <p:spPr>
          <a:xfrm>
            <a:off x="9171160" y="2213517"/>
            <a:ext cx="2070006" cy="38149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pt-BR" sz="1600" b="1" dirty="0">
                <a:solidFill>
                  <a:srgbClr val="000000"/>
                </a:solidFill>
              </a:rPr>
              <a:t>Full articulation</a:t>
            </a:r>
            <a:endParaRPr lang="pt-BR" sz="1600" b="1" dirty="0">
              <a:solidFill>
                <a:srgbClr val="000000"/>
              </a:solidFill>
              <a:effectLst/>
            </a:endParaRPr>
          </a:p>
        </p:txBody>
      </p:sp>
      <p:pic>
        <p:nvPicPr>
          <p:cNvPr id="39" name="Picture 38" descr="A picture containing text, map, ax&#10;&#10;Description automatically generated">
            <a:extLst>
              <a:ext uri="{FF2B5EF4-FFF2-40B4-BE49-F238E27FC236}">
                <a16:creationId xmlns:a16="http://schemas.microsoft.com/office/drawing/2014/main" id="{A52D8B45-411F-49C6-AC0D-8FF8F46CBB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9794" y="2502440"/>
            <a:ext cx="9992411" cy="2832433"/>
          </a:xfrm>
          <a:prstGeom prst="rect">
            <a:avLst/>
          </a:prstGeom>
        </p:spPr>
      </p:pic>
      <p:sp>
        <p:nvSpPr>
          <p:cNvPr id="40" name="Rectangle 39">
            <a:extLst>
              <a:ext uri="{FF2B5EF4-FFF2-40B4-BE49-F238E27FC236}">
                <a16:creationId xmlns:a16="http://schemas.microsoft.com/office/drawing/2014/main" id="{A9E090CC-88F6-B370-8EA4-AFF92C850A08}"/>
              </a:ext>
            </a:extLst>
          </p:cNvPr>
          <p:cNvSpPr/>
          <p:nvPr/>
        </p:nvSpPr>
        <p:spPr>
          <a:xfrm>
            <a:off x="8882445" y="2178264"/>
            <a:ext cx="2747507" cy="297149"/>
          </a:xfrm>
          <a:prstGeom prst="rect">
            <a:avLst/>
          </a:prstGeom>
          <a:solidFill>
            <a:schemeClr val="accent1">
              <a:alpha val="39000"/>
            </a:schemeClr>
          </a:solidFill>
          <a:ln>
            <a:solidFill>
              <a:schemeClr val="accent1">
                <a:shade val="50000"/>
                <a:alpha val="2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1" name="Rectangle 40">
            <a:extLst>
              <a:ext uri="{FF2B5EF4-FFF2-40B4-BE49-F238E27FC236}">
                <a16:creationId xmlns:a16="http://schemas.microsoft.com/office/drawing/2014/main" id="{7A35B736-5BB3-744A-D120-07E1A2AAE9DD}"/>
              </a:ext>
            </a:extLst>
          </p:cNvPr>
          <p:cNvSpPr/>
          <p:nvPr/>
        </p:nvSpPr>
        <p:spPr>
          <a:xfrm>
            <a:off x="1030216" y="2175045"/>
            <a:ext cx="7744623" cy="282081"/>
          </a:xfrm>
          <a:prstGeom prst="rect">
            <a:avLst/>
          </a:prstGeom>
          <a:solidFill>
            <a:schemeClr val="accent1">
              <a:alpha val="39000"/>
            </a:schemeClr>
          </a:solidFill>
          <a:ln>
            <a:solidFill>
              <a:schemeClr val="accent1">
                <a:shade val="50000"/>
                <a:alpha val="2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2" name="Subtitle 2">
            <a:extLst>
              <a:ext uri="{FF2B5EF4-FFF2-40B4-BE49-F238E27FC236}">
                <a16:creationId xmlns:a16="http://schemas.microsoft.com/office/drawing/2014/main" id="{5E1D52D9-69D2-BA2F-D1F7-E9A34FB31F48}"/>
              </a:ext>
            </a:extLst>
          </p:cNvPr>
          <p:cNvSpPr txBox="1">
            <a:spLocks/>
          </p:cNvSpPr>
          <p:nvPr/>
        </p:nvSpPr>
        <p:spPr>
          <a:xfrm>
            <a:off x="9221196" y="5243203"/>
            <a:ext cx="2070006" cy="38149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pt-BR" sz="1600" b="1" dirty="0">
                <a:solidFill>
                  <a:srgbClr val="000000"/>
                </a:solidFill>
                <a:effectLst/>
              </a:rPr>
              <a:t>+ out</a:t>
            </a:r>
            <a:r>
              <a:rPr lang="pt-BR" sz="1600" b="1" dirty="0">
                <a:solidFill>
                  <a:srgbClr val="000000"/>
                </a:solidFill>
              </a:rPr>
              <a:t>-of-plane folding</a:t>
            </a:r>
            <a:endParaRPr lang="pt-BR" sz="1600" b="1" dirty="0">
              <a:solidFill>
                <a:srgbClr val="000000"/>
              </a:solidFill>
              <a:effectLst/>
            </a:endParaRPr>
          </a:p>
        </p:txBody>
      </p:sp>
      <p:sp>
        <p:nvSpPr>
          <p:cNvPr id="43" name="Rectangle 42">
            <a:extLst>
              <a:ext uri="{FF2B5EF4-FFF2-40B4-BE49-F238E27FC236}">
                <a16:creationId xmlns:a16="http://schemas.microsoft.com/office/drawing/2014/main" id="{B54688E0-3A09-CC61-58C1-ECA4BBD8D6CE}"/>
              </a:ext>
            </a:extLst>
          </p:cNvPr>
          <p:cNvSpPr/>
          <p:nvPr/>
        </p:nvSpPr>
        <p:spPr>
          <a:xfrm>
            <a:off x="8882444" y="5268592"/>
            <a:ext cx="2747507" cy="297149"/>
          </a:xfrm>
          <a:prstGeom prst="rect">
            <a:avLst/>
          </a:prstGeom>
          <a:solidFill>
            <a:schemeClr val="accent1">
              <a:alpha val="39000"/>
            </a:schemeClr>
          </a:solidFill>
          <a:ln>
            <a:solidFill>
              <a:schemeClr val="accent1">
                <a:shade val="50000"/>
                <a:alpha val="2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4" name="Picture 43" descr="A picture containing text, clipart&#10;&#10;Description automatically generated">
            <a:extLst>
              <a:ext uri="{FF2B5EF4-FFF2-40B4-BE49-F238E27FC236}">
                <a16:creationId xmlns:a16="http://schemas.microsoft.com/office/drawing/2014/main" id="{0BAA4004-5166-D441-931D-0D1E912D22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919" y="5699947"/>
            <a:ext cx="961800" cy="413573"/>
          </a:xfrm>
          <a:prstGeom prst="rect">
            <a:avLst/>
          </a:prstGeom>
        </p:spPr>
      </p:pic>
      <p:pic>
        <p:nvPicPr>
          <p:cNvPr id="45" name="Picture 44" descr="Logo&#10;&#10;Description automatically generated">
            <a:extLst>
              <a:ext uri="{FF2B5EF4-FFF2-40B4-BE49-F238E27FC236}">
                <a16:creationId xmlns:a16="http://schemas.microsoft.com/office/drawing/2014/main" id="{6BBE7FA3-8FCD-D937-69D4-54D13229C7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4231" y="5742651"/>
            <a:ext cx="320536" cy="340316"/>
          </a:xfrm>
          <a:prstGeom prst="rect">
            <a:avLst/>
          </a:prstGeom>
        </p:spPr>
      </p:pic>
      <p:sp>
        <p:nvSpPr>
          <p:cNvPr id="46" name="Subtitle 2">
            <a:extLst>
              <a:ext uri="{FF2B5EF4-FFF2-40B4-BE49-F238E27FC236}">
                <a16:creationId xmlns:a16="http://schemas.microsoft.com/office/drawing/2014/main" id="{16D87ED5-9F4D-FF54-0486-7508EC8184C7}"/>
              </a:ext>
            </a:extLst>
          </p:cNvPr>
          <p:cNvSpPr txBox="1">
            <a:spLocks/>
          </p:cNvSpPr>
          <p:nvPr/>
        </p:nvSpPr>
        <p:spPr>
          <a:xfrm>
            <a:off x="1765676" y="5432278"/>
            <a:ext cx="6261487" cy="250763"/>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b="1" i="1" dirty="0">
                <a:solidFill>
                  <a:schemeClr val="bg2">
                    <a:lumMod val="75000"/>
                  </a:schemeClr>
                </a:solidFill>
              </a:rPr>
              <a:t>A review of avian-inspired morphing for UAV flight control, 2022</a:t>
            </a:r>
          </a:p>
        </p:txBody>
      </p:sp>
      <p:pic>
        <p:nvPicPr>
          <p:cNvPr id="47" name="Picture 46" descr="Logo, company name&#10;&#10;Description automatically generated">
            <a:extLst>
              <a:ext uri="{FF2B5EF4-FFF2-40B4-BE49-F238E27FC236}">
                <a16:creationId xmlns:a16="http://schemas.microsoft.com/office/drawing/2014/main" id="{B2268402-ACBB-63E6-6356-6F441E5DDE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1618" y="5761591"/>
            <a:ext cx="845731" cy="296787"/>
          </a:xfrm>
          <a:prstGeom prst="rect">
            <a:avLst/>
          </a:prstGeom>
        </p:spPr>
      </p:pic>
      <p:sp>
        <p:nvSpPr>
          <p:cNvPr id="48" name="Rectangle 47">
            <a:extLst>
              <a:ext uri="{FF2B5EF4-FFF2-40B4-BE49-F238E27FC236}">
                <a16:creationId xmlns:a16="http://schemas.microsoft.com/office/drawing/2014/main" id="{95818276-036F-ACB1-F5BC-7604E7ECDAB6}"/>
              </a:ext>
            </a:extLst>
          </p:cNvPr>
          <p:cNvSpPr/>
          <p:nvPr/>
        </p:nvSpPr>
        <p:spPr>
          <a:xfrm>
            <a:off x="8882445" y="5657112"/>
            <a:ext cx="2747507" cy="297149"/>
          </a:xfrm>
          <a:prstGeom prst="rect">
            <a:avLst/>
          </a:prstGeom>
          <a:solidFill>
            <a:schemeClr val="accent1">
              <a:alpha val="10000"/>
            </a:schemeClr>
          </a:solidFill>
          <a:ln>
            <a:solidFill>
              <a:schemeClr val="accent1">
                <a:shade val="50000"/>
                <a:alpha val="2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9" name="Subtitle 2">
            <a:extLst>
              <a:ext uri="{FF2B5EF4-FFF2-40B4-BE49-F238E27FC236}">
                <a16:creationId xmlns:a16="http://schemas.microsoft.com/office/drawing/2014/main" id="{727CB803-ED95-FE92-B8F2-3647087F9930}"/>
              </a:ext>
            </a:extLst>
          </p:cNvPr>
          <p:cNvSpPr txBox="1">
            <a:spLocks/>
          </p:cNvSpPr>
          <p:nvPr/>
        </p:nvSpPr>
        <p:spPr>
          <a:xfrm>
            <a:off x="9142879" y="5647685"/>
            <a:ext cx="2070006" cy="38149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pt-BR" sz="1600" b="1" dirty="0">
                <a:solidFill>
                  <a:srgbClr val="000000"/>
                </a:solidFill>
                <a:effectLst/>
              </a:rPr>
              <a:t>+ future proof</a:t>
            </a:r>
          </a:p>
        </p:txBody>
      </p:sp>
      <p:pic>
        <p:nvPicPr>
          <p:cNvPr id="3" name="Picture 2" descr="A close up of a sign">
            <a:extLst>
              <a:ext uri="{FF2B5EF4-FFF2-40B4-BE49-F238E27FC236}">
                <a16:creationId xmlns:a16="http://schemas.microsoft.com/office/drawing/2014/main" id="{BA7C86BE-D9F7-FB4F-FDF6-F6C868A15D00}"/>
              </a:ext>
            </a:extLst>
          </p:cNvPr>
          <p:cNvPicPr>
            <a:picLocks noChangeAspect="1"/>
          </p:cNvPicPr>
          <p:nvPr/>
        </p:nvPicPr>
        <p:blipFill>
          <a:blip r:embed="rId6">
            <a:alphaModFix/>
            <a:extLst>
              <a:ext uri="{28A0092B-C50C-407E-A947-70E740481C1C}">
                <a14:useLocalDpi xmlns:a14="http://schemas.microsoft.com/office/drawing/2010/main" val="0"/>
              </a:ext>
            </a:extLst>
          </a:blip>
          <a:stretch>
            <a:fillRect/>
          </a:stretch>
        </p:blipFill>
        <p:spPr>
          <a:xfrm>
            <a:off x="9328285" y="440619"/>
            <a:ext cx="1489788" cy="423391"/>
          </a:xfrm>
          <a:prstGeom prst="rect">
            <a:avLst/>
          </a:prstGeom>
          <a:effectLst>
            <a:reflection stA="0" endPos="65000" dist="50800" dir="5400000" sy="-100000" algn="bl" rotWithShape="0"/>
          </a:effectLst>
        </p:spPr>
      </p:pic>
      <p:pic>
        <p:nvPicPr>
          <p:cNvPr id="4" name="Picture 3" descr="A blue text with black background&#10;&#10;Description automatically generated with low confidence">
            <a:extLst>
              <a:ext uri="{FF2B5EF4-FFF2-40B4-BE49-F238E27FC236}">
                <a16:creationId xmlns:a16="http://schemas.microsoft.com/office/drawing/2014/main" id="{0884FBA6-72F5-722A-DE9C-10025E7BD3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93489" y="423391"/>
            <a:ext cx="1201102" cy="476437"/>
          </a:xfrm>
          <a:prstGeom prst="rect">
            <a:avLst/>
          </a:prstGeom>
        </p:spPr>
      </p:pic>
      <p:sp>
        <p:nvSpPr>
          <p:cNvPr id="10" name="Title 1">
            <a:extLst>
              <a:ext uri="{FF2B5EF4-FFF2-40B4-BE49-F238E27FC236}">
                <a16:creationId xmlns:a16="http://schemas.microsoft.com/office/drawing/2014/main" id="{CC7375B3-20BB-F740-C208-5E39CFF6029D}"/>
              </a:ext>
            </a:extLst>
          </p:cNvPr>
          <p:cNvSpPr txBox="1">
            <a:spLocks/>
          </p:cNvSpPr>
          <p:nvPr/>
        </p:nvSpPr>
        <p:spPr>
          <a:xfrm>
            <a:off x="653969" y="400153"/>
            <a:ext cx="9732579" cy="556562"/>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400" dirty="0">
                <a:solidFill>
                  <a:schemeClr val="tx1">
                    <a:lumMod val="85000"/>
                    <a:lumOff val="15000"/>
                  </a:schemeClr>
                </a:solidFill>
                <a:latin typeface="+mn-lt"/>
              </a:rPr>
              <a:t>Background</a:t>
            </a:r>
            <a:r>
              <a:rPr lang="en-GB" sz="2700" dirty="0">
                <a:solidFill>
                  <a:schemeClr val="tx1">
                    <a:lumMod val="85000"/>
                    <a:lumOff val="15000"/>
                  </a:schemeClr>
                </a:solidFill>
                <a:latin typeface="+mn-lt"/>
              </a:rPr>
              <a:t> (Structures &amp; Mechanisms)</a:t>
            </a:r>
          </a:p>
        </p:txBody>
      </p:sp>
    </p:spTree>
    <p:extLst>
      <p:ext uri="{BB962C8B-B14F-4D97-AF65-F5344CB8AC3E}">
        <p14:creationId xmlns:p14="http://schemas.microsoft.com/office/powerpoint/2010/main" val="2573039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9B158BB-2E78-BA03-A34C-14600D33A845}"/>
              </a:ext>
            </a:extLst>
          </p:cNvPr>
          <p:cNvSpPr/>
          <p:nvPr/>
        </p:nvSpPr>
        <p:spPr>
          <a:xfrm>
            <a:off x="0" y="334164"/>
            <a:ext cx="12192000" cy="63630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pic>
        <p:nvPicPr>
          <p:cNvPr id="5" name="Picture 4" descr="A close up of a sign">
            <a:extLst>
              <a:ext uri="{FF2B5EF4-FFF2-40B4-BE49-F238E27FC236}">
                <a16:creationId xmlns:a16="http://schemas.microsoft.com/office/drawing/2014/main" id="{E4F57B4E-72FB-FA77-5894-05DEA33277A5}"/>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9328285" y="440619"/>
            <a:ext cx="1489788" cy="423391"/>
          </a:xfrm>
          <a:prstGeom prst="rect">
            <a:avLst/>
          </a:prstGeom>
          <a:effectLst>
            <a:reflection stA="0" endPos="65000" dist="50800" dir="5400000" sy="-100000" algn="bl" rotWithShape="0"/>
          </a:effectLst>
        </p:spPr>
      </p:pic>
      <p:sp>
        <p:nvSpPr>
          <p:cNvPr id="6" name="Title 1">
            <a:extLst>
              <a:ext uri="{FF2B5EF4-FFF2-40B4-BE49-F238E27FC236}">
                <a16:creationId xmlns:a16="http://schemas.microsoft.com/office/drawing/2014/main" id="{9AD78776-2456-88E9-DBF3-1E0E51CD8611}"/>
              </a:ext>
            </a:extLst>
          </p:cNvPr>
          <p:cNvSpPr txBox="1">
            <a:spLocks/>
          </p:cNvSpPr>
          <p:nvPr/>
        </p:nvSpPr>
        <p:spPr>
          <a:xfrm>
            <a:off x="653969" y="400153"/>
            <a:ext cx="9732579" cy="556562"/>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400" dirty="0">
                <a:solidFill>
                  <a:schemeClr val="tx1">
                    <a:lumMod val="85000"/>
                    <a:lumOff val="15000"/>
                  </a:schemeClr>
                </a:solidFill>
                <a:latin typeface="+mn-lt"/>
              </a:rPr>
              <a:t>Agenda </a:t>
            </a:r>
            <a:r>
              <a:rPr lang="en-GB" sz="3000" dirty="0">
                <a:solidFill>
                  <a:schemeClr val="tx1">
                    <a:lumMod val="85000"/>
                    <a:lumOff val="15000"/>
                  </a:schemeClr>
                </a:solidFill>
                <a:latin typeface="+mn-lt"/>
              </a:rPr>
              <a:t>(approximate)</a:t>
            </a:r>
            <a:endParaRPr lang="en-GB" sz="5400" dirty="0">
              <a:solidFill>
                <a:schemeClr val="tx1">
                  <a:lumMod val="85000"/>
                  <a:lumOff val="15000"/>
                </a:schemeClr>
              </a:solidFill>
              <a:latin typeface="+mn-lt"/>
            </a:endParaRPr>
          </a:p>
        </p:txBody>
      </p:sp>
      <p:sp>
        <p:nvSpPr>
          <p:cNvPr id="9" name="Title 1">
            <a:extLst>
              <a:ext uri="{FF2B5EF4-FFF2-40B4-BE49-F238E27FC236}">
                <a16:creationId xmlns:a16="http://schemas.microsoft.com/office/drawing/2014/main" id="{1CD2537B-FE31-4F10-3FD8-F11F461406C7}"/>
              </a:ext>
            </a:extLst>
          </p:cNvPr>
          <p:cNvSpPr txBox="1">
            <a:spLocks/>
          </p:cNvSpPr>
          <p:nvPr/>
        </p:nvSpPr>
        <p:spPr>
          <a:xfrm>
            <a:off x="106484" y="83866"/>
            <a:ext cx="7594485" cy="231444"/>
          </a:xfrm>
          <a:prstGeom prst="rect">
            <a:avLst/>
          </a:prstGeom>
        </p:spPr>
        <p:txBody>
          <a:bodyPr vert="horz" lIns="91440" tIns="45720" rIns="91440" bIns="45720" rtlCol="0" anchor="b">
            <a:normAutofit fontScale="4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933" dirty="0">
                <a:solidFill>
                  <a:srgbClr val="0070C0"/>
                </a:solidFill>
                <a:latin typeface="Verdana"/>
              </a:rPr>
              <a:t>ESA OSIP Early Technology Development – Final Presentation (27/06/2023)</a:t>
            </a:r>
          </a:p>
        </p:txBody>
      </p:sp>
      <p:graphicFrame>
        <p:nvGraphicFramePr>
          <p:cNvPr id="12" name="Table 11">
            <a:extLst>
              <a:ext uri="{FF2B5EF4-FFF2-40B4-BE49-F238E27FC236}">
                <a16:creationId xmlns:a16="http://schemas.microsoft.com/office/drawing/2014/main" id="{9D884254-8970-F2BC-C1E3-47E35DFF899D}"/>
              </a:ext>
            </a:extLst>
          </p:cNvPr>
          <p:cNvGraphicFramePr>
            <a:graphicFrameLocks noGrp="1"/>
          </p:cNvGraphicFramePr>
          <p:nvPr>
            <p:extLst>
              <p:ext uri="{D42A27DB-BD31-4B8C-83A1-F6EECF244321}">
                <p14:modId xmlns:p14="http://schemas.microsoft.com/office/powerpoint/2010/main" val="3673186467"/>
              </p:ext>
            </p:extLst>
          </p:nvPr>
        </p:nvGraphicFramePr>
        <p:xfrm>
          <a:off x="3759200" y="1168924"/>
          <a:ext cx="5337666" cy="5210520"/>
        </p:xfrm>
        <a:graphic>
          <a:graphicData uri="http://schemas.openxmlformats.org/drawingml/2006/table">
            <a:tbl>
              <a:tblPr>
                <a:tableStyleId>{5C22544A-7EE6-4342-B048-85BDC9FD1C3A}</a:tableStyleId>
              </a:tblPr>
              <a:tblGrid>
                <a:gridCol w="4733401">
                  <a:extLst>
                    <a:ext uri="{9D8B030D-6E8A-4147-A177-3AD203B41FA5}">
                      <a16:colId xmlns:a16="http://schemas.microsoft.com/office/drawing/2014/main" val="3719378190"/>
                    </a:ext>
                  </a:extLst>
                </a:gridCol>
                <a:gridCol w="604265">
                  <a:extLst>
                    <a:ext uri="{9D8B030D-6E8A-4147-A177-3AD203B41FA5}">
                      <a16:colId xmlns:a16="http://schemas.microsoft.com/office/drawing/2014/main" val="4282350556"/>
                    </a:ext>
                  </a:extLst>
                </a:gridCol>
              </a:tblGrid>
              <a:tr h="167284">
                <a:tc>
                  <a:txBody>
                    <a:bodyPr/>
                    <a:lstStyle/>
                    <a:p>
                      <a:pPr algn="l" fontAlgn="b"/>
                      <a:r>
                        <a:rPr lang="en-GB" sz="1100" b="1" u="none" strike="noStrike">
                          <a:effectLst/>
                        </a:rPr>
                        <a:t>Total meeting time (minutes)</a:t>
                      </a:r>
                      <a:endParaRPr lang="en-GB" sz="1100" b="1" i="1" u="none" strike="noStrike">
                        <a:solidFill>
                          <a:srgbClr val="000000"/>
                        </a:solidFill>
                        <a:effectLst/>
                        <a:latin typeface="Calibri" panose="020F0502020204030204" pitchFamily="34" charset="0"/>
                      </a:endParaRPr>
                    </a:p>
                  </a:txBody>
                  <a:tcPr marL="6044" marR="6044" marT="6044" marB="0" anchor="b"/>
                </a:tc>
                <a:tc>
                  <a:txBody>
                    <a:bodyPr/>
                    <a:lstStyle/>
                    <a:p>
                      <a:pPr algn="l" fontAlgn="b"/>
                      <a:r>
                        <a:rPr lang="en-GB" sz="1100" b="1" u="none" strike="noStrike">
                          <a:effectLst/>
                        </a:rPr>
                        <a:t>180</a:t>
                      </a:r>
                      <a:endParaRPr lang="en-GB" sz="1100" b="1" i="1" u="none" strike="noStrike">
                        <a:solidFill>
                          <a:srgbClr val="000000"/>
                        </a:solidFill>
                        <a:effectLst/>
                        <a:latin typeface="Calibri" panose="020F0502020204030204" pitchFamily="34" charset="0"/>
                      </a:endParaRPr>
                    </a:p>
                  </a:txBody>
                  <a:tcPr marL="6044" marR="6044" marT="6044" marB="0" anchor="b"/>
                </a:tc>
                <a:extLst>
                  <a:ext uri="{0D108BD9-81ED-4DB2-BD59-A6C34878D82A}">
                    <a16:rowId xmlns:a16="http://schemas.microsoft.com/office/drawing/2014/main" val="1868498450"/>
                  </a:ext>
                </a:extLst>
              </a:tr>
              <a:tr h="167284">
                <a:tc>
                  <a:txBody>
                    <a:bodyPr/>
                    <a:lstStyle/>
                    <a:p>
                      <a:pPr algn="l" fontAlgn="b"/>
                      <a:endParaRPr lang="en-GB" sz="1100" b="1" i="0" u="none" strike="noStrike">
                        <a:solidFill>
                          <a:srgbClr val="000000"/>
                        </a:solidFill>
                        <a:effectLst/>
                        <a:latin typeface="Calibri" panose="020F0502020204030204" pitchFamily="34" charset="0"/>
                      </a:endParaRPr>
                    </a:p>
                  </a:txBody>
                  <a:tcPr marL="6044" marR="6044" marT="6044" marB="0" anchor="b"/>
                </a:tc>
                <a:tc>
                  <a:txBody>
                    <a:bodyPr/>
                    <a:lstStyle/>
                    <a:p>
                      <a:pPr algn="ctr" fontAlgn="b"/>
                      <a:endParaRPr lang="en-GB" sz="1100" b="1" i="0" u="none" strike="noStrike">
                        <a:solidFill>
                          <a:srgbClr val="000000"/>
                        </a:solidFill>
                        <a:effectLst/>
                        <a:latin typeface="Calibri" panose="020F0502020204030204" pitchFamily="34" charset="0"/>
                      </a:endParaRPr>
                    </a:p>
                  </a:txBody>
                  <a:tcPr marL="6044" marR="6044" marT="6044" marB="0" anchor="b"/>
                </a:tc>
                <a:extLst>
                  <a:ext uri="{0D108BD9-81ED-4DB2-BD59-A6C34878D82A}">
                    <a16:rowId xmlns:a16="http://schemas.microsoft.com/office/drawing/2014/main" val="2311808692"/>
                  </a:ext>
                </a:extLst>
              </a:tr>
              <a:tr h="167284">
                <a:tc>
                  <a:txBody>
                    <a:bodyPr/>
                    <a:lstStyle/>
                    <a:p>
                      <a:pPr algn="l" fontAlgn="b"/>
                      <a:r>
                        <a:rPr lang="en-GB" sz="1100" b="1" u="none" strike="noStrike" dirty="0">
                          <a:effectLst/>
                        </a:rPr>
                        <a:t>Intro:</a:t>
                      </a:r>
                      <a:endParaRPr lang="en-GB" sz="1100" b="1" i="0" u="none" strike="noStrike" dirty="0">
                        <a:solidFill>
                          <a:srgbClr val="000000"/>
                        </a:solidFill>
                        <a:effectLst/>
                        <a:latin typeface="Calibri" panose="020F0502020204030204" pitchFamily="34" charset="0"/>
                      </a:endParaRPr>
                    </a:p>
                  </a:txBody>
                  <a:tcPr marL="6044" marR="6044" marT="6044" marB="0" anchor="b"/>
                </a:tc>
                <a:tc>
                  <a:txBody>
                    <a:bodyPr/>
                    <a:lstStyle/>
                    <a:p>
                      <a:pPr algn="l" fontAlgn="b"/>
                      <a:r>
                        <a:rPr lang="en-GB" sz="1100" b="1" u="none" strike="noStrike">
                          <a:effectLst/>
                        </a:rPr>
                        <a:t>10</a:t>
                      </a:r>
                      <a:endParaRPr lang="en-GB" sz="1100" b="1" i="0" u="none" strike="noStrike">
                        <a:solidFill>
                          <a:srgbClr val="000000"/>
                        </a:solidFill>
                        <a:effectLst/>
                        <a:latin typeface="Calibri" panose="020F0502020204030204" pitchFamily="34" charset="0"/>
                      </a:endParaRPr>
                    </a:p>
                  </a:txBody>
                  <a:tcPr marL="6044" marR="6044" marT="6044" marB="0" anchor="b"/>
                </a:tc>
                <a:extLst>
                  <a:ext uri="{0D108BD9-81ED-4DB2-BD59-A6C34878D82A}">
                    <a16:rowId xmlns:a16="http://schemas.microsoft.com/office/drawing/2014/main" val="1487957136"/>
                  </a:ext>
                </a:extLst>
              </a:tr>
              <a:tr h="167284">
                <a:tc>
                  <a:txBody>
                    <a:bodyPr/>
                    <a:lstStyle/>
                    <a:p>
                      <a:pPr algn="l" fontAlgn="ctr"/>
                      <a:r>
                        <a:rPr lang="en-GB" sz="1100" b="1" u="none" strike="noStrike">
                          <a:effectLst/>
                        </a:rPr>
                        <a:t>Introduction of Attendees (ALL)</a:t>
                      </a:r>
                      <a:endParaRPr lang="en-GB" sz="1100" b="1" i="0" u="none" strike="noStrike">
                        <a:solidFill>
                          <a:srgbClr val="000000"/>
                        </a:solidFill>
                        <a:effectLst/>
                        <a:latin typeface="Calibri" panose="020F0502020204030204" pitchFamily="34" charset="0"/>
                      </a:endParaRPr>
                    </a:p>
                  </a:txBody>
                  <a:tcPr marL="72522" marR="6044" marT="6044" marB="0" anchor="ctr"/>
                </a:tc>
                <a:tc>
                  <a:txBody>
                    <a:bodyPr/>
                    <a:lstStyle/>
                    <a:p>
                      <a:pPr algn="ctr" fontAlgn="b"/>
                      <a:r>
                        <a:rPr lang="en-GB" sz="1100" b="1" u="none" strike="noStrike">
                          <a:effectLst/>
                        </a:rPr>
                        <a:t>7</a:t>
                      </a:r>
                      <a:endParaRPr lang="en-GB" sz="1100" b="1" i="0" u="none" strike="noStrike">
                        <a:solidFill>
                          <a:srgbClr val="000000"/>
                        </a:solidFill>
                        <a:effectLst/>
                        <a:latin typeface="Calibri" panose="020F0502020204030204" pitchFamily="34" charset="0"/>
                      </a:endParaRPr>
                    </a:p>
                  </a:txBody>
                  <a:tcPr marL="6044" marR="6044" marT="6044" marB="0" anchor="b"/>
                </a:tc>
                <a:extLst>
                  <a:ext uri="{0D108BD9-81ED-4DB2-BD59-A6C34878D82A}">
                    <a16:rowId xmlns:a16="http://schemas.microsoft.com/office/drawing/2014/main" val="3513160148"/>
                  </a:ext>
                </a:extLst>
              </a:tr>
              <a:tr h="167284">
                <a:tc>
                  <a:txBody>
                    <a:bodyPr/>
                    <a:lstStyle/>
                    <a:p>
                      <a:pPr algn="l" fontAlgn="ctr"/>
                      <a:r>
                        <a:rPr lang="en-US" sz="1100" b="1" u="none" strike="noStrike">
                          <a:effectLst/>
                        </a:rPr>
                        <a:t>Quick summary of OSIP projects (MN)</a:t>
                      </a:r>
                      <a:endParaRPr lang="en-US" sz="1100" b="1" i="0" u="none" strike="noStrike">
                        <a:solidFill>
                          <a:srgbClr val="000000"/>
                        </a:solidFill>
                        <a:effectLst/>
                        <a:latin typeface="Calibri" panose="020F0502020204030204" pitchFamily="34" charset="0"/>
                      </a:endParaRPr>
                    </a:p>
                  </a:txBody>
                  <a:tcPr marL="72522" marR="6044" marT="6044" marB="0" anchor="ctr"/>
                </a:tc>
                <a:tc>
                  <a:txBody>
                    <a:bodyPr/>
                    <a:lstStyle/>
                    <a:p>
                      <a:pPr algn="ctr" fontAlgn="b"/>
                      <a:r>
                        <a:rPr lang="en-GB" sz="1100" b="1" u="none" strike="noStrike">
                          <a:effectLst/>
                        </a:rPr>
                        <a:t>3</a:t>
                      </a:r>
                      <a:endParaRPr lang="en-GB" sz="1100" b="1" i="0" u="none" strike="noStrike">
                        <a:solidFill>
                          <a:srgbClr val="000000"/>
                        </a:solidFill>
                        <a:effectLst/>
                        <a:latin typeface="Calibri" panose="020F0502020204030204" pitchFamily="34" charset="0"/>
                      </a:endParaRPr>
                    </a:p>
                  </a:txBody>
                  <a:tcPr marL="6044" marR="6044" marT="6044" marB="0" anchor="b"/>
                </a:tc>
                <a:extLst>
                  <a:ext uri="{0D108BD9-81ED-4DB2-BD59-A6C34878D82A}">
                    <a16:rowId xmlns:a16="http://schemas.microsoft.com/office/drawing/2014/main" val="1661117837"/>
                  </a:ext>
                </a:extLst>
              </a:tr>
              <a:tr h="167284">
                <a:tc>
                  <a:txBody>
                    <a:bodyPr/>
                    <a:lstStyle/>
                    <a:p>
                      <a:pPr algn="l" fontAlgn="ctr"/>
                      <a:endParaRPr lang="en-GB" sz="1100" b="1" i="0" u="none" strike="noStrike">
                        <a:solidFill>
                          <a:srgbClr val="000000"/>
                        </a:solidFill>
                        <a:effectLst/>
                        <a:latin typeface="Calibri" panose="020F0502020204030204" pitchFamily="34" charset="0"/>
                      </a:endParaRPr>
                    </a:p>
                  </a:txBody>
                  <a:tcPr marL="72522" marR="6044" marT="6044" marB="0" anchor="ctr"/>
                </a:tc>
                <a:tc>
                  <a:txBody>
                    <a:bodyPr/>
                    <a:lstStyle/>
                    <a:p>
                      <a:pPr algn="ctr" fontAlgn="b"/>
                      <a:endParaRPr lang="en-GB" sz="1100" b="1" i="0" u="none" strike="noStrike">
                        <a:solidFill>
                          <a:srgbClr val="000000"/>
                        </a:solidFill>
                        <a:effectLst/>
                        <a:latin typeface="Calibri" panose="020F0502020204030204" pitchFamily="34" charset="0"/>
                      </a:endParaRPr>
                    </a:p>
                  </a:txBody>
                  <a:tcPr marL="6044" marR="6044" marT="6044" marB="0" anchor="b"/>
                </a:tc>
                <a:extLst>
                  <a:ext uri="{0D108BD9-81ED-4DB2-BD59-A6C34878D82A}">
                    <a16:rowId xmlns:a16="http://schemas.microsoft.com/office/drawing/2014/main" val="4102472497"/>
                  </a:ext>
                </a:extLst>
              </a:tr>
              <a:tr h="167284">
                <a:tc>
                  <a:txBody>
                    <a:bodyPr/>
                    <a:lstStyle/>
                    <a:p>
                      <a:pPr algn="l" fontAlgn="b"/>
                      <a:r>
                        <a:rPr lang="en-GB" sz="1100" b="1" u="none" strike="noStrike">
                          <a:effectLst/>
                        </a:rPr>
                        <a:t>Background:</a:t>
                      </a:r>
                      <a:endParaRPr lang="en-GB" sz="1100" b="1" i="0" u="none" strike="noStrike">
                        <a:solidFill>
                          <a:srgbClr val="000000"/>
                        </a:solidFill>
                        <a:effectLst/>
                        <a:latin typeface="Calibri" panose="020F0502020204030204" pitchFamily="34" charset="0"/>
                      </a:endParaRPr>
                    </a:p>
                  </a:txBody>
                  <a:tcPr marL="6044" marR="6044" marT="6044" marB="0" anchor="b"/>
                </a:tc>
                <a:tc>
                  <a:txBody>
                    <a:bodyPr/>
                    <a:lstStyle/>
                    <a:p>
                      <a:pPr algn="l" fontAlgn="b"/>
                      <a:r>
                        <a:rPr lang="en-GB" sz="1100" b="1" u="none" strike="noStrike">
                          <a:effectLst/>
                        </a:rPr>
                        <a:t>65</a:t>
                      </a:r>
                      <a:endParaRPr lang="en-GB" sz="1100" b="1" i="0" u="none" strike="noStrike">
                        <a:solidFill>
                          <a:srgbClr val="000000"/>
                        </a:solidFill>
                        <a:effectLst/>
                        <a:latin typeface="Calibri" panose="020F0502020204030204" pitchFamily="34" charset="0"/>
                      </a:endParaRPr>
                    </a:p>
                  </a:txBody>
                  <a:tcPr marL="6044" marR="6044" marT="6044" marB="0" anchor="b"/>
                </a:tc>
                <a:extLst>
                  <a:ext uri="{0D108BD9-81ED-4DB2-BD59-A6C34878D82A}">
                    <a16:rowId xmlns:a16="http://schemas.microsoft.com/office/drawing/2014/main" val="2044400703"/>
                  </a:ext>
                </a:extLst>
              </a:tr>
              <a:tr h="167284">
                <a:tc>
                  <a:txBody>
                    <a:bodyPr/>
                    <a:lstStyle/>
                    <a:p>
                      <a:pPr algn="l" fontAlgn="ctr"/>
                      <a:r>
                        <a:rPr lang="en-US" sz="1100" b="1" u="none" strike="noStrike">
                          <a:effectLst/>
                        </a:rPr>
                        <a:t>Overview of the Project Proposal and Aims (MN)</a:t>
                      </a:r>
                      <a:endParaRPr lang="en-US" sz="1100" b="1" i="0" u="none" strike="noStrike">
                        <a:solidFill>
                          <a:srgbClr val="000000"/>
                        </a:solidFill>
                        <a:effectLst/>
                        <a:latin typeface="Calibri" panose="020F0502020204030204" pitchFamily="34" charset="0"/>
                      </a:endParaRPr>
                    </a:p>
                  </a:txBody>
                  <a:tcPr marL="72522" marR="6044" marT="6044" marB="0" anchor="ctr"/>
                </a:tc>
                <a:tc>
                  <a:txBody>
                    <a:bodyPr/>
                    <a:lstStyle/>
                    <a:p>
                      <a:pPr algn="ctr" fontAlgn="b"/>
                      <a:r>
                        <a:rPr lang="en-GB" sz="1100" b="1" u="none" strike="noStrike">
                          <a:effectLst/>
                        </a:rPr>
                        <a:t>5</a:t>
                      </a:r>
                      <a:endParaRPr lang="en-GB" sz="1100" b="1" i="0" u="none" strike="noStrike">
                        <a:solidFill>
                          <a:srgbClr val="000000"/>
                        </a:solidFill>
                        <a:effectLst/>
                        <a:latin typeface="Calibri" panose="020F0502020204030204" pitchFamily="34" charset="0"/>
                      </a:endParaRPr>
                    </a:p>
                  </a:txBody>
                  <a:tcPr marL="6044" marR="6044" marT="6044" marB="0" anchor="b"/>
                </a:tc>
                <a:extLst>
                  <a:ext uri="{0D108BD9-81ED-4DB2-BD59-A6C34878D82A}">
                    <a16:rowId xmlns:a16="http://schemas.microsoft.com/office/drawing/2014/main" val="967346419"/>
                  </a:ext>
                </a:extLst>
              </a:tr>
              <a:tr h="167284">
                <a:tc>
                  <a:txBody>
                    <a:bodyPr/>
                    <a:lstStyle/>
                    <a:p>
                      <a:pPr algn="l" fontAlgn="ctr"/>
                      <a:r>
                        <a:rPr lang="en-US" sz="1100" b="1" u="none" strike="noStrike">
                          <a:effectLst/>
                        </a:rPr>
                        <a:t>Stellar company overview and role (MN)</a:t>
                      </a:r>
                      <a:endParaRPr lang="en-US" sz="1100" b="1" i="0" u="none" strike="noStrike">
                        <a:solidFill>
                          <a:srgbClr val="000000"/>
                        </a:solidFill>
                        <a:effectLst/>
                        <a:latin typeface="Calibri" panose="020F0502020204030204" pitchFamily="34" charset="0"/>
                      </a:endParaRPr>
                    </a:p>
                  </a:txBody>
                  <a:tcPr marL="72522" marR="6044" marT="6044" marB="0" anchor="ctr"/>
                </a:tc>
                <a:tc>
                  <a:txBody>
                    <a:bodyPr/>
                    <a:lstStyle/>
                    <a:p>
                      <a:pPr algn="ctr" fontAlgn="b"/>
                      <a:r>
                        <a:rPr lang="en-GB" sz="1100" b="1" u="none" strike="noStrike">
                          <a:effectLst/>
                        </a:rPr>
                        <a:t>5</a:t>
                      </a:r>
                      <a:endParaRPr lang="en-GB" sz="1100" b="1" i="0" u="none" strike="noStrike">
                        <a:solidFill>
                          <a:srgbClr val="000000"/>
                        </a:solidFill>
                        <a:effectLst/>
                        <a:latin typeface="Calibri" panose="020F0502020204030204" pitchFamily="34" charset="0"/>
                      </a:endParaRPr>
                    </a:p>
                  </a:txBody>
                  <a:tcPr marL="6044" marR="6044" marT="6044" marB="0" anchor="b"/>
                </a:tc>
                <a:extLst>
                  <a:ext uri="{0D108BD9-81ED-4DB2-BD59-A6C34878D82A}">
                    <a16:rowId xmlns:a16="http://schemas.microsoft.com/office/drawing/2014/main" val="2241266519"/>
                  </a:ext>
                </a:extLst>
              </a:tr>
              <a:tr h="167284">
                <a:tc>
                  <a:txBody>
                    <a:bodyPr/>
                    <a:lstStyle/>
                    <a:p>
                      <a:pPr algn="l" fontAlgn="ctr"/>
                      <a:r>
                        <a:rPr lang="en-US" sz="1100" b="1" u="none" strike="noStrike" dirty="0">
                          <a:effectLst/>
                        </a:rPr>
                        <a:t>Vorticity company overview subcontractor role (SL)</a:t>
                      </a:r>
                      <a:endParaRPr lang="en-US" sz="1100" b="1" i="0" u="none" strike="noStrike" dirty="0">
                        <a:solidFill>
                          <a:srgbClr val="000000"/>
                        </a:solidFill>
                        <a:effectLst/>
                        <a:latin typeface="Calibri" panose="020F0502020204030204" pitchFamily="34" charset="0"/>
                      </a:endParaRPr>
                    </a:p>
                  </a:txBody>
                  <a:tcPr marL="72522" marR="6044" marT="6044" marB="0" anchor="ctr"/>
                </a:tc>
                <a:tc>
                  <a:txBody>
                    <a:bodyPr/>
                    <a:lstStyle/>
                    <a:p>
                      <a:pPr algn="ctr" fontAlgn="b"/>
                      <a:r>
                        <a:rPr lang="en-GB" sz="1100" b="1" u="none" strike="noStrike">
                          <a:effectLst/>
                        </a:rPr>
                        <a:t>5</a:t>
                      </a:r>
                      <a:endParaRPr lang="en-GB" sz="1100" b="1" i="0" u="none" strike="noStrike">
                        <a:solidFill>
                          <a:srgbClr val="000000"/>
                        </a:solidFill>
                        <a:effectLst/>
                        <a:latin typeface="Calibri" panose="020F0502020204030204" pitchFamily="34" charset="0"/>
                      </a:endParaRPr>
                    </a:p>
                  </a:txBody>
                  <a:tcPr marL="6044" marR="6044" marT="6044" marB="0" anchor="b"/>
                </a:tc>
                <a:extLst>
                  <a:ext uri="{0D108BD9-81ED-4DB2-BD59-A6C34878D82A}">
                    <a16:rowId xmlns:a16="http://schemas.microsoft.com/office/drawing/2014/main" val="3083069711"/>
                  </a:ext>
                </a:extLst>
              </a:tr>
              <a:tr h="167284">
                <a:tc>
                  <a:txBody>
                    <a:bodyPr/>
                    <a:lstStyle/>
                    <a:p>
                      <a:pPr algn="l" fontAlgn="ctr"/>
                      <a:r>
                        <a:rPr lang="en-GB" sz="1100" b="1" u="none" strike="noStrike" dirty="0">
                          <a:effectLst/>
                        </a:rPr>
                        <a:t>Background scientific papers (CB)</a:t>
                      </a:r>
                      <a:endParaRPr lang="en-GB" sz="1100" b="1" i="0" u="none" strike="noStrike" dirty="0">
                        <a:solidFill>
                          <a:srgbClr val="000000"/>
                        </a:solidFill>
                        <a:effectLst/>
                        <a:latin typeface="Calibri" panose="020F0502020204030204" pitchFamily="34" charset="0"/>
                      </a:endParaRPr>
                    </a:p>
                  </a:txBody>
                  <a:tcPr marL="72522" marR="6044" marT="6044" marB="0" anchor="ctr"/>
                </a:tc>
                <a:tc>
                  <a:txBody>
                    <a:bodyPr/>
                    <a:lstStyle/>
                    <a:p>
                      <a:pPr algn="ctr" fontAlgn="b"/>
                      <a:r>
                        <a:rPr lang="en-GB" sz="1100" b="1" u="none" strike="noStrike">
                          <a:effectLst/>
                        </a:rPr>
                        <a:t>20</a:t>
                      </a:r>
                      <a:endParaRPr lang="en-GB" sz="1100" b="1" i="0" u="none" strike="noStrike">
                        <a:solidFill>
                          <a:srgbClr val="000000"/>
                        </a:solidFill>
                        <a:effectLst/>
                        <a:latin typeface="Calibri" panose="020F0502020204030204" pitchFamily="34" charset="0"/>
                      </a:endParaRPr>
                    </a:p>
                  </a:txBody>
                  <a:tcPr marL="6044" marR="6044" marT="6044" marB="0" anchor="b"/>
                </a:tc>
                <a:extLst>
                  <a:ext uri="{0D108BD9-81ED-4DB2-BD59-A6C34878D82A}">
                    <a16:rowId xmlns:a16="http://schemas.microsoft.com/office/drawing/2014/main" val="1693701227"/>
                  </a:ext>
                </a:extLst>
              </a:tr>
              <a:tr h="167284">
                <a:tc>
                  <a:txBody>
                    <a:bodyPr/>
                    <a:lstStyle/>
                    <a:p>
                      <a:pPr algn="l" fontAlgn="ctr"/>
                      <a:r>
                        <a:rPr lang="en-GB" sz="1100" b="1" u="none" strike="noStrike">
                          <a:effectLst/>
                        </a:rPr>
                        <a:t>Q&amp;A on papers</a:t>
                      </a:r>
                      <a:endParaRPr lang="en-GB" sz="1100" b="1" i="0" u="none" strike="noStrike">
                        <a:solidFill>
                          <a:srgbClr val="000000"/>
                        </a:solidFill>
                        <a:effectLst/>
                        <a:latin typeface="Calibri" panose="020F0502020204030204" pitchFamily="34" charset="0"/>
                      </a:endParaRPr>
                    </a:p>
                  </a:txBody>
                  <a:tcPr marL="145045" marR="6044" marT="6044" marB="0" anchor="ctr"/>
                </a:tc>
                <a:tc>
                  <a:txBody>
                    <a:bodyPr/>
                    <a:lstStyle/>
                    <a:p>
                      <a:pPr algn="ctr" fontAlgn="b"/>
                      <a:r>
                        <a:rPr lang="en-GB" sz="1100" b="1" u="none" strike="noStrike">
                          <a:effectLst/>
                        </a:rPr>
                        <a:t>10</a:t>
                      </a:r>
                      <a:endParaRPr lang="en-GB" sz="1100" b="1" i="0" u="none" strike="noStrike">
                        <a:solidFill>
                          <a:srgbClr val="000000"/>
                        </a:solidFill>
                        <a:effectLst/>
                        <a:latin typeface="Calibri" panose="020F0502020204030204" pitchFamily="34" charset="0"/>
                      </a:endParaRPr>
                    </a:p>
                  </a:txBody>
                  <a:tcPr marL="6044" marR="6044" marT="6044" marB="0" anchor="b"/>
                </a:tc>
                <a:extLst>
                  <a:ext uri="{0D108BD9-81ED-4DB2-BD59-A6C34878D82A}">
                    <a16:rowId xmlns:a16="http://schemas.microsoft.com/office/drawing/2014/main" val="4252218289"/>
                  </a:ext>
                </a:extLst>
              </a:tr>
              <a:tr h="167284">
                <a:tc>
                  <a:txBody>
                    <a:bodyPr/>
                    <a:lstStyle/>
                    <a:p>
                      <a:pPr algn="l" fontAlgn="ctr"/>
                      <a:r>
                        <a:rPr lang="en-US" sz="1100" b="1" u="none" strike="noStrike" dirty="0">
                          <a:effectLst/>
                        </a:rPr>
                        <a:t>Summary of state of the art - Span Morphing flight demos (MN)</a:t>
                      </a:r>
                      <a:endParaRPr lang="en-US" sz="1100" b="1" i="0" u="none" strike="noStrike" dirty="0">
                        <a:solidFill>
                          <a:srgbClr val="000000"/>
                        </a:solidFill>
                        <a:effectLst/>
                        <a:latin typeface="Calibri" panose="020F0502020204030204" pitchFamily="34" charset="0"/>
                      </a:endParaRPr>
                    </a:p>
                  </a:txBody>
                  <a:tcPr marL="72522" marR="6044" marT="6044" marB="0" anchor="ctr"/>
                </a:tc>
                <a:tc>
                  <a:txBody>
                    <a:bodyPr/>
                    <a:lstStyle/>
                    <a:p>
                      <a:pPr algn="ctr" fontAlgn="b"/>
                      <a:r>
                        <a:rPr lang="en-GB" sz="1100" b="1" u="none" strike="noStrike">
                          <a:effectLst/>
                        </a:rPr>
                        <a:t>10</a:t>
                      </a:r>
                      <a:endParaRPr lang="en-GB" sz="1100" b="1" i="0" u="none" strike="noStrike">
                        <a:solidFill>
                          <a:srgbClr val="000000"/>
                        </a:solidFill>
                        <a:effectLst/>
                        <a:latin typeface="Calibri" panose="020F0502020204030204" pitchFamily="34" charset="0"/>
                      </a:endParaRPr>
                    </a:p>
                  </a:txBody>
                  <a:tcPr marL="6044" marR="6044" marT="6044" marB="0" anchor="b"/>
                </a:tc>
                <a:extLst>
                  <a:ext uri="{0D108BD9-81ED-4DB2-BD59-A6C34878D82A}">
                    <a16:rowId xmlns:a16="http://schemas.microsoft.com/office/drawing/2014/main" val="817736140"/>
                  </a:ext>
                </a:extLst>
              </a:tr>
              <a:tr h="167284">
                <a:tc>
                  <a:txBody>
                    <a:bodyPr/>
                    <a:lstStyle/>
                    <a:p>
                      <a:pPr algn="l" fontAlgn="ctr"/>
                      <a:r>
                        <a:rPr lang="en-US" sz="1100" b="1" u="none" strike="noStrike">
                          <a:effectLst/>
                        </a:rPr>
                        <a:t>Summary of similar launch systems &amp; previous experience (SL)</a:t>
                      </a:r>
                      <a:endParaRPr lang="en-US" sz="1100" b="1" i="0" u="none" strike="noStrike">
                        <a:solidFill>
                          <a:srgbClr val="000000"/>
                        </a:solidFill>
                        <a:effectLst/>
                        <a:latin typeface="Calibri" panose="020F0502020204030204" pitchFamily="34" charset="0"/>
                      </a:endParaRPr>
                    </a:p>
                  </a:txBody>
                  <a:tcPr marL="72522" marR="6044" marT="6044" marB="0" anchor="ctr"/>
                </a:tc>
                <a:tc>
                  <a:txBody>
                    <a:bodyPr/>
                    <a:lstStyle/>
                    <a:p>
                      <a:pPr algn="ctr" fontAlgn="b"/>
                      <a:r>
                        <a:rPr lang="en-GB" sz="1100" b="1" u="none" strike="noStrike">
                          <a:effectLst/>
                        </a:rPr>
                        <a:t>10</a:t>
                      </a:r>
                      <a:endParaRPr lang="en-GB" sz="1100" b="1" i="0" u="none" strike="noStrike">
                        <a:solidFill>
                          <a:srgbClr val="000000"/>
                        </a:solidFill>
                        <a:effectLst/>
                        <a:latin typeface="Calibri" panose="020F0502020204030204" pitchFamily="34" charset="0"/>
                      </a:endParaRPr>
                    </a:p>
                  </a:txBody>
                  <a:tcPr marL="6044" marR="6044" marT="6044" marB="0" anchor="b"/>
                </a:tc>
                <a:extLst>
                  <a:ext uri="{0D108BD9-81ED-4DB2-BD59-A6C34878D82A}">
                    <a16:rowId xmlns:a16="http://schemas.microsoft.com/office/drawing/2014/main" val="2981854364"/>
                  </a:ext>
                </a:extLst>
              </a:tr>
              <a:tr h="167284">
                <a:tc>
                  <a:txBody>
                    <a:bodyPr/>
                    <a:lstStyle/>
                    <a:p>
                      <a:pPr algn="l" fontAlgn="b"/>
                      <a:endParaRPr lang="en-GB" sz="1100" b="1" i="0" u="none" strike="noStrike">
                        <a:solidFill>
                          <a:srgbClr val="000000"/>
                        </a:solidFill>
                        <a:effectLst/>
                        <a:latin typeface="Calibri" panose="020F0502020204030204" pitchFamily="34" charset="0"/>
                      </a:endParaRPr>
                    </a:p>
                  </a:txBody>
                  <a:tcPr marL="6044" marR="6044" marT="6044" marB="0" anchor="b"/>
                </a:tc>
                <a:tc>
                  <a:txBody>
                    <a:bodyPr/>
                    <a:lstStyle/>
                    <a:p>
                      <a:pPr algn="ctr" fontAlgn="b"/>
                      <a:endParaRPr lang="en-GB" sz="1100" b="1" i="0" u="none" strike="noStrike">
                        <a:solidFill>
                          <a:srgbClr val="000000"/>
                        </a:solidFill>
                        <a:effectLst/>
                        <a:latin typeface="Calibri" panose="020F0502020204030204" pitchFamily="34" charset="0"/>
                      </a:endParaRPr>
                    </a:p>
                  </a:txBody>
                  <a:tcPr marL="6044" marR="6044" marT="6044" marB="0" anchor="b"/>
                </a:tc>
                <a:extLst>
                  <a:ext uri="{0D108BD9-81ED-4DB2-BD59-A6C34878D82A}">
                    <a16:rowId xmlns:a16="http://schemas.microsoft.com/office/drawing/2014/main" val="1521409477"/>
                  </a:ext>
                </a:extLst>
              </a:tr>
              <a:tr h="167284">
                <a:tc>
                  <a:txBody>
                    <a:bodyPr/>
                    <a:lstStyle/>
                    <a:p>
                      <a:pPr algn="l" fontAlgn="b"/>
                      <a:r>
                        <a:rPr lang="en-US" sz="1100" b="1" u="none" strike="noStrike">
                          <a:effectLst/>
                        </a:rPr>
                        <a:t>Coffee Break and Q&amp;A</a:t>
                      </a:r>
                      <a:endParaRPr lang="en-US" sz="1100" b="1" i="0" u="none" strike="noStrike">
                        <a:solidFill>
                          <a:srgbClr val="000000"/>
                        </a:solidFill>
                        <a:effectLst/>
                        <a:latin typeface="Calibri" panose="020F0502020204030204" pitchFamily="34" charset="0"/>
                      </a:endParaRPr>
                    </a:p>
                  </a:txBody>
                  <a:tcPr marL="6044" marR="6044" marT="6044" marB="0" anchor="b"/>
                </a:tc>
                <a:tc>
                  <a:txBody>
                    <a:bodyPr/>
                    <a:lstStyle/>
                    <a:p>
                      <a:pPr algn="l" fontAlgn="b"/>
                      <a:r>
                        <a:rPr lang="en-GB" sz="1100" b="1" u="none" strike="noStrike">
                          <a:effectLst/>
                        </a:rPr>
                        <a:t>10</a:t>
                      </a:r>
                      <a:endParaRPr lang="en-GB" sz="1100" b="1" i="0" u="none" strike="noStrike">
                        <a:solidFill>
                          <a:srgbClr val="000000"/>
                        </a:solidFill>
                        <a:effectLst/>
                        <a:latin typeface="Calibri" panose="020F0502020204030204" pitchFamily="34" charset="0"/>
                      </a:endParaRPr>
                    </a:p>
                  </a:txBody>
                  <a:tcPr marL="6044" marR="6044" marT="6044" marB="0" anchor="b"/>
                </a:tc>
                <a:extLst>
                  <a:ext uri="{0D108BD9-81ED-4DB2-BD59-A6C34878D82A}">
                    <a16:rowId xmlns:a16="http://schemas.microsoft.com/office/drawing/2014/main" val="4060866893"/>
                  </a:ext>
                </a:extLst>
              </a:tr>
              <a:tr h="167284">
                <a:tc>
                  <a:txBody>
                    <a:bodyPr/>
                    <a:lstStyle/>
                    <a:p>
                      <a:pPr algn="l" fontAlgn="b"/>
                      <a:endParaRPr lang="en-GB" sz="1100" b="1" i="0" u="none" strike="noStrike">
                        <a:solidFill>
                          <a:srgbClr val="000000"/>
                        </a:solidFill>
                        <a:effectLst/>
                        <a:latin typeface="Calibri" panose="020F0502020204030204" pitchFamily="34" charset="0"/>
                      </a:endParaRPr>
                    </a:p>
                  </a:txBody>
                  <a:tcPr marL="6044" marR="6044" marT="6044" marB="0" anchor="b"/>
                </a:tc>
                <a:tc>
                  <a:txBody>
                    <a:bodyPr/>
                    <a:lstStyle/>
                    <a:p>
                      <a:pPr algn="ctr" fontAlgn="b"/>
                      <a:endParaRPr lang="en-GB" sz="1100" b="1" i="0" u="none" strike="noStrike">
                        <a:solidFill>
                          <a:srgbClr val="000000"/>
                        </a:solidFill>
                        <a:effectLst/>
                        <a:latin typeface="Calibri" panose="020F0502020204030204" pitchFamily="34" charset="0"/>
                      </a:endParaRPr>
                    </a:p>
                  </a:txBody>
                  <a:tcPr marL="6044" marR="6044" marT="6044" marB="0" anchor="b"/>
                </a:tc>
                <a:extLst>
                  <a:ext uri="{0D108BD9-81ED-4DB2-BD59-A6C34878D82A}">
                    <a16:rowId xmlns:a16="http://schemas.microsoft.com/office/drawing/2014/main" val="1406151855"/>
                  </a:ext>
                </a:extLst>
              </a:tr>
              <a:tr h="167284">
                <a:tc>
                  <a:txBody>
                    <a:bodyPr/>
                    <a:lstStyle/>
                    <a:p>
                      <a:pPr algn="l" fontAlgn="b"/>
                      <a:r>
                        <a:rPr lang="en-GB" sz="1100" b="1" u="none" strike="noStrike">
                          <a:effectLst/>
                        </a:rPr>
                        <a:t>R&amp;D phase :</a:t>
                      </a:r>
                      <a:endParaRPr lang="en-GB" sz="1100" b="1" i="0" u="none" strike="noStrike">
                        <a:solidFill>
                          <a:srgbClr val="000000"/>
                        </a:solidFill>
                        <a:effectLst/>
                        <a:latin typeface="Calibri" panose="020F0502020204030204" pitchFamily="34" charset="0"/>
                      </a:endParaRPr>
                    </a:p>
                  </a:txBody>
                  <a:tcPr marL="6044" marR="6044" marT="6044" marB="0" anchor="b"/>
                </a:tc>
                <a:tc>
                  <a:txBody>
                    <a:bodyPr/>
                    <a:lstStyle/>
                    <a:p>
                      <a:pPr algn="l" fontAlgn="b"/>
                      <a:r>
                        <a:rPr lang="en-GB" sz="1100" b="1" u="none" strike="noStrike">
                          <a:effectLst/>
                        </a:rPr>
                        <a:t>20</a:t>
                      </a:r>
                      <a:endParaRPr lang="en-GB" sz="1100" b="1" i="0" u="none" strike="noStrike">
                        <a:solidFill>
                          <a:srgbClr val="000000"/>
                        </a:solidFill>
                        <a:effectLst/>
                        <a:latin typeface="Calibri" panose="020F0502020204030204" pitchFamily="34" charset="0"/>
                      </a:endParaRPr>
                    </a:p>
                  </a:txBody>
                  <a:tcPr marL="6044" marR="6044" marT="6044" marB="0" anchor="b"/>
                </a:tc>
                <a:extLst>
                  <a:ext uri="{0D108BD9-81ED-4DB2-BD59-A6C34878D82A}">
                    <a16:rowId xmlns:a16="http://schemas.microsoft.com/office/drawing/2014/main" val="3214417624"/>
                  </a:ext>
                </a:extLst>
              </a:tr>
              <a:tr h="167284">
                <a:tc>
                  <a:txBody>
                    <a:bodyPr/>
                    <a:lstStyle/>
                    <a:p>
                      <a:pPr algn="l" fontAlgn="ctr"/>
                      <a:r>
                        <a:rPr lang="en-US" sz="1100" b="1" u="none" strike="noStrike">
                          <a:effectLst/>
                        </a:rPr>
                        <a:t>R&amp;D - Folding wing system - Prototyping/ targets and main issues (MN)</a:t>
                      </a:r>
                      <a:endParaRPr lang="en-US" sz="1100" b="1" i="0" u="none" strike="noStrike">
                        <a:solidFill>
                          <a:srgbClr val="000000"/>
                        </a:solidFill>
                        <a:effectLst/>
                        <a:latin typeface="Calibri" panose="020F0502020204030204" pitchFamily="34" charset="0"/>
                      </a:endParaRPr>
                    </a:p>
                  </a:txBody>
                  <a:tcPr marL="72522" marR="6044" marT="6044" marB="0" anchor="ctr"/>
                </a:tc>
                <a:tc>
                  <a:txBody>
                    <a:bodyPr/>
                    <a:lstStyle/>
                    <a:p>
                      <a:pPr algn="ctr" fontAlgn="b"/>
                      <a:r>
                        <a:rPr lang="en-GB" sz="1100" b="1" u="none" strike="noStrike">
                          <a:effectLst/>
                        </a:rPr>
                        <a:t>10</a:t>
                      </a:r>
                      <a:endParaRPr lang="en-GB" sz="1100" b="1" i="0" u="none" strike="noStrike">
                        <a:solidFill>
                          <a:srgbClr val="000000"/>
                        </a:solidFill>
                        <a:effectLst/>
                        <a:latin typeface="Calibri" panose="020F0502020204030204" pitchFamily="34" charset="0"/>
                      </a:endParaRPr>
                    </a:p>
                  </a:txBody>
                  <a:tcPr marL="6044" marR="6044" marT="6044" marB="0" anchor="b"/>
                </a:tc>
                <a:extLst>
                  <a:ext uri="{0D108BD9-81ED-4DB2-BD59-A6C34878D82A}">
                    <a16:rowId xmlns:a16="http://schemas.microsoft.com/office/drawing/2014/main" val="2802670202"/>
                  </a:ext>
                </a:extLst>
              </a:tr>
              <a:tr h="167284">
                <a:tc>
                  <a:txBody>
                    <a:bodyPr/>
                    <a:lstStyle/>
                    <a:p>
                      <a:pPr algn="l" fontAlgn="ctr"/>
                      <a:r>
                        <a:rPr lang="en-US" sz="1100" b="1" u="none" strike="noStrike">
                          <a:effectLst/>
                        </a:rPr>
                        <a:t>R&amp;D - High altitude Launch system, main issues  (SL)</a:t>
                      </a:r>
                      <a:endParaRPr lang="en-US" sz="1100" b="1" i="0" u="none" strike="noStrike">
                        <a:solidFill>
                          <a:srgbClr val="000000"/>
                        </a:solidFill>
                        <a:effectLst/>
                        <a:latin typeface="Calibri" panose="020F0502020204030204" pitchFamily="34" charset="0"/>
                      </a:endParaRPr>
                    </a:p>
                  </a:txBody>
                  <a:tcPr marL="72522" marR="6044" marT="6044" marB="0" anchor="ctr"/>
                </a:tc>
                <a:tc>
                  <a:txBody>
                    <a:bodyPr/>
                    <a:lstStyle/>
                    <a:p>
                      <a:pPr algn="ctr" fontAlgn="b"/>
                      <a:r>
                        <a:rPr lang="en-GB" sz="1100" b="1" u="none" strike="noStrike">
                          <a:effectLst/>
                        </a:rPr>
                        <a:t>10</a:t>
                      </a:r>
                      <a:endParaRPr lang="en-GB" sz="1100" b="1" i="0" u="none" strike="noStrike">
                        <a:solidFill>
                          <a:srgbClr val="000000"/>
                        </a:solidFill>
                        <a:effectLst/>
                        <a:latin typeface="Calibri" panose="020F0502020204030204" pitchFamily="34" charset="0"/>
                      </a:endParaRPr>
                    </a:p>
                  </a:txBody>
                  <a:tcPr marL="6044" marR="6044" marT="6044" marB="0" anchor="b"/>
                </a:tc>
                <a:extLst>
                  <a:ext uri="{0D108BD9-81ED-4DB2-BD59-A6C34878D82A}">
                    <a16:rowId xmlns:a16="http://schemas.microsoft.com/office/drawing/2014/main" val="740800935"/>
                  </a:ext>
                </a:extLst>
              </a:tr>
              <a:tr h="167284">
                <a:tc>
                  <a:txBody>
                    <a:bodyPr/>
                    <a:lstStyle/>
                    <a:p>
                      <a:pPr algn="l" fontAlgn="b"/>
                      <a:endParaRPr lang="en-GB" sz="1100" b="1" i="0" u="none" strike="noStrike">
                        <a:solidFill>
                          <a:srgbClr val="000000"/>
                        </a:solidFill>
                        <a:effectLst/>
                        <a:latin typeface="Calibri" panose="020F0502020204030204" pitchFamily="34" charset="0"/>
                      </a:endParaRPr>
                    </a:p>
                  </a:txBody>
                  <a:tcPr marL="6044" marR="6044" marT="6044" marB="0" anchor="b"/>
                </a:tc>
                <a:tc>
                  <a:txBody>
                    <a:bodyPr/>
                    <a:lstStyle/>
                    <a:p>
                      <a:pPr algn="ctr" fontAlgn="b"/>
                      <a:endParaRPr lang="en-GB" sz="1100" b="1" i="0" u="none" strike="noStrike">
                        <a:solidFill>
                          <a:srgbClr val="000000"/>
                        </a:solidFill>
                        <a:effectLst/>
                        <a:latin typeface="Calibri" panose="020F0502020204030204" pitchFamily="34" charset="0"/>
                      </a:endParaRPr>
                    </a:p>
                  </a:txBody>
                  <a:tcPr marL="6044" marR="6044" marT="6044" marB="0" anchor="b"/>
                </a:tc>
                <a:extLst>
                  <a:ext uri="{0D108BD9-81ED-4DB2-BD59-A6C34878D82A}">
                    <a16:rowId xmlns:a16="http://schemas.microsoft.com/office/drawing/2014/main" val="1132342029"/>
                  </a:ext>
                </a:extLst>
              </a:tr>
              <a:tr h="167284">
                <a:tc>
                  <a:txBody>
                    <a:bodyPr/>
                    <a:lstStyle/>
                    <a:p>
                      <a:pPr algn="l" fontAlgn="b"/>
                      <a:r>
                        <a:rPr lang="en-GB" sz="1100" b="1" u="none" strike="noStrike">
                          <a:effectLst/>
                        </a:rPr>
                        <a:t>Final Designs &amp; Build :</a:t>
                      </a:r>
                      <a:endParaRPr lang="en-GB" sz="1100" b="1" i="0" u="none" strike="noStrike">
                        <a:solidFill>
                          <a:srgbClr val="000000"/>
                        </a:solidFill>
                        <a:effectLst/>
                        <a:latin typeface="Calibri" panose="020F0502020204030204" pitchFamily="34" charset="0"/>
                      </a:endParaRPr>
                    </a:p>
                  </a:txBody>
                  <a:tcPr marL="6044" marR="6044" marT="6044" marB="0" anchor="b"/>
                </a:tc>
                <a:tc>
                  <a:txBody>
                    <a:bodyPr/>
                    <a:lstStyle/>
                    <a:p>
                      <a:pPr algn="l" fontAlgn="b"/>
                      <a:r>
                        <a:rPr lang="en-GB" sz="1100" b="1" u="none" strike="noStrike">
                          <a:effectLst/>
                        </a:rPr>
                        <a:t>45</a:t>
                      </a:r>
                      <a:endParaRPr lang="en-GB" sz="1100" b="1" i="0" u="none" strike="noStrike">
                        <a:solidFill>
                          <a:srgbClr val="000000"/>
                        </a:solidFill>
                        <a:effectLst/>
                        <a:latin typeface="Calibri" panose="020F0502020204030204" pitchFamily="34" charset="0"/>
                      </a:endParaRPr>
                    </a:p>
                  </a:txBody>
                  <a:tcPr marL="6044" marR="6044" marT="6044" marB="0" anchor="b"/>
                </a:tc>
                <a:extLst>
                  <a:ext uri="{0D108BD9-81ED-4DB2-BD59-A6C34878D82A}">
                    <a16:rowId xmlns:a16="http://schemas.microsoft.com/office/drawing/2014/main" val="3073583252"/>
                  </a:ext>
                </a:extLst>
              </a:tr>
              <a:tr h="167284">
                <a:tc>
                  <a:txBody>
                    <a:bodyPr/>
                    <a:lstStyle/>
                    <a:p>
                      <a:pPr algn="l" fontAlgn="ctr"/>
                      <a:r>
                        <a:rPr lang="en-GB" sz="1100" b="1" u="none" strike="noStrike">
                          <a:effectLst/>
                        </a:rPr>
                        <a:t>Wing System (MN)</a:t>
                      </a:r>
                      <a:endParaRPr lang="en-GB" sz="1100" b="1" i="0" u="none" strike="noStrike">
                        <a:solidFill>
                          <a:srgbClr val="000000"/>
                        </a:solidFill>
                        <a:effectLst/>
                        <a:latin typeface="Calibri" panose="020F0502020204030204" pitchFamily="34" charset="0"/>
                      </a:endParaRPr>
                    </a:p>
                  </a:txBody>
                  <a:tcPr marL="72522" marR="6044" marT="6044" marB="0" anchor="ctr"/>
                </a:tc>
                <a:tc>
                  <a:txBody>
                    <a:bodyPr/>
                    <a:lstStyle/>
                    <a:p>
                      <a:pPr algn="ctr" fontAlgn="b"/>
                      <a:r>
                        <a:rPr lang="en-GB" sz="1100" b="1" u="none" strike="noStrike">
                          <a:effectLst/>
                        </a:rPr>
                        <a:t>15</a:t>
                      </a:r>
                      <a:endParaRPr lang="en-GB" sz="1100" b="1" i="0" u="none" strike="noStrike">
                        <a:solidFill>
                          <a:srgbClr val="000000"/>
                        </a:solidFill>
                        <a:effectLst/>
                        <a:latin typeface="Calibri" panose="020F0502020204030204" pitchFamily="34" charset="0"/>
                      </a:endParaRPr>
                    </a:p>
                  </a:txBody>
                  <a:tcPr marL="6044" marR="6044" marT="6044" marB="0" anchor="b"/>
                </a:tc>
                <a:extLst>
                  <a:ext uri="{0D108BD9-81ED-4DB2-BD59-A6C34878D82A}">
                    <a16:rowId xmlns:a16="http://schemas.microsoft.com/office/drawing/2014/main" val="743560305"/>
                  </a:ext>
                </a:extLst>
              </a:tr>
              <a:tr h="167284">
                <a:tc>
                  <a:txBody>
                    <a:bodyPr/>
                    <a:lstStyle/>
                    <a:p>
                      <a:pPr algn="l" fontAlgn="ctr"/>
                      <a:r>
                        <a:rPr lang="en-GB" sz="1100" b="1" u="none" strike="noStrike" dirty="0">
                          <a:effectLst/>
                        </a:rPr>
                        <a:t>Launch System (SL)</a:t>
                      </a:r>
                      <a:endParaRPr lang="en-GB" sz="1100" b="1" i="0" u="none" strike="noStrike" dirty="0">
                        <a:solidFill>
                          <a:srgbClr val="000000"/>
                        </a:solidFill>
                        <a:effectLst/>
                        <a:latin typeface="Calibri" panose="020F0502020204030204" pitchFamily="34" charset="0"/>
                      </a:endParaRPr>
                    </a:p>
                  </a:txBody>
                  <a:tcPr marL="72522" marR="6044" marT="6044" marB="0" anchor="ctr"/>
                </a:tc>
                <a:tc>
                  <a:txBody>
                    <a:bodyPr/>
                    <a:lstStyle/>
                    <a:p>
                      <a:pPr algn="ctr" fontAlgn="b"/>
                      <a:r>
                        <a:rPr lang="en-GB" sz="1100" b="1" u="none" strike="noStrike">
                          <a:effectLst/>
                        </a:rPr>
                        <a:t>15</a:t>
                      </a:r>
                      <a:endParaRPr lang="en-GB" sz="1100" b="1" i="0" u="none" strike="noStrike">
                        <a:solidFill>
                          <a:srgbClr val="000000"/>
                        </a:solidFill>
                        <a:effectLst/>
                        <a:latin typeface="Calibri" panose="020F0502020204030204" pitchFamily="34" charset="0"/>
                      </a:endParaRPr>
                    </a:p>
                  </a:txBody>
                  <a:tcPr marL="6044" marR="6044" marT="6044" marB="0" anchor="b"/>
                </a:tc>
                <a:extLst>
                  <a:ext uri="{0D108BD9-81ED-4DB2-BD59-A6C34878D82A}">
                    <a16:rowId xmlns:a16="http://schemas.microsoft.com/office/drawing/2014/main" val="1591333793"/>
                  </a:ext>
                </a:extLst>
              </a:tr>
              <a:tr h="167284">
                <a:tc>
                  <a:txBody>
                    <a:bodyPr/>
                    <a:lstStyle/>
                    <a:p>
                      <a:pPr algn="l" fontAlgn="b"/>
                      <a:r>
                        <a:rPr lang="en-US" sz="1100" b="1" u="none" strike="noStrike">
                          <a:effectLst/>
                        </a:rPr>
                        <a:t>   Wing Testing Phase and Technical aspects (CB)</a:t>
                      </a:r>
                      <a:endParaRPr lang="en-US" sz="1100" b="1" i="0" u="none" strike="noStrike">
                        <a:solidFill>
                          <a:srgbClr val="000000"/>
                        </a:solidFill>
                        <a:effectLst/>
                        <a:latin typeface="Calibri" panose="020F0502020204030204" pitchFamily="34" charset="0"/>
                      </a:endParaRPr>
                    </a:p>
                  </a:txBody>
                  <a:tcPr marL="6044" marR="6044" marT="6044" marB="0" anchor="b"/>
                </a:tc>
                <a:tc>
                  <a:txBody>
                    <a:bodyPr/>
                    <a:lstStyle/>
                    <a:p>
                      <a:pPr algn="ctr" fontAlgn="b"/>
                      <a:r>
                        <a:rPr lang="en-GB" sz="1100" b="1" u="none" strike="noStrike">
                          <a:effectLst/>
                        </a:rPr>
                        <a:t>15</a:t>
                      </a:r>
                      <a:endParaRPr lang="en-GB" sz="1100" b="1" i="0" u="none" strike="noStrike">
                        <a:solidFill>
                          <a:srgbClr val="000000"/>
                        </a:solidFill>
                        <a:effectLst/>
                        <a:latin typeface="Calibri" panose="020F0502020204030204" pitchFamily="34" charset="0"/>
                      </a:endParaRPr>
                    </a:p>
                  </a:txBody>
                  <a:tcPr marL="6044" marR="6044" marT="6044" marB="0" anchor="b"/>
                </a:tc>
                <a:extLst>
                  <a:ext uri="{0D108BD9-81ED-4DB2-BD59-A6C34878D82A}">
                    <a16:rowId xmlns:a16="http://schemas.microsoft.com/office/drawing/2014/main" val="829397905"/>
                  </a:ext>
                </a:extLst>
              </a:tr>
              <a:tr h="167284">
                <a:tc>
                  <a:txBody>
                    <a:bodyPr/>
                    <a:lstStyle/>
                    <a:p>
                      <a:pPr algn="l" fontAlgn="b"/>
                      <a:endParaRPr lang="en-GB" sz="1100" b="1" i="0" u="none" strike="noStrike">
                        <a:solidFill>
                          <a:srgbClr val="000000"/>
                        </a:solidFill>
                        <a:effectLst/>
                        <a:latin typeface="Calibri" panose="020F0502020204030204" pitchFamily="34" charset="0"/>
                      </a:endParaRPr>
                    </a:p>
                  </a:txBody>
                  <a:tcPr marL="6044" marR="6044" marT="6044" marB="0" anchor="b"/>
                </a:tc>
                <a:tc>
                  <a:txBody>
                    <a:bodyPr/>
                    <a:lstStyle/>
                    <a:p>
                      <a:pPr algn="ctr" fontAlgn="b"/>
                      <a:endParaRPr lang="en-GB" sz="1100" b="1" i="0" u="none" strike="noStrike">
                        <a:solidFill>
                          <a:srgbClr val="000000"/>
                        </a:solidFill>
                        <a:effectLst/>
                        <a:latin typeface="Calibri" panose="020F0502020204030204" pitchFamily="34" charset="0"/>
                      </a:endParaRPr>
                    </a:p>
                  </a:txBody>
                  <a:tcPr marL="6044" marR="6044" marT="6044" marB="0" anchor="b"/>
                </a:tc>
                <a:extLst>
                  <a:ext uri="{0D108BD9-81ED-4DB2-BD59-A6C34878D82A}">
                    <a16:rowId xmlns:a16="http://schemas.microsoft.com/office/drawing/2014/main" val="2975887748"/>
                  </a:ext>
                </a:extLst>
              </a:tr>
              <a:tr h="167284">
                <a:tc>
                  <a:txBody>
                    <a:bodyPr/>
                    <a:lstStyle/>
                    <a:p>
                      <a:pPr algn="l" fontAlgn="b"/>
                      <a:r>
                        <a:rPr lang="en-US" sz="1100" b="1" u="none" strike="noStrike">
                          <a:effectLst/>
                        </a:rPr>
                        <a:t>Q&amp;A and showing of physical prototypes (All)</a:t>
                      </a:r>
                      <a:endParaRPr lang="en-US" sz="1100" b="1" i="0" u="none" strike="noStrike">
                        <a:solidFill>
                          <a:srgbClr val="000000"/>
                        </a:solidFill>
                        <a:effectLst/>
                        <a:latin typeface="Calibri" panose="020F0502020204030204" pitchFamily="34" charset="0"/>
                      </a:endParaRPr>
                    </a:p>
                  </a:txBody>
                  <a:tcPr marL="6044" marR="6044" marT="6044" marB="0" anchor="b"/>
                </a:tc>
                <a:tc>
                  <a:txBody>
                    <a:bodyPr/>
                    <a:lstStyle/>
                    <a:p>
                      <a:pPr algn="l" fontAlgn="b"/>
                      <a:r>
                        <a:rPr lang="en-GB" sz="1100" b="1" u="none" strike="noStrike">
                          <a:effectLst/>
                        </a:rPr>
                        <a:t>20</a:t>
                      </a:r>
                      <a:endParaRPr lang="en-GB" sz="1100" b="1" i="0" u="none" strike="noStrike">
                        <a:solidFill>
                          <a:srgbClr val="000000"/>
                        </a:solidFill>
                        <a:effectLst/>
                        <a:latin typeface="Calibri" panose="020F0502020204030204" pitchFamily="34" charset="0"/>
                      </a:endParaRPr>
                    </a:p>
                  </a:txBody>
                  <a:tcPr marL="6044" marR="6044" marT="6044" marB="0" anchor="b"/>
                </a:tc>
                <a:extLst>
                  <a:ext uri="{0D108BD9-81ED-4DB2-BD59-A6C34878D82A}">
                    <a16:rowId xmlns:a16="http://schemas.microsoft.com/office/drawing/2014/main" val="2993318544"/>
                  </a:ext>
                </a:extLst>
              </a:tr>
              <a:tr h="167284">
                <a:tc>
                  <a:txBody>
                    <a:bodyPr/>
                    <a:lstStyle/>
                    <a:p>
                      <a:pPr algn="l" fontAlgn="b"/>
                      <a:r>
                        <a:rPr lang="en-GB" sz="1100" b="1" u="none" strike="noStrike">
                          <a:effectLst/>
                        </a:rPr>
                        <a:t>Exploitation routes (MN/All)</a:t>
                      </a:r>
                      <a:endParaRPr lang="en-GB" sz="1100" b="1" i="0" u="none" strike="noStrike">
                        <a:solidFill>
                          <a:srgbClr val="000000"/>
                        </a:solidFill>
                        <a:effectLst/>
                        <a:latin typeface="Calibri" panose="020F0502020204030204" pitchFamily="34" charset="0"/>
                      </a:endParaRPr>
                    </a:p>
                  </a:txBody>
                  <a:tcPr marL="6044" marR="6044" marT="6044" marB="0" anchor="b"/>
                </a:tc>
                <a:tc>
                  <a:txBody>
                    <a:bodyPr/>
                    <a:lstStyle/>
                    <a:p>
                      <a:pPr algn="l" fontAlgn="b"/>
                      <a:r>
                        <a:rPr lang="en-GB" sz="1100" b="1" u="none" strike="noStrike">
                          <a:effectLst/>
                        </a:rPr>
                        <a:t>10</a:t>
                      </a:r>
                      <a:endParaRPr lang="en-GB" sz="1100" b="1" i="0" u="none" strike="noStrike">
                        <a:solidFill>
                          <a:srgbClr val="000000"/>
                        </a:solidFill>
                        <a:effectLst/>
                        <a:latin typeface="Calibri" panose="020F0502020204030204" pitchFamily="34" charset="0"/>
                      </a:endParaRPr>
                    </a:p>
                  </a:txBody>
                  <a:tcPr marL="6044" marR="6044" marT="6044" marB="0" anchor="b"/>
                </a:tc>
                <a:extLst>
                  <a:ext uri="{0D108BD9-81ED-4DB2-BD59-A6C34878D82A}">
                    <a16:rowId xmlns:a16="http://schemas.microsoft.com/office/drawing/2014/main" val="1860134306"/>
                  </a:ext>
                </a:extLst>
              </a:tr>
              <a:tr h="167284">
                <a:tc>
                  <a:txBody>
                    <a:bodyPr/>
                    <a:lstStyle/>
                    <a:p>
                      <a:pPr algn="l" fontAlgn="b"/>
                      <a:endParaRPr lang="en-GB" sz="1100" b="1" i="0" u="none" strike="noStrike">
                        <a:solidFill>
                          <a:srgbClr val="000000"/>
                        </a:solidFill>
                        <a:effectLst/>
                        <a:latin typeface="Calibri" panose="020F0502020204030204" pitchFamily="34" charset="0"/>
                      </a:endParaRPr>
                    </a:p>
                  </a:txBody>
                  <a:tcPr marL="6044" marR="6044" marT="6044" marB="0" anchor="b"/>
                </a:tc>
                <a:tc>
                  <a:txBody>
                    <a:bodyPr/>
                    <a:lstStyle/>
                    <a:p>
                      <a:pPr algn="ctr" fontAlgn="b"/>
                      <a:endParaRPr lang="en-GB" sz="1100" b="1" i="0" u="none" strike="noStrike">
                        <a:solidFill>
                          <a:srgbClr val="000000"/>
                        </a:solidFill>
                        <a:effectLst/>
                        <a:latin typeface="Calibri" panose="020F0502020204030204" pitchFamily="34" charset="0"/>
                      </a:endParaRPr>
                    </a:p>
                  </a:txBody>
                  <a:tcPr marL="6044" marR="6044" marT="6044" marB="0" anchor="b"/>
                </a:tc>
                <a:extLst>
                  <a:ext uri="{0D108BD9-81ED-4DB2-BD59-A6C34878D82A}">
                    <a16:rowId xmlns:a16="http://schemas.microsoft.com/office/drawing/2014/main" val="238513598"/>
                  </a:ext>
                </a:extLst>
              </a:tr>
              <a:tr h="167284">
                <a:tc>
                  <a:txBody>
                    <a:bodyPr/>
                    <a:lstStyle/>
                    <a:p>
                      <a:pPr algn="l" fontAlgn="b"/>
                      <a:r>
                        <a:rPr lang="en-US" sz="1100" b="1" u="none" strike="noStrike">
                          <a:effectLst/>
                        </a:rPr>
                        <a:t>Coffee and free discussion / end of meeting</a:t>
                      </a:r>
                      <a:endParaRPr lang="en-US" sz="1100" b="1" i="0" u="none" strike="noStrike">
                        <a:solidFill>
                          <a:srgbClr val="000000"/>
                        </a:solidFill>
                        <a:effectLst/>
                        <a:latin typeface="Calibri" panose="020F0502020204030204" pitchFamily="34" charset="0"/>
                      </a:endParaRPr>
                    </a:p>
                  </a:txBody>
                  <a:tcPr marL="6044" marR="6044" marT="6044" marB="0" anchor="b"/>
                </a:tc>
                <a:tc>
                  <a:txBody>
                    <a:bodyPr/>
                    <a:lstStyle/>
                    <a:p>
                      <a:pPr algn="ctr" fontAlgn="b"/>
                      <a:endParaRPr lang="en-GB" sz="1100" b="1" i="0" u="none" strike="noStrike" dirty="0">
                        <a:solidFill>
                          <a:srgbClr val="000000"/>
                        </a:solidFill>
                        <a:effectLst/>
                        <a:latin typeface="Calibri" panose="020F0502020204030204" pitchFamily="34" charset="0"/>
                      </a:endParaRPr>
                    </a:p>
                  </a:txBody>
                  <a:tcPr marL="6044" marR="6044" marT="6044" marB="0" anchor="b"/>
                </a:tc>
                <a:extLst>
                  <a:ext uri="{0D108BD9-81ED-4DB2-BD59-A6C34878D82A}">
                    <a16:rowId xmlns:a16="http://schemas.microsoft.com/office/drawing/2014/main" val="3148615113"/>
                  </a:ext>
                </a:extLst>
              </a:tr>
            </a:tbl>
          </a:graphicData>
        </a:graphic>
      </p:graphicFrame>
      <p:pic>
        <p:nvPicPr>
          <p:cNvPr id="3" name="Picture 2" descr="A blue text with black background&#10;&#10;Description automatically generated with low confidence">
            <a:extLst>
              <a:ext uri="{FF2B5EF4-FFF2-40B4-BE49-F238E27FC236}">
                <a16:creationId xmlns:a16="http://schemas.microsoft.com/office/drawing/2014/main" id="{AEC8BF82-F756-A24E-B8CD-8AE6B0EF0F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3489" y="423391"/>
            <a:ext cx="1201102" cy="476437"/>
          </a:xfrm>
          <a:prstGeom prst="rect">
            <a:avLst/>
          </a:prstGeom>
        </p:spPr>
      </p:pic>
    </p:spTree>
    <p:extLst>
      <p:ext uri="{BB962C8B-B14F-4D97-AF65-F5344CB8AC3E}">
        <p14:creationId xmlns:p14="http://schemas.microsoft.com/office/powerpoint/2010/main" val="14940770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53A12E5-D5A4-51F9-01E2-85D603A9DB04}"/>
              </a:ext>
            </a:extLst>
          </p:cNvPr>
          <p:cNvPicPr>
            <a:picLocks noChangeAspect="1"/>
          </p:cNvPicPr>
          <p:nvPr/>
        </p:nvPicPr>
        <p:blipFill>
          <a:blip r:embed="rId2"/>
          <a:stretch>
            <a:fillRect/>
          </a:stretch>
        </p:blipFill>
        <p:spPr>
          <a:xfrm>
            <a:off x="7026834" y="2184960"/>
            <a:ext cx="4948342" cy="3951680"/>
          </a:xfrm>
          <a:prstGeom prst="rect">
            <a:avLst/>
          </a:prstGeom>
        </p:spPr>
      </p:pic>
      <p:pic>
        <p:nvPicPr>
          <p:cNvPr id="13" name="Picture 12">
            <a:extLst>
              <a:ext uri="{FF2B5EF4-FFF2-40B4-BE49-F238E27FC236}">
                <a16:creationId xmlns:a16="http://schemas.microsoft.com/office/drawing/2014/main" id="{9C988864-6C20-FCAA-8A16-729B74D4C854}"/>
              </a:ext>
            </a:extLst>
          </p:cNvPr>
          <p:cNvPicPr>
            <a:picLocks noChangeAspect="1"/>
          </p:cNvPicPr>
          <p:nvPr/>
        </p:nvPicPr>
        <p:blipFill>
          <a:blip r:embed="rId3"/>
          <a:stretch>
            <a:fillRect/>
          </a:stretch>
        </p:blipFill>
        <p:spPr>
          <a:xfrm>
            <a:off x="4446290" y="2824195"/>
            <a:ext cx="3610592" cy="2091884"/>
          </a:xfrm>
          <a:prstGeom prst="rect">
            <a:avLst/>
          </a:prstGeom>
        </p:spPr>
      </p:pic>
      <p:pic>
        <p:nvPicPr>
          <p:cNvPr id="11" name="Picture 10">
            <a:extLst>
              <a:ext uri="{FF2B5EF4-FFF2-40B4-BE49-F238E27FC236}">
                <a16:creationId xmlns:a16="http://schemas.microsoft.com/office/drawing/2014/main" id="{A4BFAECC-4052-1428-272E-8F0D2F5C5C1A}"/>
              </a:ext>
            </a:extLst>
          </p:cNvPr>
          <p:cNvPicPr>
            <a:picLocks noChangeAspect="1"/>
          </p:cNvPicPr>
          <p:nvPr/>
        </p:nvPicPr>
        <p:blipFill>
          <a:blip r:embed="rId4"/>
          <a:stretch>
            <a:fillRect/>
          </a:stretch>
        </p:blipFill>
        <p:spPr>
          <a:xfrm>
            <a:off x="562529" y="2695074"/>
            <a:ext cx="3918031" cy="2465130"/>
          </a:xfrm>
          <a:prstGeom prst="rect">
            <a:avLst/>
          </a:prstGeom>
        </p:spPr>
      </p:pic>
      <p:sp>
        <p:nvSpPr>
          <p:cNvPr id="5" name="Rectangle 4">
            <a:extLst>
              <a:ext uri="{FF2B5EF4-FFF2-40B4-BE49-F238E27FC236}">
                <a16:creationId xmlns:a16="http://schemas.microsoft.com/office/drawing/2014/main" id="{07A121AA-C496-BCFC-CD77-E579E44EC481}"/>
              </a:ext>
            </a:extLst>
          </p:cNvPr>
          <p:cNvSpPr/>
          <p:nvPr/>
        </p:nvSpPr>
        <p:spPr>
          <a:xfrm>
            <a:off x="0" y="334164"/>
            <a:ext cx="12192000" cy="63630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1918BB02-6924-3E7B-A9E0-B8D105542448}"/>
              </a:ext>
            </a:extLst>
          </p:cNvPr>
          <p:cNvSpPr txBox="1">
            <a:spLocks/>
          </p:cNvSpPr>
          <p:nvPr/>
        </p:nvSpPr>
        <p:spPr>
          <a:xfrm>
            <a:off x="653969" y="400153"/>
            <a:ext cx="9732579" cy="556562"/>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400" dirty="0">
                <a:solidFill>
                  <a:schemeClr val="tx1">
                    <a:lumMod val="85000"/>
                    <a:lumOff val="15000"/>
                  </a:schemeClr>
                </a:solidFill>
                <a:latin typeface="+mn-lt"/>
              </a:rPr>
              <a:t>Background</a:t>
            </a:r>
          </a:p>
        </p:txBody>
      </p:sp>
      <p:sp>
        <p:nvSpPr>
          <p:cNvPr id="8" name="Title 1">
            <a:extLst>
              <a:ext uri="{FF2B5EF4-FFF2-40B4-BE49-F238E27FC236}">
                <a16:creationId xmlns:a16="http://schemas.microsoft.com/office/drawing/2014/main" id="{5DC52B70-08E4-FDAF-79B3-1420D4C8C99F}"/>
              </a:ext>
            </a:extLst>
          </p:cNvPr>
          <p:cNvSpPr txBox="1">
            <a:spLocks/>
          </p:cNvSpPr>
          <p:nvPr/>
        </p:nvSpPr>
        <p:spPr>
          <a:xfrm>
            <a:off x="106484" y="83866"/>
            <a:ext cx="7594485" cy="231444"/>
          </a:xfrm>
          <a:prstGeom prst="rect">
            <a:avLst/>
          </a:prstGeom>
        </p:spPr>
        <p:txBody>
          <a:bodyPr vert="horz" lIns="91440" tIns="45720" rIns="91440" bIns="45720" rtlCol="0" anchor="b">
            <a:normAutofit fontScale="4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933" dirty="0">
                <a:solidFill>
                  <a:srgbClr val="0070C0"/>
                </a:solidFill>
                <a:latin typeface="Verdana"/>
              </a:rPr>
              <a:t>ESA OSIP Early Technology Development – Final Presentation (27/06/2023)</a:t>
            </a:r>
          </a:p>
        </p:txBody>
      </p:sp>
      <p:sp>
        <p:nvSpPr>
          <p:cNvPr id="2" name="Title 1">
            <a:extLst>
              <a:ext uri="{FF2B5EF4-FFF2-40B4-BE49-F238E27FC236}">
                <a16:creationId xmlns:a16="http://schemas.microsoft.com/office/drawing/2014/main" id="{91CBB8D3-8FDA-40F6-5453-4BCF251EB454}"/>
              </a:ext>
            </a:extLst>
          </p:cNvPr>
          <p:cNvSpPr txBox="1">
            <a:spLocks/>
          </p:cNvSpPr>
          <p:nvPr/>
        </p:nvSpPr>
        <p:spPr>
          <a:xfrm>
            <a:off x="1385741" y="1213504"/>
            <a:ext cx="9926424" cy="7284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chemeClr val="tx1">
                    <a:lumMod val="85000"/>
                    <a:lumOff val="15000"/>
                  </a:schemeClr>
                </a:solidFill>
                <a:latin typeface="+mn-lt"/>
              </a:rPr>
              <a:t>Summary previous experience</a:t>
            </a:r>
            <a:endParaRPr lang="en-GB" sz="3200" dirty="0">
              <a:solidFill>
                <a:schemeClr val="tx1">
                  <a:lumMod val="85000"/>
                  <a:lumOff val="15000"/>
                </a:schemeClr>
              </a:solidFill>
              <a:latin typeface="+mn-lt"/>
            </a:endParaRPr>
          </a:p>
        </p:txBody>
      </p:sp>
      <p:pic>
        <p:nvPicPr>
          <p:cNvPr id="3" name="Picture 2" descr="A close up of a sign">
            <a:extLst>
              <a:ext uri="{FF2B5EF4-FFF2-40B4-BE49-F238E27FC236}">
                <a16:creationId xmlns:a16="http://schemas.microsoft.com/office/drawing/2014/main" id="{F42FD265-29CA-0BC9-2B42-7367680D1BAA}"/>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9328285" y="440619"/>
            <a:ext cx="1489788" cy="423391"/>
          </a:xfrm>
          <a:prstGeom prst="rect">
            <a:avLst/>
          </a:prstGeom>
          <a:effectLst>
            <a:reflection stA="0" endPos="65000" dist="50800" dir="5400000" sy="-100000" algn="bl" rotWithShape="0"/>
          </a:effectLst>
        </p:spPr>
      </p:pic>
      <p:pic>
        <p:nvPicPr>
          <p:cNvPr id="4" name="Picture 3" descr="A blue text with black background&#10;&#10;Description automatically generated with low confidence">
            <a:extLst>
              <a:ext uri="{FF2B5EF4-FFF2-40B4-BE49-F238E27FC236}">
                <a16:creationId xmlns:a16="http://schemas.microsoft.com/office/drawing/2014/main" id="{F681148B-ABFE-3A6D-7A21-6D5438AD7B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93489" y="423391"/>
            <a:ext cx="1201102" cy="476437"/>
          </a:xfrm>
          <a:prstGeom prst="rect">
            <a:avLst/>
          </a:prstGeom>
        </p:spPr>
      </p:pic>
    </p:spTree>
    <p:extLst>
      <p:ext uri="{BB962C8B-B14F-4D97-AF65-F5344CB8AC3E}">
        <p14:creationId xmlns:p14="http://schemas.microsoft.com/office/powerpoint/2010/main" val="29877728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A121AA-C496-BCFC-CD77-E579E44EC481}"/>
              </a:ext>
            </a:extLst>
          </p:cNvPr>
          <p:cNvSpPr/>
          <p:nvPr/>
        </p:nvSpPr>
        <p:spPr>
          <a:xfrm>
            <a:off x="0" y="334164"/>
            <a:ext cx="12192000" cy="63630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1918BB02-6924-3E7B-A9E0-B8D105542448}"/>
              </a:ext>
            </a:extLst>
          </p:cNvPr>
          <p:cNvSpPr txBox="1">
            <a:spLocks/>
          </p:cNvSpPr>
          <p:nvPr/>
        </p:nvSpPr>
        <p:spPr>
          <a:xfrm>
            <a:off x="653969" y="400153"/>
            <a:ext cx="9732579" cy="556562"/>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400" dirty="0">
                <a:solidFill>
                  <a:schemeClr val="tx1">
                    <a:lumMod val="85000"/>
                    <a:lumOff val="15000"/>
                  </a:schemeClr>
                </a:solidFill>
                <a:latin typeface="+mn-lt"/>
              </a:rPr>
              <a:t>Background</a:t>
            </a:r>
          </a:p>
        </p:txBody>
      </p:sp>
      <p:sp>
        <p:nvSpPr>
          <p:cNvPr id="8" name="Title 1">
            <a:extLst>
              <a:ext uri="{FF2B5EF4-FFF2-40B4-BE49-F238E27FC236}">
                <a16:creationId xmlns:a16="http://schemas.microsoft.com/office/drawing/2014/main" id="{5DC52B70-08E4-FDAF-79B3-1420D4C8C99F}"/>
              </a:ext>
            </a:extLst>
          </p:cNvPr>
          <p:cNvSpPr txBox="1">
            <a:spLocks/>
          </p:cNvSpPr>
          <p:nvPr/>
        </p:nvSpPr>
        <p:spPr>
          <a:xfrm>
            <a:off x="106484" y="83866"/>
            <a:ext cx="7594485" cy="231444"/>
          </a:xfrm>
          <a:prstGeom prst="rect">
            <a:avLst/>
          </a:prstGeom>
        </p:spPr>
        <p:txBody>
          <a:bodyPr vert="horz" lIns="91440" tIns="45720" rIns="91440" bIns="45720" rtlCol="0" anchor="b">
            <a:normAutofit fontScale="4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933" dirty="0">
                <a:solidFill>
                  <a:srgbClr val="0070C0"/>
                </a:solidFill>
                <a:latin typeface="Verdana"/>
              </a:rPr>
              <a:t>ESA OSIP Early Technology Development – Final Presentation (27/06/2023)</a:t>
            </a:r>
          </a:p>
        </p:txBody>
      </p:sp>
      <p:sp>
        <p:nvSpPr>
          <p:cNvPr id="2" name="Title 1">
            <a:extLst>
              <a:ext uri="{FF2B5EF4-FFF2-40B4-BE49-F238E27FC236}">
                <a16:creationId xmlns:a16="http://schemas.microsoft.com/office/drawing/2014/main" id="{91CBB8D3-8FDA-40F6-5453-4BCF251EB454}"/>
              </a:ext>
            </a:extLst>
          </p:cNvPr>
          <p:cNvSpPr txBox="1">
            <a:spLocks/>
          </p:cNvSpPr>
          <p:nvPr/>
        </p:nvSpPr>
        <p:spPr>
          <a:xfrm>
            <a:off x="1385741" y="1213504"/>
            <a:ext cx="9926424" cy="7284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chemeClr val="tx1">
                    <a:lumMod val="85000"/>
                    <a:lumOff val="15000"/>
                  </a:schemeClr>
                </a:solidFill>
                <a:latin typeface="+mn-lt"/>
              </a:rPr>
              <a:t>Summary of similar launch systems</a:t>
            </a:r>
            <a:endParaRPr lang="en-GB" sz="3200" dirty="0">
              <a:solidFill>
                <a:schemeClr val="tx1">
                  <a:lumMod val="85000"/>
                  <a:lumOff val="15000"/>
                </a:schemeClr>
              </a:solidFill>
              <a:latin typeface="+mn-lt"/>
            </a:endParaRPr>
          </a:p>
        </p:txBody>
      </p:sp>
      <p:pic>
        <p:nvPicPr>
          <p:cNvPr id="3" name="Picture 2" descr="A close up of a sign">
            <a:extLst>
              <a:ext uri="{FF2B5EF4-FFF2-40B4-BE49-F238E27FC236}">
                <a16:creationId xmlns:a16="http://schemas.microsoft.com/office/drawing/2014/main" id="{F42FD265-29CA-0BC9-2B42-7367680D1BAA}"/>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9328285" y="440619"/>
            <a:ext cx="1489788" cy="423391"/>
          </a:xfrm>
          <a:prstGeom prst="rect">
            <a:avLst/>
          </a:prstGeom>
          <a:effectLst>
            <a:reflection stA="0" endPos="65000" dist="50800" dir="5400000" sy="-100000" algn="bl" rotWithShape="0"/>
          </a:effectLst>
        </p:spPr>
      </p:pic>
      <p:pic>
        <p:nvPicPr>
          <p:cNvPr id="4" name="Picture 3" descr="A blue text with black background&#10;&#10;Description automatically generated with low confidence">
            <a:extLst>
              <a:ext uri="{FF2B5EF4-FFF2-40B4-BE49-F238E27FC236}">
                <a16:creationId xmlns:a16="http://schemas.microsoft.com/office/drawing/2014/main" id="{F681148B-ABFE-3A6D-7A21-6D5438AD7B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3489" y="423391"/>
            <a:ext cx="1201102" cy="476437"/>
          </a:xfrm>
          <a:prstGeom prst="rect">
            <a:avLst/>
          </a:prstGeom>
        </p:spPr>
      </p:pic>
      <p:pic>
        <p:nvPicPr>
          <p:cNvPr id="9" name="Picture 8">
            <a:extLst>
              <a:ext uri="{FF2B5EF4-FFF2-40B4-BE49-F238E27FC236}">
                <a16:creationId xmlns:a16="http://schemas.microsoft.com/office/drawing/2014/main" id="{356D532C-26BC-FFA7-822C-3E22F2186951}"/>
              </a:ext>
            </a:extLst>
          </p:cNvPr>
          <p:cNvPicPr>
            <a:picLocks noChangeAspect="1"/>
          </p:cNvPicPr>
          <p:nvPr/>
        </p:nvPicPr>
        <p:blipFill>
          <a:blip r:embed="rId4"/>
          <a:stretch>
            <a:fillRect/>
          </a:stretch>
        </p:blipFill>
        <p:spPr>
          <a:xfrm>
            <a:off x="1625600" y="2594191"/>
            <a:ext cx="3729608" cy="3674660"/>
          </a:xfrm>
          <a:prstGeom prst="rect">
            <a:avLst/>
          </a:prstGeom>
        </p:spPr>
      </p:pic>
      <p:pic>
        <p:nvPicPr>
          <p:cNvPr id="12" name="Picture 11">
            <a:extLst>
              <a:ext uri="{FF2B5EF4-FFF2-40B4-BE49-F238E27FC236}">
                <a16:creationId xmlns:a16="http://schemas.microsoft.com/office/drawing/2014/main" id="{CCA3DB84-DFAE-D852-23E7-FF5C91F62580}"/>
              </a:ext>
            </a:extLst>
          </p:cNvPr>
          <p:cNvPicPr>
            <a:picLocks noChangeAspect="1"/>
          </p:cNvPicPr>
          <p:nvPr/>
        </p:nvPicPr>
        <p:blipFill>
          <a:blip r:embed="rId5"/>
          <a:stretch>
            <a:fillRect/>
          </a:stretch>
        </p:blipFill>
        <p:spPr>
          <a:xfrm>
            <a:off x="5355208" y="2512121"/>
            <a:ext cx="6130489" cy="3756730"/>
          </a:xfrm>
          <a:prstGeom prst="rect">
            <a:avLst/>
          </a:prstGeom>
        </p:spPr>
      </p:pic>
      <p:sp>
        <p:nvSpPr>
          <p:cNvPr id="14" name="TextBox 13">
            <a:extLst>
              <a:ext uri="{FF2B5EF4-FFF2-40B4-BE49-F238E27FC236}">
                <a16:creationId xmlns:a16="http://schemas.microsoft.com/office/drawing/2014/main" id="{FAF4A27C-5020-7742-4C04-9D3006D2515C}"/>
              </a:ext>
            </a:extLst>
          </p:cNvPr>
          <p:cNvSpPr txBox="1"/>
          <p:nvPr/>
        </p:nvSpPr>
        <p:spPr>
          <a:xfrm>
            <a:off x="605591" y="2184960"/>
            <a:ext cx="7007913" cy="369332"/>
          </a:xfrm>
          <a:prstGeom prst="rect">
            <a:avLst/>
          </a:prstGeom>
          <a:noFill/>
        </p:spPr>
        <p:txBody>
          <a:bodyPr wrap="square">
            <a:spAutoFit/>
          </a:bodyPr>
          <a:lstStyle/>
          <a:p>
            <a:pPr marL="285750" indent="-285750">
              <a:buFont typeface="Arial" panose="020B0604020202020204" pitchFamily="34" charset="0"/>
              <a:buChar char="•"/>
            </a:pPr>
            <a:r>
              <a:rPr lang="en-GB" b="1" dirty="0"/>
              <a:t>DLR high altitude balloon-launch experimental glider (HABLEG) test </a:t>
            </a:r>
            <a:endParaRPr lang="en-US" b="1" dirty="0"/>
          </a:p>
        </p:txBody>
      </p:sp>
    </p:spTree>
    <p:extLst>
      <p:ext uri="{BB962C8B-B14F-4D97-AF65-F5344CB8AC3E}">
        <p14:creationId xmlns:p14="http://schemas.microsoft.com/office/powerpoint/2010/main" val="26171645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A121AA-C496-BCFC-CD77-E579E44EC481}"/>
              </a:ext>
            </a:extLst>
          </p:cNvPr>
          <p:cNvSpPr/>
          <p:nvPr/>
        </p:nvSpPr>
        <p:spPr>
          <a:xfrm>
            <a:off x="0" y="334164"/>
            <a:ext cx="12192000" cy="63630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1918BB02-6924-3E7B-A9E0-B8D105542448}"/>
              </a:ext>
            </a:extLst>
          </p:cNvPr>
          <p:cNvSpPr txBox="1">
            <a:spLocks/>
          </p:cNvSpPr>
          <p:nvPr/>
        </p:nvSpPr>
        <p:spPr>
          <a:xfrm>
            <a:off x="653969" y="400153"/>
            <a:ext cx="9732579" cy="556562"/>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400" dirty="0">
                <a:solidFill>
                  <a:schemeClr val="tx1">
                    <a:lumMod val="85000"/>
                    <a:lumOff val="15000"/>
                  </a:schemeClr>
                </a:solidFill>
                <a:latin typeface="+mn-lt"/>
              </a:rPr>
              <a:t>Background</a:t>
            </a:r>
          </a:p>
        </p:txBody>
      </p:sp>
      <p:sp>
        <p:nvSpPr>
          <p:cNvPr id="8" name="Title 1">
            <a:extLst>
              <a:ext uri="{FF2B5EF4-FFF2-40B4-BE49-F238E27FC236}">
                <a16:creationId xmlns:a16="http://schemas.microsoft.com/office/drawing/2014/main" id="{5DC52B70-08E4-FDAF-79B3-1420D4C8C99F}"/>
              </a:ext>
            </a:extLst>
          </p:cNvPr>
          <p:cNvSpPr txBox="1">
            <a:spLocks/>
          </p:cNvSpPr>
          <p:nvPr/>
        </p:nvSpPr>
        <p:spPr>
          <a:xfrm>
            <a:off x="106484" y="83866"/>
            <a:ext cx="7594485" cy="231444"/>
          </a:xfrm>
          <a:prstGeom prst="rect">
            <a:avLst/>
          </a:prstGeom>
        </p:spPr>
        <p:txBody>
          <a:bodyPr vert="horz" lIns="91440" tIns="45720" rIns="91440" bIns="45720" rtlCol="0" anchor="b">
            <a:normAutofit fontScale="4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933" dirty="0">
                <a:solidFill>
                  <a:srgbClr val="0070C0"/>
                </a:solidFill>
                <a:latin typeface="Verdana"/>
              </a:rPr>
              <a:t>ESA OSIP Early Technology Development – Final Presentation (27/06/2023)</a:t>
            </a:r>
          </a:p>
        </p:txBody>
      </p:sp>
      <p:sp>
        <p:nvSpPr>
          <p:cNvPr id="2" name="Title 1">
            <a:extLst>
              <a:ext uri="{FF2B5EF4-FFF2-40B4-BE49-F238E27FC236}">
                <a16:creationId xmlns:a16="http://schemas.microsoft.com/office/drawing/2014/main" id="{91CBB8D3-8FDA-40F6-5453-4BCF251EB454}"/>
              </a:ext>
            </a:extLst>
          </p:cNvPr>
          <p:cNvSpPr txBox="1">
            <a:spLocks/>
          </p:cNvSpPr>
          <p:nvPr/>
        </p:nvSpPr>
        <p:spPr>
          <a:xfrm>
            <a:off x="1385741" y="1213504"/>
            <a:ext cx="9926424" cy="7284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chemeClr val="tx1">
                    <a:lumMod val="85000"/>
                    <a:lumOff val="15000"/>
                  </a:schemeClr>
                </a:solidFill>
                <a:latin typeface="+mn-lt"/>
              </a:rPr>
              <a:t>Summary of similar launch systems</a:t>
            </a:r>
            <a:endParaRPr lang="en-GB" sz="3200" dirty="0">
              <a:solidFill>
                <a:schemeClr val="tx1">
                  <a:lumMod val="85000"/>
                  <a:lumOff val="15000"/>
                </a:schemeClr>
              </a:solidFill>
              <a:latin typeface="+mn-lt"/>
            </a:endParaRPr>
          </a:p>
        </p:txBody>
      </p:sp>
      <p:pic>
        <p:nvPicPr>
          <p:cNvPr id="3" name="Picture 2" descr="A close up of a sign">
            <a:extLst>
              <a:ext uri="{FF2B5EF4-FFF2-40B4-BE49-F238E27FC236}">
                <a16:creationId xmlns:a16="http://schemas.microsoft.com/office/drawing/2014/main" id="{F42FD265-29CA-0BC9-2B42-7367680D1BAA}"/>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9328285" y="440619"/>
            <a:ext cx="1489788" cy="423391"/>
          </a:xfrm>
          <a:prstGeom prst="rect">
            <a:avLst/>
          </a:prstGeom>
          <a:effectLst>
            <a:reflection stA="0" endPos="65000" dist="50800" dir="5400000" sy="-100000" algn="bl" rotWithShape="0"/>
          </a:effectLst>
        </p:spPr>
      </p:pic>
      <p:pic>
        <p:nvPicPr>
          <p:cNvPr id="4" name="Picture 3" descr="A blue text with black background&#10;&#10;Description automatically generated with low confidence">
            <a:extLst>
              <a:ext uri="{FF2B5EF4-FFF2-40B4-BE49-F238E27FC236}">
                <a16:creationId xmlns:a16="http://schemas.microsoft.com/office/drawing/2014/main" id="{F681148B-ABFE-3A6D-7A21-6D5438AD7B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3489" y="423391"/>
            <a:ext cx="1201102" cy="476437"/>
          </a:xfrm>
          <a:prstGeom prst="rect">
            <a:avLst/>
          </a:prstGeom>
        </p:spPr>
      </p:pic>
      <p:sp>
        <p:nvSpPr>
          <p:cNvPr id="14" name="TextBox 13">
            <a:extLst>
              <a:ext uri="{FF2B5EF4-FFF2-40B4-BE49-F238E27FC236}">
                <a16:creationId xmlns:a16="http://schemas.microsoft.com/office/drawing/2014/main" id="{FAF4A27C-5020-7742-4C04-9D3006D2515C}"/>
              </a:ext>
            </a:extLst>
          </p:cNvPr>
          <p:cNvSpPr txBox="1"/>
          <p:nvPr/>
        </p:nvSpPr>
        <p:spPr>
          <a:xfrm>
            <a:off x="605591" y="2184960"/>
            <a:ext cx="7007913" cy="369332"/>
          </a:xfrm>
          <a:prstGeom prst="rect">
            <a:avLst/>
          </a:prstGeom>
          <a:noFill/>
        </p:spPr>
        <p:txBody>
          <a:bodyPr wrap="square">
            <a:spAutoFit/>
          </a:bodyPr>
          <a:lstStyle/>
          <a:p>
            <a:pPr marL="285750" indent="-285750">
              <a:buFont typeface="Arial" panose="020B0604020202020204" pitchFamily="34" charset="0"/>
              <a:buChar char="•"/>
            </a:pPr>
            <a:r>
              <a:rPr lang="en-GB" b="1" dirty="0"/>
              <a:t>JAXA D-Send2</a:t>
            </a:r>
            <a:endParaRPr lang="en-US" b="1" dirty="0"/>
          </a:p>
        </p:txBody>
      </p:sp>
      <p:pic>
        <p:nvPicPr>
          <p:cNvPr id="10" name="Picture 9">
            <a:extLst>
              <a:ext uri="{FF2B5EF4-FFF2-40B4-BE49-F238E27FC236}">
                <a16:creationId xmlns:a16="http://schemas.microsoft.com/office/drawing/2014/main" id="{B33801C3-E3F7-AB08-685F-6E4F13AC87E4}"/>
              </a:ext>
            </a:extLst>
          </p:cNvPr>
          <p:cNvPicPr>
            <a:picLocks noChangeAspect="1"/>
          </p:cNvPicPr>
          <p:nvPr/>
        </p:nvPicPr>
        <p:blipFill>
          <a:blip r:embed="rId4"/>
          <a:stretch>
            <a:fillRect/>
          </a:stretch>
        </p:blipFill>
        <p:spPr>
          <a:xfrm>
            <a:off x="942635" y="2797330"/>
            <a:ext cx="4564085" cy="3057603"/>
          </a:xfrm>
          <a:prstGeom prst="rect">
            <a:avLst/>
          </a:prstGeom>
        </p:spPr>
      </p:pic>
      <p:pic>
        <p:nvPicPr>
          <p:cNvPr id="13" name="Picture 12">
            <a:extLst>
              <a:ext uri="{FF2B5EF4-FFF2-40B4-BE49-F238E27FC236}">
                <a16:creationId xmlns:a16="http://schemas.microsoft.com/office/drawing/2014/main" id="{E1BE8018-47D0-862A-31C8-33A2E0AFC18E}"/>
              </a:ext>
            </a:extLst>
          </p:cNvPr>
          <p:cNvPicPr>
            <a:picLocks noChangeAspect="1"/>
          </p:cNvPicPr>
          <p:nvPr/>
        </p:nvPicPr>
        <p:blipFill>
          <a:blip r:embed="rId5"/>
          <a:stretch>
            <a:fillRect/>
          </a:stretch>
        </p:blipFill>
        <p:spPr>
          <a:xfrm>
            <a:off x="5241554" y="2797330"/>
            <a:ext cx="6325923" cy="3124087"/>
          </a:xfrm>
          <a:prstGeom prst="rect">
            <a:avLst/>
          </a:prstGeom>
        </p:spPr>
      </p:pic>
    </p:spTree>
    <p:extLst>
      <p:ext uri="{BB962C8B-B14F-4D97-AF65-F5344CB8AC3E}">
        <p14:creationId xmlns:p14="http://schemas.microsoft.com/office/powerpoint/2010/main" val="13808264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A121AA-C496-BCFC-CD77-E579E44EC481}"/>
              </a:ext>
            </a:extLst>
          </p:cNvPr>
          <p:cNvSpPr/>
          <p:nvPr/>
        </p:nvSpPr>
        <p:spPr>
          <a:xfrm>
            <a:off x="0" y="334164"/>
            <a:ext cx="12192000" cy="63630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1918BB02-6924-3E7B-A9E0-B8D105542448}"/>
              </a:ext>
            </a:extLst>
          </p:cNvPr>
          <p:cNvSpPr txBox="1">
            <a:spLocks/>
          </p:cNvSpPr>
          <p:nvPr/>
        </p:nvSpPr>
        <p:spPr>
          <a:xfrm>
            <a:off x="653969" y="400153"/>
            <a:ext cx="9732579" cy="556562"/>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400" dirty="0">
                <a:solidFill>
                  <a:schemeClr val="tx1">
                    <a:lumMod val="85000"/>
                    <a:lumOff val="15000"/>
                  </a:schemeClr>
                </a:solidFill>
                <a:latin typeface="+mn-lt"/>
              </a:rPr>
              <a:t>Background</a:t>
            </a:r>
          </a:p>
        </p:txBody>
      </p:sp>
      <p:sp>
        <p:nvSpPr>
          <p:cNvPr id="8" name="Title 1">
            <a:extLst>
              <a:ext uri="{FF2B5EF4-FFF2-40B4-BE49-F238E27FC236}">
                <a16:creationId xmlns:a16="http://schemas.microsoft.com/office/drawing/2014/main" id="{5DC52B70-08E4-FDAF-79B3-1420D4C8C99F}"/>
              </a:ext>
            </a:extLst>
          </p:cNvPr>
          <p:cNvSpPr txBox="1">
            <a:spLocks/>
          </p:cNvSpPr>
          <p:nvPr/>
        </p:nvSpPr>
        <p:spPr>
          <a:xfrm>
            <a:off x="106484" y="83866"/>
            <a:ext cx="7594485" cy="231444"/>
          </a:xfrm>
          <a:prstGeom prst="rect">
            <a:avLst/>
          </a:prstGeom>
        </p:spPr>
        <p:txBody>
          <a:bodyPr vert="horz" lIns="91440" tIns="45720" rIns="91440" bIns="45720" rtlCol="0" anchor="b">
            <a:normAutofit fontScale="4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933" dirty="0">
                <a:solidFill>
                  <a:srgbClr val="0070C0"/>
                </a:solidFill>
                <a:latin typeface="Verdana"/>
              </a:rPr>
              <a:t>ESA OSIP Early Technology Development – Final Presentation (27/06/2023)</a:t>
            </a:r>
          </a:p>
        </p:txBody>
      </p:sp>
      <p:sp>
        <p:nvSpPr>
          <p:cNvPr id="2" name="Title 1">
            <a:extLst>
              <a:ext uri="{FF2B5EF4-FFF2-40B4-BE49-F238E27FC236}">
                <a16:creationId xmlns:a16="http://schemas.microsoft.com/office/drawing/2014/main" id="{91CBB8D3-8FDA-40F6-5453-4BCF251EB454}"/>
              </a:ext>
            </a:extLst>
          </p:cNvPr>
          <p:cNvSpPr txBox="1">
            <a:spLocks/>
          </p:cNvSpPr>
          <p:nvPr/>
        </p:nvSpPr>
        <p:spPr>
          <a:xfrm>
            <a:off x="1385741" y="1213504"/>
            <a:ext cx="9926424" cy="7284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chemeClr val="tx1">
                    <a:lumMod val="85000"/>
                    <a:lumOff val="15000"/>
                  </a:schemeClr>
                </a:solidFill>
                <a:latin typeface="+mn-lt"/>
              </a:rPr>
              <a:t>Summary of similar launch systems</a:t>
            </a:r>
            <a:endParaRPr lang="en-GB" sz="3200" dirty="0">
              <a:solidFill>
                <a:schemeClr val="tx1">
                  <a:lumMod val="85000"/>
                  <a:lumOff val="15000"/>
                </a:schemeClr>
              </a:solidFill>
              <a:latin typeface="+mn-lt"/>
            </a:endParaRPr>
          </a:p>
        </p:txBody>
      </p:sp>
      <p:pic>
        <p:nvPicPr>
          <p:cNvPr id="3" name="Picture 2" descr="A close up of a sign">
            <a:extLst>
              <a:ext uri="{FF2B5EF4-FFF2-40B4-BE49-F238E27FC236}">
                <a16:creationId xmlns:a16="http://schemas.microsoft.com/office/drawing/2014/main" id="{F42FD265-29CA-0BC9-2B42-7367680D1BAA}"/>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9328285" y="440619"/>
            <a:ext cx="1489788" cy="423391"/>
          </a:xfrm>
          <a:prstGeom prst="rect">
            <a:avLst/>
          </a:prstGeom>
          <a:effectLst>
            <a:reflection stA="0" endPos="65000" dist="50800" dir="5400000" sy="-100000" algn="bl" rotWithShape="0"/>
          </a:effectLst>
        </p:spPr>
      </p:pic>
      <p:pic>
        <p:nvPicPr>
          <p:cNvPr id="4" name="Picture 3" descr="A blue text with black background&#10;&#10;Description automatically generated with low confidence">
            <a:extLst>
              <a:ext uri="{FF2B5EF4-FFF2-40B4-BE49-F238E27FC236}">
                <a16:creationId xmlns:a16="http://schemas.microsoft.com/office/drawing/2014/main" id="{F681148B-ABFE-3A6D-7A21-6D5438AD7B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3489" y="423391"/>
            <a:ext cx="1201102" cy="476437"/>
          </a:xfrm>
          <a:prstGeom prst="rect">
            <a:avLst/>
          </a:prstGeom>
        </p:spPr>
      </p:pic>
      <p:sp>
        <p:nvSpPr>
          <p:cNvPr id="14" name="TextBox 13">
            <a:extLst>
              <a:ext uri="{FF2B5EF4-FFF2-40B4-BE49-F238E27FC236}">
                <a16:creationId xmlns:a16="http://schemas.microsoft.com/office/drawing/2014/main" id="{FAF4A27C-5020-7742-4C04-9D3006D2515C}"/>
              </a:ext>
            </a:extLst>
          </p:cNvPr>
          <p:cNvSpPr txBox="1"/>
          <p:nvPr/>
        </p:nvSpPr>
        <p:spPr>
          <a:xfrm>
            <a:off x="605591" y="2184960"/>
            <a:ext cx="7007913" cy="369332"/>
          </a:xfrm>
          <a:prstGeom prst="rect">
            <a:avLst/>
          </a:prstGeom>
          <a:noFill/>
        </p:spPr>
        <p:txBody>
          <a:bodyPr wrap="square">
            <a:spAutoFit/>
          </a:bodyPr>
          <a:lstStyle/>
          <a:p>
            <a:pPr marL="285750" indent="-285750">
              <a:buFont typeface="Arial" panose="020B0604020202020204" pitchFamily="34" charset="0"/>
              <a:buChar char="•"/>
            </a:pPr>
            <a:r>
              <a:rPr lang="en-GB" b="1" dirty="0"/>
              <a:t>Tube launched Coyote UAV</a:t>
            </a:r>
            <a:endParaRPr lang="en-US" b="1" dirty="0"/>
          </a:p>
        </p:txBody>
      </p:sp>
      <p:pic>
        <p:nvPicPr>
          <p:cNvPr id="9" name="Picture 8">
            <a:extLst>
              <a:ext uri="{FF2B5EF4-FFF2-40B4-BE49-F238E27FC236}">
                <a16:creationId xmlns:a16="http://schemas.microsoft.com/office/drawing/2014/main" id="{DCA5D65F-707C-FF3D-DE93-75E6DE1E5A9C}"/>
              </a:ext>
            </a:extLst>
          </p:cNvPr>
          <p:cNvPicPr>
            <a:picLocks noChangeAspect="1"/>
          </p:cNvPicPr>
          <p:nvPr/>
        </p:nvPicPr>
        <p:blipFill>
          <a:blip r:embed="rId4"/>
          <a:stretch>
            <a:fillRect/>
          </a:stretch>
        </p:blipFill>
        <p:spPr>
          <a:xfrm>
            <a:off x="2403158" y="2554293"/>
            <a:ext cx="3872383" cy="3460427"/>
          </a:xfrm>
          <a:prstGeom prst="rect">
            <a:avLst/>
          </a:prstGeom>
        </p:spPr>
      </p:pic>
      <p:pic>
        <p:nvPicPr>
          <p:cNvPr id="12" name="Picture 11">
            <a:extLst>
              <a:ext uri="{FF2B5EF4-FFF2-40B4-BE49-F238E27FC236}">
                <a16:creationId xmlns:a16="http://schemas.microsoft.com/office/drawing/2014/main" id="{8675BCB3-0B0E-B1F9-4276-76D23C038D73}"/>
              </a:ext>
            </a:extLst>
          </p:cNvPr>
          <p:cNvPicPr>
            <a:picLocks noChangeAspect="1"/>
          </p:cNvPicPr>
          <p:nvPr/>
        </p:nvPicPr>
        <p:blipFill>
          <a:blip r:embed="rId5"/>
          <a:stretch>
            <a:fillRect/>
          </a:stretch>
        </p:blipFill>
        <p:spPr>
          <a:xfrm>
            <a:off x="6515561" y="2657592"/>
            <a:ext cx="4485392" cy="3292233"/>
          </a:xfrm>
          <a:prstGeom prst="rect">
            <a:avLst/>
          </a:prstGeom>
        </p:spPr>
      </p:pic>
    </p:spTree>
    <p:extLst>
      <p:ext uri="{BB962C8B-B14F-4D97-AF65-F5344CB8AC3E}">
        <p14:creationId xmlns:p14="http://schemas.microsoft.com/office/powerpoint/2010/main" val="14707509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A121AA-C496-BCFC-CD77-E579E44EC481}"/>
              </a:ext>
            </a:extLst>
          </p:cNvPr>
          <p:cNvSpPr/>
          <p:nvPr/>
        </p:nvSpPr>
        <p:spPr>
          <a:xfrm>
            <a:off x="0" y="334164"/>
            <a:ext cx="12192000" cy="63630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1918BB02-6924-3E7B-A9E0-B8D105542448}"/>
              </a:ext>
            </a:extLst>
          </p:cNvPr>
          <p:cNvSpPr txBox="1">
            <a:spLocks/>
          </p:cNvSpPr>
          <p:nvPr/>
        </p:nvSpPr>
        <p:spPr>
          <a:xfrm>
            <a:off x="653969" y="400153"/>
            <a:ext cx="9732579" cy="556562"/>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400" dirty="0">
                <a:solidFill>
                  <a:schemeClr val="tx1">
                    <a:lumMod val="85000"/>
                    <a:lumOff val="15000"/>
                  </a:schemeClr>
                </a:solidFill>
                <a:latin typeface="+mn-lt"/>
              </a:rPr>
              <a:t>Coffee Break and Q&amp;A (10min)</a:t>
            </a:r>
            <a:endParaRPr lang="en-GB" sz="5400" dirty="0">
              <a:solidFill>
                <a:schemeClr val="tx1">
                  <a:lumMod val="85000"/>
                  <a:lumOff val="15000"/>
                </a:schemeClr>
              </a:solidFill>
              <a:latin typeface="+mn-lt"/>
            </a:endParaRPr>
          </a:p>
        </p:txBody>
      </p:sp>
      <p:sp>
        <p:nvSpPr>
          <p:cNvPr id="8" name="Title 1">
            <a:extLst>
              <a:ext uri="{FF2B5EF4-FFF2-40B4-BE49-F238E27FC236}">
                <a16:creationId xmlns:a16="http://schemas.microsoft.com/office/drawing/2014/main" id="{5DC52B70-08E4-FDAF-79B3-1420D4C8C99F}"/>
              </a:ext>
            </a:extLst>
          </p:cNvPr>
          <p:cNvSpPr txBox="1">
            <a:spLocks/>
          </p:cNvSpPr>
          <p:nvPr/>
        </p:nvSpPr>
        <p:spPr>
          <a:xfrm>
            <a:off x="106484" y="83866"/>
            <a:ext cx="7594485" cy="231444"/>
          </a:xfrm>
          <a:prstGeom prst="rect">
            <a:avLst/>
          </a:prstGeom>
        </p:spPr>
        <p:txBody>
          <a:bodyPr vert="horz" lIns="91440" tIns="45720" rIns="91440" bIns="45720" rtlCol="0" anchor="b">
            <a:normAutofit fontScale="4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933" dirty="0">
                <a:solidFill>
                  <a:srgbClr val="0070C0"/>
                </a:solidFill>
                <a:latin typeface="Verdana"/>
              </a:rPr>
              <a:t>ESA OSIP Early Technology Development – Final Presentation (27/06/2023)</a:t>
            </a:r>
          </a:p>
        </p:txBody>
      </p:sp>
      <p:pic>
        <p:nvPicPr>
          <p:cNvPr id="2" name="Picture 1" descr="A close up of a sign">
            <a:extLst>
              <a:ext uri="{FF2B5EF4-FFF2-40B4-BE49-F238E27FC236}">
                <a16:creationId xmlns:a16="http://schemas.microsoft.com/office/drawing/2014/main" id="{EDE03B72-56BF-CABE-ED02-4589874E62DF}"/>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9328285" y="440619"/>
            <a:ext cx="1489788" cy="423391"/>
          </a:xfrm>
          <a:prstGeom prst="rect">
            <a:avLst/>
          </a:prstGeom>
          <a:effectLst>
            <a:reflection stA="0" endPos="65000" dist="50800" dir="5400000" sy="-100000" algn="bl" rotWithShape="0"/>
          </a:effectLst>
        </p:spPr>
      </p:pic>
      <p:pic>
        <p:nvPicPr>
          <p:cNvPr id="3" name="Picture 2" descr="A blue text with black background&#10;&#10;Description automatically generated with low confidence">
            <a:extLst>
              <a:ext uri="{FF2B5EF4-FFF2-40B4-BE49-F238E27FC236}">
                <a16:creationId xmlns:a16="http://schemas.microsoft.com/office/drawing/2014/main" id="{0B89DF03-DAF7-BD9B-1451-C0F9B5055C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3489" y="423391"/>
            <a:ext cx="1201102" cy="476437"/>
          </a:xfrm>
          <a:prstGeom prst="rect">
            <a:avLst/>
          </a:prstGeom>
        </p:spPr>
      </p:pic>
      <p:pic>
        <p:nvPicPr>
          <p:cNvPr id="10" name="Picture 9">
            <a:extLst>
              <a:ext uri="{FF2B5EF4-FFF2-40B4-BE49-F238E27FC236}">
                <a16:creationId xmlns:a16="http://schemas.microsoft.com/office/drawing/2014/main" id="{263630FA-E1CA-D1A3-BAE1-92349608C643}"/>
              </a:ext>
            </a:extLst>
          </p:cNvPr>
          <p:cNvPicPr>
            <a:picLocks noChangeAspect="1"/>
          </p:cNvPicPr>
          <p:nvPr/>
        </p:nvPicPr>
        <p:blipFill>
          <a:blip r:embed="rId4"/>
          <a:stretch>
            <a:fillRect/>
          </a:stretch>
        </p:blipFill>
        <p:spPr>
          <a:xfrm>
            <a:off x="8011702" y="3180235"/>
            <a:ext cx="1911907" cy="1159520"/>
          </a:xfrm>
          <a:prstGeom prst="rect">
            <a:avLst/>
          </a:prstGeom>
          <a:ln w="28575">
            <a:noFill/>
          </a:ln>
        </p:spPr>
      </p:pic>
      <p:pic>
        <p:nvPicPr>
          <p:cNvPr id="11" name="Picture 10" descr="A picture containing antenna&#10;&#10;Description automatically generated">
            <a:extLst>
              <a:ext uri="{FF2B5EF4-FFF2-40B4-BE49-F238E27FC236}">
                <a16:creationId xmlns:a16="http://schemas.microsoft.com/office/drawing/2014/main" id="{70FCBFD0-679E-9E34-A95A-173CA9ECF3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6228" y="2455103"/>
            <a:ext cx="8219543" cy="1531544"/>
          </a:xfrm>
          <a:prstGeom prst="rect">
            <a:avLst/>
          </a:prstGeom>
        </p:spPr>
      </p:pic>
      <p:sp>
        <p:nvSpPr>
          <p:cNvPr id="12" name="TextBox 11">
            <a:extLst>
              <a:ext uri="{FF2B5EF4-FFF2-40B4-BE49-F238E27FC236}">
                <a16:creationId xmlns:a16="http://schemas.microsoft.com/office/drawing/2014/main" id="{07EE312B-FB08-928C-87B3-4ADE1ECFC932}"/>
              </a:ext>
            </a:extLst>
          </p:cNvPr>
          <p:cNvSpPr txBox="1"/>
          <p:nvPr/>
        </p:nvSpPr>
        <p:spPr>
          <a:xfrm>
            <a:off x="3830320" y="6150070"/>
            <a:ext cx="4866640" cy="307777"/>
          </a:xfrm>
          <a:prstGeom prst="rect">
            <a:avLst/>
          </a:prstGeom>
          <a:noFill/>
        </p:spPr>
        <p:txBody>
          <a:bodyPr wrap="square">
            <a:spAutoFit/>
          </a:bodyPr>
          <a:lstStyle/>
          <a:p>
            <a:r>
              <a:rPr lang="en-GB" sz="1400" i="1" dirty="0">
                <a:solidFill>
                  <a:schemeClr val="bg1">
                    <a:lumMod val="75000"/>
                  </a:schemeClr>
                </a:solidFill>
              </a:rPr>
              <a:t>Next: R&amp;D phase, final prototype manufacture and flow testing</a:t>
            </a:r>
          </a:p>
        </p:txBody>
      </p:sp>
      <p:pic>
        <p:nvPicPr>
          <p:cNvPr id="14" name="Picture 13" descr="A cartoon of a coffee cup&#10;&#10;Description automatically generated with low confidence">
            <a:extLst>
              <a:ext uri="{FF2B5EF4-FFF2-40B4-BE49-F238E27FC236}">
                <a16:creationId xmlns:a16="http://schemas.microsoft.com/office/drawing/2014/main" id="{57063CEA-55A5-49AF-A4C8-7473ACC92B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38384" y="106933"/>
            <a:ext cx="866862" cy="866862"/>
          </a:xfrm>
          <a:prstGeom prst="rect">
            <a:avLst/>
          </a:prstGeom>
        </p:spPr>
      </p:pic>
    </p:spTree>
    <p:extLst>
      <p:ext uri="{BB962C8B-B14F-4D97-AF65-F5344CB8AC3E}">
        <p14:creationId xmlns:p14="http://schemas.microsoft.com/office/powerpoint/2010/main" val="2718062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A121AA-C496-BCFC-CD77-E579E44EC481}"/>
              </a:ext>
            </a:extLst>
          </p:cNvPr>
          <p:cNvSpPr/>
          <p:nvPr/>
        </p:nvSpPr>
        <p:spPr>
          <a:xfrm>
            <a:off x="0" y="334164"/>
            <a:ext cx="12192000" cy="63630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1918BB02-6924-3E7B-A9E0-B8D105542448}"/>
              </a:ext>
            </a:extLst>
          </p:cNvPr>
          <p:cNvSpPr txBox="1">
            <a:spLocks/>
          </p:cNvSpPr>
          <p:nvPr/>
        </p:nvSpPr>
        <p:spPr>
          <a:xfrm>
            <a:off x="653969" y="400153"/>
            <a:ext cx="9732579" cy="556562"/>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400" dirty="0">
                <a:solidFill>
                  <a:schemeClr val="tx1">
                    <a:lumMod val="85000"/>
                    <a:lumOff val="15000"/>
                  </a:schemeClr>
                </a:solidFill>
                <a:latin typeface="+mn-lt"/>
              </a:rPr>
              <a:t>R&amp;D Phase </a:t>
            </a:r>
            <a:r>
              <a:rPr lang="en-GB" sz="2700" dirty="0">
                <a:solidFill>
                  <a:schemeClr val="tx1">
                    <a:lumMod val="85000"/>
                    <a:lumOff val="15000"/>
                  </a:schemeClr>
                </a:solidFill>
                <a:latin typeface="+mn-lt"/>
              </a:rPr>
              <a:t>(Wing system)</a:t>
            </a:r>
            <a:endParaRPr lang="en-GB" sz="5400" dirty="0">
              <a:solidFill>
                <a:schemeClr val="tx1">
                  <a:lumMod val="85000"/>
                  <a:lumOff val="15000"/>
                </a:schemeClr>
              </a:solidFill>
              <a:latin typeface="+mn-lt"/>
            </a:endParaRPr>
          </a:p>
        </p:txBody>
      </p:sp>
      <p:sp>
        <p:nvSpPr>
          <p:cNvPr id="8" name="Title 1">
            <a:extLst>
              <a:ext uri="{FF2B5EF4-FFF2-40B4-BE49-F238E27FC236}">
                <a16:creationId xmlns:a16="http://schemas.microsoft.com/office/drawing/2014/main" id="{5DC52B70-08E4-FDAF-79B3-1420D4C8C99F}"/>
              </a:ext>
            </a:extLst>
          </p:cNvPr>
          <p:cNvSpPr txBox="1">
            <a:spLocks/>
          </p:cNvSpPr>
          <p:nvPr/>
        </p:nvSpPr>
        <p:spPr>
          <a:xfrm>
            <a:off x="106484" y="83866"/>
            <a:ext cx="7594485" cy="231444"/>
          </a:xfrm>
          <a:prstGeom prst="rect">
            <a:avLst/>
          </a:prstGeom>
        </p:spPr>
        <p:txBody>
          <a:bodyPr vert="horz" lIns="91440" tIns="45720" rIns="91440" bIns="45720" rtlCol="0" anchor="b">
            <a:normAutofit fontScale="4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933" dirty="0">
                <a:solidFill>
                  <a:srgbClr val="0070C0"/>
                </a:solidFill>
                <a:latin typeface="Verdana"/>
              </a:rPr>
              <a:t>ESA OSIP Early Technology Development – Final Presentation (27/06/2023)</a:t>
            </a:r>
          </a:p>
        </p:txBody>
      </p:sp>
      <p:sp>
        <p:nvSpPr>
          <p:cNvPr id="2" name="Title 1">
            <a:extLst>
              <a:ext uri="{FF2B5EF4-FFF2-40B4-BE49-F238E27FC236}">
                <a16:creationId xmlns:a16="http://schemas.microsoft.com/office/drawing/2014/main" id="{91CBB8D3-8FDA-40F6-5453-4BCF251EB454}"/>
              </a:ext>
            </a:extLst>
          </p:cNvPr>
          <p:cNvSpPr txBox="1">
            <a:spLocks/>
          </p:cNvSpPr>
          <p:nvPr/>
        </p:nvSpPr>
        <p:spPr>
          <a:xfrm>
            <a:off x="1965803" y="1282030"/>
            <a:ext cx="8634951" cy="7284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chemeClr val="tx1">
                    <a:lumMod val="85000"/>
                    <a:lumOff val="15000"/>
                  </a:schemeClr>
                </a:solidFill>
                <a:latin typeface="+mn-lt"/>
              </a:rPr>
              <a:t>Folding wing system – Main design target</a:t>
            </a:r>
            <a:endParaRPr lang="en-GB" sz="3200" dirty="0">
              <a:solidFill>
                <a:schemeClr val="tx1">
                  <a:lumMod val="85000"/>
                  <a:lumOff val="15000"/>
                </a:schemeClr>
              </a:solidFill>
              <a:latin typeface="+mn-lt"/>
            </a:endParaRPr>
          </a:p>
        </p:txBody>
      </p:sp>
      <p:pic>
        <p:nvPicPr>
          <p:cNvPr id="12" name="Picture 11" descr="A close up of a sign">
            <a:extLst>
              <a:ext uri="{FF2B5EF4-FFF2-40B4-BE49-F238E27FC236}">
                <a16:creationId xmlns:a16="http://schemas.microsoft.com/office/drawing/2014/main" id="{23E909A8-16DC-46F0-14AC-9AE75001D32D}"/>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9328285" y="440619"/>
            <a:ext cx="1489788" cy="423391"/>
          </a:xfrm>
          <a:prstGeom prst="rect">
            <a:avLst/>
          </a:prstGeom>
          <a:effectLst>
            <a:reflection stA="0" endPos="65000" dist="50800" dir="5400000" sy="-100000" algn="bl" rotWithShape="0"/>
          </a:effectLst>
        </p:spPr>
      </p:pic>
      <p:pic>
        <p:nvPicPr>
          <p:cNvPr id="13" name="Picture 12" descr="A blue text with black background&#10;&#10;Description automatically generated with low confidence">
            <a:extLst>
              <a:ext uri="{FF2B5EF4-FFF2-40B4-BE49-F238E27FC236}">
                <a16:creationId xmlns:a16="http://schemas.microsoft.com/office/drawing/2014/main" id="{4CBB8BC3-A97D-0909-F971-951FB0D769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3489" y="423391"/>
            <a:ext cx="1201102" cy="476437"/>
          </a:xfrm>
          <a:prstGeom prst="rect">
            <a:avLst/>
          </a:prstGeom>
        </p:spPr>
      </p:pic>
      <p:pic>
        <p:nvPicPr>
          <p:cNvPr id="15" name="Picture 14">
            <a:extLst>
              <a:ext uri="{FF2B5EF4-FFF2-40B4-BE49-F238E27FC236}">
                <a16:creationId xmlns:a16="http://schemas.microsoft.com/office/drawing/2014/main" id="{6FE2E041-5823-71B4-85E8-3289C845CC8F}"/>
              </a:ext>
            </a:extLst>
          </p:cNvPr>
          <p:cNvPicPr>
            <a:picLocks noChangeAspect="1"/>
          </p:cNvPicPr>
          <p:nvPr/>
        </p:nvPicPr>
        <p:blipFill>
          <a:blip r:embed="rId4"/>
          <a:stretch>
            <a:fillRect/>
          </a:stretch>
        </p:blipFill>
        <p:spPr>
          <a:xfrm>
            <a:off x="3903726" y="2205710"/>
            <a:ext cx="7470841" cy="4390258"/>
          </a:xfrm>
          <a:prstGeom prst="rect">
            <a:avLst/>
          </a:prstGeom>
        </p:spPr>
      </p:pic>
      <p:pic>
        <p:nvPicPr>
          <p:cNvPr id="17" name="Picture 16" descr="A picture containing indoor, art&#10;&#10;Description automatically generated with low confidence">
            <a:extLst>
              <a:ext uri="{FF2B5EF4-FFF2-40B4-BE49-F238E27FC236}">
                <a16:creationId xmlns:a16="http://schemas.microsoft.com/office/drawing/2014/main" id="{77BE99F0-DC1D-F80E-99BD-7217206365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579" y="2828815"/>
            <a:ext cx="2870831" cy="1609812"/>
          </a:xfrm>
          <a:prstGeom prst="rect">
            <a:avLst/>
          </a:prstGeom>
        </p:spPr>
      </p:pic>
      <p:sp>
        <p:nvSpPr>
          <p:cNvPr id="18" name="TextBox 17">
            <a:extLst>
              <a:ext uri="{FF2B5EF4-FFF2-40B4-BE49-F238E27FC236}">
                <a16:creationId xmlns:a16="http://schemas.microsoft.com/office/drawing/2014/main" id="{64B03AD0-D31C-0101-1505-5FFB2825E734}"/>
              </a:ext>
            </a:extLst>
          </p:cNvPr>
          <p:cNvSpPr txBox="1"/>
          <p:nvPr/>
        </p:nvSpPr>
        <p:spPr>
          <a:xfrm>
            <a:off x="1101913" y="4467649"/>
            <a:ext cx="3086293" cy="523220"/>
          </a:xfrm>
          <a:prstGeom prst="rect">
            <a:avLst/>
          </a:prstGeom>
          <a:noFill/>
        </p:spPr>
        <p:txBody>
          <a:bodyPr wrap="square">
            <a:spAutoFit/>
          </a:bodyPr>
          <a:lstStyle/>
          <a:p>
            <a:pPr marL="285750" indent="-285750">
              <a:buFont typeface="Arial" panose="020B0604020202020204" pitchFamily="34" charset="0"/>
              <a:buChar char="•"/>
            </a:pPr>
            <a:r>
              <a:rPr lang="en-GB" sz="1400" b="1" dirty="0"/>
              <a:t>Stanford’s </a:t>
            </a:r>
            <a:r>
              <a:rPr lang="en-GB" sz="1400" b="1" dirty="0" err="1"/>
              <a:t>PigeonBot</a:t>
            </a:r>
            <a:r>
              <a:rPr lang="en-GB" sz="1400" b="1" dirty="0"/>
              <a:t> wing.</a:t>
            </a:r>
          </a:p>
          <a:p>
            <a:r>
              <a:rPr lang="en-GB" sz="1400" b="1" dirty="0"/>
              <a:t>      </a:t>
            </a:r>
            <a:r>
              <a:rPr lang="fr-FR" sz="1400" dirty="0"/>
              <a:t>Image: </a:t>
            </a:r>
            <a:r>
              <a:rPr lang="fr-FR" sz="1400" dirty="0">
                <a:hlinkClick r:id="rId6"/>
              </a:rPr>
              <a:t>E. Chang. et al</a:t>
            </a:r>
            <a:endParaRPr lang="en-US" sz="1400" b="1" dirty="0"/>
          </a:p>
        </p:txBody>
      </p:sp>
    </p:spTree>
    <p:extLst>
      <p:ext uri="{BB962C8B-B14F-4D97-AF65-F5344CB8AC3E}">
        <p14:creationId xmlns:p14="http://schemas.microsoft.com/office/powerpoint/2010/main" val="9026381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A121AA-C496-BCFC-CD77-E579E44EC481}"/>
              </a:ext>
            </a:extLst>
          </p:cNvPr>
          <p:cNvSpPr/>
          <p:nvPr/>
        </p:nvSpPr>
        <p:spPr>
          <a:xfrm>
            <a:off x="0" y="334164"/>
            <a:ext cx="12192000" cy="63630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8" name="Title 1">
            <a:extLst>
              <a:ext uri="{FF2B5EF4-FFF2-40B4-BE49-F238E27FC236}">
                <a16:creationId xmlns:a16="http://schemas.microsoft.com/office/drawing/2014/main" id="{5DC52B70-08E4-FDAF-79B3-1420D4C8C99F}"/>
              </a:ext>
            </a:extLst>
          </p:cNvPr>
          <p:cNvSpPr txBox="1">
            <a:spLocks/>
          </p:cNvSpPr>
          <p:nvPr/>
        </p:nvSpPr>
        <p:spPr>
          <a:xfrm>
            <a:off x="106484" y="83866"/>
            <a:ext cx="7594485" cy="231444"/>
          </a:xfrm>
          <a:prstGeom prst="rect">
            <a:avLst/>
          </a:prstGeom>
        </p:spPr>
        <p:txBody>
          <a:bodyPr vert="horz" lIns="91440" tIns="45720" rIns="91440" bIns="45720" rtlCol="0" anchor="b">
            <a:normAutofit fontScale="4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933" dirty="0">
                <a:solidFill>
                  <a:srgbClr val="0070C0"/>
                </a:solidFill>
                <a:latin typeface="Verdana"/>
              </a:rPr>
              <a:t>ESA OSIP Early Technology Development – Final Presentation (27/06/2023)</a:t>
            </a:r>
          </a:p>
        </p:txBody>
      </p:sp>
      <p:sp>
        <p:nvSpPr>
          <p:cNvPr id="2" name="Title 1">
            <a:extLst>
              <a:ext uri="{FF2B5EF4-FFF2-40B4-BE49-F238E27FC236}">
                <a16:creationId xmlns:a16="http://schemas.microsoft.com/office/drawing/2014/main" id="{91CBB8D3-8FDA-40F6-5453-4BCF251EB454}"/>
              </a:ext>
            </a:extLst>
          </p:cNvPr>
          <p:cNvSpPr txBox="1">
            <a:spLocks/>
          </p:cNvSpPr>
          <p:nvPr/>
        </p:nvSpPr>
        <p:spPr>
          <a:xfrm>
            <a:off x="1945483" y="1250275"/>
            <a:ext cx="8634951" cy="7284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chemeClr val="tx1">
                    <a:lumMod val="85000"/>
                    <a:lumOff val="15000"/>
                  </a:schemeClr>
                </a:solidFill>
                <a:latin typeface="+mn-lt"/>
              </a:rPr>
              <a:t>Folding wing system – Prototyping</a:t>
            </a:r>
            <a:endParaRPr lang="en-GB" sz="3200" dirty="0">
              <a:solidFill>
                <a:schemeClr val="tx1">
                  <a:lumMod val="85000"/>
                  <a:lumOff val="15000"/>
                </a:schemeClr>
              </a:solidFill>
              <a:latin typeface="+mn-lt"/>
            </a:endParaRPr>
          </a:p>
        </p:txBody>
      </p:sp>
      <p:pic>
        <p:nvPicPr>
          <p:cNvPr id="12" name="Picture 11" descr="A close up of a sign">
            <a:extLst>
              <a:ext uri="{FF2B5EF4-FFF2-40B4-BE49-F238E27FC236}">
                <a16:creationId xmlns:a16="http://schemas.microsoft.com/office/drawing/2014/main" id="{23E909A8-16DC-46F0-14AC-9AE75001D32D}"/>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9328285" y="440619"/>
            <a:ext cx="1489788" cy="423391"/>
          </a:xfrm>
          <a:prstGeom prst="rect">
            <a:avLst/>
          </a:prstGeom>
          <a:effectLst>
            <a:reflection stA="0" endPos="65000" dist="50800" dir="5400000" sy="-100000" algn="bl" rotWithShape="0"/>
          </a:effectLst>
        </p:spPr>
      </p:pic>
      <p:pic>
        <p:nvPicPr>
          <p:cNvPr id="13" name="Picture 12" descr="A blue text with black background&#10;&#10;Description automatically generated with low confidence">
            <a:extLst>
              <a:ext uri="{FF2B5EF4-FFF2-40B4-BE49-F238E27FC236}">
                <a16:creationId xmlns:a16="http://schemas.microsoft.com/office/drawing/2014/main" id="{4CBB8BC3-A97D-0909-F971-951FB0D769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3489" y="423391"/>
            <a:ext cx="1201102" cy="476437"/>
          </a:xfrm>
          <a:prstGeom prst="rect">
            <a:avLst/>
          </a:prstGeom>
        </p:spPr>
      </p:pic>
      <p:pic>
        <p:nvPicPr>
          <p:cNvPr id="9" name="Picture 8">
            <a:extLst>
              <a:ext uri="{FF2B5EF4-FFF2-40B4-BE49-F238E27FC236}">
                <a16:creationId xmlns:a16="http://schemas.microsoft.com/office/drawing/2014/main" id="{53208CE4-9127-E2C9-63BA-5AF4F707B03D}"/>
              </a:ext>
            </a:extLst>
          </p:cNvPr>
          <p:cNvPicPr>
            <a:picLocks noChangeAspect="1"/>
          </p:cNvPicPr>
          <p:nvPr/>
        </p:nvPicPr>
        <p:blipFill>
          <a:blip r:embed="rId4"/>
          <a:stretch>
            <a:fillRect/>
          </a:stretch>
        </p:blipFill>
        <p:spPr>
          <a:xfrm>
            <a:off x="653969" y="2155802"/>
            <a:ext cx="6442404" cy="4073089"/>
          </a:xfrm>
          <a:prstGeom prst="rect">
            <a:avLst/>
          </a:prstGeom>
        </p:spPr>
      </p:pic>
      <p:pic>
        <p:nvPicPr>
          <p:cNvPr id="3" name="Picture 2" descr="Chart, line chart&#10;&#10;Description automatically generated">
            <a:extLst>
              <a:ext uri="{FF2B5EF4-FFF2-40B4-BE49-F238E27FC236}">
                <a16:creationId xmlns:a16="http://schemas.microsoft.com/office/drawing/2014/main" id="{626C25F7-5310-900A-FC00-A5E7D6DFB0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00969" y="4192346"/>
            <a:ext cx="3474272" cy="1693794"/>
          </a:xfrm>
          <a:prstGeom prst="rect">
            <a:avLst/>
          </a:prstGeom>
        </p:spPr>
      </p:pic>
      <p:pic>
        <p:nvPicPr>
          <p:cNvPr id="6" name="Picture 5">
            <a:extLst>
              <a:ext uri="{FF2B5EF4-FFF2-40B4-BE49-F238E27FC236}">
                <a16:creationId xmlns:a16="http://schemas.microsoft.com/office/drawing/2014/main" id="{F5CBD79C-AFBF-FB7E-4146-AA7459C81CA7}"/>
              </a:ext>
            </a:extLst>
          </p:cNvPr>
          <p:cNvPicPr>
            <a:picLocks noChangeAspect="1"/>
          </p:cNvPicPr>
          <p:nvPr/>
        </p:nvPicPr>
        <p:blipFill>
          <a:blip r:embed="rId6"/>
          <a:stretch>
            <a:fillRect/>
          </a:stretch>
        </p:blipFill>
        <p:spPr>
          <a:xfrm>
            <a:off x="7153060" y="2182647"/>
            <a:ext cx="4734539" cy="1912202"/>
          </a:xfrm>
          <a:prstGeom prst="rect">
            <a:avLst/>
          </a:prstGeom>
        </p:spPr>
      </p:pic>
      <p:sp>
        <p:nvSpPr>
          <p:cNvPr id="10" name="Title 1">
            <a:extLst>
              <a:ext uri="{FF2B5EF4-FFF2-40B4-BE49-F238E27FC236}">
                <a16:creationId xmlns:a16="http://schemas.microsoft.com/office/drawing/2014/main" id="{DCDB93A9-E57F-7807-37FE-33FCF343194E}"/>
              </a:ext>
            </a:extLst>
          </p:cNvPr>
          <p:cNvSpPr txBox="1">
            <a:spLocks/>
          </p:cNvSpPr>
          <p:nvPr/>
        </p:nvSpPr>
        <p:spPr>
          <a:xfrm>
            <a:off x="653969" y="400153"/>
            <a:ext cx="9732579" cy="556562"/>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400" dirty="0">
                <a:solidFill>
                  <a:schemeClr val="tx1">
                    <a:lumMod val="85000"/>
                    <a:lumOff val="15000"/>
                  </a:schemeClr>
                </a:solidFill>
                <a:latin typeface="+mn-lt"/>
              </a:rPr>
              <a:t>R&amp;D Phase </a:t>
            </a:r>
            <a:r>
              <a:rPr lang="en-GB" sz="2700" dirty="0">
                <a:solidFill>
                  <a:schemeClr val="tx1">
                    <a:lumMod val="85000"/>
                    <a:lumOff val="15000"/>
                  </a:schemeClr>
                </a:solidFill>
                <a:latin typeface="+mn-lt"/>
              </a:rPr>
              <a:t>(Wing system)</a:t>
            </a:r>
            <a:endParaRPr lang="en-GB" sz="5400" dirty="0">
              <a:solidFill>
                <a:schemeClr val="tx1">
                  <a:lumMod val="85000"/>
                  <a:lumOff val="15000"/>
                </a:schemeClr>
              </a:solidFill>
              <a:latin typeface="+mn-lt"/>
            </a:endParaRPr>
          </a:p>
        </p:txBody>
      </p:sp>
    </p:spTree>
    <p:extLst>
      <p:ext uri="{BB962C8B-B14F-4D97-AF65-F5344CB8AC3E}">
        <p14:creationId xmlns:p14="http://schemas.microsoft.com/office/powerpoint/2010/main" val="39837295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A121AA-C496-BCFC-CD77-E579E44EC481}"/>
              </a:ext>
            </a:extLst>
          </p:cNvPr>
          <p:cNvSpPr/>
          <p:nvPr/>
        </p:nvSpPr>
        <p:spPr>
          <a:xfrm>
            <a:off x="0" y="334164"/>
            <a:ext cx="12192000" cy="63630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5DC52B70-08E4-FDAF-79B3-1420D4C8C99F}"/>
              </a:ext>
            </a:extLst>
          </p:cNvPr>
          <p:cNvSpPr txBox="1">
            <a:spLocks/>
          </p:cNvSpPr>
          <p:nvPr/>
        </p:nvSpPr>
        <p:spPr>
          <a:xfrm>
            <a:off x="106484" y="83866"/>
            <a:ext cx="7594485" cy="231444"/>
          </a:xfrm>
          <a:prstGeom prst="rect">
            <a:avLst/>
          </a:prstGeom>
        </p:spPr>
        <p:txBody>
          <a:bodyPr vert="horz" lIns="91440" tIns="45720" rIns="91440" bIns="45720" rtlCol="0" anchor="b">
            <a:normAutofit fontScale="4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933" dirty="0">
                <a:solidFill>
                  <a:srgbClr val="0070C0"/>
                </a:solidFill>
                <a:latin typeface="Verdana"/>
              </a:rPr>
              <a:t>ESA OSIP Early Technology Development – Final Presentation (27/06/2023)</a:t>
            </a:r>
          </a:p>
        </p:txBody>
      </p:sp>
      <p:sp>
        <p:nvSpPr>
          <p:cNvPr id="2" name="Title 1">
            <a:extLst>
              <a:ext uri="{FF2B5EF4-FFF2-40B4-BE49-F238E27FC236}">
                <a16:creationId xmlns:a16="http://schemas.microsoft.com/office/drawing/2014/main" id="{91CBB8D3-8FDA-40F6-5453-4BCF251EB454}"/>
              </a:ext>
            </a:extLst>
          </p:cNvPr>
          <p:cNvSpPr txBox="1">
            <a:spLocks/>
          </p:cNvSpPr>
          <p:nvPr/>
        </p:nvSpPr>
        <p:spPr>
          <a:xfrm>
            <a:off x="2026763" y="1270885"/>
            <a:ext cx="8634951" cy="7284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chemeClr val="tx1">
                    <a:lumMod val="85000"/>
                    <a:lumOff val="15000"/>
                  </a:schemeClr>
                </a:solidFill>
                <a:latin typeface="+mn-lt"/>
              </a:rPr>
              <a:t>Folding wing system – Planform &amp; Aerofoil</a:t>
            </a:r>
            <a:endParaRPr lang="en-GB" sz="3200" dirty="0">
              <a:solidFill>
                <a:schemeClr val="tx1">
                  <a:lumMod val="85000"/>
                  <a:lumOff val="15000"/>
                </a:schemeClr>
              </a:solidFill>
              <a:latin typeface="+mn-lt"/>
            </a:endParaRPr>
          </a:p>
        </p:txBody>
      </p:sp>
      <p:pic>
        <p:nvPicPr>
          <p:cNvPr id="12" name="Picture 11" descr="A close up of a sign">
            <a:extLst>
              <a:ext uri="{FF2B5EF4-FFF2-40B4-BE49-F238E27FC236}">
                <a16:creationId xmlns:a16="http://schemas.microsoft.com/office/drawing/2014/main" id="{23E909A8-16DC-46F0-14AC-9AE75001D32D}"/>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9328285" y="440619"/>
            <a:ext cx="1489788" cy="423391"/>
          </a:xfrm>
          <a:prstGeom prst="rect">
            <a:avLst/>
          </a:prstGeom>
          <a:effectLst>
            <a:reflection stA="0" endPos="65000" dist="50800" dir="5400000" sy="-100000" algn="bl" rotWithShape="0"/>
          </a:effectLst>
        </p:spPr>
      </p:pic>
      <p:pic>
        <p:nvPicPr>
          <p:cNvPr id="13" name="Picture 12" descr="A blue text with black background&#10;&#10;Description automatically generated with low confidence">
            <a:extLst>
              <a:ext uri="{FF2B5EF4-FFF2-40B4-BE49-F238E27FC236}">
                <a16:creationId xmlns:a16="http://schemas.microsoft.com/office/drawing/2014/main" id="{4CBB8BC3-A97D-0909-F971-951FB0D769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3489" y="423391"/>
            <a:ext cx="1201102" cy="476437"/>
          </a:xfrm>
          <a:prstGeom prst="rect">
            <a:avLst/>
          </a:prstGeom>
        </p:spPr>
      </p:pic>
      <p:pic>
        <p:nvPicPr>
          <p:cNvPr id="17" name="Picture 16">
            <a:extLst>
              <a:ext uri="{FF2B5EF4-FFF2-40B4-BE49-F238E27FC236}">
                <a16:creationId xmlns:a16="http://schemas.microsoft.com/office/drawing/2014/main" id="{9D3ED5C6-10B7-181A-4F7C-06BDB0A644BA}"/>
              </a:ext>
            </a:extLst>
          </p:cNvPr>
          <p:cNvPicPr>
            <a:picLocks noChangeAspect="1"/>
          </p:cNvPicPr>
          <p:nvPr/>
        </p:nvPicPr>
        <p:blipFill>
          <a:blip r:embed="rId4"/>
          <a:stretch>
            <a:fillRect/>
          </a:stretch>
        </p:blipFill>
        <p:spPr>
          <a:xfrm>
            <a:off x="6500918" y="2322442"/>
            <a:ext cx="4444171" cy="2877844"/>
          </a:xfrm>
          <a:prstGeom prst="rect">
            <a:avLst/>
          </a:prstGeom>
        </p:spPr>
      </p:pic>
      <p:pic>
        <p:nvPicPr>
          <p:cNvPr id="19" name="Picture 18">
            <a:extLst>
              <a:ext uri="{FF2B5EF4-FFF2-40B4-BE49-F238E27FC236}">
                <a16:creationId xmlns:a16="http://schemas.microsoft.com/office/drawing/2014/main" id="{FDC8D016-62D5-B650-F225-707ED2F9C20F}"/>
              </a:ext>
            </a:extLst>
          </p:cNvPr>
          <p:cNvPicPr>
            <a:picLocks noChangeAspect="1"/>
          </p:cNvPicPr>
          <p:nvPr/>
        </p:nvPicPr>
        <p:blipFill>
          <a:blip r:embed="rId5"/>
          <a:stretch>
            <a:fillRect/>
          </a:stretch>
        </p:blipFill>
        <p:spPr>
          <a:xfrm>
            <a:off x="6784295" y="5178641"/>
            <a:ext cx="3877419" cy="1214331"/>
          </a:xfrm>
          <a:prstGeom prst="rect">
            <a:avLst/>
          </a:prstGeom>
        </p:spPr>
      </p:pic>
      <p:sp>
        <p:nvSpPr>
          <p:cNvPr id="20" name="Title 1">
            <a:extLst>
              <a:ext uri="{FF2B5EF4-FFF2-40B4-BE49-F238E27FC236}">
                <a16:creationId xmlns:a16="http://schemas.microsoft.com/office/drawing/2014/main" id="{5B580CE7-833F-68F9-0964-936EE95B4D96}"/>
              </a:ext>
            </a:extLst>
          </p:cNvPr>
          <p:cNvSpPr txBox="1">
            <a:spLocks/>
          </p:cNvSpPr>
          <p:nvPr/>
        </p:nvSpPr>
        <p:spPr>
          <a:xfrm>
            <a:off x="653969" y="400153"/>
            <a:ext cx="9732579" cy="556562"/>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400" dirty="0">
                <a:solidFill>
                  <a:schemeClr val="tx1">
                    <a:lumMod val="85000"/>
                    <a:lumOff val="15000"/>
                  </a:schemeClr>
                </a:solidFill>
                <a:latin typeface="+mn-lt"/>
              </a:rPr>
              <a:t>R&amp;D Phase </a:t>
            </a:r>
            <a:r>
              <a:rPr lang="en-GB" sz="2700" dirty="0">
                <a:solidFill>
                  <a:schemeClr val="tx1">
                    <a:lumMod val="85000"/>
                    <a:lumOff val="15000"/>
                  </a:schemeClr>
                </a:solidFill>
                <a:latin typeface="+mn-lt"/>
              </a:rPr>
              <a:t>(Wing system)</a:t>
            </a:r>
            <a:endParaRPr lang="en-GB" sz="5400" dirty="0">
              <a:solidFill>
                <a:schemeClr val="tx1">
                  <a:lumMod val="85000"/>
                  <a:lumOff val="15000"/>
                </a:schemeClr>
              </a:solidFill>
              <a:latin typeface="+mn-lt"/>
            </a:endParaRPr>
          </a:p>
        </p:txBody>
      </p:sp>
      <p:pic>
        <p:nvPicPr>
          <p:cNvPr id="9" name="Picture 8">
            <a:extLst>
              <a:ext uri="{FF2B5EF4-FFF2-40B4-BE49-F238E27FC236}">
                <a16:creationId xmlns:a16="http://schemas.microsoft.com/office/drawing/2014/main" id="{AC259DED-005F-5EC9-2A4A-8F1FD96F74FD}"/>
              </a:ext>
            </a:extLst>
          </p:cNvPr>
          <p:cNvPicPr>
            <a:picLocks noChangeAspect="1"/>
          </p:cNvPicPr>
          <p:nvPr/>
        </p:nvPicPr>
        <p:blipFill>
          <a:blip r:embed="rId6"/>
          <a:stretch>
            <a:fillRect/>
          </a:stretch>
        </p:blipFill>
        <p:spPr>
          <a:xfrm>
            <a:off x="942635" y="2414182"/>
            <a:ext cx="5749450" cy="3172933"/>
          </a:xfrm>
          <a:prstGeom prst="rect">
            <a:avLst/>
          </a:prstGeom>
        </p:spPr>
      </p:pic>
    </p:spTree>
    <p:extLst>
      <p:ext uri="{BB962C8B-B14F-4D97-AF65-F5344CB8AC3E}">
        <p14:creationId xmlns:p14="http://schemas.microsoft.com/office/powerpoint/2010/main" val="29057349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A121AA-C496-BCFC-CD77-E579E44EC481}"/>
              </a:ext>
            </a:extLst>
          </p:cNvPr>
          <p:cNvSpPr/>
          <p:nvPr/>
        </p:nvSpPr>
        <p:spPr>
          <a:xfrm>
            <a:off x="0" y="334164"/>
            <a:ext cx="12192000" cy="63630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5DC52B70-08E4-FDAF-79B3-1420D4C8C99F}"/>
              </a:ext>
            </a:extLst>
          </p:cNvPr>
          <p:cNvSpPr txBox="1">
            <a:spLocks/>
          </p:cNvSpPr>
          <p:nvPr/>
        </p:nvSpPr>
        <p:spPr>
          <a:xfrm>
            <a:off x="106484" y="83866"/>
            <a:ext cx="7594485" cy="231444"/>
          </a:xfrm>
          <a:prstGeom prst="rect">
            <a:avLst/>
          </a:prstGeom>
        </p:spPr>
        <p:txBody>
          <a:bodyPr vert="horz" lIns="91440" tIns="45720" rIns="91440" bIns="45720" rtlCol="0" anchor="b">
            <a:normAutofit fontScale="4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933" dirty="0">
                <a:solidFill>
                  <a:srgbClr val="0070C0"/>
                </a:solidFill>
                <a:latin typeface="Verdana"/>
              </a:rPr>
              <a:t>ESA OSIP Early Technology Development – Final Presentation (27/06/2023)</a:t>
            </a:r>
          </a:p>
        </p:txBody>
      </p:sp>
      <p:sp>
        <p:nvSpPr>
          <p:cNvPr id="2" name="Title 1">
            <a:extLst>
              <a:ext uri="{FF2B5EF4-FFF2-40B4-BE49-F238E27FC236}">
                <a16:creationId xmlns:a16="http://schemas.microsoft.com/office/drawing/2014/main" id="{91CBB8D3-8FDA-40F6-5453-4BCF251EB454}"/>
              </a:ext>
            </a:extLst>
          </p:cNvPr>
          <p:cNvSpPr txBox="1">
            <a:spLocks/>
          </p:cNvSpPr>
          <p:nvPr/>
        </p:nvSpPr>
        <p:spPr>
          <a:xfrm>
            <a:off x="2026763" y="1274741"/>
            <a:ext cx="8634951" cy="7284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chemeClr val="tx1">
                    <a:lumMod val="85000"/>
                    <a:lumOff val="15000"/>
                  </a:schemeClr>
                </a:solidFill>
                <a:latin typeface="+mn-lt"/>
              </a:rPr>
              <a:t>Folding wing system – Planform &amp; Aerofoil</a:t>
            </a:r>
            <a:endParaRPr lang="en-GB" sz="3200" dirty="0">
              <a:solidFill>
                <a:schemeClr val="tx1">
                  <a:lumMod val="85000"/>
                  <a:lumOff val="15000"/>
                </a:schemeClr>
              </a:solidFill>
              <a:latin typeface="+mn-lt"/>
            </a:endParaRPr>
          </a:p>
        </p:txBody>
      </p:sp>
      <p:pic>
        <p:nvPicPr>
          <p:cNvPr id="4" name="Picture 3" descr="A picture containing athletic game, sport&#10;&#10;Description automatically generated">
            <a:extLst>
              <a:ext uri="{FF2B5EF4-FFF2-40B4-BE49-F238E27FC236}">
                <a16:creationId xmlns:a16="http://schemas.microsoft.com/office/drawing/2014/main" id="{2F862F69-BEF9-4822-9BE6-A8DE93AABF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464" y="2379355"/>
            <a:ext cx="6142523" cy="1748107"/>
          </a:xfrm>
          <a:prstGeom prst="rect">
            <a:avLst/>
          </a:prstGeom>
        </p:spPr>
      </p:pic>
      <p:pic>
        <p:nvPicPr>
          <p:cNvPr id="12" name="Picture 11" descr="A close up of a sign">
            <a:extLst>
              <a:ext uri="{FF2B5EF4-FFF2-40B4-BE49-F238E27FC236}">
                <a16:creationId xmlns:a16="http://schemas.microsoft.com/office/drawing/2014/main" id="{23E909A8-16DC-46F0-14AC-9AE75001D32D}"/>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9328285" y="440619"/>
            <a:ext cx="1489788" cy="423391"/>
          </a:xfrm>
          <a:prstGeom prst="rect">
            <a:avLst/>
          </a:prstGeom>
          <a:effectLst>
            <a:reflection stA="0" endPos="65000" dist="50800" dir="5400000" sy="-100000" algn="bl" rotWithShape="0"/>
          </a:effectLst>
        </p:spPr>
      </p:pic>
      <p:pic>
        <p:nvPicPr>
          <p:cNvPr id="13" name="Picture 12" descr="A blue text with black background&#10;&#10;Description automatically generated with low confidence">
            <a:extLst>
              <a:ext uri="{FF2B5EF4-FFF2-40B4-BE49-F238E27FC236}">
                <a16:creationId xmlns:a16="http://schemas.microsoft.com/office/drawing/2014/main" id="{4CBB8BC3-A97D-0909-F971-951FB0D769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3489" y="423391"/>
            <a:ext cx="1201102" cy="476437"/>
          </a:xfrm>
          <a:prstGeom prst="rect">
            <a:avLst/>
          </a:prstGeom>
        </p:spPr>
      </p:pic>
      <p:pic>
        <p:nvPicPr>
          <p:cNvPr id="15" name="Picture 14">
            <a:extLst>
              <a:ext uri="{FF2B5EF4-FFF2-40B4-BE49-F238E27FC236}">
                <a16:creationId xmlns:a16="http://schemas.microsoft.com/office/drawing/2014/main" id="{05861B80-88CD-46AC-8280-B32A317BD157}"/>
              </a:ext>
            </a:extLst>
          </p:cNvPr>
          <p:cNvPicPr>
            <a:picLocks noChangeAspect="1"/>
          </p:cNvPicPr>
          <p:nvPr/>
        </p:nvPicPr>
        <p:blipFill>
          <a:blip r:embed="rId5"/>
          <a:stretch>
            <a:fillRect/>
          </a:stretch>
        </p:blipFill>
        <p:spPr>
          <a:xfrm>
            <a:off x="2945487" y="4694220"/>
            <a:ext cx="6453918" cy="1620202"/>
          </a:xfrm>
          <a:prstGeom prst="rect">
            <a:avLst/>
          </a:prstGeom>
        </p:spPr>
      </p:pic>
      <p:pic>
        <p:nvPicPr>
          <p:cNvPr id="6" name="Picture 5">
            <a:extLst>
              <a:ext uri="{FF2B5EF4-FFF2-40B4-BE49-F238E27FC236}">
                <a16:creationId xmlns:a16="http://schemas.microsoft.com/office/drawing/2014/main" id="{E3FC3383-CCD4-99E2-DD13-9A348C2A152C}"/>
              </a:ext>
            </a:extLst>
          </p:cNvPr>
          <p:cNvPicPr>
            <a:picLocks noChangeAspect="1"/>
          </p:cNvPicPr>
          <p:nvPr/>
        </p:nvPicPr>
        <p:blipFill>
          <a:blip r:embed="rId6"/>
          <a:stretch>
            <a:fillRect/>
          </a:stretch>
        </p:blipFill>
        <p:spPr>
          <a:xfrm>
            <a:off x="6994195" y="2252577"/>
            <a:ext cx="4552050" cy="2263345"/>
          </a:xfrm>
          <a:prstGeom prst="rect">
            <a:avLst/>
          </a:prstGeom>
        </p:spPr>
      </p:pic>
      <p:sp>
        <p:nvSpPr>
          <p:cNvPr id="10" name="Title 1">
            <a:extLst>
              <a:ext uri="{FF2B5EF4-FFF2-40B4-BE49-F238E27FC236}">
                <a16:creationId xmlns:a16="http://schemas.microsoft.com/office/drawing/2014/main" id="{08D041CB-19AB-FDA5-C3B1-63537DA145AA}"/>
              </a:ext>
            </a:extLst>
          </p:cNvPr>
          <p:cNvSpPr txBox="1">
            <a:spLocks/>
          </p:cNvSpPr>
          <p:nvPr/>
        </p:nvSpPr>
        <p:spPr>
          <a:xfrm>
            <a:off x="653969" y="400153"/>
            <a:ext cx="9732579" cy="556562"/>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400" dirty="0">
                <a:solidFill>
                  <a:schemeClr val="tx1">
                    <a:lumMod val="85000"/>
                    <a:lumOff val="15000"/>
                  </a:schemeClr>
                </a:solidFill>
                <a:latin typeface="+mn-lt"/>
              </a:rPr>
              <a:t>R&amp;D Phase </a:t>
            </a:r>
            <a:r>
              <a:rPr lang="en-GB" sz="2700" dirty="0">
                <a:solidFill>
                  <a:schemeClr val="tx1">
                    <a:lumMod val="85000"/>
                    <a:lumOff val="15000"/>
                  </a:schemeClr>
                </a:solidFill>
                <a:latin typeface="+mn-lt"/>
              </a:rPr>
              <a:t>(Wing system)</a:t>
            </a:r>
            <a:endParaRPr lang="en-GB" sz="5400" dirty="0">
              <a:solidFill>
                <a:schemeClr val="tx1">
                  <a:lumMod val="85000"/>
                  <a:lumOff val="15000"/>
                </a:schemeClr>
              </a:solidFill>
              <a:latin typeface="+mn-lt"/>
            </a:endParaRPr>
          </a:p>
        </p:txBody>
      </p:sp>
    </p:spTree>
    <p:extLst>
      <p:ext uri="{BB962C8B-B14F-4D97-AF65-F5344CB8AC3E}">
        <p14:creationId xmlns:p14="http://schemas.microsoft.com/office/powerpoint/2010/main" val="25485286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6D74474-AA8C-AC18-1CE3-F8415BABA54B}"/>
              </a:ext>
            </a:extLst>
          </p:cNvPr>
          <p:cNvPicPr>
            <a:picLocks noChangeAspect="1"/>
          </p:cNvPicPr>
          <p:nvPr/>
        </p:nvPicPr>
        <p:blipFill>
          <a:blip r:embed="rId2"/>
          <a:stretch>
            <a:fillRect/>
          </a:stretch>
        </p:blipFill>
        <p:spPr>
          <a:xfrm>
            <a:off x="2661003" y="2003123"/>
            <a:ext cx="7725545" cy="2223515"/>
          </a:xfrm>
          <a:prstGeom prst="rect">
            <a:avLst/>
          </a:prstGeom>
        </p:spPr>
      </p:pic>
      <p:sp>
        <p:nvSpPr>
          <p:cNvPr id="5" name="Rectangle 4">
            <a:extLst>
              <a:ext uri="{FF2B5EF4-FFF2-40B4-BE49-F238E27FC236}">
                <a16:creationId xmlns:a16="http://schemas.microsoft.com/office/drawing/2014/main" id="{07A121AA-C496-BCFC-CD77-E579E44EC481}"/>
              </a:ext>
            </a:extLst>
          </p:cNvPr>
          <p:cNvSpPr/>
          <p:nvPr/>
        </p:nvSpPr>
        <p:spPr>
          <a:xfrm>
            <a:off x="0" y="334164"/>
            <a:ext cx="12192000" cy="63630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5DC52B70-08E4-FDAF-79B3-1420D4C8C99F}"/>
              </a:ext>
            </a:extLst>
          </p:cNvPr>
          <p:cNvSpPr txBox="1">
            <a:spLocks/>
          </p:cNvSpPr>
          <p:nvPr/>
        </p:nvSpPr>
        <p:spPr>
          <a:xfrm>
            <a:off x="106484" y="83866"/>
            <a:ext cx="7594485" cy="231444"/>
          </a:xfrm>
          <a:prstGeom prst="rect">
            <a:avLst/>
          </a:prstGeom>
        </p:spPr>
        <p:txBody>
          <a:bodyPr vert="horz" lIns="91440" tIns="45720" rIns="91440" bIns="45720" rtlCol="0" anchor="b">
            <a:normAutofit fontScale="4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933" dirty="0">
                <a:solidFill>
                  <a:srgbClr val="0070C0"/>
                </a:solidFill>
                <a:latin typeface="Verdana"/>
              </a:rPr>
              <a:t>ESA OSIP Early Technology Development – Final Presentation (27/06/2023)</a:t>
            </a:r>
          </a:p>
        </p:txBody>
      </p:sp>
      <p:sp>
        <p:nvSpPr>
          <p:cNvPr id="2" name="Title 1">
            <a:extLst>
              <a:ext uri="{FF2B5EF4-FFF2-40B4-BE49-F238E27FC236}">
                <a16:creationId xmlns:a16="http://schemas.microsoft.com/office/drawing/2014/main" id="{91CBB8D3-8FDA-40F6-5453-4BCF251EB454}"/>
              </a:ext>
            </a:extLst>
          </p:cNvPr>
          <p:cNvSpPr txBox="1">
            <a:spLocks/>
          </p:cNvSpPr>
          <p:nvPr/>
        </p:nvSpPr>
        <p:spPr>
          <a:xfrm>
            <a:off x="2026763" y="1295061"/>
            <a:ext cx="8634951" cy="7284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chemeClr val="tx1">
                    <a:lumMod val="85000"/>
                    <a:lumOff val="15000"/>
                  </a:schemeClr>
                </a:solidFill>
                <a:latin typeface="+mn-lt"/>
              </a:rPr>
              <a:t>Folding wing system – Linkage prototyping</a:t>
            </a:r>
            <a:endParaRPr lang="en-GB" sz="3200" dirty="0">
              <a:solidFill>
                <a:schemeClr val="tx1">
                  <a:lumMod val="85000"/>
                  <a:lumOff val="15000"/>
                </a:schemeClr>
              </a:solidFill>
              <a:latin typeface="+mn-lt"/>
            </a:endParaRPr>
          </a:p>
        </p:txBody>
      </p:sp>
      <p:pic>
        <p:nvPicPr>
          <p:cNvPr id="12" name="Picture 11" descr="A close up of a sign">
            <a:extLst>
              <a:ext uri="{FF2B5EF4-FFF2-40B4-BE49-F238E27FC236}">
                <a16:creationId xmlns:a16="http://schemas.microsoft.com/office/drawing/2014/main" id="{23E909A8-16DC-46F0-14AC-9AE75001D32D}"/>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9328285" y="440619"/>
            <a:ext cx="1489788" cy="423391"/>
          </a:xfrm>
          <a:prstGeom prst="rect">
            <a:avLst/>
          </a:prstGeom>
          <a:effectLst>
            <a:reflection stA="0" endPos="65000" dist="50800" dir="5400000" sy="-100000" algn="bl" rotWithShape="0"/>
          </a:effectLst>
        </p:spPr>
      </p:pic>
      <p:pic>
        <p:nvPicPr>
          <p:cNvPr id="13" name="Picture 12" descr="A blue text with black background&#10;&#10;Description automatically generated with low confidence">
            <a:extLst>
              <a:ext uri="{FF2B5EF4-FFF2-40B4-BE49-F238E27FC236}">
                <a16:creationId xmlns:a16="http://schemas.microsoft.com/office/drawing/2014/main" id="{4CBB8BC3-A97D-0909-F971-951FB0D769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3489" y="423391"/>
            <a:ext cx="1201102" cy="476437"/>
          </a:xfrm>
          <a:prstGeom prst="rect">
            <a:avLst/>
          </a:prstGeom>
        </p:spPr>
      </p:pic>
      <p:pic>
        <p:nvPicPr>
          <p:cNvPr id="11" name="Picture 10">
            <a:extLst>
              <a:ext uri="{FF2B5EF4-FFF2-40B4-BE49-F238E27FC236}">
                <a16:creationId xmlns:a16="http://schemas.microsoft.com/office/drawing/2014/main" id="{E6AC5D50-D670-2166-787A-0C2B4ABABD12}"/>
              </a:ext>
            </a:extLst>
          </p:cNvPr>
          <p:cNvPicPr>
            <a:picLocks noChangeAspect="1"/>
          </p:cNvPicPr>
          <p:nvPr/>
        </p:nvPicPr>
        <p:blipFill>
          <a:blip r:embed="rId5"/>
          <a:stretch>
            <a:fillRect/>
          </a:stretch>
        </p:blipFill>
        <p:spPr>
          <a:xfrm>
            <a:off x="2661003" y="4474368"/>
            <a:ext cx="2658798" cy="1205156"/>
          </a:xfrm>
          <a:prstGeom prst="rect">
            <a:avLst/>
          </a:prstGeom>
        </p:spPr>
      </p:pic>
      <p:pic>
        <p:nvPicPr>
          <p:cNvPr id="16" name="Picture 15">
            <a:extLst>
              <a:ext uri="{FF2B5EF4-FFF2-40B4-BE49-F238E27FC236}">
                <a16:creationId xmlns:a16="http://schemas.microsoft.com/office/drawing/2014/main" id="{652AB569-40D0-0E60-C135-E8B85AC6C8F6}"/>
              </a:ext>
            </a:extLst>
          </p:cNvPr>
          <p:cNvPicPr>
            <a:picLocks noChangeAspect="1"/>
          </p:cNvPicPr>
          <p:nvPr/>
        </p:nvPicPr>
        <p:blipFill>
          <a:blip r:embed="rId6"/>
          <a:stretch>
            <a:fillRect/>
          </a:stretch>
        </p:blipFill>
        <p:spPr>
          <a:xfrm>
            <a:off x="5348640" y="4316256"/>
            <a:ext cx="2350270" cy="1521380"/>
          </a:xfrm>
          <a:prstGeom prst="rect">
            <a:avLst/>
          </a:prstGeom>
        </p:spPr>
      </p:pic>
      <p:pic>
        <p:nvPicPr>
          <p:cNvPr id="18" name="Picture 17">
            <a:extLst>
              <a:ext uri="{FF2B5EF4-FFF2-40B4-BE49-F238E27FC236}">
                <a16:creationId xmlns:a16="http://schemas.microsoft.com/office/drawing/2014/main" id="{83844C1A-41FE-F1A6-86A3-011DC3D75776}"/>
              </a:ext>
            </a:extLst>
          </p:cNvPr>
          <p:cNvPicPr>
            <a:picLocks noChangeAspect="1"/>
          </p:cNvPicPr>
          <p:nvPr/>
        </p:nvPicPr>
        <p:blipFill>
          <a:blip r:embed="rId7"/>
          <a:stretch>
            <a:fillRect/>
          </a:stretch>
        </p:blipFill>
        <p:spPr>
          <a:xfrm>
            <a:off x="7727749" y="4203815"/>
            <a:ext cx="852808" cy="2223516"/>
          </a:xfrm>
          <a:prstGeom prst="rect">
            <a:avLst/>
          </a:prstGeom>
        </p:spPr>
      </p:pic>
      <p:sp>
        <p:nvSpPr>
          <p:cNvPr id="19" name="Title 1">
            <a:extLst>
              <a:ext uri="{FF2B5EF4-FFF2-40B4-BE49-F238E27FC236}">
                <a16:creationId xmlns:a16="http://schemas.microsoft.com/office/drawing/2014/main" id="{50BDBEAF-8CC0-9B3D-AEDF-9941B57EA5EF}"/>
              </a:ext>
            </a:extLst>
          </p:cNvPr>
          <p:cNvSpPr txBox="1">
            <a:spLocks/>
          </p:cNvSpPr>
          <p:nvPr/>
        </p:nvSpPr>
        <p:spPr>
          <a:xfrm>
            <a:off x="653969" y="400153"/>
            <a:ext cx="9732579" cy="556562"/>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400" dirty="0">
                <a:solidFill>
                  <a:schemeClr val="tx1">
                    <a:lumMod val="85000"/>
                    <a:lumOff val="15000"/>
                  </a:schemeClr>
                </a:solidFill>
                <a:latin typeface="+mn-lt"/>
              </a:rPr>
              <a:t>R&amp;D Phase </a:t>
            </a:r>
            <a:r>
              <a:rPr lang="en-GB" sz="2700" dirty="0">
                <a:solidFill>
                  <a:schemeClr val="tx1">
                    <a:lumMod val="85000"/>
                    <a:lumOff val="15000"/>
                  </a:schemeClr>
                </a:solidFill>
                <a:latin typeface="+mn-lt"/>
              </a:rPr>
              <a:t>(Wing system)</a:t>
            </a:r>
            <a:endParaRPr lang="en-GB" sz="5400" dirty="0">
              <a:solidFill>
                <a:schemeClr val="tx1">
                  <a:lumMod val="85000"/>
                  <a:lumOff val="15000"/>
                </a:schemeClr>
              </a:solidFill>
              <a:latin typeface="+mn-lt"/>
            </a:endParaRPr>
          </a:p>
        </p:txBody>
      </p:sp>
      <p:sp>
        <p:nvSpPr>
          <p:cNvPr id="21" name="TextBox 20">
            <a:extLst>
              <a:ext uri="{FF2B5EF4-FFF2-40B4-BE49-F238E27FC236}">
                <a16:creationId xmlns:a16="http://schemas.microsoft.com/office/drawing/2014/main" id="{1210139D-A2F9-993D-00BF-AEA7B1FC37CB}"/>
              </a:ext>
            </a:extLst>
          </p:cNvPr>
          <p:cNvSpPr txBox="1"/>
          <p:nvPr/>
        </p:nvSpPr>
        <p:spPr>
          <a:xfrm>
            <a:off x="5319801" y="5931477"/>
            <a:ext cx="2963692" cy="307777"/>
          </a:xfrm>
          <a:prstGeom prst="rect">
            <a:avLst/>
          </a:prstGeom>
          <a:noFill/>
        </p:spPr>
        <p:txBody>
          <a:bodyPr wrap="square">
            <a:spAutoFit/>
          </a:bodyPr>
          <a:lstStyle/>
          <a:p>
            <a:r>
              <a:rPr lang="en-GB" sz="1400" i="1" dirty="0"/>
              <a:t>R&amp;D phase CAD implementation</a:t>
            </a:r>
          </a:p>
        </p:txBody>
      </p:sp>
    </p:spTree>
    <p:extLst>
      <p:ext uri="{BB962C8B-B14F-4D97-AF65-F5344CB8AC3E}">
        <p14:creationId xmlns:p14="http://schemas.microsoft.com/office/powerpoint/2010/main" val="7894334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A121AA-C496-BCFC-CD77-E579E44EC481}"/>
              </a:ext>
            </a:extLst>
          </p:cNvPr>
          <p:cNvSpPr/>
          <p:nvPr/>
        </p:nvSpPr>
        <p:spPr>
          <a:xfrm>
            <a:off x="0" y="334164"/>
            <a:ext cx="12192000" cy="63630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1918BB02-6924-3E7B-A9E0-B8D105542448}"/>
              </a:ext>
            </a:extLst>
          </p:cNvPr>
          <p:cNvSpPr txBox="1">
            <a:spLocks/>
          </p:cNvSpPr>
          <p:nvPr/>
        </p:nvSpPr>
        <p:spPr>
          <a:xfrm>
            <a:off x="653969" y="400153"/>
            <a:ext cx="9732579" cy="556562"/>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400" dirty="0">
                <a:solidFill>
                  <a:schemeClr val="tx1">
                    <a:lumMod val="85000"/>
                    <a:lumOff val="15000"/>
                  </a:schemeClr>
                </a:solidFill>
                <a:latin typeface="+mn-lt"/>
              </a:rPr>
              <a:t>Introductions</a:t>
            </a:r>
          </a:p>
        </p:txBody>
      </p:sp>
      <p:sp>
        <p:nvSpPr>
          <p:cNvPr id="8" name="Title 1">
            <a:extLst>
              <a:ext uri="{FF2B5EF4-FFF2-40B4-BE49-F238E27FC236}">
                <a16:creationId xmlns:a16="http://schemas.microsoft.com/office/drawing/2014/main" id="{5DC52B70-08E4-FDAF-79B3-1420D4C8C99F}"/>
              </a:ext>
            </a:extLst>
          </p:cNvPr>
          <p:cNvSpPr txBox="1">
            <a:spLocks/>
          </p:cNvSpPr>
          <p:nvPr/>
        </p:nvSpPr>
        <p:spPr>
          <a:xfrm>
            <a:off x="106484" y="83866"/>
            <a:ext cx="7594485" cy="231444"/>
          </a:xfrm>
          <a:prstGeom prst="rect">
            <a:avLst/>
          </a:prstGeom>
        </p:spPr>
        <p:txBody>
          <a:bodyPr vert="horz" lIns="91440" tIns="45720" rIns="91440" bIns="45720" rtlCol="0" anchor="b">
            <a:normAutofit fontScale="4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933" dirty="0">
                <a:solidFill>
                  <a:srgbClr val="0070C0"/>
                </a:solidFill>
                <a:latin typeface="Verdana"/>
              </a:rPr>
              <a:t>ESA OSIP Early Technology Development – Final Presentation (27/06/2023)</a:t>
            </a:r>
          </a:p>
        </p:txBody>
      </p:sp>
      <p:sp>
        <p:nvSpPr>
          <p:cNvPr id="10" name="Title 1">
            <a:extLst>
              <a:ext uri="{FF2B5EF4-FFF2-40B4-BE49-F238E27FC236}">
                <a16:creationId xmlns:a16="http://schemas.microsoft.com/office/drawing/2014/main" id="{D7BB5E83-CDA5-5E87-E37F-3D93EEBF76BB}"/>
              </a:ext>
            </a:extLst>
          </p:cNvPr>
          <p:cNvSpPr txBox="1">
            <a:spLocks/>
          </p:cNvSpPr>
          <p:nvPr/>
        </p:nvSpPr>
        <p:spPr>
          <a:xfrm>
            <a:off x="3261737" y="3502125"/>
            <a:ext cx="3430492" cy="102027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800" dirty="0">
                <a:solidFill>
                  <a:schemeClr val="tx1">
                    <a:lumMod val="85000"/>
                    <a:lumOff val="15000"/>
                  </a:schemeClr>
                </a:solidFill>
                <a:latin typeface="+mn-lt"/>
              </a:rPr>
              <a:t>Mike Newsam</a:t>
            </a:r>
          </a:p>
          <a:p>
            <a:pPr algn="l"/>
            <a:r>
              <a:rPr lang="en-US" sz="1800" dirty="0">
                <a:solidFill>
                  <a:schemeClr val="tx1">
                    <a:lumMod val="85000"/>
                    <a:lumOff val="15000"/>
                  </a:schemeClr>
                </a:solidFill>
                <a:latin typeface="+mn-lt"/>
              </a:rPr>
              <a:t>Prof. Christoph </a:t>
            </a:r>
            <a:r>
              <a:rPr lang="en-US" sz="1800" dirty="0" err="1">
                <a:solidFill>
                  <a:schemeClr val="tx1">
                    <a:lumMod val="85000"/>
                    <a:lumOff val="15000"/>
                  </a:schemeClr>
                </a:solidFill>
                <a:latin typeface="+mn-lt"/>
              </a:rPr>
              <a:t>Bruecker</a:t>
            </a:r>
            <a:endParaRPr lang="en-US" sz="1800" dirty="0">
              <a:solidFill>
                <a:schemeClr val="tx1">
                  <a:lumMod val="85000"/>
                  <a:lumOff val="15000"/>
                </a:schemeClr>
              </a:solidFill>
              <a:latin typeface="+mn-lt"/>
            </a:endParaRPr>
          </a:p>
          <a:p>
            <a:pPr algn="l"/>
            <a:r>
              <a:rPr lang="en-US" sz="1800" dirty="0">
                <a:solidFill>
                  <a:schemeClr val="tx1">
                    <a:lumMod val="85000"/>
                    <a:lumOff val="15000"/>
                  </a:schemeClr>
                </a:solidFill>
                <a:latin typeface="+mn-lt"/>
              </a:rPr>
              <a:t>Dr. Anna Litsiou</a:t>
            </a:r>
          </a:p>
          <a:p>
            <a:pPr algn="l"/>
            <a:r>
              <a:rPr lang="en-US" sz="1800" dirty="0">
                <a:solidFill>
                  <a:schemeClr val="tx1">
                    <a:lumMod val="85000"/>
                    <a:lumOff val="15000"/>
                  </a:schemeClr>
                </a:solidFill>
                <a:latin typeface="+mn-lt"/>
              </a:rPr>
              <a:t>Alden </a:t>
            </a:r>
            <a:r>
              <a:rPr lang="en-US" sz="1800" dirty="0" err="1">
                <a:solidFill>
                  <a:schemeClr val="tx1">
                    <a:lumMod val="85000"/>
                    <a:lumOff val="15000"/>
                  </a:schemeClr>
                </a:solidFill>
                <a:latin typeface="+mn-lt"/>
              </a:rPr>
              <a:t>Midmer</a:t>
            </a:r>
            <a:endParaRPr lang="en-GB" sz="1800" dirty="0">
              <a:solidFill>
                <a:schemeClr val="tx1">
                  <a:lumMod val="85000"/>
                  <a:lumOff val="15000"/>
                </a:schemeClr>
              </a:solidFill>
              <a:latin typeface="+mn-lt"/>
            </a:endParaRPr>
          </a:p>
        </p:txBody>
      </p:sp>
      <p:pic>
        <p:nvPicPr>
          <p:cNvPr id="2" name="Picture 1" descr="A close up of a sign">
            <a:extLst>
              <a:ext uri="{FF2B5EF4-FFF2-40B4-BE49-F238E27FC236}">
                <a16:creationId xmlns:a16="http://schemas.microsoft.com/office/drawing/2014/main" id="{F10AC2A7-AB88-C5F0-2538-3CDA6085AAE1}"/>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9328285" y="440619"/>
            <a:ext cx="1489788" cy="423391"/>
          </a:xfrm>
          <a:prstGeom prst="rect">
            <a:avLst/>
          </a:prstGeom>
          <a:effectLst>
            <a:reflection stA="0" endPos="65000" dist="50800" dir="5400000" sy="-100000" algn="bl" rotWithShape="0"/>
          </a:effectLst>
        </p:spPr>
      </p:pic>
      <p:pic>
        <p:nvPicPr>
          <p:cNvPr id="3" name="Picture 2" descr="A blue text with black background&#10;&#10;Description automatically generated with low confidence">
            <a:extLst>
              <a:ext uri="{FF2B5EF4-FFF2-40B4-BE49-F238E27FC236}">
                <a16:creationId xmlns:a16="http://schemas.microsoft.com/office/drawing/2014/main" id="{69684019-49DF-1A55-ED3A-A36887E29D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3489" y="423391"/>
            <a:ext cx="1201102" cy="476437"/>
          </a:xfrm>
          <a:prstGeom prst="rect">
            <a:avLst/>
          </a:prstGeom>
        </p:spPr>
      </p:pic>
      <p:pic>
        <p:nvPicPr>
          <p:cNvPr id="4" name="Picture 3" descr="A close up of a sign">
            <a:extLst>
              <a:ext uri="{FF2B5EF4-FFF2-40B4-BE49-F238E27FC236}">
                <a16:creationId xmlns:a16="http://schemas.microsoft.com/office/drawing/2014/main" id="{221927CE-AC83-50CB-4438-EE66A313B3DB}"/>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2807748" y="2313829"/>
            <a:ext cx="3044412" cy="865208"/>
          </a:xfrm>
          <a:prstGeom prst="rect">
            <a:avLst/>
          </a:prstGeom>
          <a:effectLst>
            <a:reflection stA="0" endPos="65000" dist="50800" dir="5400000" sy="-100000" algn="bl" rotWithShape="0"/>
          </a:effectLst>
        </p:spPr>
      </p:pic>
      <p:pic>
        <p:nvPicPr>
          <p:cNvPr id="11" name="Picture 10" descr="A blue text with black background&#10;&#10;Description automatically generated with low confidence">
            <a:extLst>
              <a:ext uri="{FF2B5EF4-FFF2-40B4-BE49-F238E27FC236}">
                <a16:creationId xmlns:a16="http://schemas.microsoft.com/office/drawing/2014/main" id="{D3B61B93-D157-4C0D-1597-2612D4669B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2229" y="2178638"/>
            <a:ext cx="2862833" cy="1135590"/>
          </a:xfrm>
          <a:prstGeom prst="rect">
            <a:avLst/>
          </a:prstGeom>
        </p:spPr>
      </p:pic>
      <p:sp>
        <p:nvSpPr>
          <p:cNvPr id="12" name="Title 1">
            <a:extLst>
              <a:ext uri="{FF2B5EF4-FFF2-40B4-BE49-F238E27FC236}">
                <a16:creationId xmlns:a16="http://schemas.microsoft.com/office/drawing/2014/main" id="{BD19A34E-809E-A5B8-F8F7-B37401073083}"/>
              </a:ext>
            </a:extLst>
          </p:cNvPr>
          <p:cNvSpPr txBox="1">
            <a:spLocks/>
          </p:cNvSpPr>
          <p:nvPr/>
        </p:nvSpPr>
        <p:spPr>
          <a:xfrm>
            <a:off x="7316461" y="3253501"/>
            <a:ext cx="3430492" cy="75183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1800" b="0" dirty="0" err="1">
                <a:effectLst/>
                <a:latin typeface="Calibri" panose="020F0502020204030204" pitchFamily="34" charset="0"/>
              </a:rPr>
              <a:t>Dr.</a:t>
            </a:r>
            <a:r>
              <a:rPr lang="en-GB" sz="1800" b="0" dirty="0">
                <a:effectLst/>
                <a:latin typeface="Calibri" panose="020F0502020204030204" pitchFamily="34" charset="0"/>
              </a:rPr>
              <a:t> </a:t>
            </a:r>
            <a:r>
              <a:rPr lang="en-GB" sz="1800" b="0" dirty="0" err="1">
                <a:effectLst/>
                <a:latin typeface="Calibri" panose="020F0502020204030204" pitchFamily="34" charset="0"/>
              </a:rPr>
              <a:t>Arrun</a:t>
            </a:r>
            <a:r>
              <a:rPr lang="en-GB" sz="1800" b="0" dirty="0">
                <a:effectLst/>
                <a:latin typeface="Calibri" panose="020F0502020204030204" pitchFamily="34" charset="0"/>
              </a:rPr>
              <a:t> Saunders</a:t>
            </a:r>
          </a:p>
          <a:p>
            <a:pPr algn="l"/>
            <a:r>
              <a:rPr lang="en-GB" sz="1800" b="0" dirty="0">
                <a:effectLst/>
                <a:latin typeface="Calibri" panose="020F0502020204030204" pitchFamily="34" charset="0"/>
              </a:rPr>
              <a:t>Joseph Lynch</a:t>
            </a:r>
            <a:endParaRPr lang="en-GB" sz="2000" dirty="0">
              <a:solidFill>
                <a:schemeClr val="tx1">
                  <a:lumMod val="85000"/>
                  <a:lumOff val="15000"/>
                </a:schemeClr>
              </a:solidFill>
              <a:latin typeface="+mn-lt"/>
            </a:endParaRPr>
          </a:p>
        </p:txBody>
      </p:sp>
    </p:spTree>
    <p:extLst>
      <p:ext uri="{BB962C8B-B14F-4D97-AF65-F5344CB8AC3E}">
        <p14:creationId xmlns:p14="http://schemas.microsoft.com/office/powerpoint/2010/main" val="5022195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A121AA-C496-BCFC-CD77-E579E44EC481}"/>
              </a:ext>
            </a:extLst>
          </p:cNvPr>
          <p:cNvSpPr/>
          <p:nvPr/>
        </p:nvSpPr>
        <p:spPr>
          <a:xfrm>
            <a:off x="0" y="334164"/>
            <a:ext cx="12192000" cy="63630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5DC52B70-08E4-FDAF-79B3-1420D4C8C99F}"/>
              </a:ext>
            </a:extLst>
          </p:cNvPr>
          <p:cNvSpPr txBox="1">
            <a:spLocks/>
          </p:cNvSpPr>
          <p:nvPr/>
        </p:nvSpPr>
        <p:spPr>
          <a:xfrm>
            <a:off x="106484" y="83866"/>
            <a:ext cx="7594485" cy="231444"/>
          </a:xfrm>
          <a:prstGeom prst="rect">
            <a:avLst/>
          </a:prstGeom>
        </p:spPr>
        <p:txBody>
          <a:bodyPr vert="horz" lIns="91440" tIns="45720" rIns="91440" bIns="45720" rtlCol="0" anchor="b">
            <a:normAutofit fontScale="4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933" dirty="0">
                <a:solidFill>
                  <a:srgbClr val="0070C0"/>
                </a:solidFill>
                <a:latin typeface="Verdana"/>
              </a:rPr>
              <a:t>ESA OSIP Early Technology Development – Final Presentation (27/06/2023)</a:t>
            </a:r>
          </a:p>
        </p:txBody>
      </p:sp>
      <p:sp>
        <p:nvSpPr>
          <p:cNvPr id="2" name="Title 1">
            <a:extLst>
              <a:ext uri="{FF2B5EF4-FFF2-40B4-BE49-F238E27FC236}">
                <a16:creationId xmlns:a16="http://schemas.microsoft.com/office/drawing/2014/main" id="{91CBB8D3-8FDA-40F6-5453-4BCF251EB454}"/>
              </a:ext>
            </a:extLst>
          </p:cNvPr>
          <p:cNvSpPr txBox="1">
            <a:spLocks/>
          </p:cNvSpPr>
          <p:nvPr/>
        </p:nvSpPr>
        <p:spPr>
          <a:xfrm>
            <a:off x="2026763" y="1345861"/>
            <a:ext cx="8634951" cy="7284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chemeClr val="tx1">
                    <a:lumMod val="85000"/>
                    <a:lumOff val="15000"/>
                  </a:schemeClr>
                </a:solidFill>
                <a:latin typeface="+mn-lt"/>
              </a:rPr>
              <a:t>Folding wing system – Mechanism</a:t>
            </a:r>
            <a:endParaRPr lang="en-GB" sz="3200" dirty="0">
              <a:solidFill>
                <a:schemeClr val="tx1">
                  <a:lumMod val="85000"/>
                  <a:lumOff val="15000"/>
                </a:schemeClr>
              </a:solidFill>
              <a:latin typeface="+mn-lt"/>
            </a:endParaRPr>
          </a:p>
        </p:txBody>
      </p:sp>
      <p:pic>
        <p:nvPicPr>
          <p:cNvPr id="12" name="Picture 11" descr="A close up of a sign">
            <a:extLst>
              <a:ext uri="{FF2B5EF4-FFF2-40B4-BE49-F238E27FC236}">
                <a16:creationId xmlns:a16="http://schemas.microsoft.com/office/drawing/2014/main" id="{23E909A8-16DC-46F0-14AC-9AE75001D32D}"/>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9328285" y="440619"/>
            <a:ext cx="1489788" cy="423391"/>
          </a:xfrm>
          <a:prstGeom prst="rect">
            <a:avLst/>
          </a:prstGeom>
          <a:effectLst>
            <a:reflection stA="0" endPos="65000" dist="50800" dir="5400000" sy="-100000" algn="bl" rotWithShape="0"/>
          </a:effectLst>
        </p:spPr>
      </p:pic>
      <p:pic>
        <p:nvPicPr>
          <p:cNvPr id="13" name="Picture 12" descr="A blue text with black background&#10;&#10;Description automatically generated with low confidence">
            <a:extLst>
              <a:ext uri="{FF2B5EF4-FFF2-40B4-BE49-F238E27FC236}">
                <a16:creationId xmlns:a16="http://schemas.microsoft.com/office/drawing/2014/main" id="{4CBB8BC3-A97D-0909-F971-951FB0D769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3489" y="423391"/>
            <a:ext cx="1201102" cy="476437"/>
          </a:xfrm>
          <a:prstGeom prst="rect">
            <a:avLst/>
          </a:prstGeom>
        </p:spPr>
      </p:pic>
      <p:pic>
        <p:nvPicPr>
          <p:cNvPr id="9" name="Picture 8">
            <a:extLst>
              <a:ext uri="{FF2B5EF4-FFF2-40B4-BE49-F238E27FC236}">
                <a16:creationId xmlns:a16="http://schemas.microsoft.com/office/drawing/2014/main" id="{4EC2614C-104A-2682-0A82-64FDE1EAEEF9}"/>
              </a:ext>
            </a:extLst>
          </p:cNvPr>
          <p:cNvPicPr>
            <a:picLocks noChangeAspect="1"/>
          </p:cNvPicPr>
          <p:nvPr/>
        </p:nvPicPr>
        <p:blipFill>
          <a:blip r:embed="rId4"/>
          <a:stretch>
            <a:fillRect/>
          </a:stretch>
        </p:blipFill>
        <p:spPr>
          <a:xfrm>
            <a:off x="6594491" y="2328279"/>
            <a:ext cx="4579286" cy="3593096"/>
          </a:xfrm>
          <a:prstGeom prst="rect">
            <a:avLst/>
          </a:prstGeom>
        </p:spPr>
      </p:pic>
      <p:pic>
        <p:nvPicPr>
          <p:cNvPr id="11" name="Picture 10">
            <a:extLst>
              <a:ext uri="{FF2B5EF4-FFF2-40B4-BE49-F238E27FC236}">
                <a16:creationId xmlns:a16="http://schemas.microsoft.com/office/drawing/2014/main" id="{F357EADC-90E3-6CA3-F571-CAD79B9ED15C}"/>
              </a:ext>
            </a:extLst>
          </p:cNvPr>
          <p:cNvPicPr>
            <a:picLocks noChangeAspect="1"/>
          </p:cNvPicPr>
          <p:nvPr/>
        </p:nvPicPr>
        <p:blipFill>
          <a:blip r:embed="rId5"/>
          <a:stretch>
            <a:fillRect/>
          </a:stretch>
        </p:blipFill>
        <p:spPr>
          <a:xfrm>
            <a:off x="1166887" y="2192994"/>
            <a:ext cx="5473678" cy="3319145"/>
          </a:xfrm>
          <a:prstGeom prst="rect">
            <a:avLst/>
          </a:prstGeom>
        </p:spPr>
      </p:pic>
      <p:sp>
        <p:nvSpPr>
          <p:cNvPr id="14" name="Title 1">
            <a:extLst>
              <a:ext uri="{FF2B5EF4-FFF2-40B4-BE49-F238E27FC236}">
                <a16:creationId xmlns:a16="http://schemas.microsoft.com/office/drawing/2014/main" id="{27F28769-B395-D5EC-D640-4BBB1B8FC379}"/>
              </a:ext>
            </a:extLst>
          </p:cNvPr>
          <p:cNvSpPr txBox="1">
            <a:spLocks/>
          </p:cNvSpPr>
          <p:nvPr/>
        </p:nvSpPr>
        <p:spPr>
          <a:xfrm>
            <a:off x="653969" y="400153"/>
            <a:ext cx="9732579" cy="556562"/>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400" dirty="0">
                <a:solidFill>
                  <a:schemeClr val="tx1">
                    <a:lumMod val="85000"/>
                    <a:lumOff val="15000"/>
                  </a:schemeClr>
                </a:solidFill>
                <a:latin typeface="+mn-lt"/>
              </a:rPr>
              <a:t>R&amp;D Phase </a:t>
            </a:r>
            <a:r>
              <a:rPr lang="en-GB" sz="2700" dirty="0">
                <a:solidFill>
                  <a:schemeClr val="tx1">
                    <a:lumMod val="85000"/>
                    <a:lumOff val="15000"/>
                  </a:schemeClr>
                </a:solidFill>
                <a:latin typeface="+mn-lt"/>
              </a:rPr>
              <a:t>(Wing system)</a:t>
            </a:r>
            <a:endParaRPr lang="en-GB" sz="5400" dirty="0">
              <a:solidFill>
                <a:schemeClr val="tx1">
                  <a:lumMod val="85000"/>
                  <a:lumOff val="15000"/>
                </a:schemeClr>
              </a:solidFill>
              <a:latin typeface="+mn-lt"/>
            </a:endParaRPr>
          </a:p>
        </p:txBody>
      </p:sp>
    </p:spTree>
    <p:extLst>
      <p:ext uri="{BB962C8B-B14F-4D97-AF65-F5344CB8AC3E}">
        <p14:creationId xmlns:p14="http://schemas.microsoft.com/office/powerpoint/2010/main" val="15452126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A121AA-C496-BCFC-CD77-E579E44EC481}"/>
              </a:ext>
            </a:extLst>
          </p:cNvPr>
          <p:cNvSpPr/>
          <p:nvPr/>
        </p:nvSpPr>
        <p:spPr>
          <a:xfrm>
            <a:off x="0" y="334164"/>
            <a:ext cx="12192000" cy="63630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5DC52B70-08E4-FDAF-79B3-1420D4C8C99F}"/>
              </a:ext>
            </a:extLst>
          </p:cNvPr>
          <p:cNvSpPr txBox="1">
            <a:spLocks/>
          </p:cNvSpPr>
          <p:nvPr/>
        </p:nvSpPr>
        <p:spPr>
          <a:xfrm>
            <a:off x="106484" y="83866"/>
            <a:ext cx="7594485" cy="231444"/>
          </a:xfrm>
          <a:prstGeom prst="rect">
            <a:avLst/>
          </a:prstGeom>
        </p:spPr>
        <p:txBody>
          <a:bodyPr vert="horz" lIns="91440" tIns="45720" rIns="91440" bIns="45720" rtlCol="0" anchor="b">
            <a:normAutofit fontScale="4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933" dirty="0">
                <a:solidFill>
                  <a:srgbClr val="0070C0"/>
                </a:solidFill>
                <a:latin typeface="Verdana"/>
              </a:rPr>
              <a:t>ESA OSIP Early Technology Development – Final Presentation (27/06/2023)</a:t>
            </a:r>
          </a:p>
        </p:txBody>
      </p:sp>
      <p:sp>
        <p:nvSpPr>
          <p:cNvPr id="2" name="Title 1">
            <a:extLst>
              <a:ext uri="{FF2B5EF4-FFF2-40B4-BE49-F238E27FC236}">
                <a16:creationId xmlns:a16="http://schemas.microsoft.com/office/drawing/2014/main" id="{91CBB8D3-8FDA-40F6-5453-4BCF251EB454}"/>
              </a:ext>
            </a:extLst>
          </p:cNvPr>
          <p:cNvSpPr txBox="1">
            <a:spLocks/>
          </p:cNvSpPr>
          <p:nvPr/>
        </p:nvSpPr>
        <p:spPr>
          <a:xfrm>
            <a:off x="2026763" y="1345861"/>
            <a:ext cx="8634951" cy="7284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chemeClr val="tx1">
                    <a:lumMod val="85000"/>
                    <a:lumOff val="15000"/>
                  </a:schemeClr>
                </a:solidFill>
                <a:latin typeface="+mn-lt"/>
              </a:rPr>
              <a:t>Folding wing system – UAV configuration</a:t>
            </a:r>
            <a:endParaRPr lang="en-GB" sz="3200" dirty="0">
              <a:solidFill>
                <a:schemeClr val="tx1">
                  <a:lumMod val="85000"/>
                  <a:lumOff val="15000"/>
                </a:schemeClr>
              </a:solidFill>
              <a:latin typeface="+mn-lt"/>
            </a:endParaRPr>
          </a:p>
        </p:txBody>
      </p:sp>
      <p:pic>
        <p:nvPicPr>
          <p:cNvPr id="12" name="Picture 11" descr="A close up of a sign">
            <a:extLst>
              <a:ext uri="{FF2B5EF4-FFF2-40B4-BE49-F238E27FC236}">
                <a16:creationId xmlns:a16="http://schemas.microsoft.com/office/drawing/2014/main" id="{23E909A8-16DC-46F0-14AC-9AE75001D32D}"/>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9328285" y="440619"/>
            <a:ext cx="1489788" cy="423391"/>
          </a:xfrm>
          <a:prstGeom prst="rect">
            <a:avLst/>
          </a:prstGeom>
          <a:effectLst>
            <a:reflection stA="0" endPos="65000" dist="50800" dir="5400000" sy="-100000" algn="bl" rotWithShape="0"/>
          </a:effectLst>
        </p:spPr>
      </p:pic>
      <p:pic>
        <p:nvPicPr>
          <p:cNvPr id="13" name="Picture 12" descr="A blue text with black background&#10;&#10;Description automatically generated with low confidence">
            <a:extLst>
              <a:ext uri="{FF2B5EF4-FFF2-40B4-BE49-F238E27FC236}">
                <a16:creationId xmlns:a16="http://schemas.microsoft.com/office/drawing/2014/main" id="{4CBB8BC3-A97D-0909-F971-951FB0D769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3489" y="423391"/>
            <a:ext cx="1201102" cy="476437"/>
          </a:xfrm>
          <a:prstGeom prst="rect">
            <a:avLst/>
          </a:prstGeom>
        </p:spPr>
      </p:pic>
      <p:pic>
        <p:nvPicPr>
          <p:cNvPr id="9" name="Picture 8">
            <a:extLst>
              <a:ext uri="{FF2B5EF4-FFF2-40B4-BE49-F238E27FC236}">
                <a16:creationId xmlns:a16="http://schemas.microsoft.com/office/drawing/2014/main" id="{32DC8288-08EE-A6B5-4C4D-BA6AB36F504A}"/>
              </a:ext>
            </a:extLst>
          </p:cNvPr>
          <p:cNvPicPr>
            <a:picLocks noChangeAspect="1"/>
          </p:cNvPicPr>
          <p:nvPr/>
        </p:nvPicPr>
        <p:blipFill>
          <a:blip r:embed="rId4"/>
          <a:stretch>
            <a:fillRect/>
          </a:stretch>
        </p:blipFill>
        <p:spPr>
          <a:xfrm>
            <a:off x="1950719" y="2033639"/>
            <a:ext cx="6051579" cy="4258318"/>
          </a:xfrm>
          <a:prstGeom prst="rect">
            <a:avLst/>
          </a:prstGeom>
        </p:spPr>
      </p:pic>
      <p:pic>
        <p:nvPicPr>
          <p:cNvPr id="11" name="Picture 10">
            <a:extLst>
              <a:ext uri="{FF2B5EF4-FFF2-40B4-BE49-F238E27FC236}">
                <a16:creationId xmlns:a16="http://schemas.microsoft.com/office/drawing/2014/main" id="{469C44A0-A0B5-D1E6-8E6D-8E387DE1788C}"/>
              </a:ext>
            </a:extLst>
          </p:cNvPr>
          <p:cNvPicPr>
            <a:picLocks noChangeAspect="1"/>
          </p:cNvPicPr>
          <p:nvPr/>
        </p:nvPicPr>
        <p:blipFill>
          <a:blip r:embed="rId5"/>
          <a:stretch>
            <a:fillRect/>
          </a:stretch>
        </p:blipFill>
        <p:spPr>
          <a:xfrm>
            <a:off x="7958715" y="3410905"/>
            <a:ext cx="2859358" cy="1372817"/>
          </a:xfrm>
          <a:prstGeom prst="rect">
            <a:avLst/>
          </a:prstGeom>
        </p:spPr>
      </p:pic>
      <p:sp>
        <p:nvSpPr>
          <p:cNvPr id="14" name="Title 1">
            <a:extLst>
              <a:ext uri="{FF2B5EF4-FFF2-40B4-BE49-F238E27FC236}">
                <a16:creationId xmlns:a16="http://schemas.microsoft.com/office/drawing/2014/main" id="{11A4793C-F96E-25DF-5145-41A761027CDC}"/>
              </a:ext>
            </a:extLst>
          </p:cNvPr>
          <p:cNvSpPr txBox="1">
            <a:spLocks/>
          </p:cNvSpPr>
          <p:nvPr/>
        </p:nvSpPr>
        <p:spPr>
          <a:xfrm>
            <a:off x="653969" y="400153"/>
            <a:ext cx="9732579" cy="556562"/>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400" dirty="0">
                <a:solidFill>
                  <a:schemeClr val="tx1">
                    <a:lumMod val="85000"/>
                    <a:lumOff val="15000"/>
                  </a:schemeClr>
                </a:solidFill>
                <a:latin typeface="+mn-lt"/>
              </a:rPr>
              <a:t>R&amp;D Phase </a:t>
            </a:r>
            <a:r>
              <a:rPr lang="en-GB" sz="2700" dirty="0">
                <a:solidFill>
                  <a:schemeClr val="tx1">
                    <a:lumMod val="85000"/>
                    <a:lumOff val="15000"/>
                  </a:schemeClr>
                </a:solidFill>
                <a:latin typeface="+mn-lt"/>
              </a:rPr>
              <a:t>(Wing system)</a:t>
            </a:r>
            <a:endParaRPr lang="en-GB" sz="5400" dirty="0">
              <a:solidFill>
                <a:schemeClr val="tx1">
                  <a:lumMod val="85000"/>
                  <a:lumOff val="15000"/>
                </a:schemeClr>
              </a:solidFill>
              <a:latin typeface="+mn-lt"/>
            </a:endParaRPr>
          </a:p>
        </p:txBody>
      </p:sp>
    </p:spTree>
    <p:extLst>
      <p:ext uri="{BB962C8B-B14F-4D97-AF65-F5344CB8AC3E}">
        <p14:creationId xmlns:p14="http://schemas.microsoft.com/office/powerpoint/2010/main" val="18270669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A121AA-C496-BCFC-CD77-E579E44EC481}"/>
              </a:ext>
            </a:extLst>
          </p:cNvPr>
          <p:cNvSpPr/>
          <p:nvPr/>
        </p:nvSpPr>
        <p:spPr>
          <a:xfrm>
            <a:off x="0" y="334164"/>
            <a:ext cx="12192000" cy="63630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5DC52B70-08E4-FDAF-79B3-1420D4C8C99F}"/>
              </a:ext>
            </a:extLst>
          </p:cNvPr>
          <p:cNvSpPr txBox="1">
            <a:spLocks/>
          </p:cNvSpPr>
          <p:nvPr/>
        </p:nvSpPr>
        <p:spPr>
          <a:xfrm>
            <a:off x="106484" y="83866"/>
            <a:ext cx="7594485" cy="231444"/>
          </a:xfrm>
          <a:prstGeom prst="rect">
            <a:avLst/>
          </a:prstGeom>
        </p:spPr>
        <p:txBody>
          <a:bodyPr vert="horz" lIns="91440" tIns="45720" rIns="91440" bIns="45720" rtlCol="0" anchor="b">
            <a:normAutofit fontScale="4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933" dirty="0">
                <a:solidFill>
                  <a:srgbClr val="0070C0"/>
                </a:solidFill>
                <a:latin typeface="Verdana"/>
              </a:rPr>
              <a:t>ESA OSIP Early Technology Development – Final Presentation (27/06/2023)</a:t>
            </a:r>
          </a:p>
        </p:txBody>
      </p:sp>
      <p:sp>
        <p:nvSpPr>
          <p:cNvPr id="2" name="Title 1">
            <a:extLst>
              <a:ext uri="{FF2B5EF4-FFF2-40B4-BE49-F238E27FC236}">
                <a16:creationId xmlns:a16="http://schemas.microsoft.com/office/drawing/2014/main" id="{91CBB8D3-8FDA-40F6-5453-4BCF251EB454}"/>
              </a:ext>
            </a:extLst>
          </p:cNvPr>
          <p:cNvSpPr txBox="1">
            <a:spLocks/>
          </p:cNvSpPr>
          <p:nvPr/>
        </p:nvSpPr>
        <p:spPr>
          <a:xfrm>
            <a:off x="1574800" y="1232358"/>
            <a:ext cx="9784080" cy="7284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chemeClr val="tx1">
                    <a:lumMod val="85000"/>
                    <a:lumOff val="15000"/>
                  </a:schemeClr>
                </a:solidFill>
                <a:latin typeface="+mn-lt"/>
              </a:rPr>
              <a:t>High altitude launch system – Concept of operation</a:t>
            </a:r>
            <a:endParaRPr lang="en-GB" sz="3200" dirty="0">
              <a:solidFill>
                <a:schemeClr val="tx1">
                  <a:lumMod val="85000"/>
                  <a:lumOff val="15000"/>
                </a:schemeClr>
              </a:solidFill>
              <a:latin typeface="+mn-lt"/>
            </a:endParaRPr>
          </a:p>
        </p:txBody>
      </p:sp>
      <p:pic>
        <p:nvPicPr>
          <p:cNvPr id="3" name="Picture 2" descr="A close up of a sign">
            <a:extLst>
              <a:ext uri="{FF2B5EF4-FFF2-40B4-BE49-F238E27FC236}">
                <a16:creationId xmlns:a16="http://schemas.microsoft.com/office/drawing/2014/main" id="{3DB33D03-5491-A998-3046-FD87A2E12F0D}"/>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9328285" y="440619"/>
            <a:ext cx="1489788" cy="423391"/>
          </a:xfrm>
          <a:prstGeom prst="rect">
            <a:avLst/>
          </a:prstGeom>
          <a:effectLst>
            <a:reflection stA="0" endPos="65000" dist="50800" dir="5400000" sy="-100000" algn="bl" rotWithShape="0"/>
          </a:effectLst>
        </p:spPr>
      </p:pic>
      <p:pic>
        <p:nvPicPr>
          <p:cNvPr id="4" name="Picture 3" descr="A blue text with black background&#10;&#10;Description automatically generated with low confidence">
            <a:extLst>
              <a:ext uri="{FF2B5EF4-FFF2-40B4-BE49-F238E27FC236}">
                <a16:creationId xmlns:a16="http://schemas.microsoft.com/office/drawing/2014/main" id="{7A42B77C-76F7-AAF0-1B65-99A9F77D88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3489" y="423391"/>
            <a:ext cx="1201102" cy="476437"/>
          </a:xfrm>
          <a:prstGeom prst="rect">
            <a:avLst/>
          </a:prstGeom>
        </p:spPr>
      </p:pic>
      <p:pic>
        <p:nvPicPr>
          <p:cNvPr id="14" name="Picture 13">
            <a:extLst>
              <a:ext uri="{FF2B5EF4-FFF2-40B4-BE49-F238E27FC236}">
                <a16:creationId xmlns:a16="http://schemas.microsoft.com/office/drawing/2014/main" id="{7124D2E9-5D88-1EA8-E877-40D71F7D24CF}"/>
              </a:ext>
            </a:extLst>
          </p:cNvPr>
          <p:cNvPicPr>
            <a:picLocks noChangeAspect="1"/>
          </p:cNvPicPr>
          <p:nvPr/>
        </p:nvPicPr>
        <p:blipFill>
          <a:blip r:embed="rId4"/>
          <a:stretch>
            <a:fillRect/>
          </a:stretch>
        </p:blipFill>
        <p:spPr>
          <a:xfrm>
            <a:off x="838200" y="1960776"/>
            <a:ext cx="5943600" cy="4362450"/>
          </a:xfrm>
          <a:prstGeom prst="rect">
            <a:avLst/>
          </a:prstGeom>
        </p:spPr>
      </p:pic>
      <p:sp>
        <p:nvSpPr>
          <p:cNvPr id="17" name="Title 1">
            <a:extLst>
              <a:ext uri="{FF2B5EF4-FFF2-40B4-BE49-F238E27FC236}">
                <a16:creationId xmlns:a16="http://schemas.microsoft.com/office/drawing/2014/main" id="{2702CBD5-1CDE-31B6-CCCB-08EDD3A9DA71}"/>
              </a:ext>
            </a:extLst>
          </p:cNvPr>
          <p:cNvSpPr txBox="1">
            <a:spLocks/>
          </p:cNvSpPr>
          <p:nvPr/>
        </p:nvSpPr>
        <p:spPr>
          <a:xfrm>
            <a:off x="653969" y="400153"/>
            <a:ext cx="9732579" cy="556562"/>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400" dirty="0">
                <a:solidFill>
                  <a:schemeClr val="tx1">
                    <a:lumMod val="85000"/>
                    <a:lumOff val="15000"/>
                  </a:schemeClr>
                </a:solidFill>
                <a:latin typeface="+mn-lt"/>
              </a:rPr>
              <a:t>R&amp;D Phase </a:t>
            </a:r>
            <a:r>
              <a:rPr lang="en-GB" sz="2700" dirty="0">
                <a:solidFill>
                  <a:schemeClr val="tx1">
                    <a:lumMod val="85000"/>
                    <a:lumOff val="15000"/>
                  </a:schemeClr>
                </a:solidFill>
                <a:latin typeface="+mn-lt"/>
              </a:rPr>
              <a:t>(Launch system)</a:t>
            </a:r>
            <a:endParaRPr lang="en-GB" sz="5400" dirty="0">
              <a:solidFill>
                <a:schemeClr val="tx1">
                  <a:lumMod val="85000"/>
                  <a:lumOff val="15000"/>
                </a:schemeClr>
              </a:solidFill>
              <a:latin typeface="+mn-lt"/>
            </a:endParaRPr>
          </a:p>
        </p:txBody>
      </p:sp>
      <p:pic>
        <p:nvPicPr>
          <p:cNvPr id="7" name="Picture 6">
            <a:extLst>
              <a:ext uri="{FF2B5EF4-FFF2-40B4-BE49-F238E27FC236}">
                <a16:creationId xmlns:a16="http://schemas.microsoft.com/office/drawing/2014/main" id="{16FDD60D-1D66-CCB2-A000-4508B654DEF3}"/>
              </a:ext>
            </a:extLst>
          </p:cNvPr>
          <p:cNvPicPr>
            <a:picLocks noChangeAspect="1"/>
          </p:cNvPicPr>
          <p:nvPr/>
        </p:nvPicPr>
        <p:blipFill>
          <a:blip r:embed="rId5"/>
          <a:stretch>
            <a:fillRect/>
          </a:stretch>
        </p:blipFill>
        <p:spPr>
          <a:xfrm>
            <a:off x="7234808" y="1960776"/>
            <a:ext cx="2621410" cy="4288536"/>
          </a:xfrm>
          <a:prstGeom prst="rect">
            <a:avLst/>
          </a:prstGeom>
        </p:spPr>
      </p:pic>
      <p:sp>
        <p:nvSpPr>
          <p:cNvPr id="9" name="TextBox 8">
            <a:extLst>
              <a:ext uri="{FF2B5EF4-FFF2-40B4-BE49-F238E27FC236}">
                <a16:creationId xmlns:a16="http://schemas.microsoft.com/office/drawing/2014/main" id="{8269BF46-81D1-19FC-14A1-74EEBA82A254}"/>
              </a:ext>
            </a:extLst>
          </p:cNvPr>
          <p:cNvSpPr txBox="1"/>
          <p:nvPr/>
        </p:nvSpPr>
        <p:spPr>
          <a:xfrm>
            <a:off x="8856749" y="2304974"/>
            <a:ext cx="2319353" cy="369332"/>
          </a:xfrm>
          <a:prstGeom prst="rect">
            <a:avLst/>
          </a:prstGeom>
          <a:noFill/>
        </p:spPr>
        <p:txBody>
          <a:bodyPr wrap="none" rtlCol="0">
            <a:spAutoFit/>
          </a:bodyPr>
          <a:lstStyle/>
          <a:p>
            <a:r>
              <a:rPr lang="en-US" dirty="0"/>
              <a:t>20 m diameter balloon</a:t>
            </a:r>
            <a:endParaRPr lang="en-GB" dirty="0"/>
          </a:p>
        </p:txBody>
      </p:sp>
      <p:sp>
        <p:nvSpPr>
          <p:cNvPr id="10" name="TextBox 9">
            <a:extLst>
              <a:ext uri="{FF2B5EF4-FFF2-40B4-BE49-F238E27FC236}">
                <a16:creationId xmlns:a16="http://schemas.microsoft.com/office/drawing/2014/main" id="{F5640D12-008F-20E7-FCDA-385E8733A0BD}"/>
              </a:ext>
            </a:extLst>
          </p:cNvPr>
          <p:cNvSpPr txBox="1"/>
          <p:nvPr/>
        </p:nvSpPr>
        <p:spPr>
          <a:xfrm>
            <a:off x="9369955" y="4403576"/>
            <a:ext cx="1192506" cy="369332"/>
          </a:xfrm>
          <a:prstGeom prst="rect">
            <a:avLst/>
          </a:prstGeom>
          <a:noFill/>
        </p:spPr>
        <p:txBody>
          <a:bodyPr wrap="none" rtlCol="0">
            <a:spAutoFit/>
          </a:bodyPr>
          <a:lstStyle/>
          <a:p>
            <a:r>
              <a:rPr lang="en-US" dirty="0"/>
              <a:t>Flight train</a:t>
            </a:r>
            <a:endParaRPr lang="en-GB" dirty="0"/>
          </a:p>
        </p:txBody>
      </p:sp>
      <p:sp>
        <p:nvSpPr>
          <p:cNvPr id="11" name="TextBox 10">
            <a:extLst>
              <a:ext uri="{FF2B5EF4-FFF2-40B4-BE49-F238E27FC236}">
                <a16:creationId xmlns:a16="http://schemas.microsoft.com/office/drawing/2014/main" id="{C649E1C7-A2CF-C133-6C7E-A9B1528E4DCC}"/>
              </a:ext>
            </a:extLst>
          </p:cNvPr>
          <p:cNvSpPr txBox="1"/>
          <p:nvPr/>
        </p:nvSpPr>
        <p:spPr>
          <a:xfrm>
            <a:off x="9398771" y="5869674"/>
            <a:ext cx="2234779" cy="369332"/>
          </a:xfrm>
          <a:prstGeom prst="rect">
            <a:avLst/>
          </a:prstGeom>
          <a:noFill/>
        </p:spPr>
        <p:txBody>
          <a:bodyPr wrap="none" rtlCol="0">
            <a:spAutoFit/>
          </a:bodyPr>
          <a:lstStyle/>
          <a:p>
            <a:r>
              <a:rPr lang="en-US" dirty="0"/>
              <a:t>Released test vehicles</a:t>
            </a:r>
            <a:endParaRPr lang="en-GB" dirty="0"/>
          </a:p>
        </p:txBody>
      </p:sp>
      <p:sp>
        <p:nvSpPr>
          <p:cNvPr id="12" name="Right Brace 11">
            <a:extLst>
              <a:ext uri="{FF2B5EF4-FFF2-40B4-BE49-F238E27FC236}">
                <a16:creationId xmlns:a16="http://schemas.microsoft.com/office/drawing/2014/main" id="{08B1613F-F6ED-8DE6-70C5-8CD74DBDF49B}"/>
              </a:ext>
            </a:extLst>
          </p:cNvPr>
          <p:cNvSpPr/>
          <p:nvPr/>
        </p:nvSpPr>
        <p:spPr>
          <a:xfrm rot="20636049">
            <a:off x="8995810" y="1933728"/>
            <a:ext cx="182066" cy="3886846"/>
          </a:xfrm>
          <a:prstGeom prst="rightBrace">
            <a:avLst>
              <a:gd name="adj1" fmla="val 8333"/>
              <a:gd name="adj2" fmla="val 69674"/>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20316335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A121AA-C496-BCFC-CD77-E579E44EC481}"/>
              </a:ext>
            </a:extLst>
          </p:cNvPr>
          <p:cNvSpPr/>
          <p:nvPr/>
        </p:nvSpPr>
        <p:spPr>
          <a:xfrm>
            <a:off x="0" y="334164"/>
            <a:ext cx="12192000" cy="63630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5DC52B70-08E4-FDAF-79B3-1420D4C8C99F}"/>
              </a:ext>
            </a:extLst>
          </p:cNvPr>
          <p:cNvSpPr txBox="1">
            <a:spLocks/>
          </p:cNvSpPr>
          <p:nvPr/>
        </p:nvSpPr>
        <p:spPr>
          <a:xfrm>
            <a:off x="106484" y="83866"/>
            <a:ext cx="7594485" cy="231444"/>
          </a:xfrm>
          <a:prstGeom prst="rect">
            <a:avLst/>
          </a:prstGeom>
        </p:spPr>
        <p:txBody>
          <a:bodyPr vert="horz" lIns="91440" tIns="45720" rIns="91440" bIns="45720" rtlCol="0" anchor="b">
            <a:normAutofit fontScale="4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933" dirty="0">
                <a:solidFill>
                  <a:srgbClr val="0070C0"/>
                </a:solidFill>
                <a:latin typeface="Verdana"/>
              </a:rPr>
              <a:t>ESA OSIP Early Technology Development – Final Presentation (27/06/2023)</a:t>
            </a:r>
          </a:p>
        </p:txBody>
      </p:sp>
      <p:sp>
        <p:nvSpPr>
          <p:cNvPr id="2" name="Title 1">
            <a:extLst>
              <a:ext uri="{FF2B5EF4-FFF2-40B4-BE49-F238E27FC236}">
                <a16:creationId xmlns:a16="http://schemas.microsoft.com/office/drawing/2014/main" id="{91CBB8D3-8FDA-40F6-5453-4BCF251EB454}"/>
              </a:ext>
            </a:extLst>
          </p:cNvPr>
          <p:cNvSpPr txBox="1">
            <a:spLocks/>
          </p:cNvSpPr>
          <p:nvPr/>
        </p:nvSpPr>
        <p:spPr>
          <a:xfrm>
            <a:off x="2573517" y="1232358"/>
            <a:ext cx="7352908" cy="7284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chemeClr val="tx1">
                    <a:lumMod val="85000"/>
                    <a:lumOff val="15000"/>
                  </a:schemeClr>
                </a:solidFill>
                <a:latin typeface="+mn-lt"/>
              </a:rPr>
              <a:t>High altitude launch system - Architecture</a:t>
            </a:r>
            <a:endParaRPr lang="en-GB" sz="3200" dirty="0">
              <a:solidFill>
                <a:schemeClr val="tx1">
                  <a:lumMod val="85000"/>
                  <a:lumOff val="15000"/>
                </a:schemeClr>
              </a:solidFill>
              <a:latin typeface="+mn-lt"/>
            </a:endParaRPr>
          </a:p>
        </p:txBody>
      </p:sp>
      <p:pic>
        <p:nvPicPr>
          <p:cNvPr id="3" name="Picture 2" descr="A close up of a sign">
            <a:extLst>
              <a:ext uri="{FF2B5EF4-FFF2-40B4-BE49-F238E27FC236}">
                <a16:creationId xmlns:a16="http://schemas.microsoft.com/office/drawing/2014/main" id="{3DB33D03-5491-A998-3046-FD87A2E12F0D}"/>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9328285" y="440619"/>
            <a:ext cx="1489788" cy="423391"/>
          </a:xfrm>
          <a:prstGeom prst="rect">
            <a:avLst/>
          </a:prstGeom>
          <a:effectLst>
            <a:reflection stA="0" endPos="65000" dist="50800" dir="5400000" sy="-100000" algn="bl" rotWithShape="0"/>
          </a:effectLst>
        </p:spPr>
      </p:pic>
      <p:pic>
        <p:nvPicPr>
          <p:cNvPr id="4" name="Picture 3" descr="A blue text with black background&#10;&#10;Description automatically generated with low confidence">
            <a:extLst>
              <a:ext uri="{FF2B5EF4-FFF2-40B4-BE49-F238E27FC236}">
                <a16:creationId xmlns:a16="http://schemas.microsoft.com/office/drawing/2014/main" id="{7A42B77C-76F7-AAF0-1B65-99A9F77D88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3489" y="423391"/>
            <a:ext cx="1201102" cy="476437"/>
          </a:xfrm>
          <a:prstGeom prst="rect">
            <a:avLst/>
          </a:prstGeom>
        </p:spPr>
      </p:pic>
      <p:pic>
        <p:nvPicPr>
          <p:cNvPr id="14" name="Picture 13">
            <a:extLst>
              <a:ext uri="{FF2B5EF4-FFF2-40B4-BE49-F238E27FC236}">
                <a16:creationId xmlns:a16="http://schemas.microsoft.com/office/drawing/2014/main" id="{7124D2E9-5D88-1EA8-E877-40D71F7D24CF}"/>
              </a:ext>
            </a:extLst>
          </p:cNvPr>
          <p:cNvPicPr>
            <a:picLocks noChangeAspect="1"/>
          </p:cNvPicPr>
          <p:nvPr/>
        </p:nvPicPr>
        <p:blipFill>
          <a:blip r:embed="rId4"/>
          <a:stretch>
            <a:fillRect/>
          </a:stretch>
        </p:blipFill>
        <p:spPr>
          <a:xfrm>
            <a:off x="509571" y="1960776"/>
            <a:ext cx="2192989" cy="1609598"/>
          </a:xfrm>
          <a:prstGeom prst="rect">
            <a:avLst/>
          </a:prstGeom>
        </p:spPr>
      </p:pic>
      <p:sp>
        <p:nvSpPr>
          <p:cNvPr id="10" name="Title 1">
            <a:extLst>
              <a:ext uri="{FF2B5EF4-FFF2-40B4-BE49-F238E27FC236}">
                <a16:creationId xmlns:a16="http://schemas.microsoft.com/office/drawing/2014/main" id="{B4B99D33-621A-FEEE-DD89-79AB4C581C79}"/>
              </a:ext>
            </a:extLst>
          </p:cNvPr>
          <p:cNvSpPr txBox="1">
            <a:spLocks/>
          </p:cNvSpPr>
          <p:nvPr/>
        </p:nvSpPr>
        <p:spPr>
          <a:xfrm>
            <a:off x="653969" y="400153"/>
            <a:ext cx="9732579" cy="556562"/>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400" dirty="0">
                <a:solidFill>
                  <a:schemeClr val="tx1">
                    <a:lumMod val="85000"/>
                    <a:lumOff val="15000"/>
                  </a:schemeClr>
                </a:solidFill>
                <a:latin typeface="+mn-lt"/>
              </a:rPr>
              <a:t>R&amp;D Phase </a:t>
            </a:r>
            <a:r>
              <a:rPr lang="en-GB" sz="2700" dirty="0">
                <a:solidFill>
                  <a:schemeClr val="tx1">
                    <a:lumMod val="85000"/>
                    <a:lumOff val="15000"/>
                  </a:schemeClr>
                </a:solidFill>
                <a:latin typeface="+mn-lt"/>
              </a:rPr>
              <a:t>(Launch system)</a:t>
            </a:r>
            <a:endParaRPr lang="en-GB" sz="5400" dirty="0">
              <a:solidFill>
                <a:schemeClr val="tx1">
                  <a:lumMod val="85000"/>
                  <a:lumOff val="15000"/>
                </a:schemeClr>
              </a:solidFill>
              <a:latin typeface="+mn-lt"/>
            </a:endParaRPr>
          </a:p>
        </p:txBody>
      </p:sp>
      <p:pic>
        <p:nvPicPr>
          <p:cNvPr id="7" name="Picture 6">
            <a:extLst>
              <a:ext uri="{FF2B5EF4-FFF2-40B4-BE49-F238E27FC236}">
                <a16:creationId xmlns:a16="http://schemas.microsoft.com/office/drawing/2014/main" id="{03682B96-50BD-111A-9E33-D8416F0590DE}"/>
              </a:ext>
            </a:extLst>
          </p:cNvPr>
          <p:cNvPicPr>
            <a:picLocks noChangeAspect="1"/>
          </p:cNvPicPr>
          <p:nvPr/>
        </p:nvPicPr>
        <p:blipFill>
          <a:blip r:embed="rId5"/>
          <a:stretch>
            <a:fillRect/>
          </a:stretch>
        </p:blipFill>
        <p:spPr>
          <a:xfrm>
            <a:off x="4210915" y="1938870"/>
            <a:ext cx="4195423" cy="4518977"/>
          </a:xfrm>
          <a:prstGeom prst="rect">
            <a:avLst/>
          </a:prstGeom>
        </p:spPr>
      </p:pic>
    </p:spTree>
    <p:extLst>
      <p:ext uri="{BB962C8B-B14F-4D97-AF65-F5344CB8AC3E}">
        <p14:creationId xmlns:p14="http://schemas.microsoft.com/office/powerpoint/2010/main" val="38539988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A121AA-C496-BCFC-CD77-E579E44EC481}"/>
              </a:ext>
            </a:extLst>
          </p:cNvPr>
          <p:cNvSpPr/>
          <p:nvPr/>
        </p:nvSpPr>
        <p:spPr>
          <a:xfrm>
            <a:off x="0" y="334164"/>
            <a:ext cx="12192000" cy="63630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5DC52B70-08E4-FDAF-79B3-1420D4C8C99F}"/>
              </a:ext>
            </a:extLst>
          </p:cNvPr>
          <p:cNvSpPr txBox="1">
            <a:spLocks/>
          </p:cNvSpPr>
          <p:nvPr/>
        </p:nvSpPr>
        <p:spPr>
          <a:xfrm>
            <a:off x="106484" y="83866"/>
            <a:ext cx="7594485" cy="231444"/>
          </a:xfrm>
          <a:prstGeom prst="rect">
            <a:avLst/>
          </a:prstGeom>
        </p:spPr>
        <p:txBody>
          <a:bodyPr vert="horz" lIns="91440" tIns="45720" rIns="91440" bIns="45720" rtlCol="0" anchor="b">
            <a:normAutofit fontScale="4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933" dirty="0">
                <a:solidFill>
                  <a:srgbClr val="0070C0"/>
                </a:solidFill>
                <a:latin typeface="Verdana"/>
              </a:rPr>
              <a:t>ESA OSIP Early Technology Development – Final Presentation (27/06/2023)</a:t>
            </a:r>
          </a:p>
        </p:txBody>
      </p:sp>
      <p:sp>
        <p:nvSpPr>
          <p:cNvPr id="2" name="Title 1">
            <a:extLst>
              <a:ext uri="{FF2B5EF4-FFF2-40B4-BE49-F238E27FC236}">
                <a16:creationId xmlns:a16="http://schemas.microsoft.com/office/drawing/2014/main" id="{91CBB8D3-8FDA-40F6-5453-4BCF251EB454}"/>
              </a:ext>
            </a:extLst>
          </p:cNvPr>
          <p:cNvSpPr txBox="1">
            <a:spLocks/>
          </p:cNvSpPr>
          <p:nvPr/>
        </p:nvSpPr>
        <p:spPr>
          <a:xfrm>
            <a:off x="2573517" y="1232358"/>
            <a:ext cx="7352908" cy="7284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chemeClr val="tx1">
                    <a:lumMod val="85000"/>
                    <a:lumOff val="15000"/>
                  </a:schemeClr>
                </a:solidFill>
                <a:latin typeface="+mn-lt"/>
              </a:rPr>
              <a:t>High altitude Launch system - Architecture</a:t>
            </a:r>
            <a:endParaRPr lang="en-GB" sz="3200" dirty="0">
              <a:solidFill>
                <a:schemeClr val="tx1">
                  <a:lumMod val="85000"/>
                  <a:lumOff val="15000"/>
                </a:schemeClr>
              </a:solidFill>
              <a:latin typeface="+mn-lt"/>
            </a:endParaRPr>
          </a:p>
        </p:txBody>
      </p:sp>
      <p:pic>
        <p:nvPicPr>
          <p:cNvPr id="3" name="Picture 2" descr="A close up of a sign">
            <a:extLst>
              <a:ext uri="{FF2B5EF4-FFF2-40B4-BE49-F238E27FC236}">
                <a16:creationId xmlns:a16="http://schemas.microsoft.com/office/drawing/2014/main" id="{3DB33D03-5491-A998-3046-FD87A2E12F0D}"/>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9328285" y="440619"/>
            <a:ext cx="1489788" cy="423391"/>
          </a:xfrm>
          <a:prstGeom prst="rect">
            <a:avLst/>
          </a:prstGeom>
          <a:effectLst>
            <a:reflection stA="0" endPos="65000" dist="50800" dir="5400000" sy="-100000" algn="bl" rotWithShape="0"/>
          </a:effectLst>
        </p:spPr>
      </p:pic>
      <p:pic>
        <p:nvPicPr>
          <p:cNvPr id="4" name="Picture 3" descr="A blue text with black background&#10;&#10;Description automatically generated with low confidence">
            <a:extLst>
              <a:ext uri="{FF2B5EF4-FFF2-40B4-BE49-F238E27FC236}">
                <a16:creationId xmlns:a16="http://schemas.microsoft.com/office/drawing/2014/main" id="{7A42B77C-76F7-AAF0-1B65-99A9F77D88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3489" y="423391"/>
            <a:ext cx="1201102" cy="476437"/>
          </a:xfrm>
          <a:prstGeom prst="rect">
            <a:avLst/>
          </a:prstGeom>
        </p:spPr>
      </p:pic>
      <p:pic>
        <p:nvPicPr>
          <p:cNvPr id="10" name="Picture 9">
            <a:extLst>
              <a:ext uri="{FF2B5EF4-FFF2-40B4-BE49-F238E27FC236}">
                <a16:creationId xmlns:a16="http://schemas.microsoft.com/office/drawing/2014/main" id="{7A7A7CA7-2366-F5ED-EEA4-E0043B2DB9C7}"/>
              </a:ext>
            </a:extLst>
          </p:cNvPr>
          <p:cNvPicPr>
            <a:picLocks noChangeAspect="1"/>
          </p:cNvPicPr>
          <p:nvPr/>
        </p:nvPicPr>
        <p:blipFill>
          <a:blip r:embed="rId4"/>
          <a:stretch>
            <a:fillRect/>
          </a:stretch>
        </p:blipFill>
        <p:spPr>
          <a:xfrm>
            <a:off x="509571" y="1960776"/>
            <a:ext cx="2192989" cy="1609598"/>
          </a:xfrm>
          <a:prstGeom prst="rect">
            <a:avLst/>
          </a:prstGeom>
        </p:spPr>
      </p:pic>
      <p:sp>
        <p:nvSpPr>
          <p:cNvPr id="11" name="Title 1">
            <a:extLst>
              <a:ext uri="{FF2B5EF4-FFF2-40B4-BE49-F238E27FC236}">
                <a16:creationId xmlns:a16="http://schemas.microsoft.com/office/drawing/2014/main" id="{D23EF485-1DEF-F264-DF5E-330B5C218E6C}"/>
              </a:ext>
            </a:extLst>
          </p:cNvPr>
          <p:cNvSpPr txBox="1">
            <a:spLocks/>
          </p:cNvSpPr>
          <p:nvPr/>
        </p:nvSpPr>
        <p:spPr>
          <a:xfrm>
            <a:off x="653969" y="400153"/>
            <a:ext cx="9732579" cy="556562"/>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400" dirty="0">
                <a:solidFill>
                  <a:schemeClr val="tx1">
                    <a:lumMod val="85000"/>
                    <a:lumOff val="15000"/>
                  </a:schemeClr>
                </a:solidFill>
                <a:latin typeface="+mn-lt"/>
              </a:rPr>
              <a:t>R&amp;D Phase </a:t>
            </a:r>
            <a:r>
              <a:rPr lang="en-GB" sz="2700" dirty="0">
                <a:solidFill>
                  <a:schemeClr val="tx1">
                    <a:lumMod val="85000"/>
                    <a:lumOff val="15000"/>
                  </a:schemeClr>
                </a:solidFill>
                <a:latin typeface="+mn-lt"/>
              </a:rPr>
              <a:t>(Launch system)</a:t>
            </a:r>
            <a:endParaRPr lang="en-GB" sz="5400" dirty="0">
              <a:solidFill>
                <a:schemeClr val="tx1">
                  <a:lumMod val="85000"/>
                  <a:lumOff val="15000"/>
                </a:schemeClr>
              </a:solidFill>
              <a:latin typeface="+mn-lt"/>
            </a:endParaRPr>
          </a:p>
        </p:txBody>
      </p:sp>
      <p:pic>
        <p:nvPicPr>
          <p:cNvPr id="9" name="Picture 8">
            <a:extLst>
              <a:ext uri="{FF2B5EF4-FFF2-40B4-BE49-F238E27FC236}">
                <a16:creationId xmlns:a16="http://schemas.microsoft.com/office/drawing/2014/main" id="{E2DA113E-B39F-8190-D6A1-F1EED2C97EEB}"/>
              </a:ext>
            </a:extLst>
          </p:cNvPr>
          <p:cNvPicPr>
            <a:picLocks noChangeAspect="1"/>
          </p:cNvPicPr>
          <p:nvPr/>
        </p:nvPicPr>
        <p:blipFill>
          <a:blip r:embed="rId5"/>
          <a:stretch>
            <a:fillRect/>
          </a:stretch>
        </p:blipFill>
        <p:spPr>
          <a:xfrm>
            <a:off x="3008954" y="1887624"/>
            <a:ext cx="6692830" cy="4585966"/>
          </a:xfrm>
          <a:prstGeom prst="rect">
            <a:avLst/>
          </a:prstGeom>
        </p:spPr>
      </p:pic>
    </p:spTree>
    <p:extLst>
      <p:ext uri="{BB962C8B-B14F-4D97-AF65-F5344CB8AC3E}">
        <p14:creationId xmlns:p14="http://schemas.microsoft.com/office/powerpoint/2010/main" val="1506014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FC716E-F8AB-4C7E-6BB7-9674EC7D4454}"/>
              </a:ext>
            </a:extLst>
          </p:cNvPr>
          <p:cNvPicPr>
            <a:picLocks noChangeAspect="1"/>
          </p:cNvPicPr>
          <p:nvPr/>
        </p:nvPicPr>
        <p:blipFill>
          <a:blip r:embed="rId2"/>
          <a:stretch>
            <a:fillRect/>
          </a:stretch>
        </p:blipFill>
        <p:spPr>
          <a:xfrm>
            <a:off x="3106246" y="1957230"/>
            <a:ext cx="6658817" cy="4460151"/>
          </a:xfrm>
          <a:prstGeom prst="rect">
            <a:avLst/>
          </a:prstGeom>
        </p:spPr>
      </p:pic>
      <p:sp>
        <p:nvSpPr>
          <p:cNvPr id="5" name="Rectangle 4">
            <a:extLst>
              <a:ext uri="{FF2B5EF4-FFF2-40B4-BE49-F238E27FC236}">
                <a16:creationId xmlns:a16="http://schemas.microsoft.com/office/drawing/2014/main" id="{07A121AA-C496-BCFC-CD77-E579E44EC481}"/>
              </a:ext>
            </a:extLst>
          </p:cNvPr>
          <p:cNvSpPr/>
          <p:nvPr/>
        </p:nvSpPr>
        <p:spPr>
          <a:xfrm>
            <a:off x="0" y="334164"/>
            <a:ext cx="12192000" cy="63630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5DC52B70-08E4-FDAF-79B3-1420D4C8C99F}"/>
              </a:ext>
            </a:extLst>
          </p:cNvPr>
          <p:cNvSpPr txBox="1">
            <a:spLocks/>
          </p:cNvSpPr>
          <p:nvPr/>
        </p:nvSpPr>
        <p:spPr>
          <a:xfrm>
            <a:off x="106484" y="83866"/>
            <a:ext cx="7594485" cy="231444"/>
          </a:xfrm>
          <a:prstGeom prst="rect">
            <a:avLst/>
          </a:prstGeom>
        </p:spPr>
        <p:txBody>
          <a:bodyPr vert="horz" lIns="91440" tIns="45720" rIns="91440" bIns="45720" rtlCol="0" anchor="b">
            <a:normAutofit fontScale="4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933" dirty="0">
                <a:solidFill>
                  <a:srgbClr val="0070C0"/>
                </a:solidFill>
                <a:latin typeface="Verdana"/>
              </a:rPr>
              <a:t>ESA OSIP Early Technology Development – Final Presentation (27/06/2023)</a:t>
            </a:r>
          </a:p>
        </p:txBody>
      </p:sp>
      <p:sp>
        <p:nvSpPr>
          <p:cNvPr id="2" name="Title 1">
            <a:extLst>
              <a:ext uri="{FF2B5EF4-FFF2-40B4-BE49-F238E27FC236}">
                <a16:creationId xmlns:a16="http://schemas.microsoft.com/office/drawing/2014/main" id="{91CBB8D3-8FDA-40F6-5453-4BCF251EB454}"/>
              </a:ext>
            </a:extLst>
          </p:cNvPr>
          <p:cNvSpPr txBox="1">
            <a:spLocks/>
          </p:cNvSpPr>
          <p:nvPr/>
        </p:nvSpPr>
        <p:spPr>
          <a:xfrm>
            <a:off x="2573517" y="1232358"/>
            <a:ext cx="7352908" cy="7284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chemeClr val="tx1">
                    <a:lumMod val="85000"/>
                    <a:lumOff val="15000"/>
                  </a:schemeClr>
                </a:solidFill>
                <a:latin typeface="+mn-lt"/>
              </a:rPr>
              <a:t>High altitude launch system - Architecture</a:t>
            </a:r>
            <a:endParaRPr lang="en-GB" sz="3200" dirty="0">
              <a:solidFill>
                <a:schemeClr val="tx1">
                  <a:lumMod val="85000"/>
                  <a:lumOff val="15000"/>
                </a:schemeClr>
              </a:solidFill>
              <a:latin typeface="+mn-lt"/>
            </a:endParaRPr>
          </a:p>
        </p:txBody>
      </p:sp>
      <p:pic>
        <p:nvPicPr>
          <p:cNvPr id="3" name="Picture 2" descr="A close up of a sign">
            <a:extLst>
              <a:ext uri="{FF2B5EF4-FFF2-40B4-BE49-F238E27FC236}">
                <a16:creationId xmlns:a16="http://schemas.microsoft.com/office/drawing/2014/main" id="{3DB33D03-5491-A998-3046-FD87A2E12F0D}"/>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9328285" y="440619"/>
            <a:ext cx="1489788" cy="423391"/>
          </a:xfrm>
          <a:prstGeom prst="rect">
            <a:avLst/>
          </a:prstGeom>
          <a:effectLst>
            <a:reflection stA="0" endPos="65000" dist="50800" dir="5400000" sy="-100000" algn="bl" rotWithShape="0"/>
          </a:effectLst>
        </p:spPr>
      </p:pic>
      <p:pic>
        <p:nvPicPr>
          <p:cNvPr id="4" name="Picture 3" descr="A blue text with black background&#10;&#10;Description automatically generated with low confidence">
            <a:extLst>
              <a:ext uri="{FF2B5EF4-FFF2-40B4-BE49-F238E27FC236}">
                <a16:creationId xmlns:a16="http://schemas.microsoft.com/office/drawing/2014/main" id="{7A42B77C-76F7-AAF0-1B65-99A9F77D88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3489" y="423391"/>
            <a:ext cx="1201102" cy="476437"/>
          </a:xfrm>
          <a:prstGeom prst="rect">
            <a:avLst/>
          </a:prstGeom>
        </p:spPr>
      </p:pic>
      <p:pic>
        <p:nvPicPr>
          <p:cNvPr id="11" name="Picture 10">
            <a:extLst>
              <a:ext uri="{FF2B5EF4-FFF2-40B4-BE49-F238E27FC236}">
                <a16:creationId xmlns:a16="http://schemas.microsoft.com/office/drawing/2014/main" id="{1A1A43ED-D91D-E60E-B34A-9545FD0D9678}"/>
              </a:ext>
            </a:extLst>
          </p:cNvPr>
          <p:cNvPicPr>
            <a:picLocks noChangeAspect="1"/>
          </p:cNvPicPr>
          <p:nvPr/>
        </p:nvPicPr>
        <p:blipFill>
          <a:blip r:embed="rId5"/>
          <a:stretch>
            <a:fillRect/>
          </a:stretch>
        </p:blipFill>
        <p:spPr>
          <a:xfrm>
            <a:off x="509571" y="1960776"/>
            <a:ext cx="2192989" cy="1609598"/>
          </a:xfrm>
          <a:prstGeom prst="rect">
            <a:avLst/>
          </a:prstGeom>
        </p:spPr>
      </p:pic>
      <p:sp>
        <p:nvSpPr>
          <p:cNvPr id="12" name="Title 1">
            <a:extLst>
              <a:ext uri="{FF2B5EF4-FFF2-40B4-BE49-F238E27FC236}">
                <a16:creationId xmlns:a16="http://schemas.microsoft.com/office/drawing/2014/main" id="{13011A39-3482-9F81-986D-969FC9806379}"/>
              </a:ext>
            </a:extLst>
          </p:cNvPr>
          <p:cNvSpPr txBox="1">
            <a:spLocks/>
          </p:cNvSpPr>
          <p:nvPr/>
        </p:nvSpPr>
        <p:spPr>
          <a:xfrm>
            <a:off x="653969" y="400153"/>
            <a:ext cx="9732579" cy="556562"/>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400" dirty="0">
                <a:solidFill>
                  <a:schemeClr val="tx1">
                    <a:lumMod val="85000"/>
                    <a:lumOff val="15000"/>
                  </a:schemeClr>
                </a:solidFill>
                <a:latin typeface="+mn-lt"/>
              </a:rPr>
              <a:t>R&amp;D Phase </a:t>
            </a:r>
            <a:r>
              <a:rPr lang="en-GB" sz="2700" dirty="0">
                <a:solidFill>
                  <a:schemeClr val="tx1">
                    <a:lumMod val="85000"/>
                    <a:lumOff val="15000"/>
                  </a:schemeClr>
                </a:solidFill>
                <a:latin typeface="+mn-lt"/>
              </a:rPr>
              <a:t>(Launch system)</a:t>
            </a:r>
            <a:endParaRPr lang="en-GB" sz="5400" dirty="0">
              <a:solidFill>
                <a:schemeClr val="tx1">
                  <a:lumMod val="85000"/>
                  <a:lumOff val="15000"/>
                </a:schemeClr>
              </a:solidFill>
              <a:latin typeface="+mn-lt"/>
            </a:endParaRPr>
          </a:p>
        </p:txBody>
      </p:sp>
      <p:pic>
        <p:nvPicPr>
          <p:cNvPr id="15" name="Picture 14">
            <a:extLst>
              <a:ext uri="{FF2B5EF4-FFF2-40B4-BE49-F238E27FC236}">
                <a16:creationId xmlns:a16="http://schemas.microsoft.com/office/drawing/2014/main" id="{BA1E6542-010D-E44D-A3E6-40F019667809}"/>
              </a:ext>
            </a:extLst>
          </p:cNvPr>
          <p:cNvPicPr>
            <a:picLocks noChangeAspect="1"/>
          </p:cNvPicPr>
          <p:nvPr/>
        </p:nvPicPr>
        <p:blipFill>
          <a:blip r:embed="rId6"/>
          <a:stretch>
            <a:fillRect/>
          </a:stretch>
        </p:blipFill>
        <p:spPr>
          <a:xfrm>
            <a:off x="9219756" y="2081909"/>
            <a:ext cx="2747308" cy="3860800"/>
          </a:xfrm>
          <a:prstGeom prst="rect">
            <a:avLst/>
          </a:prstGeom>
        </p:spPr>
      </p:pic>
    </p:spTree>
    <p:extLst>
      <p:ext uri="{BB962C8B-B14F-4D97-AF65-F5344CB8AC3E}">
        <p14:creationId xmlns:p14="http://schemas.microsoft.com/office/powerpoint/2010/main" val="11292821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A121AA-C496-BCFC-CD77-E579E44EC481}"/>
              </a:ext>
            </a:extLst>
          </p:cNvPr>
          <p:cNvSpPr/>
          <p:nvPr/>
        </p:nvSpPr>
        <p:spPr>
          <a:xfrm>
            <a:off x="0" y="334164"/>
            <a:ext cx="12192000" cy="63630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5DC52B70-08E4-FDAF-79B3-1420D4C8C99F}"/>
              </a:ext>
            </a:extLst>
          </p:cNvPr>
          <p:cNvSpPr txBox="1">
            <a:spLocks/>
          </p:cNvSpPr>
          <p:nvPr/>
        </p:nvSpPr>
        <p:spPr>
          <a:xfrm>
            <a:off x="106484" y="83866"/>
            <a:ext cx="7594485" cy="231444"/>
          </a:xfrm>
          <a:prstGeom prst="rect">
            <a:avLst/>
          </a:prstGeom>
        </p:spPr>
        <p:txBody>
          <a:bodyPr vert="horz" lIns="91440" tIns="45720" rIns="91440" bIns="45720" rtlCol="0" anchor="b">
            <a:normAutofit fontScale="4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933" dirty="0">
                <a:solidFill>
                  <a:srgbClr val="0070C0"/>
                </a:solidFill>
                <a:latin typeface="Verdana"/>
              </a:rPr>
              <a:t>ESA OSIP Early Technology Development – Final Presentation (27/06/2023)</a:t>
            </a:r>
          </a:p>
        </p:txBody>
      </p:sp>
      <p:sp>
        <p:nvSpPr>
          <p:cNvPr id="2" name="Title 1">
            <a:extLst>
              <a:ext uri="{FF2B5EF4-FFF2-40B4-BE49-F238E27FC236}">
                <a16:creationId xmlns:a16="http://schemas.microsoft.com/office/drawing/2014/main" id="{91CBB8D3-8FDA-40F6-5453-4BCF251EB454}"/>
              </a:ext>
            </a:extLst>
          </p:cNvPr>
          <p:cNvSpPr txBox="1">
            <a:spLocks/>
          </p:cNvSpPr>
          <p:nvPr/>
        </p:nvSpPr>
        <p:spPr>
          <a:xfrm>
            <a:off x="1290320" y="1232358"/>
            <a:ext cx="9702800" cy="7284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chemeClr val="tx1">
                    <a:lumMod val="85000"/>
                    <a:lumOff val="15000"/>
                  </a:schemeClr>
                </a:solidFill>
                <a:latin typeface="+mn-lt"/>
              </a:rPr>
              <a:t>High altitude launch system - </a:t>
            </a:r>
            <a:r>
              <a:rPr lang="en-GB" sz="3200" dirty="0">
                <a:effectLst/>
                <a:latin typeface="Calibri" panose="020F0502020204030204" pitchFamily="34" charset="0"/>
                <a:ea typeface="Times New Roman" panose="02020603050405020304" pitchFamily="18" charset="0"/>
                <a:cs typeface="Times New Roman" panose="02020603050405020304" pitchFamily="18" charset="0"/>
              </a:rPr>
              <a:t>Prototype Design</a:t>
            </a:r>
            <a:endParaRPr lang="en-GB" sz="3200" dirty="0">
              <a:solidFill>
                <a:schemeClr val="tx1">
                  <a:lumMod val="85000"/>
                  <a:lumOff val="15000"/>
                </a:schemeClr>
              </a:solidFill>
              <a:latin typeface="+mn-lt"/>
            </a:endParaRPr>
          </a:p>
        </p:txBody>
      </p:sp>
      <p:pic>
        <p:nvPicPr>
          <p:cNvPr id="3" name="Picture 2" descr="A close up of a sign">
            <a:extLst>
              <a:ext uri="{FF2B5EF4-FFF2-40B4-BE49-F238E27FC236}">
                <a16:creationId xmlns:a16="http://schemas.microsoft.com/office/drawing/2014/main" id="{3DB33D03-5491-A998-3046-FD87A2E12F0D}"/>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9328285" y="440619"/>
            <a:ext cx="1489788" cy="423391"/>
          </a:xfrm>
          <a:prstGeom prst="rect">
            <a:avLst/>
          </a:prstGeom>
          <a:effectLst>
            <a:reflection stA="0" endPos="65000" dist="50800" dir="5400000" sy="-100000" algn="bl" rotWithShape="0"/>
          </a:effectLst>
        </p:spPr>
      </p:pic>
      <p:pic>
        <p:nvPicPr>
          <p:cNvPr id="4" name="Picture 3" descr="A blue text with black background&#10;&#10;Description automatically generated with low confidence">
            <a:extLst>
              <a:ext uri="{FF2B5EF4-FFF2-40B4-BE49-F238E27FC236}">
                <a16:creationId xmlns:a16="http://schemas.microsoft.com/office/drawing/2014/main" id="{7A42B77C-76F7-AAF0-1B65-99A9F77D88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3489" y="423391"/>
            <a:ext cx="1201102" cy="476437"/>
          </a:xfrm>
          <a:prstGeom prst="rect">
            <a:avLst/>
          </a:prstGeom>
        </p:spPr>
      </p:pic>
      <p:pic>
        <p:nvPicPr>
          <p:cNvPr id="17" name="Picture 16">
            <a:extLst>
              <a:ext uri="{FF2B5EF4-FFF2-40B4-BE49-F238E27FC236}">
                <a16:creationId xmlns:a16="http://schemas.microsoft.com/office/drawing/2014/main" id="{AE8F7B49-243C-EB68-E7C4-CCFE2E9826DE}"/>
              </a:ext>
            </a:extLst>
          </p:cNvPr>
          <p:cNvPicPr>
            <a:picLocks noChangeAspect="1"/>
          </p:cNvPicPr>
          <p:nvPr/>
        </p:nvPicPr>
        <p:blipFill>
          <a:blip r:embed="rId4"/>
          <a:stretch>
            <a:fillRect/>
          </a:stretch>
        </p:blipFill>
        <p:spPr>
          <a:xfrm>
            <a:off x="4579513" y="2060649"/>
            <a:ext cx="3884859" cy="4045511"/>
          </a:xfrm>
          <a:prstGeom prst="rect">
            <a:avLst/>
          </a:prstGeom>
        </p:spPr>
      </p:pic>
      <p:sp>
        <p:nvSpPr>
          <p:cNvPr id="21" name="Title 1">
            <a:extLst>
              <a:ext uri="{FF2B5EF4-FFF2-40B4-BE49-F238E27FC236}">
                <a16:creationId xmlns:a16="http://schemas.microsoft.com/office/drawing/2014/main" id="{FB04909D-CA6C-D1E1-2349-67BC1638C4BF}"/>
              </a:ext>
            </a:extLst>
          </p:cNvPr>
          <p:cNvSpPr txBox="1">
            <a:spLocks/>
          </p:cNvSpPr>
          <p:nvPr/>
        </p:nvSpPr>
        <p:spPr>
          <a:xfrm>
            <a:off x="653969" y="400153"/>
            <a:ext cx="9732579" cy="556562"/>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400" dirty="0">
                <a:solidFill>
                  <a:schemeClr val="tx1">
                    <a:lumMod val="85000"/>
                    <a:lumOff val="15000"/>
                  </a:schemeClr>
                </a:solidFill>
                <a:latin typeface="+mn-lt"/>
              </a:rPr>
              <a:t>R&amp;D Phase </a:t>
            </a:r>
            <a:r>
              <a:rPr lang="en-GB" sz="2700" dirty="0">
                <a:solidFill>
                  <a:schemeClr val="tx1">
                    <a:lumMod val="85000"/>
                    <a:lumOff val="15000"/>
                  </a:schemeClr>
                </a:solidFill>
                <a:latin typeface="+mn-lt"/>
              </a:rPr>
              <a:t>(Launch system)</a:t>
            </a:r>
            <a:endParaRPr lang="en-GB" sz="5400" dirty="0">
              <a:solidFill>
                <a:schemeClr val="tx1">
                  <a:lumMod val="85000"/>
                  <a:lumOff val="15000"/>
                </a:schemeClr>
              </a:solidFill>
              <a:latin typeface="+mn-lt"/>
            </a:endParaRPr>
          </a:p>
        </p:txBody>
      </p:sp>
      <p:pic>
        <p:nvPicPr>
          <p:cNvPr id="24" name="Picture 23">
            <a:extLst>
              <a:ext uri="{FF2B5EF4-FFF2-40B4-BE49-F238E27FC236}">
                <a16:creationId xmlns:a16="http://schemas.microsoft.com/office/drawing/2014/main" id="{12F98F66-279B-2E15-6AFC-3A500CC42D63}"/>
              </a:ext>
            </a:extLst>
          </p:cNvPr>
          <p:cNvPicPr>
            <a:picLocks noChangeAspect="1"/>
          </p:cNvPicPr>
          <p:nvPr/>
        </p:nvPicPr>
        <p:blipFill>
          <a:blip r:embed="rId5"/>
          <a:stretch>
            <a:fillRect/>
          </a:stretch>
        </p:blipFill>
        <p:spPr>
          <a:xfrm>
            <a:off x="8435297" y="2672080"/>
            <a:ext cx="3354218" cy="3434080"/>
          </a:xfrm>
          <a:prstGeom prst="rect">
            <a:avLst/>
          </a:prstGeom>
        </p:spPr>
      </p:pic>
      <p:pic>
        <p:nvPicPr>
          <p:cNvPr id="7" name="Picture 6" descr="Diagram&#10;&#10;Description automatically generated">
            <a:extLst>
              <a:ext uri="{FF2B5EF4-FFF2-40B4-BE49-F238E27FC236}">
                <a16:creationId xmlns:a16="http://schemas.microsoft.com/office/drawing/2014/main" id="{8EAF6055-520A-77F1-1E8A-372B0C1784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9842" y="2200208"/>
            <a:ext cx="3929590" cy="4005825"/>
          </a:xfrm>
          <a:prstGeom prst="rect">
            <a:avLst/>
          </a:prstGeom>
        </p:spPr>
      </p:pic>
      <p:pic>
        <p:nvPicPr>
          <p:cNvPr id="10" name="Picture 9">
            <a:extLst>
              <a:ext uri="{FF2B5EF4-FFF2-40B4-BE49-F238E27FC236}">
                <a16:creationId xmlns:a16="http://schemas.microsoft.com/office/drawing/2014/main" id="{C6E37D2B-DEF2-944D-6189-ECD8748ADC72}"/>
              </a:ext>
            </a:extLst>
          </p:cNvPr>
          <p:cNvPicPr>
            <a:picLocks noChangeAspect="1"/>
          </p:cNvPicPr>
          <p:nvPr/>
        </p:nvPicPr>
        <p:blipFill>
          <a:blip r:embed="rId7"/>
          <a:stretch>
            <a:fillRect/>
          </a:stretch>
        </p:blipFill>
        <p:spPr>
          <a:xfrm>
            <a:off x="1079291" y="5884546"/>
            <a:ext cx="3924848" cy="228632"/>
          </a:xfrm>
          <a:prstGeom prst="rect">
            <a:avLst/>
          </a:prstGeom>
        </p:spPr>
      </p:pic>
    </p:spTree>
    <p:extLst>
      <p:ext uri="{BB962C8B-B14F-4D97-AF65-F5344CB8AC3E}">
        <p14:creationId xmlns:p14="http://schemas.microsoft.com/office/powerpoint/2010/main" val="14013397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A121AA-C496-BCFC-CD77-E579E44EC481}"/>
              </a:ext>
            </a:extLst>
          </p:cNvPr>
          <p:cNvSpPr/>
          <p:nvPr/>
        </p:nvSpPr>
        <p:spPr>
          <a:xfrm>
            <a:off x="0" y="334164"/>
            <a:ext cx="12192000" cy="63630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1918BB02-6924-3E7B-A9E0-B8D105542448}"/>
              </a:ext>
            </a:extLst>
          </p:cNvPr>
          <p:cNvSpPr txBox="1">
            <a:spLocks/>
          </p:cNvSpPr>
          <p:nvPr/>
        </p:nvSpPr>
        <p:spPr>
          <a:xfrm>
            <a:off x="653969" y="400153"/>
            <a:ext cx="9732579" cy="556562"/>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400" dirty="0">
                <a:solidFill>
                  <a:schemeClr val="tx1">
                    <a:lumMod val="85000"/>
                    <a:lumOff val="15000"/>
                  </a:schemeClr>
                </a:solidFill>
                <a:latin typeface="+mn-lt"/>
              </a:rPr>
              <a:t>Final Designs &amp; Build</a:t>
            </a:r>
          </a:p>
        </p:txBody>
      </p:sp>
      <p:sp>
        <p:nvSpPr>
          <p:cNvPr id="8" name="Title 1">
            <a:extLst>
              <a:ext uri="{FF2B5EF4-FFF2-40B4-BE49-F238E27FC236}">
                <a16:creationId xmlns:a16="http://schemas.microsoft.com/office/drawing/2014/main" id="{5DC52B70-08E4-FDAF-79B3-1420D4C8C99F}"/>
              </a:ext>
            </a:extLst>
          </p:cNvPr>
          <p:cNvSpPr txBox="1">
            <a:spLocks/>
          </p:cNvSpPr>
          <p:nvPr/>
        </p:nvSpPr>
        <p:spPr>
          <a:xfrm>
            <a:off x="106484" y="83866"/>
            <a:ext cx="7594485" cy="231444"/>
          </a:xfrm>
          <a:prstGeom prst="rect">
            <a:avLst/>
          </a:prstGeom>
        </p:spPr>
        <p:txBody>
          <a:bodyPr vert="horz" lIns="91440" tIns="45720" rIns="91440" bIns="45720" rtlCol="0" anchor="b">
            <a:normAutofit fontScale="4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933" dirty="0">
                <a:solidFill>
                  <a:srgbClr val="0070C0"/>
                </a:solidFill>
                <a:latin typeface="Verdana"/>
              </a:rPr>
              <a:t>ESA OSIP Early Technology Development – Final Presentation (27/06/2023)</a:t>
            </a:r>
          </a:p>
        </p:txBody>
      </p:sp>
      <p:sp>
        <p:nvSpPr>
          <p:cNvPr id="2" name="Title 1">
            <a:extLst>
              <a:ext uri="{FF2B5EF4-FFF2-40B4-BE49-F238E27FC236}">
                <a16:creationId xmlns:a16="http://schemas.microsoft.com/office/drawing/2014/main" id="{91CBB8D3-8FDA-40F6-5453-4BCF251EB454}"/>
              </a:ext>
            </a:extLst>
          </p:cNvPr>
          <p:cNvSpPr txBox="1">
            <a:spLocks/>
          </p:cNvSpPr>
          <p:nvPr/>
        </p:nvSpPr>
        <p:spPr>
          <a:xfrm>
            <a:off x="2573517" y="1232358"/>
            <a:ext cx="7352908" cy="7284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chemeClr val="tx1">
                    <a:lumMod val="85000"/>
                    <a:lumOff val="15000"/>
                  </a:schemeClr>
                </a:solidFill>
                <a:latin typeface="+mn-lt"/>
              </a:rPr>
              <a:t>Wing System – Main loadbearing linkage</a:t>
            </a:r>
            <a:endParaRPr lang="en-GB" sz="3200" dirty="0">
              <a:solidFill>
                <a:schemeClr val="tx1">
                  <a:lumMod val="85000"/>
                  <a:lumOff val="15000"/>
                </a:schemeClr>
              </a:solidFill>
              <a:latin typeface="+mn-lt"/>
            </a:endParaRPr>
          </a:p>
        </p:txBody>
      </p:sp>
      <p:pic>
        <p:nvPicPr>
          <p:cNvPr id="3" name="Picture 2" descr="A close up of a sign">
            <a:extLst>
              <a:ext uri="{FF2B5EF4-FFF2-40B4-BE49-F238E27FC236}">
                <a16:creationId xmlns:a16="http://schemas.microsoft.com/office/drawing/2014/main" id="{051B7C0C-999E-BA14-58C5-08166D6CBADD}"/>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9328285" y="440619"/>
            <a:ext cx="1489788" cy="423391"/>
          </a:xfrm>
          <a:prstGeom prst="rect">
            <a:avLst/>
          </a:prstGeom>
          <a:effectLst>
            <a:reflection stA="0" endPos="65000" dist="50800" dir="5400000" sy="-100000" algn="bl" rotWithShape="0"/>
          </a:effectLst>
        </p:spPr>
      </p:pic>
      <p:pic>
        <p:nvPicPr>
          <p:cNvPr id="4" name="Picture 3" descr="A blue text with black background&#10;&#10;Description automatically generated with low confidence">
            <a:extLst>
              <a:ext uri="{FF2B5EF4-FFF2-40B4-BE49-F238E27FC236}">
                <a16:creationId xmlns:a16="http://schemas.microsoft.com/office/drawing/2014/main" id="{37FED93C-855A-C6E0-2D1A-9B2AF14A59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3489" y="423391"/>
            <a:ext cx="1201102" cy="476437"/>
          </a:xfrm>
          <a:prstGeom prst="rect">
            <a:avLst/>
          </a:prstGeom>
        </p:spPr>
      </p:pic>
      <p:pic>
        <p:nvPicPr>
          <p:cNvPr id="13" name="Picture 12">
            <a:extLst>
              <a:ext uri="{FF2B5EF4-FFF2-40B4-BE49-F238E27FC236}">
                <a16:creationId xmlns:a16="http://schemas.microsoft.com/office/drawing/2014/main" id="{24598144-323C-2130-6A11-7FF768D36009}"/>
              </a:ext>
            </a:extLst>
          </p:cNvPr>
          <p:cNvPicPr>
            <a:picLocks noChangeAspect="1"/>
          </p:cNvPicPr>
          <p:nvPr/>
        </p:nvPicPr>
        <p:blipFill>
          <a:blip r:embed="rId4"/>
          <a:stretch>
            <a:fillRect/>
          </a:stretch>
        </p:blipFill>
        <p:spPr>
          <a:xfrm>
            <a:off x="1016000" y="2373560"/>
            <a:ext cx="10411543" cy="3032489"/>
          </a:xfrm>
          <a:prstGeom prst="rect">
            <a:avLst/>
          </a:prstGeom>
        </p:spPr>
      </p:pic>
    </p:spTree>
    <p:extLst>
      <p:ext uri="{BB962C8B-B14F-4D97-AF65-F5344CB8AC3E}">
        <p14:creationId xmlns:p14="http://schemas.microsoft.com/office/powerpoint/2010/main" val="19430463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A121AA-C496-BCFC-CD77-E579E44EC481}"/>
              </a:ext>
            </a:extLst>
          </p:cNvPr>
          <p:cNvSpPr/>
          <p:nvPr/>
        </p:nvSpPr>
        <p:spPr>
          <a:xfrm>
            <a:off x="0" y="334164"/>
            <a:ext cx="12192000" cy="63630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1918BB02-6924-3E7B-A9E0-B8D105542448}"/>
              </a:ext>
            </a:extLst>
          </p:cNvPr>
          <p:cNvSpPr txBox="1">
            <a:spLocks/>
          </p:cNvSpPr>
          <p:nvPr/>
        </p:nvSpPr>
        <p:spPr>
          <a:xfrm>
            <a:off x="653969" y="400153"/>
            <a:ext cx="9732579" cy="556562"/>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400" dirty="0">
                <a:solidFill>
                  <a:schemeClr val="tx1">
                    <a:lumMod val="85000"/>
                    <a:lumOff val="15000"/>
                  </a:schemeClr>
                </a:solidFill>
                <a:latin typeface="+mn-lt"/>
              </a:rPr>
              <a:t>Final Designs &amp; Build</a:t>
            </a:r>
          </a:p>
        </p:txBody>
      </p:sp>
      <p:sp>
        <p:nvSpPr>
          <p:cNvPr id="8" name="Title 1">
            <a:extLst>
              <a:ext uri="{FF2B5EF4-FFF2-40B4-BE49-F238E27FC236}">
                <a16:creationId xmlns:a16="http://schemas.microsoft.com/office/drawing/2014/main" id="{5DC52B70-08E4-FDAF-79B3-1420D4C8C99F}"/>
              </a:ext>
            </a:extLst>
          </p:cNvPr>
          <p:cNvSpPr txBox="1">
            <a:spLocks/>
          </p:cNvSpPr>
          <p:nvPr/>
        </p:nvSpPr>
        <p:spPr>
          <a:xfrm>
            <a:off x="106484" y="83866"/>
            <a:ext cx="7594485" cy="231444"/>
          </a:xfrm>
          <a:prstGeom prst="rect">
            <a:avLst/>
          </a:prstGeom>
        </p:spPr>
        <p:txBody>
          <a:bodyPr vert="horz" lIns="91440" tIns="45720" rIns="91440" bIns="45720" rtlCol="0" anchor="b">
            <a:normAutofit fontScale="4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933" dirty="0">
                <a:solidFill>
                  <a:srgbClr val="0070C0"/>
                </a:solidFill>
                <a:latin typeface="Verdana"/>
              </a:rPr>
              <a:t>ESA OSIP Early Technology Development – Final Presentation (27/06/2023)</a:t>
            </a:r>
          </a:p>
        </p:txBody>
      </p:sp>
      <p:sp>
        <p:nvSpPr>
          <p:cNvPr id="2" name="Title 1">
            <a:extLst>
              <a:ext uri="{FF2B5EF4-FFF2-40B4-BE49-F238E27FC236}">
                <a16:creationId xmlns:a16="http://schemas.microsoft.com/office/drawing/2014/main" id="{91CBB8D3-8FDA-40F6-5453-4BCF251EB454}"/>
              </a:ext>
            </a:extLst>
          </p:cNvPr>
          <p:cNvSpPr txBox="1">
            <a:spLocks/>
          </p:cNvSpPr>
          <p:nvPr/>
        </p:nvSpPr>
        <p:spPr>
          <a:xfrm>
            <a:off x="2387600" y="1232358"/>
            <a:ext cx="7998947" cy="7284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chemeClr val="tx1">
                    <a:lumMod val="85000"/>
                    <a:lumOff val="15000"/>
                  </a:schemeClr>
                </a:solidFill>
                <a:latin typeface="+mn-lt"/>
              </a:rPr>
              <a:t>Wing System – M Shape &amp; out-of-plane folding</a:t>
            </a:r>
            <a:endParaRPr lang="en-GB" sz="3200" dirty="0">
              <a:solidFill>
                <a:schemeClr val="tx1">
                  <a:lumMod val="85000"/>
                  <a:lumOff val="15000"/>
                </a:schemeClr>
              </a:solidFill>
              <a:latin typeface="+mn-lt"/>
            </a:endParaRPr>
          </a:p>
        </p:txBody>
      </p:sp>
      <p:pic>
        <p:nvPicPr>
          <p:cNvPr id="3" name="Picture 2" descr="A close up of a sign">
            <a:extLst>
              <a:ext uri="{FF2B5EF4-FFF2-40B4-BE49-F238E27FC236}">
                <a16:creationId xmlns:a16="http://schemas.microsoft.com/office/drawing/2014/main" id="{051B7C0C-999E-BA14-58C5-08166D6CBADD}"/>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9328285" y="440619"/>
            <a:ext cx="1489788" cy="423391"/>
          </a:xfrm>
          <a:prstGeom prst="rect">
            <a:avLst/>
          </a:prstGeom>
          <a:effectLst>
            <a:reflection stA="0" endPos="65000" dist="50800" dir="5400000" sy="-100000" algn="bl" rotWithShape="0"/>
          </a:effectLst>
        </p:spPr>
      </p:pic>
      <p:pic>
        <p:nvPicPr>
          <p:cNvPr id="4" name="Picture 3" descr="A blue text with black background&#10;&#10;Description automatically generated with low confidence">
            <a:extLst>
              <a:ext uri="{FF2B5EF4-FFF2-40B4-BE49-F238E27FC236}">
                <a16:creationId xmlns:a16="http://schemas.microsoft.com/office/drawing/2014/main" id="{37FED93C-855A-C6E0-2D1A-9B2AF14A59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3489" y="423391"/>
            <a:ext cx="1201102" cy="476437"/>
          </a:xfrm>
          <a:prstGeom prst="rect">
            <a:avLst/>
          </a:prstGeom>
        </p:spPr>
      </p:pic>
      <p:pic>
        <p:nvPicPr>
          <p:cNvPr id="9" name="Picture 8">
            <a:extLst>
              <a:ext uri="{FF2B5EF4-FFF2-40B4-BE49-F238E27FC236}">
                <a16:creationId xmlns:a16="http://schemas.microsoft.com/office/drawing/2014/main" id="{3EC71576-9DCA-FF54-11B8-8EAAF20C18BD}"/>
              </a:ext>
            </a:extLst>
          </p:cNvPr>
          <p:cNvPicPr>
            <a:picLocks noChangeAspect="1"/>
          </p:cNvPicPr>
          <p:nvPr/>
        </p:nvPicPr>
        <p:blipFill>
          <a:blip r:embed="rId4"/>
          <a:stretch>
            <a:fillRect/>
          </a:stretch>
        </p:blipFill>
        <p:spPr>
          <a:xfrm>
            <a:off x="653969" y="2019166"/>
            <a:ext cx="6072822" cy="4438681"/>
          </a:xfrm>
          <a:prstGeom prst="rect">
            <a:avLst/>
          </a:prstGeom>
        </p:spPr>
      </p:pic>
      <p:pic>
        <p:nvPicPr>
          <p:cNvPr id="11" name="Picture 10">
            <a:extLst>
              <a:ext uri="{FF2B5EF4-FFF2-40B4-BE49-F238E27FC236}">
                <a16:creationId xmlns:a16="http://schemas.microsoft.com/office/drawing/2014/main" id="{769AC398-2CBF-72E0-5D78-05255F5D90BB}"/>
              </a:ext>
            </a:extLst>
          </p:cNvPr>
          <p:cNvPicPr>
            <a:picLocks noChangeAspect="1"/>
          </p:cNvPicPr>
          <p:nvPr/>
        </p:nvPicPr>
        <p:blipFill>
          <a:blip r:embed="rId5"/>
          <a:stretch>
            <a:fillRect/>
          </a:stretch>
        </p:blipFill>
        <p:spPr>
          <a:xfrm>
            <a:off x="6882582" y="4174729"/>
            <a:ext cx="4891405" cy="1877630"/>
          </a:xfrm>
          <a:prstGeom prst="rect">
            <a:avLst/>
          </a:prstGeom>
        </p:spPr>
      </p:pic>
      <p:pic>
        <p:nvPicPr>
          <p:cNvPr id="16" name="Picture 15">
            <a:extLst>
              <a:ext uri="{FF2B5EF4-FFF2-40B4-BE49-F238E27FC236}">
                <a16:creationId xmlns:a16="http://schemas.microsoft.com/office/drawing/2014/main" id="{045F52BA-72C8-FE6B-6956-4C7FA356A9E2}"/>
              </a:ext>
            </a:extLst>
          </p:cNvPr>
          <p:cNvPicPr>
            <a:picLocks noChangeAspect="1"/>
          </p:cNvPicPr>
          <p:nvPr/>
        </p:nvPicPr>
        <p:blipFill>
          <a:blip r:embed="rId6"/>
          <a:stretch>
            <a:fillRect/>
          </a:stretch>
        </p:blipFill>
        <p:spPr>
          <a:xfrm>
            <a:off x="9549211" y="2226223"/>
            <a:ext cx="1988820" cy="1948506"/>
          </a:xfrm>
          <a:prstGeom prst="rect">
            <a:avLst/>
          </a:prstGeom>
        </p:spPr>
      </p:pic>
      <p:pic>
        <p:nvPicPr>
          <p:cNvPr id="18" name="Picture 17">
            <a:extLst>
              <a:ext uri="{FF2B5EF4-FFF2-40B4-BE49-F238E27FC236}">
                <a16:creationId xmlns:a16="http://schemas.microsoft.com/office/drawing/2014/main" id="{EF50D316-4D07-7007-EBED-CEC7EC5CAD49}"/>
              </a:ext>
            </a:extLst>
          </p:cNvPr>
          <p:cNvPicPr>
            <a:picLocks noChangeAspect="1"/>
          </p:cNvPicPr>
          <p:nvPr/>
        </p:nvPicPr>
        <p:blipFill>
          <a:blip r:embed="rId7"/>
          <a:stretch>
            <a:fillRect/>
          </a:stretch>
        </p:blipFill>
        <p:spPr>
          <a:xfrm>
            <a:off x="7416784" y="2054726"/>
            <a:ext cx="2132427" cy="2132427"/>
          </a:xfrm>
          <a:prstGeom prst="rect">
            <a:avLst/>
          </a:prstGeom>
        </p:spPr>
      </p:pic>
    </p:spTree>
    <p:extLst>
      <p:ext uri="{BB962C8B-B14F-4D97-AF65-F5344CB8AC3E}">
        <p14:creationId xmlns:p14="http://schemas.microsoft.com/office/powerpoint/2010/main" val="23176529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A121AA-C496-BCFC-CD77-E579E44EC481}"/>
              </a:ext>
            </a:extLst>
          </p:cNvPr>
          <p:cNvSpPr/>
          <p:nvPr/>
        </p:nvSpPr>
        <p:spPr>
          <a:xfrm>
            <a:off x="0" y="334164"/>
            <a:ext cx="12192000" cy="63630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1918BB02-6924-3E7B-A9E0-B8D105542448}"/>
              </a:ext>
            </a:extLst>
          </p:cNvPr>
          <p:cNvSpPr txBox="1">
            <a:spLocks/>
          </p:cNvSpPr>
          <p:nvPr/>
        </p:nvSpPr>
        <p:spPr>
          <a:xfrm>
            <a:off x="653969" y="400153"/>
            <a:ext cx="9732579" cy="556562"/>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400" dirty="0">
                <a:solidFill>
                  <a:schemeClr val="tx1">
                    <a:lumMod val="85000"/>
                    <a:lumOff val="15000"/>
                  </a:schemeClr>
                </a:solidFill>
                <a:latin typeface="+mn-lt"/>
              </a:rPr>
              <a:t>Final Designs &amp; Build</a:t>
            </a:r>
          </a:p>
        </p:txBody>
      </p:sp>
      <p:sp>
        <p:nvSpPr>
          <p:cNvPr id="8" name="Title 1">
            <a:extLst>
              <a:ext uri="{FF2B5EF4-FFF2-40B4-BE49-F238E27FC236}">
                <a16:creationId xmlns:a16="http://schemas.microsoft.com/office/drawing/2014/main" id="{5DC52B70-08E4-FDAF-79B3-1420D4C8C99F}"/>
              </a:ext>
            </a:extLst>
          </p:cNvPr>
          <p:cNvSpPr txBox="1">
            <a:spLocks/>
          </p:cNvSpPr>
          <p:nvPr/>
        </p:nvSpPr>
        <p:spPr>
          <a:xfrm>
            <a:off x="106484" y="83866"/>
            <a:ext cx="7594485" cy="231444"/>
          </a:xfrm>
          <a:prstGeom prst="rect">
            <a:avLst/>
          </a:prstGeom>
        </p:spPr>
        <p:txBody>
          <a:bodyPr vert="horz" lIns="91440" tIns="45720" rIns="91440" bIns="45720" rtlCol="0" anchor="b">
            <a:normAutofit fontScale="4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933" dirty="0">
                <a:solidFill>
                  <a:srgbClr val="0070C0"/>
                </a:solidFill>
                <a:latin typeface="Verdana"/>
              </a:rPr>
              <a:t>ESA OSIP Early Technology Development – Final Presentation (27/06/2023)</a:t>
            </a:r>
          </a:p>
        </p:txBody>
      </p:sp>
      <p:sp>
        <p:nvSpPr>
          <p:cNvPr id="2" name="Title 1">
            <a:extLst>
              <a:ext uri="{FF2B5EF4-FFF2-40B4-BE49-F238E27FC236}">
                <a16:creationId xmlns:a16="http://schemas.microsoft.com/office/drawing/2014/main" id="{91CBB8D3-8FDA-40F6-5453-4BCF251EB454}"/>
              </a:ext>
            </a:extLst>
          </p:cNvPr>
          <p:cNvSpPr txBox="1">
            <a:spLocks/>
          </p:cNvSpPr>
          <p:nvPr/>
        </p:nvSpPr>
        <p:spPr>
          <a:xfrm>
            <a:off x="2573517" y="1232358"/>
            <a:ext cx="7352908" cy="7284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chemeClr val="tx1">
                    <a:lumMod val="85000"/>
                    <a:lumOff val="15000"/>
                  </a:schemeClr>
                </a:solidFill>
                <a:latin typeface="+mn-lt"/>
              </a:rPr>
              <a:t>Wing System – Cover and actuation</a:t>
            </a:r>
            <a:endParaRPr lang="en-GB" sz="3200" dirty="0">
              <a:solidFill>
                <a:schemeClr val="tx1">
                  <a:lumMod val="85000"/>
                  <a:lumOff val="15000"/>
                </a:schemeClr>
              </a:solidFill>
              <a:latin typeface="+mn-lt"/>
            </a:endParaRPr>
          </a:p>
        </p:txBody>
      </p:sp>
      <p:pic>
        <p:nvPicPr>
          <p:cNvPr id="3" name="Picture 2" descr="A close up of a sign">
            <a:extLst>
              <a:ext uri="{FF2B5EF4-FFF2-40B4-BE49-F238E27FC236}">
                <a16:creationId xmlns:a16="http://schemas.microsoft.com/office/drawing/2014/main" id="{051B7C0C-999E-BA14-58C5-08166D6CBADD}"/>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9328285" y="440619"/>
            <a:ext cx="1489788" cy="423391"/>
          </a:xfrm>
          <a:prstGeom prst="rect">
            <a:avLst/>
          </a:prstGeom>
          <a:effectLst>
            <a:reflection stA="0" endPos="65000" dist="50800" dir="5400000" sy="-100000" algn="bl" rotWithShape="0"/>
          </a:effectLst>
        </p:spPr>
      </p:pic>
      <p:pic>
        <p:nvPicPr>
          <p:cNvPr id="4" name="Picture 3" descr="A blue text with black background&#10;&#10;Description automatically generated with low confidence">
            <a:extLst>
              <a:ext uri="{FF2B5EF4-FFF2-40B4-BE49-F238E27FC236}">
                <a16:creationId xmlns:a16="http://schemas.microsoft.com/office/drawing/2014/main" id="{37FED93C-855A-C6E0-2D1A-9B2AF14A59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3489" y="423391"/>
            <a:ext cx="1201102" cy="476437"/>
          </a:xfrm>
          <a:prstGeom prst="rect">
            <a:avLst/>
          </a:prstGeom>
        </p:spPr>
      </p:pic>
      <p:pic>
        <p:nvPicPr>
          <p:cNvPr id="11" name="Picture 10">
            <a:extLst>
              <a:ext uri="{FF2B5EF4-FFF2-40B4-BE49-F238E27FC236}">
                <a16:creationId xmlns:a16="http://schemas.microsoft.com/office/drawing/2014/main" id="{A0EF9874-CB53-60A5-CA4E-A14138DC8D00}"/>
              </a:ext>
            </a:extLst>
          </p:cNvPr>
          <p:cNvPicPr>
            <a:picLocks noChangeAspect="1"/>
          </p:cNvPicPr>
          <p:nvPr/>
        </p:nvPicPr>
        <p:blipFill>
          <a:blip r:embed="rId4"/>
          <a:stretch>
            <a:fillRect/>
          </a:stretch>
        </p:blipFill>
        <p:spPr>
          <a:xfrm>
            <a:off x="443230" y="2141388"/>
            <a:ext cx="5652770" cy="3956939"/>
          </a:xfrm>
          <a:prstGeom prst="rect">
            <a:avLst/>
          </a:prstGeom>
        </p:spPr>
      </p:pic>
      <p:pic>
        <p:nvPicPr>
          <p:cNvPr id="9" name="Picture 8">
            <a:extLst>
              <a:ext uri="{FF2B5EF4-FFF2-40B4-BE49-F238E27FC236}">
                <a16:creationId xmlns:a16="http://schemas.microsoft.com/office/drawing/2014/main" id="{56459BD0-F38F-0DEC-2C92-F43F7F5FDD2D}"/>
              </a:ext>
            </a:extLst>
          </p:cNvPr>
          <p:cNvPicPr>
            <a:picLocks noChangeAspect="1"/>
          </p:cNvPicPr>
          <p:nvPr/>
        </p:nvPicPr>
        <p:blipFill>
          <a:blip r:embed="rId5"/>
          <a:stretch>
            <a:fillRect/>
          </a:stretch>
        </p:blipFill>
        <p:spPr>
          <a:xfrm>
            <a:off x="5981252" y="2433030"/>
            <a:ext cx="6210748" cy="3101172"/>
          </a:xfrm>
          <a:prstGeom prst="rect">
            <a:avLst/>
          </a:prstGeom>
        </p:spPr>
      </p:pic>
      <p:sp>
        <p:nvSpPr>
          <p:cNvPr id="6" name="Title 1">
            <a:extLst>
              <a:ext uri="{FF2B5EF4-FFF2-40B4-BE49-F238E27FC236}">
                <a16:creationId xmlns:a16="http://schemas.microsoft.com/office/drawing/2014/main" id="{8B952D05-6D5B-4CE3-A798-D7A8C89651C1}"/>
              </a:ext>
            </a:extLst>
          </p:cNvPr>
          <p:cNvSpPr txBox="1">
            <a:spLocks/>
          </p:cNvSpPr>
          <p:nvPr/>
        </p:nvSpPr>
        <p:spPr>
          <a:xfrm>
            <a:off x="10444898" y="3525623"/>
            <a:ext cx="1534778" cy="2639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200" dirty="0">
                <a:solidFill>
                  <a:schemeClr val="tx1">
                    <a:lumMod val="85000"/>
                    <a:lumOff val="15000"/>
                  </a:schemeClr>
                </a:solidFill>
                <a:latin typeface="+mn-lt"/>
              </a:rPr>
              <a:t>p1   p2   p3    p4      p5</a:t>
            </a:r>
            <a:endParaRPr lang="en-GB" sz="1200" dirty="0">
              <a:solidFill>
                <a:schemeClr val="tx1">
                  <a:lumMod val="85000"/>
                  <a:lumOff val="15000"/>
                </a:schemeClr>
              </a:solidFill>
              <a:latin typeface="+mn-lt"/>
            </a:endParaRPr>
          </a:p>
        </p:txBody>
      </p:sp>
      <p:sp>
        <p:nvSpPr>
          <p:cNvPr id="12" name="Title 1">
            <a:extLst>
              <a:ext uri="{FF2B5EF4-FFF2-40B4-BE49-F238E27FC236}">
                <a16:creationId xmlns:a16="http://schemas.microsoft.com/office/drawing/2014/main" id="{5A63CFDE-681F-6186-73EE-813826CA5C32}"/>
              </a:ext>
            </a:extLst>
          </p:cNvPr>
          <p:cNvSpPr txBox="1">
            <a:spLocks/>
          </p:cNvSpPr>
          <p:nvPr/>
        </p:nvSpPr>
        <p:spPr>
          <a:xfrm>
            <a:off x="9140182" y="3516196"/>
            <a:ext cx="1534778" cy="2639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200" dirty="0">
                <a:solidFill>
                  <a:schemeClr val="tx1">
                    <a:lumMod val="85000"/>
                    <a:lumOff val="15000"/>
                  </a:schemeClr>
                </a:solidFill>
                <a:latin typeface="+mn-lt"/>
              </a:rPr>
              <a:t>s9                      s1</a:t>
            </a:r>
            <a:endParaRPr lang="en-GB" sz="1200" dirty="0">
              <a:solidFill>
                <a:schemeClr val="tx1">
                  <a:lumMod val="85000"/>
                  <a:lumOff val="15000"/>
                </a:schemeClr>
              </a:solidFill>
              <a:latin typeface="+mn-lt"/>
            </a:endParaRPr>
          </a:p>
        </p:txBody>
      </p:sp>
      <p:cxnSp>
        <p:nvCxnSpPr>
          <p:cNvPr id="14" name="Straight Connector 13">
            <a:extLst>
              <a:ext uri="{FF2B5EF4-FFF2-40B4-BE49-F238E27FC236}">
                <a16:creationId xmlns:a16="http://schemas.microsoft.com/office/drawing/2014/main" id="{E62F0B26-FE4F-EC3A-2827-36B2976017A7}"/>
              </a:ext>
            </a:extLst>
          </p:cNvPr>
          <p:cNvCxnSpPr>
            <a:cxnSpLocks/>
          </p:cNvCxnSpPr>
          <p:nvPr/>
        </p:nvCxnSpPr>
        <p:spPr>
          <a:xfrm>
            <a:off x="10482606" y="3429000"/>
            <a:ext cx="0" cy="342015"/>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104552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A121AA-C496-BCFC-CD77-E579E44EC481}"/>
              </a:ext>
            </a:extLst>
          </p:cNvPr>
          <p:cNvSpPr/>
          <p:nvPr/>
        </p:nvSpPr>
        <p:spPr>
          <a:xfrm>
            <a:off x="0" y="334164"/>
            <a:ext cx="12192000" cy="63630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1918BB02-6924-3E7B-A9E0-B8D105542448}"/>
              </a:ext>
            </a:extLst>
          </p:cNvPr>
          <p:cNvSpPr txBox="1">
            <a:spLocks/>
          </p:cNvSpPr>
          <p:nvPr/>
        </p:nvSpPr>
        <p:spPr>
          <a:xfrm>
            <a:off x="653969" y="400153"/>
            <a:ext cx="9732579" cy="556562"/>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100" dirty="0">
                <a:solidFill>
                  <a:schemeClr val="tx1">
                    <a:lumMod val="85000"/>
                    <a:lumOff val="15000"/>
                  </a:schemeClr>
                </a:solidFill>
                <a:latin typeface="+mn-lt"/>
              </a:rPr>
              <a:t>OSIP Early Technology Development </a:t>
            </a:r>
          </a:p>
        </p:txBody>
      </p:sp>
      <p:sp>
        <p:nvSpPr>
          <p:cNvPr id="8" name="Title 1">
            <a:extLst>
              <a:ext uri="{FF2B5EF4-FFF2-40B4-BE49-F238E27FC236}">
                <a16:creationId xmlns:a16="http://schemas.microsoft.com/office/drawing/2014/main" id="{5DC52B70-08E4-FDAF-79B3-1420D4C8C99F}"/>
              </a:ext>
            </a:extLst>
          </p:cNvPr>
          <p:cNvSpPr txBox="1">
            <a:spLocks/>
          </p:cNvSpPr>
          <p:nvPr/>
        </p:nvSpPr>
        <p:spPr>
          <a:xfrm>
            <a:off x="106484" y="83866"/>
            <a:ext cx="7594485" cy="231444"/>
          </a:xfrm>
          <a:prstGeom prst="rect">
            <a:avLst/>
          </a:prstGeom>
        </p:spPr>
        <p:txBody>
          <a:bodyPr vert="horz" lIns="91440" tIns="45720" rIns="91440" bIns="45720" rtlCol="0" anchor="b">
            <a:normAutofit fontScale="4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933" dirty="0">
                <a:solidFill>
                  <a:srgbClr val="0070C0"/>
                </a:solidFill>
                <a:latin typeface="Verdana"/>
              </a:rPr>
              <a:t>ESA OSIP Early Technology Development – Final Presentation (27/06/2023)</a:t>
            </a:r>
          </a:p>
        </p:txBody>
      </p:sp>
      <p:sp>
        <p:nvSpPr>
          <p:cNvPr id="2" name="Title 1">
            <a:extLst>
              <a:ext uri="{FF2B5EF4-FFF2-40B4-BE49-F238E27FC236}">
                <a16:creationId xmlns:a16="http://schemas.microsoft.com/office/drawing/2014/main" id="{9A521BED-7A28-A1C9-5D5E-0AB90263F079}"/>
              </a:ext>
            </a:extLst>
          </p:cNvPr>
          <p:cNvSpPr txBox="1">
            <a:spLocks/>
          </p:cNvSpPr>
          <p:nvPr/>
        </p:nvSpPr>
        <p:spPr>
          <a:xfrm>
            <a:off x="2296160" y="1466558"/>
            <a:ext cx="8090388" cy="105243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chemeClr val="tx1">
                    <a:lumMod val="85000"/>
                    <a:lumOff val="15000"/>
                  </a:schemeClr>
                </a:solidFill>
                <a:latin typeface="+mn-lt"/>
              </a:rPr>
              <a:t>OSIP - E</a:t>
            </a:r>
            <a:r>
              <a:rPr lang="en-GB" sz="3200" dirty="0" err="1">
                <a:solidFill>
                  <a:schemeClr val="tx1">
                    <a:lumMod val="85000"/>
                    <a:lumOff val="15000"/>
                  </a:schemeClr>
                </a:solidFill>
                <a:latin typeface="+mn-lt"/>
              </a:rPr>
              <a:t>arly</a:t>
            </a:r>
            <a:r>
              <a:rPr lang="en-GB" sz="3200" dirty="0">
                <a:solidFill>
                  <a:schemeClr val="tx1">
                    <a:lumMod val="85000"/>
                    <a:lumOff val="15000"/>
                  </a:schemeClr>
                </a:solidFill>
                <a:latin typeface="+mn-lt"/>
              </a:rPr>
              <a:t> Technology Development activities</a:t>
            </a:r>
          </a:p>
          <a:p>
            <a:endParaRPr lang="en-US" sz="3200" dirty="0">
              <a:solidFill>
                <a:schemeClr val="tx1">
                  <a:lumMod val="85000"/>
                  <a:lumOff val="15000"/>
                </a:schemeClr>
              </a:solidFill>
              <a:latin typeface="+mn-lt"/>
            </a:endParaRPr>
          </a:p>
        </p:txBody>
      </p:sp>
      <p:pic>
        <p:nvPicPr>
          <p:cNvPr id="3" name="Picture 2" descr="A close up of a sign">
            <a:extLst>
              <a:ext uri="{FF2B5EF4-FFF2-40B4-BE49-F238E27FC236}">
                <a16:creationId xmlns:a16="http://schemas.microsoft.com/office/drawing/2014/main" id="{179EC29F-6313-5F76-E662-DE7872AAFED7}"/>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9328285" y="440619"/>
            <a:ext cx="1489788" cy="423391"/>
          </a:xfrm>
          <a:prstGeom prst="rect">
            <a:avLst/>
          </a:prstGeom>
          <a:effectLst>
            <a:reflection stA="0" endPos="65000" dist="50800" dir="5400000" sy="-100000" algn="bl" rotWithShape="0"/>
          </a:effectLst>
        </p:spPr>
      </p:pic>
      <p:pic>
        <p:nvPicPr>
          <p:cNvPr id="4" name="Picture 3" descr="A blue text with black background&#10;&#10;Description automatically generated with low confidence">
            <a:extLst>
              <a:ext uri="{FF2B5EF4-FFF2-40B4-BE49-F238E27FC236}">
                <a16:creationId xmlns:a16="http://schemas.microsoft.com/office/drawing/2014/main" id="{D6942DE4-6D1C-153B-8C22-B4449C5360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3489" y="423391"/>
            <a:ext cx="1201102" cy="476437"/>
          </a:xfrm>
          <a:prstGeom prst="rect">
            <a:avLst/>
          </a:prstGeom>
        </p:spPr>
      </p:pic>
      <p:sp>
        <p:nvSpPr>
          <p:cNvPr id="10" name="Title 1">
            <a:extLst>
              <a:ext uri="{FF2B5EF4-FFF2-40B4-BE49-F238E27FC236}">
                <a16:creationId xmlns:a16="http://schemas.microsoft.com/office/drawing/2014/main" id="{E37FA165-D766-16BA-F100-7E6545F913AD}"/>
              </a:ext>
            </a:extLst>
          </p:cNvPr>
          <p:cNvSpPr txBox="1">
            <a:spLocks/>
          </p:cNvSpPr>
          <p:nvPr/>
        </p:nvSpPr>
        <p:spPr>
          <a:xfrm>
            <a:off x="3362960" y="2518990"/>
            <a:ext cx="7731760" cy="194741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indent="-342900" algn="just">
              <a:buFont typeface="Arial" panose="020B0604020202020204" pitchFamily="34" charset="0"/>
              <a:buChar char="•"/>
            </a:pPr>
            <a:r>
              <a:rPr lang="en-US" sz="2000" dirty="0">
                <a:solidFill>
                  <a:schemeClr val="tx1">
                    <a:lumMod val="85000"/>
                    <a:lumOff val="15000"/>
                  </a:schemeClr>
                </a:solidFill>
                <a:latin typeface="+mn-lt"/>
              </a:rPr>
              <a:t>The emphasis is on novel, potentially game changing low Technology Readiness Level activities for space applications. </a:t>
            </a:r>
          </a:p>
          <a:p>
            <a:pPr marL="342900" indent="-342900" algn="just">
              <a:buFont typeface="Arial" panose="020B0604020202020204" pitchFamily="34" charset="0"/>
              <a:buChar char="•"/>
            </a:pPr>
            <a:endParaRPr lang="en-US" sz="2000" dirty="0">
              <a:solidFill>
                <a:schemeClr val="tx1">
                  <a:lumMod val="85000"/>
                  <a:lumOff val="15000"/>
                </a:schemeClr>
              </a:solidFill>
              <a:latin typeface="+mn-lt"/>
            </a:endParaRPr>
          </a:p>
          <a:p>
            <a:pPr marL="342900" indent="-342900" algn="just">
              <a:buFont typeface="Arial" panose="020B0604020202020204" pitchFamily="34" charset="0"/>
              <a:buChar char="•"/>
            </a:pPr>
            <a:r>
              <a:rPr lang="en-US" sz="2000" dirty="0">
                <a:solidFill>
                  <a:schemeClr val="tx1">
                    <a:lumMod val="85000"/>
                    <a:lumOff val="15000"/>
                  </a:schemeClr>
                </a:solidFill>
                <a:latin typeface="+mn-lt"/>
              </a:rPr>
              <a:t>These activities are typically involving an early proof of concept with hardware up to prototype level with potential customer interests.</a:t>
            </a:r>
            <a:endParaRPr lang="en-GB" sz="2000" dirty="0">
              <a:solidFill>
                <a:schemeClr val="tx1">
                  <a:lumMod val="85000"/>
                  <a:lumOff val="15000"/>
                </a:schemeClr>
              </a:solidFill>
              <a:latin typeface="+mn-lt"/>
            </a:endParaRPr>
          </a:p>
        </p:txBody>
      </p:sp>
      <p:pic>
        <p:nvPicPr>
          <p:cNvPr id="12" name="Picture 11">
            <a:extLst>
              <a:ext uri="{FF2B5EF4-FFF2-40B4-BE49-F238E27FC236}">
                <a16:creationId xmlns:a16="http://schemas.microsoft.com/office/drawing/2014/main" id="{7DAF1C6F-BC44-624C-1725-BD27D2827EB1}"/>
              </a:ext>
            </a:extLst>
          </p:cNvPr>
          <p:cNvPicPr>
            <a:picLocks noChangeAspect="1"/>
          </p:cNvPicPr>
          <p:nvPr/>
        </p:nvPicPr>
        <p:blipFill>
          <a:blip r:embed="rId4"/>
          <a:stretch>
            <a:fillRect/>
          </a:stretch>
        </p:blipFill>
        <p:spPr>
          <a:xfrm>
            <a:off x="1282105" y="2851524"/>
            <a:ext cx="1819382" cy="1672063"/>
          </a:xfrm>
          <a:prstGeom prst="rect">
            <a:avLst/>
          </a:prstGeom>
        </p:spPr>
      </p:pic>
    </p:spTree>
    <p:extLst>
      <p:ext uri="{BB962C8B-B14F-4D97-AF65-F5344CB8AC3E}">
        <p14:creationId xmlns:p14="http://schemas.microsoft.com/office/powerpoint/2010/main" val="26991038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A121AA-C496-BCFC-CD77-E579E44EC481}"/>
              </a:ext>
            </a:extLst>
          </p:cNvPr>
          <p:cNvSpPr/>
          <p:nvPr/>
        </p:nvSpPr>
        <p:spPr>
          <a:xfrm>
            <a:off x="0" y="334164"/>
            <a:ext cx="12192000" cy="63630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1918BB02-6924-3E7B-A9E0-B8D105542448}"/>
              </a:ext>
            </a:extLst>
          </p:cNvPr>
          <p:cNvSpPr txBox="1">
            <a:spLocks/>
          </p:cNvSpPr>
          <p:nvPr/>
        </p:nvSpPr>
        <p:spPr>
          <a:xfrm>
            <a:off x="653969" y="400153"/>
            <a:ext cx="9732579" cy="556562"/>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400" dirty="0">
                <a:solidFill>
                  <a:schemeClr val="tx1">
                    <a:lumMod val="85000"/>
                    <a:lumOff val="15000"/>
                  </a:schemeClr>
                </a:solidFill>
                <a:latin typeface="+mn-lt"/>
              </a:rPr>
              <a:t>Final Designs &amp; Build</a:t>
            </a:r>
          </a:p>
        </p:txBody>
      </p:sp>
      <p:sp>
        <p:nvSpPr>
          <p:cNvPr id="8" name="Title 1">
            <a:extLst>
              <a:ext uri="{FF2B5EF4-FFF2-40B4-BE49-F238E27FC236}">
                <a16:creationId xmlns:a16="http://schemas.microsoft.com/office/drawing/2014/main" id="{5DC52B70-08E4-FDAF-79B3-1420D4C8C99F}"/>
              </a:ext>
            </a:extLst>
          </p:cNvPr>
          <p:cNvSpPr txBox="1">
            <a:spLocks/>
          </p:cNvSpPr>
          <p:nvPr/>
        </p:nvSpPr>
        <p:spPr>
          <a:xfrm>
            <a:off x="106484" y="83866"/>
            <a:ext cx="7594485" cy="231444"/>
          </a:xfrm>
          <a:prstGeom prst="rect">
            <a:avLst/>
          </a:prstGeom>
        </p:spPr>
        <p:txBody>
          <a:bodyPr vert="horz" lIns="91440" tIns="45720" rIns="91440" bIns="45720" rtlCol="0" anchor="b">
            <a:normAutofit fontScale="4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933" dirty="0">
                <a:solidFill>
                  <a:srgbClr val="0070C0"/>
                </a:solidFill>
                <a:latin typeface="Verdana"/>
              </a:rPr>
              <a:t>ESA OSIP Early Technology Development – Final Presentation (27/06/2023)</a:t>
            </a:r>
          </a:p>
        </p:txBody>
      </p:sp>
      <p:sp>
        <p:nvSpPr>
          <p:cNvPr id="2" name="Title 1">
            <a:extLst>
              <a:ext uri="{FF2B5EF4-FFF2-40B4-BE49-F238E27FC236}">
                <a16:creationId xmlns:a16="http://schemas.microsoft.com/office/drawing/2014/main" id="{91CBB8D3-8FDA-40F6-5453-4BCF251EB454}"/>
              </a:ext>
            </a:extLst>
          </p:cNvPr>
          <p:cNvSpPr txBox="1">
            <a:spLocks/>
          </p:cNvSpPr>
          <p:nvPr/>
        </p:nvSpPr>
        <p:spPr>
          <a:xfrm>
            <a:off x="2573517" y="1232358"/>
            <a:ext cx="7352908" cy="7284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chemeClr val="tx1">
                    <a:lumMod val="85000"/>
                    <a:lumOff val="15000"/>
                  </a:schemeClr>
                </a:solidFill>
                <a:latin typeface="+mn-lt"/>
              </a:rPr>
              <a:t>Wing System – Cover and actuation</a:t>
            </a:r>
            <a:endParaRPr lang="en-GB" sz="3200" dirty="0">
              <a:solidFill>
                <a:schemeClr val="tx1">
                  <a:lumMod val="85000"/>
                  <a:lumOff val="15000"/>
                </a:schemeClr>
              </a:solidFill>
              <a:latin typeface="+mn-lt"/>
            </a:endParaRPr>
          </a:p>
        </p:txBody>
      </p:sp>
      <p:pic>
        <p:nvPicPr>
          <p:cNvPr id="3" name="Picture 2" descr="A close up of a sign">
            <a:extLst>
              <a:ext uri="{FF2B5EF4-FFF2-40B4-BE49-F238E27FC236}">
                <a16:creationId xmlns:a16="http://schemas.microsoft.com/office/drawing/2014/main" id="{051B7C0C-999E-BA14-58C5-08166D6CBADD}"/>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9328285" y="440619"/>
            <a:ext cx="1489788" cy="423391"/>
          </a:xfrm>
          <a:prstGeom prst="rect">
            <a:avLst/>
          </a:prstGeom>
          <a:effectLst>
            <a:reflection stA="0" endPos="65000" dist="50800" dir="5400000" sy="-100000" algn="bl" rotWithShape="0"/>
          </a:effectLst>
        </p:spPr>
      </p:pic>
      <p:pic>
        <p:nvPicPr>
          <p:cNvPr id="4" name="Picture 3" descr="A blue text with black background&#10;&#10;Description automatically generated with low confidence">
            <a:extLst>
              <a:ext uri="{FF2B5EF4-FFF2-40B4-BE49-F238E27FC236}">
                <a16:creationId xmlns:a16="http://schemas.microsoft.com/office/drawing/2014/main" id="{37FED93C-855A-C6E0-2D1A-9B2AF14A59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3489" y="423391"/>
            <a:ext cx="1201102" cy="476437"/>
          </a:xfrm>
          <a:prstGeom prst="rect">
            <a:avLst/>
          </a:prstGeom>
        </p:spPr>
      </p:pic>
      <p:pic>
        <p:nvPicPr>
          <p:cNvPr id="10" name="Picture 9">
            <a:extLst>
              <a:ext uri="{FF2B5EF4-FFF2-40B4-BE49-F238E27FC236}">
                <a16:creationId xmlns:a16="http://schemas.microsoft.com/office/drawing/2014/main" id="{526E79CD-E136-095F-BB7F-8D8B2F1B783E}"/>
              </a:ext>
            </a:extLst>
          </p:cNvPr>
          <p:cNvPicPr>
            <a:picLocks noChangeAspect="1"/>
          </p:cNvPicPr>
          <p:nvPr/>
        </p:nvPicPr>
        <p:blipFill>
          <a:blip r:embed="rId4"/>
          <a:stretch>
            <a:fillRect/>
          </a:stretch>
        </p:blipFill>
        <p:spPr>
          <a:xfrm>
            <a:off x="653969" y="2464566"/>
            <a:ext cx="5442031" cy="3439289"/>
          </a:xfrm>
          <a:prstGeom prst="rect">
            <a:avLst/>
          </a:prstGeom>
        </p:spPr>
      </p:pic>
      <p:pic>
        <p:nvPicPr>
          <p:cNvPr id="12" name="Picture 11">
            <a:extLst>
              <a:ext uri="{FF2B5EF4-FFF2-40B4-BE49-F238E27FC236}">
                <a16:creationId xmlns:a16="http://schemas.microsoft.com/office/drawing/2014/main" id="{8A151008-7BDF-36DA-649B-70B1E2D9E8BB}"/>
              </a:ext>
            </a:extLst>
          </p:cNvPr>
          <p:cNvPicPr>
            <a:picLocks noChangeAspect="1"/>
          </p:cNvPicPr>
          <p:nvPr/>
        </p:nvPicPr>
        <p:blipFill>
          <a:blip r:embed="rId5"/>
          <a:stretch>
            <a:fillRect/>
          </a:stretch>
        </p:blipFill>
        <p:spPr>
          <a:xfrm>
            <a:off x="5981252" y="2433030"/>
            <a:ext cx="6210748" cy="3101172"/>
          </a:xfrm>
          <a:prstGeom prst="rect">
            <a:avLst/>
          </a:prstGeom>
        </p:spPr>
      </p:pic>
    </p:spTree>
    <p:extLst>
      <p:ext uri="{BB962C8B-B14F-4D97-AF65-F5344CB8AC3E}">
        <p14:creationId xmlns:p14="http://schemas.microsoft.com/office/powerpoint/2010/main" val="23948010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A121AA-C496-BCFC-CD77-E579E44EC481}"/>
              </a:ext>
            </a:extLst>
          </p:cNvPr>
          <p:cNvSpPr/>
          <p:nvPr/>
        </p:nvSpPr>
        <p:spPr>
          <a:xfrm>
            <a:off x="0" y="334164"/>
            <a:ext cx="12192000" cy="63630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1918BB02-6924-3E7B-A9E0-B8D105542448}"/>
              </a:ext>
            </a:extLst>
          </p:cNvPr>
          <p:cNvSpPr txBox="1">
            <a:spLocks/>
          </p:cNvSpPr>
          <p:nvPr/>
        </p:nvSpPr>
        <p:spPr>
          <a:xfrm>
            <a:off x="653969" y="400153"/>
            <a:ext cx="9732579" cy="556562"/>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400" dirty="0">
                <a:solidFill>
                  <a:schemeClr val="tx1">
                    <a:lumMod val="85000"/>
                    <a:lumOff val="15000"/>
                  </a:schemeClr>
                </a:solidFill>
                <a:latin typeface="+mn-lt"/>
              </a:rPr>
              <a:t>Final Designs &amp; Build</a:t>
            </a:r>
          </a:p>
        </p:txBody>
      </p:sp>
      <p:sp>
        <p:nvSpPr>
          <p:cNvPr id="8" name="Title 1">
            <a:extLst>
              <a:ext uri="{FF2B5EF4-FFF2-40B4-BE49-F238E27FC236}">
                <a16:creationId xmlns:a16="http://schemas.microsoft.com/office/drawing/2014/main" id="{5DC52B70-08E4-FDAF-79B3-1420D4C8C99F}"/>
              </a:ext>
            </a:extLst>
          </p:cNvPr>
          <p:cNvSpPr txBox="1">
            <a:spLocks/>
          </p:cNvSpPr>
          <p:nvPr/>
        </p:nvSpPr>
        <p:spPr>
          <a:xfrm>
            <a:off x="106484" y="83866"/>
            <a:ext cx="7594485" cy="231444"/>
          </a:xfrm>
          <a:prstGeom prst="rect">
            <a:avLst/>
          </a:prstGeom>
        </p:spPr>
        <p:txBody>
          <a:bodyPr vert="horz" lIns="91440" tIns="45720" rIns="91440" bIns="45720" rtlCol="0" anchor="b">
            <a:normAutofit fontScale="4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933" dirty="0">
                <a:solidFill>
                  <a:srgbClr val="0070C0"/>
                </a:solidFill>
                <a:latin typeface="Verdana"/>
              </a:rPr>
              <a:t>ESA OSIP Early Technology Development – Final Presentation (27/06/2023)</a:t>
            </a:r>
          </a:p>
        </p:txBody>
      </p:sp>
      <p:sp>
        <p:nvSpPr>
          <p:cNvPr id="2" name="Title 1">
            <a:extLst>
              <a:ext uri="{FF2B5EF4-FFF2-40B4-BE49-F238E27FC236}">
                <a16:creationId xmlns:a16="http://schemas.microsoft.com/office/drawing/2014/main" id="{91CBB8D3-8FDA-40F6-5453-4BCF251EB454}"/>
              </a:ext>
            </a:extLst>
          </p:cNvPr>
          <p:cNvSpPr txBox="1">
            <a:spLocks/>
          </p:cNvSpPr>
          <p:nvPr/>
        </p:nvSpPr>
        <p:spPr>
          <a:xfrm>
            <a:off x="2573517" y="1232358"/>
            <a:ext cx="7352908" cy="7284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chemeClr val="tx1">
                    <a:lumMod val="85000"/>
                    <a:lumOff val="15000"/>
                  </a:schemeClr>
                </a:solidFill>
                <a:latin typeface="+mn-lt"/>
              </a:rPr>
              <a:t>Wing System – Cover and actuation</a:t>
            </a:r>
            <a:endParaRPr lang="en-GB" sz="3200" dirty="0">
              <a:solidFill>
                <a:schemeClr val="tx1">
                  <a:lumMod val="85000"/>
                  <a:lumOff val="15000"/>
                </a:schemeClr>
              </a:solidFill>
              <a:latin typeface="+mn-lt"/>
            </a:endParaRPr>
          </a:p>
        </p:txBody>
      </p:sp>
      <p:pic>
        <p:nvPicPr>
          <p:cNvPr id="3" name="Picture 2" descr="A close up of a sign">
            <a:extLst>
              <a:ext uri="{FF2B5EF4-FFF2-40B4-BE49-F238E27FC236}">
                <a16:creationId xmlns:a16="http://schemas.microsoft.com/office/drawing/2014/main" id="{051B7C0C-999E-BA14-58C5-08166D6CBADD}"/>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9328285" y="440619"/>
            <a:ext cx="1489788" cy="423391"/>
          </a:xfrm>
          <a:prstGeom prst="rect">
            <a:avLst/>
          </a:prstGeom>
          <a:effectLst>
            <a:reflection stA="0" endPos="65000" dist="50800" dir="5400000" sy="-100000" algn="bl" rotWithShape="0"/>
          </a:effectLst>
        </p:spPr>
      </p:pic>
      <p:pic>
        <p:nvPicPr>
          <p:cNvPr id="4" name="Picture 3" descr="A blue text with black background&#10;&#10;Description automatically generated with low confidence">
            <a:extLst>
              <a:ext uri="{FF2B5EF4-FFF2-40B4-BE49-F238E27FC236}">
                <a16:creationId xmlns:a16="http://schemas.microsoft.com/office/drawing/2014/main" id="{37FED93C-855A-C6E0-2D1A-9B2AF14A59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3489" y="423391"/>
            <a:ext cx="1201102" cy="476437"/>
          </a:xfrm>
          <a:prstGeom prst="rect">
            <a:avLst/>
          </a:prstGeom>
        </p:spPr>
      </p:pic>
      <p:pic>
        <p:nvPicPr>
          <p:cNvPr id="12" name="Picture 11">
            <a:extLst>
              <a:ext uri="{FF2B5EF4-FFF2-40B4-BE49-F238E27FC236}">
                <a16:creationId xmlns:a16="http://schemas.microsoft.com/office/drawing/2014/main" id="{8A151008-7BDF-36DA-649B-70B1E2D9E8BB}"/>
              </a:ext>
            </a:extLst>
          </p:cNvPr>
          <p:cNvPicPr>
            <a:picLocks noChangeAspect="1"/>
          </p:cNvPicPr>
          <p:nvPr/>
        </p:nvPicPr>
        <p:blipFill>
          <a:blip r:embed="rId4"/>
          <a:stretch>
            <a:fillRect/>
          </a:stretch>
        </p:blipFill>
        <p:spPr>
          <a:xfrm>
            <a:off x="5981252" y="2433030"/>
            <a:ext cx="6210748" cy="3101172"/>
          </a:xfrm>
          <a:prstGeom prst="rect">
            <a:avLst/>
          </a:prstGeom>
        </p:spPr>
      </p:pic>
      <p:pic>
        <p:nvPicPr>
          <p:cNvPr id="9" name="Picture 8">
            <a:extLst>
              <a:ext uri="{FF2B5EF4-FFF2-40B4-BE49-F238E27FC236}">
                <a16:creationId xmlns:a16="http://schemas.microsoft.com/office/drawing/2014/main" id="{6A4B945F-78EF-0C2C-0483-8104396B50BD}"/>
              </a:ext>
            </a:extLst>
          </p:cNvPr>
          <p:cNvPicPr>
            <a:picLocks noChangeAspect="1"/>
          </p:cNvPicPr>
          <p:nvPr/>
        </p:nvPicPr>
        <p:blipFill>
          <a:blip r:embed="rId5"/>
          <a:stretch>
            <a:fillRect/>
          </a:stretch>
        </p:blipFill>
        <p:spPr>
          <a:xfrm>
            <a:off x="1090519" y="4391447"/>
            <a:ext cx="4477161" cy="2039255"/>
          </a:xfrm>
          <a:prstGeom prst="rect">
            <a:avLst/>
          </a:prstGeom>
        </p:spPr>
      </p:pic>
      <p:pic>
        <p:nvPicPr>
          <p:cNvPr id="13" name="Picture 12">
            <a:extLst>
              <a:ext uri="{FF2B5EF4-FFF2-40B4-BE49-F238E27FC236}">
                <a16:creationId xmlns:a16="http://schemas.microsoft.com/office/drawing/2014/main" id="{1D098F8E-D49E-A4EB-0F94-2B238B8835F2}"/>
              </a:ext>
            </a:extLst>
          </p:cNvPr>
          <p:cNvPicPr>
            <a:picLocks noChangeAspect="1"/>
          </p:cNvPicPr>
          <p:nvPr/>
        </p:nvPicPr>
        <p:blipFill>
          <a:blip r:embed="rId6"/>
          <a:stretch>
            <a:fillRect/>
          </a:stretch>
        </p:blipFill>
        <p:spPr>
          <a:xfrm>
            <a:off x="1462388" y="2033048"/>
            <a:ext cx="3723922" cy="2316607"/>
          </a:xfrm>
          <a:prstGeom prst="rect">
            <a:avLst/>
          </a:prstGeom>
        </p:spPr>
      </p:pic>
    </p:spTree>
    <p:extLst>
      <p:ext uri="{BB962C8B-B14F-4D97-AF65-F5344CB8AC3E}">
        <p14:creationId xmlns:p14="http://schemas.microsoft.com/office/powerpoint/2010/main" val="29068879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A121AA-C496-BCFC-CD77-E579E44EC481}"/>
              </a:ext>
            </a:extLst>
          </p:cNvPr>
          <p:cNvSpPr/>
          <p:nvPr/>
        </p:nvSpPr>
        <p:spPr>
          <a:xfrm>
            <a:off x="0" y="334164"/>
            <a:ext cx="12192000" cy="63630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1918BB02-6924-3E7B-A9E0-B8D105542448}"/>
              </a:ext>
            </a:extLst>
          </p:cNvPr>
          <p:cNvSpPr txBox="1">
            <a:spLocks/>
          </p:cNvSpPr>
          <p:nvPr/>
        </p:nvSpPr>
        <p:spPr>
          <a:xfrm>
            <a:off x="653969" y="400153"/>
            <a:ext cx="9732579" cy="556562"/>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400" dirty="0">
                <a:solidFill>
                  <a:schemeClr val="tx1">
                    <a:lumMod val="85000"/>
                    <a:lumOff val="15000"/>
                  </a:schemeClr>
                </a:solidFill>
                <a:latin typeface="+mn-lt"/>
              </a:rPr>
              <a:t>Final Designs &amp; Build</a:t>
            </a:r>
          </a:p>
        </p:txBody>
      </p:sp>
      <p:sp>
        <p:nvSpPr>
          <p:cNvPr id="8" name="Title 1">
            <a:extLst>
              <a:ext uri="{FF2B5EF4-FFF2-40B4-BE49-F238E27FC236}">
                <a16:creationId xmlns:a16="http://schemas.microsoft.com/office/drawing/2014/main" id="{5DC52B70-08E4-FDAF-79B3-1420D4C8C99F}"/>
              </a:ext>
            </a:extLst>
          </p:cNvPr>
          <p:cNvSpPr txBox="1">
            <a:spLocks/>
          </p:cNvSpPr>
          <p:nvPr/>
        </p:nvSpPr>
        <p:spPr>
          <a:xfrm>
            <a:off x="106484" y="83866"/>
            <a:ext cx="7594485" cy="231444"/>
          </a:xfrm>
          <a:prstGeom prst="rect">
            <a:avLst/>
          </a:prstGeom>
        </p:spPr>
        <p:txBody>
          <a:bodyPr vert="horz" lIns="91440" tIns="45720" rIns="91440" bIns="45720" rtlCol="0" anchor="b">
            <a:normAutofit fontScale="4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933" dirty="0">
                <a:solidFill>
                  <a:srgbClr val="0070C0"/>
                </a:solidFill>
                <a:latin typeface="Verdana"/>
              </a:rPr>
              <a:t>ESA OSIP Early Technology Development – Final Presentation (27/06/2023)</a:t>
            </a:r>
          </a:p>
        </p:txBody>
      </p:sp>
      <p:sp>
        <p:nvSpPr>
          <p:cNvPr id="2" name="Title 1">
            <a:extLst>
              <a:ext uri="{FF2B5EF4-FFF2-40B4-BE49-F238E27FC236}">
                <a16:creationId xmlns:a16="http://schemas.microsoft.com/office/drawing/2014/main" id="{91CBB8D3-8FDA-40F6-5453-4BCF251EB454}"/>
              </a:ext>
            </a:extLst>
          </p:cNvPr>
          <p:cNvSpPr txBox="1">
            <a:spLocks/>
          </p:cNvSpPr>
          <p:nvPr/>
        </p:nvSpPr>
        <p:spPr>
          <a:xfrm>
            <a:off x="1950720" y="1232358"/>
            <a:ext cx="8544560" cy="7284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chemeClr val="tx1">
                    <a:lumMod val="85000"/>
                    <a:lumOff val="15000"/>
                  </a:schemeClr>
                </a:solidFill>
                <a:latin typeface="+mn-lt"/>
              </a:rPr>
              <a:t>Wing System – Compression for tube and M Shape</a:t>
            </a:r>
            <a:endParaRPr lang="en-GB" sz="3200" dirty="0">
              <a:solidFill>
                <a:schemeClr val="tx1">
                  <a:lumMod val="85000"/>
                  <a:lumOff val="15000"/>
                </a:schemeClr>
              </a:solidFill>
              <a:latin typeface="+mn-lt"/>
            </a:endParaRPr>
          </a:p>
        </p:txBody>
      </p:sp>
      <p:pic>
        <p:nvPicPr>
          <p:cNvPr id="3" name="Picture 2" descr="A close up of a sign">
            <a:extLst>
              <a:ext uri="{FF2B5EF4-FFF2-40B4-BE49-F238E27FC236}">
                <a16:creationId xmlns:a16="http://schemas.microsoft.com/office/drawing/2014/main" id="{051B7C0C-999E-BA14-58C5-08166D6CBADD}"/>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9328285" y="440619"/>
            <a:ext cx="1489788" cy="423391"/>
          </a:xfrm>
          <a:prstGeom prst="rect">
            <a:avLst/>
          </a:prstGeom>
          <a:effectLst>
            <a:reflection stA="0" endPos="65000" dist="50800" dir="5400000" sy="-100000" algn="bl" rotWithShape="0"/>
          </a:effectLst>
        </p:spPr>
      </p:pic>
      <p:pic>
        <p:nvPicPr>
          <p:cNvPr id="4" name="Picture 3" descr="A blue text with black background&#10;&#10;Description automatically generated with low confidence">
            <a:extLst>
              <a:ext uri="{FF2B5EF4-FFF2-40B4-BE49-F238E27FC236}">
                <a16:creationId xmlns:a16="http://schemas.microsoft.com/office/drawing/2014/main" id="{37FED93C-855A-C6E0-2D1A-9B2AF14A59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3489" y="423391"/>
            <a:ext cx="1201102" cy="476437"/>
          </a:xfrm>
          <a:prstGeom prst="rect">
            <a:avLst/>
          </a:prstGeom>
        </p:spPr>
      </p:pic>
      <p:pic>
        <p:nvPicPr>
          <p:cNvPr id="12" name="Picture 11">
            <a:extLst>
              <a:ext uri="{FF2B5EF4-FFF2-40B4-BE49-F238E27FC236}">
                <a16:creationId xmlns:a16="http://schemas.microsoft.com/office/drawing/2014/main" id="{8A151008-7BDF-36DA-649B-70B1E2D9E8BB}"/>
              </a:ext>
            </a:extLst>
          </p:cNvPr>
          <p:cNvPicPr>
            <a:picLocks noChangeAspect="1"/>
          </p:cNvPicPr>
          <p:nvPr/>
        </p:nvPicPr>
        <p:blipFill>
          <a:blip r:embed="rId4"/>
          <a:stretch>
            <a:fillRect/>
          </a:stretch>
        </p:blipFill>
        <p:spPr>
          <a:xfrm>
            <a:off x="5981252" y="2433030"/>
            <a:ext cx="6210748" cy="3101172"/>
          </a:xfrm>
          <a:prstGeom prst="rect">
            <a:avLst/>
          </a:prstGeom>
        </p:spPr>
      </p:pic>
      <p:pic>
        <p:nvPicPr>
          <p:cNvPr id="10" name="Picture 9">
            <a:extLst>
              <a:ext uri="{FF2B5EF4-FFF2-40B4-BE49-F238E27FC236}">
                <a16:creationId xmlns:a16="http://schemas.microsoft.com/office/drawing/2014/main" id="{E73723CE-806A-CE3F-8787-7BE467B44F6D}"/>
              </a:ext>
            </a:extLst>
          </p:cNvPr>
          <p:cNvPicPr>
            <a:picLocks noChangeAspect="1"/>
          </p:cNvPicPr>
          <p:nvPr/>
        </p:nvPicPr>
        <p:blipFill>
          <a:blip r:embed="rId5"/>
          <a:stretch>
            <a:fillRect/>
          </a:stretch>
        </p:blipFill>
        <p:spPr>
          <a:xfrm>
            <a:off x="3323894" y="2676071"/>
            <a:ext cx="2939746" cy="2946830"/>
          </a:xfrm>
          <a:prstGeom prst="rect">
            <a:avLst/>
          </a:prstGeom>
        </p:spPr>
      </p:pic>
      <p:pic>
        <p:nvPicPr>
          <p:cNvPr id="15" name="Picture 14">
            <a:extLst>
              <a:ext uri="{FF2B5EF4-FFF2-40B4-BE49-F238E27FC236}">
                <a16:creationId xmlns:a16="http://schemas.microsoft.com/office/drawing/2014/main" id="{F5AACF22-A252-03E9-075B-32B963BF4361}"/>
              </a:ext>
            </a:extLst>
          </p:cNvPr>
          <p:cNvPicPr>
            <a:picLocks noChangeAspect="1"/>
          </p:cNvPicPr>
          <p:nvPr/>
        </p:nvPicPr>
        <p:blipFill>
          <a:blip r:embed="rId6"/>
          <a:stretch>
            <a:fillRect/>
          </a:stretch>
        </p:blipFill>
        <p:spPr>
          <a:xfrm>
            <a:off x="3163224" y="2123447"/>
            <a:ext cx="876215" cy="876215"/>
          </a:xfrm>
          <a:prstGeom prst="rect">
            <a:avLst/>
          </a:prstGeom>
        </p:spPr>
      </p:pic>
      <p:pic>
        <p:nvPicPr>
          <p:cNvPr id="16" name="Picture 15">
            <a:extLst>
              <a:ext uri="{FF2B5EF4-FFF2-40B4-BE49-F238E27FC236}">
                <a16:creationId xmlns:a16="http://schemas.microsoft.com/office/drawing/2014/main" id="{EF963A2C-B204-A441-26AD-288CBD0871A3}"/>
              </a:ext>
            </a:extLst>
          </p:cNvPr>
          <p:cNvPicPr>
            <a:picLocks noChangeAspect="1"/>
          </p:cNvPicPr>
          <p:nvPr/>
        </p:nvPicPr>
        <p:blipFill>
          <a:blip r:embed="rId7"/>
          <a:stretch>
            <a:fillRect/>
          </a:stretch>
        </p:blipFill>
        <p:spPr>
          <a:xfrm>
            <a:off x="1209793" y="2244058"/>
            <a:ext cx="774902" cy="759195"/>
          </a:xfrm>
          <a:prstGeom prst="rect">
            <a:avLst/>
          </a:prstGeom>
        </p:spPr>
      </p:pic>
      <p:pic>
        <p:nvPicPr>
          <p:cNvPr id="14" name="Picture 13">
            <a:extLst>
              <a:ext uri="{FF2B5EF4-FFF2-40B4-BE49-F238E27FC236}">
                <a16:creationId xmlns:a16="http://schemas.microsoft.com/office/drawing/2014/main" id="{11C196BB-2991-801C-5A0C-E1D7B2D936F0}"/>
              </a:ext>
            </a:extLst>
          </p:cNvPr>
          <p:cNvPicPr>
            <a:picLocks noChangeAspect="1"/>
          </p:cNvPicPr>
          <p:nvPr/>
        </p:nvPicPr>
        <p:blipFill>
          <a:blip r:embed="rId8"/>
          <a:stretch>
            <a:fillRect/>
          </a:stretch>
        </p:blipFill>
        <p:spPr>
          <a:xfrm>
            <a:off x="1555565" y="2928143"/>
            <a:ext cx="1515108" cy="1576448"/>
          </a:xfrm>
          <a:prstGeom prst="rect">
            <a:avLst/>
          </a:prstGeom>
        </p:spPr>
      </p:pic>
    </p:spTree>
    <p:extLst>
      <p:ext uri="{BB962C8B-B14F-4D97-AF65-F5344CB8AC3E}">
        <p14:creationId xmlns:p14="http://schemas.microsoft.com/office/powerpoint/2010/main" val="5324493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A121AA-C496-BCFC-CD77-E579E44EC481}"/>
              </a:ext>
            </a:extLst>
          </p:cNvPr>
          <p:cNvSpPr/>
          <p:nvPr/>
        </p:nvSpPr>
        <p:spPr>
          <a:xfrm>
            <a:off x="0" y="334164"/>
            <a:ext cx="12192000" cy="63630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1918BB02-6924-3E7B-A9E0-B8D105542448}"/>
              </a:ext>
            </a:extLst>
          </p:cNvPr>
          <p:cNvSpPr txBox="1">
            <a:spLocks/>
          </p:cNvSpPr>
          <p:nvPr/>
        </p:nvSpPr>
        <p:spPr>
          <a:xfrm>
            <a:off x="653969" y="400153"/>
            <a:ext cx="9732579" cy="556562"/>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400" dirty="0">
                <a:solidFill>
                  <a:schemeClr val="tx1">
                    <a:lumMod val="85000"/>
                    <a:lumOff val="15000"/>
                  </a:schemeClr>
                </a:solidFill>
                <a:latin typeface="+mn-lt"/>
              </a:rPr>
              <a:t>Final Designs &amp; Build</a:t>
            </a:r>
          </a:p>
        </p:txBody>
      </p:sp>
      <p:sp>
        <p:nvSpPr>
          <p:cNvPr id="8" name="Title 1">
            <a:extLst>
              <a:ext uri="{FF2B5EF4-FFF2-40B4-BE49-F238E27FC236}">
                <a16:creationId xmlns:a16="http://schemas.microsoft.com/office/drawing/2014/main" id="{5DC52B70-08E4-FDAF-79B3-1420D4C8C99F}"/>
              </a:ext>
            </a:extLst>
          </p:cNvPr>
          <p:cNvSpPr txBox="1">
            <a:spLocks/>
          </p:cNvSpPr>
          <p:nvPr/>
        </p:nvSpPr>
        <p:spPr>
          <a:xfrm>
            <a:off x="106484" y="83866"/>
            <a:ext cx="7594485" cy="231444"/>
          </a:xfrm>
          <a:prstGeom prst="rect">
            <a:avLst/>
          </a:prstGeom>
        </p:spPr>
        <p:txBody>
          <a:bodyPr vert="horz" lIns="91440" tIns="45720" rIns="91440" bIns="45720" rtlCol="0" anchor="b">
            <a:normAutofit fontScale="4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933" dirty="0">
                <a:solidFill>
                  <a:srgbClr val="0070C0"/>
                </a:solidFill>
                <a:latin typeface="Verdana"/>
              </a:rPr>
              <a:t>ESA OSIP Early Technology Development – Final Presentation (27/06/2023)</a:t>
            </a:r>
          </a:p>
        </p:txBody>
      </p:sp>
      <p:pic>
        <p:nvPicPr>
          <p:cNvPr id="4" name="Picture 3" descr="A close up of a sign">
            <a:extLst>
              <a:ext uri="{FF2B5EF4-FFF2-40B4-BE49-F238E27FC236}">
                <a16:creationId xmlns:a16="http://schemas.microsoft.com/office/drawing/2014/main" id="{57025BB1-3D51-C599-06B7-7101D73E689D}"/>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9328285" y="440619"/>
            <a:ext cx="1489788" cy="423391"/>
          </a:xfrm>
          <a:prstGeom prst="rect">
            <a:avLst/>
          </a:prstGeom>
          <a:effectLst>
            <a:reflection stA="0" endPos="65000" dist="50800" dir="5400000" sy="-100000" algn="bl" rotWithShape="0"/>
          </a:effectLst>
        </p:spPr>
      </p:pic>
      <p:pic>
        <p:nvPicPr>
          <p:cNvPr id="10" name="Picture 9" descr="A blue text with black background&#10;&#10;Description automatically generated with low confidence">
            <a:extLst>
              <a:ext uri="{FF2B5EF4-FFF2-40B4-BE49-F238E27FC236}">
                <a16:creationId xmlns:a16="http://schemas.microsoft.com/office/drawing/2014/main" id="{69DAC824-6588-3405-C99F-F7119CB6D4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3489" y="423391"/>
            <a:ext cx="1201102" cy="476437"/>
          </a:xfrm>
          <a:prstGeom prst="rect">
            <a:avLst/>
          </a:prstGeom>
        </p:spPr>
      </p:pic>
      <p:pic>
        <p:nvPicPr>
          <p:cNvPr id="9" name="Picture 8">
            <a:extLst>
              <a:ext uri="{FF2B5EF4-FFF2-40B4-BE49-F238E27FC236}">
                <a16:creationId xmlns:a16="http://schemas.microsoft.com/office/drawing/2014/main" id="{C40815CE-59ED-3F64-4678-74CD8A63C2BB}"/>
              </a:ext>
            </a:extLst>
          </p:cNvPr>
          <p:cNvPicPr>
            <a:picLocks noChangeAspect="1"/>
          </p:cNvPicPr>
          <p:nvPr/>
        </p:nvPicPr>
        <p:blipFill>
          <a:blip r:embed="rId4"/>
          <a:stretch>
            <a:fillRect/>
          </a:stretch>
        </p:blipFill>
        <p:spPr>
          <a:xfrm>
            <a:off x="5222240" y="2316481"/>
            <a:ext cx="6654468" cy="3297326"/>
          </a:xfrm>
          <a:prstGeom prst="rect">
            <a:avLst/>
          </a:prstGeom>
        </p:spPr>
      </p:pic>
      <p:pic>
        <p:nvPicPr>
          <p:cNvPr id="11" name="Picture 10">
            <a:extLst>
              <a:ext uri="{FF2B5EF4-FFF2-40B4-BE49-F238E27FC236}">
                <a16:creationId xmlns:a16="http://schemas.microsoft.com/office/drawing/2014/main" id="{1DADC30A-4858-D9CC-68C8-833BEAFF203B}"/>
              </a:ext>
            </a:extLst>
          </p:cNvPr>
          <p:cNvPicPr>
            <a:picLocks noChangeAspect="1"/>
          </p:cNvPicPr>
          <p:nvPr/>
        </p:nvPicPr>
        <p:blipFill>
          <a:blip r:embed="rId5"/>
          <a:stretch>
            <a:fillRect/>
          </a:stretch>
        </p:blipFill>
        <p:spPr>
          <a:xfrm>
            <a:off x="187277" y="1036455"/>
            <a:ext cx="3842920" cy="5444794"/>
          </a:xfrm>
          <a:prstGeom prst="rect">
            <a:avLst/>
          </a:prstGeom>
        </p:spPr>
      </p:pic>
      <p:pic>
        <p:nvPicPr>
          <p:cNvPr id="13" name="Picture 12" descr="A picture containing indoor, wall&#10;&#10;Description automatically generated">
            <a:extLst>
              <a:ext uri="{FF2B5EF4-FFF2-40B4-BE49-F238E27FC236}">
                <a16:creationId xmlns:a16="http://schemas.microsoft.com/office/drawing/2014/main" id="{F8C12DB9-630E-0B35-7C8B-B2E538881A3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02475" y="1960776"/>
            <a:ext cx="1285051" cy="4094584"/>
          </a:xfrm>
          <a:prstGeom prst="rect">
            <a:avLst/>
          </a:prstGeom>
        </p:spPr>
      </p:pic>
      <p:sp>
        <p:nvSpPr>
          <p:cNvPr id="2" name="Title 1">
            <a:extLst>
              <a:ext uri="{FF2B5EF4-FFF2-40B4-BE49-F238E27FC236}">
                <a16:creationId xmlns:a16="http://schemas.microsoft.com/office/drawing/2014/main" id="{91CBB8D3-8FDA-40F6-5453-4BCF251EB454}"/>
              </a:ext>
            </a:extLst>
          </p:cNvPr>
          <p:cNvSpPr txBox="1">
            <a:spLocks/>
          </p:cNvSpPr>
          <p:nvPr/>
        </p:nvSpPr>
        <p:spPr>
          <a:xfrm>
            <a:off x="2573517" y="1232358"/>
            <a:ext cx="7352908" cy="7284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chemeClr val="tx1">
                    <a:lumMod val="85000"/>
                    <a:lumOff val="15000"/>
                  </a:schemeClr>
                </a:solidFill>
                <a:latin typeface="+mn-lt"/>
              </a:rPr>
              <a:t>Launch System - Overview</a:t>
            </a:r>
            <a:endParaRPr lang="en-GB" sz="3200" dirty="0">
              <a:solidFill>
                <a:schemeClr val="tx1">
                  <a:lumMod val="85000"/>
                  <a:lumOff val="15000"/>
                </a:schemeClr>
              </a:solidFill>
              <a:latin typeface="+mn-lt"/>
            </a:endParaRPr>
          </a:p>
        </p:txBody>
      </p:sp>
    </p:spTree>
    <p:extLst>
      <p:ext uri="{BB962C8B-B14F-4D97-AF65-F5344CB8AC3E}">
        <p14:creationId xmlns:p14="http://schemas.microsoft.com/office/powerpoint/2010/main" val="22452097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C06AAF0-6E30-50C4-50CA-98A86FACA14E}"/>
              </a:ext>
            </a:extLst>
          </p:cNvPr>
          <p:cNvPicPr>
            <a:picLocks noChangeAspect="1"/>
          </p:cNvPicPr>
          <p:nvPr/>
        </p:nvPicPr>
        <p:blipFill>
          <a:blip r:embed="rId2"/>
          <a:stretch>
            <a:fillRect/>
          </a:stretch>
        </p:blipFill>
        <p:spPr>
          <a:xfrm>
            <a:off x="0" y="1491415"/>
            <a:ext cx="6638544" cy="5023419"/>
          </a:xfrm>
          <a:prstGeom prst="rect">
            <a:avLst/>
          </a:prstGeom>
        </p:spPr>
      </p:pic>
      <p:sp>
        <p:nvSpPr>
          <p:cNvPr id="5" name="Rectangle 4">
            <a:extLst>
              <a:ext uri="{FF2B5EF4-FFF2-40B4-BE49-F238E27FC236}">
                <a16:creationId xmlns:a16="http://schemas.microsoft.com/office/drawing/2014/main" id="{07A121AA-C496-BCFC-CD77-E579E44EC481}"/>
              </a:ext>
            </a:extLst>
          </p:cNvPr>
          <p:cNvSpPr/>
          <p:nvPr/>
        </p:nvSpPr>
        <p:spPr>
          <a:xfrm>
            <a:off x="0" y="334164"/>
            <a:ext cx="12192000" cy="63630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1918BB02-6924-3E7B-A9E0-B8D105542448}"/>
              </a:ext>
            </a:extLst>
          </p:cNvPr>
          <p:cNvSpPr txBox="1">
            <a:spLocks/>
          </p:cNvSpPr>
          <p:nvPr/>
        </p:nvSpPr>
        <p:spPr>
          <a:xfrm>
            <a:off x="653969" y="400153"/>
            <a:ext cx="9732579" cy="556562"/>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400" dirty="0">
                <a:solidFill>
                  <a:schemeClr val="tx1">
                    <a:lumMod val="85000"/>
                    <a:lumOff val="15000"/>
                  </a:schemeClr>
                </a:solidFill>
                <a:latin typeface="+mn-lt"/>
              </a:rPr>
              <a:t>Final Designs &amp; Build</a:t>
            </a:r>
          </a:p>
        </p:txBody>
      </p:sp>
      <p:sp>
        <p:nvSpPr>
          <p:cNvPr id="8" name="Title 1">
            <a:extLst>
              <a:ext uri="{FF2B5EF4-FFF2-40B4-BE49-F238E27FC236}">
                <a16:creationId xmlns:a16="http://schemas.microsoft.com/office/drawing/2014/main" id="{5DC52B70-08E4-FDAF-79B3-1420D4C8C99F}"/>
              </a:ext>
            </a:extLst>
          </p:cNvPr>
          <p:cNvSpPr txBox="1">
            <a:spLocks/>
          </p:cNvSpPr>
          <p:nvPr/>
        </p:nvSpPr>
        <p:spPr>
          <a:xfrm>
            <a:off x="106484" y="83866"/>
            <a:ext cx="7594485" cy="231444"/>
          </a:xfrm>
          <a:prstGeom prst="rect">
            <a:avLst/>
          </a:prstGeom>
        </p:spPr>
        <p:txBody>
          <a:bodyPr vert="horz" lIns="91440" tIns="45720" rIns="91440" bIns="45720" rtlCol="0" anchor="b">
            <a:normAutofit fontScale="4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933" dirty="0">
                <a:solidFill>
                  <a:srgbClr val="0070C0"/>
                </a:solidFill>
                <a:latin typeface="Verdana"/>
              </a:rPr>
              <a:t>ESA OSIP Early Technology Development – Final Presentation (27/06/2023)</a:t>
            </a:r>
          </a:p>
        </p:txBody>
      </p:sp>
      <p:sp>
        <p:nvSpPr>
          <p:cNvPr id="2" name="Title 1">
            <a:extLst>
              <a:ext uri="{FF2B5EF4-FFF2-40B4-BE49-F238E27FC236}">
                <a16:creationId xmlns:a16="http://schemas.microsoft.com/office/drawing/2014/main" id="{91CBB8D3-8FDA-40F6-5453-4BCF251EB454}"/>
              </a:ext>
            </a:extLst>
          </p:cNvPr>
          <p:cNvSpPr txBox="1">
            <a:spLocks/>
          </p:cNvSpPr>
          <p:nvPr/>
        </p:nvSpPr>
        <p:spPr>
          <a:xfrm>
            <a:off x="2558096" y="941411"/>
            <a:ext cx="7352908" cy="7284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chemeClr val="tx1">
                    <a:lumMod val="85000"/>
                    <a:lumOff val="15000"/>
                  </a:schemeClr>
                </a:solidFill>
                <a:latin typeface="+mn-lt"/>
              </a:rPr>
              <a:t>Launch System – Aft casing</a:t>
            </a:r>
            <a:endParaRPr lang="en-GB" sz="3200" dirty="0">
              <a:solidFill>
                <a:schemeClr val="tx1">
                  <a:lumMod val="85000"/>
                  <a:lumOff val="15000"/>
                </a:schemeClr>
              </a:solidFill>
              <a:latin typeface="+mn-lt"/>
            </a:endParaRPr>
          </a:p>
        </p:txBody>
      </p:sp>
      <p:pic>
        <p:nvPicPr>
          <p:cNvPr id="4" name="Picture 3" descr="A close up of a sign">
            <a:extLst>
              <a:ext uri="{FF2B5EF4-FFF2-40B4-BE49-F238E27FC236}">
                <a16:creationId xmlns:a16="http://schemas.microsoft.com/office/drawing/2014/main" id="{57025BB1-3D51-C599-06B7-7101D73E689D}"/>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9328285" y="440619"/>
            <a:ext cx="1489788" cy="423391"/>
          </a:xfrm>
          <a:prstGeom prst="rect">
            <a:avLst/>
          </a:prstGeom>
          <a:effectLst>
            <a:reflection stA="0" endPos="65000" dist="50800" dir="5400000" sy="-100000" algn="bl" rotWithShape="0"/>
          </a:effectLst>
        </p:spPr>
      </p:pic>
      <p:pic>
        <p:nvPicPr>
          <p:cNvPr id="10" name="Picture 9" descr="A blue text with black background&#10;&#10;Description automatically generated with low confidence">
            <a:extLst>
              <a:ext uri="{FF2B5EF4-FFF2-40B4-BE49-F238E27FC236}">
                <a16:creationId xmlns:a16="http://schemas.microsoft.com/office/drawing/2014/main" id="{69DAC824-6588-3405-C99F-F7119CB6D4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3489" y="423391"/>
            <a:ext cx="1201102" cy="476437"/>
          </a:xfrm>
          <a:prstGeom prst="rect">
            <a:avLst/>
          </a:prstGeom>
        </p:spPr>
      </p:pic>
      <p:pic>
        <p:nvPicPr>
          <p:cNvPr id="15" name="Picture 14">
            <a:extLst>
              <a:ext uri="{FF2B5EF4-FFF2-40B4-BE49-F238E27FC236}">
                <a16:creationId xmlns:a16="http://schemas.microsoft.com/office/drawing/2014/main" id="{DB8DB044-8F12-640B-38EA-F69799F75894}"/>
              </a:ext>
            </a:extLst>
          </p:cNvPr>
          <p:cNvPicPr>
            <a:picLocks noChangeAspect="1"/>
          </p:cNvPicPr>
          <p:nvPr/>
        </p:nvPicPr>
        <p:blipFill>
          <a:blip r:embed="rId5"/>
          <a:stretch>
            <a:fillRect/>
          </a:stretch>
        </p:blipFill>
        <p:spPr>
          <a:xfrm>
            <a:off x="6428231" y="3424225"/>
            <a:ext cx="5432711" cy="2729229"/>
          </a:xfrm>
          <a:prstGeom prst="rect">
            <a:avLst/>
          </a:prstGeom>
        </p:spPr>
      </p:pic>
      <p:cxnSp>
        <p:nvCxnSpPr>
          <p:cNvPr id="17" name="Straight Arrow Connector 16">
            <a:extLst>
              <a:ext uri="{FF2B5EF4-FFF2-40B4-BE49-F238E27FC236}">
                <a16:creationId xmlns:a16="http://schemas.microsoft.com/office/drawing/2014/main" id="{1587BEFF-A907-91A4-51A4-6E4E98E9E62E}"/>
              </a:ext>
            </a:extLst>
          </p:cNvPr>
          <p:cNvCxnSpPr>
            <a:cxnSpLocks/>
          </p:cNvCxnSpPr>
          <p:nvPr/>
        </p:nvCxnSpPr>
        <p:spPr>
          <a:xfrm>
            <a:off x="5961888" y="3867912"/>
            <a:ext cx="1490472" cy="118872"/>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9" name="Text Box 64">
            <a:extLst>
              <a:ext uri="{FF2B5EF4-FFF2-40B4-BE49-F238E27FC236}">
                <a16:creationId xmlns:a16="http://schemas.microsoft.com/office/drawing/2014/main" id="{36EBFD95-8DAC-004F-3EDF-77544DD79873}"/>
              </a:ext>
            </a:extLst>
          </p:cNvPr>
          <p:cNvSpPr txBox="1"/>
          <p:nvPr/>
        </p:nvSpPr>
        <p:spPr>
          <a:xfrm>
            <a:off x="942635" y="6533787"/>
            <a:ext cx="10304485" cy="27082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GB" sz="700" dirty="0">
                <a:effectLst/>
                <a:latin typeface="Calibri" panose="020F0502020204030204" pitchFamily="34" charset="0"/>
                <a:ea typeface="Times New Roman" panose="02020603050405020304" pitchFamily="18" charset="0"/>
              </a:rPr>
              <a:t>Copyright © Stellar Advanced Concepts Ltd 2022. All rights reserved. This document may only be reproduced in whole or in part, or stored in a retrieval system, or transmitted in any form, or by any means electronic, mechanical, photocopying or otherwise, either with the prior permission of Stellar Advanced Concepts Ltd or in accordance with the terms of ESA Contract 4000134261/21/NL/GLC/ov.</a:t>
            </a:r>
            <a:endParaRPr lang="en-GB" sz="1200" dirty="0">
              <a:effectLst/>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25488866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A121AA-C496-BCFC-CD77-E579E44EC481}"/>
              </a:ext>
            </a:extLst>
          </p:cNvPr>
          <p:cNvSpPr/>
          <p:nvPr/>
        </p:nvSpPr>
        <p:spPr>
          <a:xfrm>
            <a:off x="0" y="334164"/>
            <a:ext cx="12192000" cy="63630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1918BB02-6924-3E7B-A9E0-B8D105542448}"/>
              </a:ext>
            </a:extLst>
          </p:cNvPr>
          <p:cNvSpPr txBox="1">
            <a:spLocks/>
          </p:cNvSpPr>
          <p:nvPr/>
        </p:nvSpPr>
        <p:spPr>
          <a:xfrm>
            <a:off x="653969" y="400153"/>
            <a:ext cx="9732579" cy="556562"/>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400" dirty="0">
                <a:solidFill>
                  <a:schemeClr val="tx1">
                    <a:lumMod val="85000"/>
                    <a:lumOff val="15000"/>
                  </a:schemeClr>
                </a:solidFill>
                <a:latin typeface="+mn-lt"/>
              </a:rPr>
              <a:t>Final Designs &amp; Build</a:t>
            </a:r>
          </a:p>
        </p:txBody>
      </p:sp>
      <p:sp>
        <p:nvSpPr>
          <p:cNvPr id="8" name="Title 1">
            <a:extLst>
              <a:ext uri="{FF2B5EF4-FFF2-40B4-BE49-F238E27FC236}">
                <a16:creationId xmlns:a16="http://schemas.microsoft.com/office/drawing/2014/main" id="{5DC52B70-08E4-FDAF-79B3-1420D4C8C99F}"/>
              </a:ext>
            </a:extLst>
          </p:cNvPr>
          <p:cNvSpPr txBox="1">
            <a:spLocks/>
          </p:cNvSpPr>
          <p:nvPr/>
        </p:nvSpPr>
        <p:spPr>
          <a:xfrm>
            <a:off x="106484" y="83866"/>
            <a:ext cx="7594485" cy="231444"/>
          </a:xfrm>
          <a:prstGeom prst="rect">
            <a:avLst/>
          </a:prstGeom>
        </p:spPr>
        <p:txBody>
          <a:bodyPr vert="horz" lIns="91440" tIns="45720" rIns="91440" bIns="45720" rtlCol="0" anchor="b">
            <a:normAutofit fontScale="4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933" dirty="0">
                <a:solidFill>
                  <a:srgbClr val="0070C0"/>
                </a:solidFill>
                <a:latin typeface="Verdana"/>
              </a:rPr>
              <a:t>ESA OSIP Early Technology Development – Final Presentation (27/06/2023)</a:t>
            </a:r>
          </a:p>
        </p:txBody>
      </p:sp>
      <p:sp>
        <p:nvSpPr>
          <p:cNvPr id="2" name="Title 1">
            <a:extLst>
              <a:ext uri="{FF2B5EF4-FFF2-40B4-BE49-F238E27FC236}">
                <a16:creationId xmlns:a16="http://schemas.microsoft.com/office/drawing/2014/main" id="{91CBB8D3-8FDA-40F6-5453-4BCF251EB454}"/>
              </a:ext>
            </a:extLst>
          </p:cNvPr>
          <p:cNvSpPr txBox="1">
            <a:spLocks/>
          </p:cNvSpPr>
          <p:nvPr/>
        </p:nvSpPr>
        <p:spPr>
          <a:xfrm>
            <a:off x="2573517" y="1232358"/>
            <a:ext cx="7352908" cy="7284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chemeClr val="tx1">
                    <a:lumMod val="85000"/>
                    <a:lumOff val="15000"/>
                  </a:schemeClr>
                </a:solidFill>
                <a:latin typeface="+mn-lt"/>
              </a:rPr>
              <a:t>Launch System – Carrier module</a:t>
            </a:r>
            <a:endParaRPr lang="en-GB" sz="3200" dirty="0">
              <a:solidFill>
                <a:schemeClr val="tx1">
                  <a:lumMod val="85000"/>
                  <a:lumOff val="15000"/>
                </a:schemeClr>
              </a:solidFill>
              <a:latin typeface="+mn-lt"/>
            </a:endParaRPr>
          </a:p>
        </p:txBody>
      </p:sp>
      <p:pic>
        <p:nvPicPr>
          <p:cNvPr id="4" name="Picture 3" descr="A close up of a sign">
            <a:extLst>
              <a:ext uri="{FF2B5EF4-FFF2-40B4-BE49-F238E27FC236}">
                <a16:creationId xmlns:a16="http://schemas.microsoft.com/office/drawing/2014/main" id="{57025BB1-3D51-C599-06B7-7101D73E689D}"/>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9328285" y="440619"/>
            <a:ext cx="1489788" cy="423391"/>
          </a:xfrm>
          <a:prstGeom prst="rect">
            <a:avLst/>
          </a:prstGeom>
          <a:effectLst>
            <a:reflection stA="0" endPos="65000" dist="50800" dir="5400000" sy="-100000" algn="bl" rotWithShape="0"/>
          </a:effectLst>
        </p:spPr>
      </p:pic>
      <p:pic>
        <p:nvPicPr>
          <p:cNvPr id="10" name="Picture 9" descr="A blue text with black background&#10;&#10;Description automatically generated with low confidence">
            <a:extLst>
              <a:ext uri="{FF2B5EF4-FFF2-40B4-BE49-F238E27FC236}">
                <a16:creationId xmlns:a16="http://schemas.microsoft.com/office/drawing/2014/main" id="{69DAC824-6588-3405-C99F-F7119CB6D4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3489" y="423391"/>
            <a:ext cx="1201102" cy="476437"/>
          </a:xfrm>
          <a:prstGeom prst="rect">
            <a:avLst/>
          </a:prstGeom>
        </p:spPr>
      </p:pic>
      <p:pic>
        <p:nvPicPr>
          <p:cNvPr id="12" name="Picture 11">
            <a:extLst>
              <a:ext uri="{FF2B5EF4-FFF2-40B4-BE49-F238E27FC236}">
                <a16:creationId xmlns:a16="http://schemas.microsoft.com/office/drawing/2014/main" id="{9E4BC68C-DAE1-4CCF-0FB3-E39C7FBE170D}"/>
              </a:ext>
            </a:extLst>
          </p:cNvPr>
          <p:cNvPicPr>
            <a:picLocks noChangeAspect="1"/>
          </p:cNvPicPr>
          <p:nvPr/>
        </p:nvPicPr>
        <p:blipFill>
          <a:blip r:embed="rId4"/>
          <a:stretch>
            <a:fillRect/>
          </a:stretch>
        </p:blipFill>
        <p:spPr>
          <a:xfrm>
            <a:off x="6095999" y="2405126"/>
            <a:ext cx="5843905" cy="2935800"/>
          </a:xfrm>
          <a:prstGeom prst="rect">
            <a:avLst/>
          </a:prstGeom>
        </p:spPr>
      </p:pic>
      <p:pic>
        <p:nvPicPr>
          <p:cNvPr id="6" name="Picture 5">
            <a:extLst>
              <a:ext uri="{FF2B5EF4-FFF2-40B4-BE49-F238E27FC236}">
                <a16:creationId xmlns:a16="http://schemas.microsoft.com/office/drawing/2014/main" id="{A3779E7F-E076-D0A7-E96D-9196B0B10A29}"/>
              </a:ext>
            </a:extLst>
          </p:cNvPr>
          <p:cNvPicPr>
            <a:picLocks noChangeAspect="1"/>
          </p:cNvPicPr>
          <p:nvPr/>
        </p:nvPicPr>
        <p:blipFill>
          <a:blip r:embed="rId5"/>
          <a:stretch>
            <a:fillRect/>
          </a:stretch>
        </p:blipFill>
        <p:spPr>
          <a:xfrm>
            <a:off x="732321" y="2317697"/>
            <a:ext cx="4875999" cy="3778303"/>
          </a:xfrm>
          <a:prstGeom prst="rect">
            <a:avLst/>
          </a:prstGeom>
        </p:spPr>
      </p:pic>
      <p:cxnSp>
        <p:nvCxnSpPr>
          <p:cNvPr id="15" name="Straight Arrow Connector 14">
            <a:extLst>
              <a:ext uri="{FF2B5EF4-FFF2-40B4-BE49-F238E27FC236}">
                <a16:creationId xmlns:a16="http://schemas.microsoft.com/office/drawing/2014/main" id="{BE08B301-29DC-F4BF-FB28-C24441C2BBCF}"/>
              </a:ext>
            </a:extLst>
          </p:cNvPr>
          <p:cNvCxnSpPr>
            <a:cxnSpLocks/>
          </p:cNvCxnSpPr>
          <p:nvPr/>
        </p:nvCxnSpPr>
        <p:spPr>
          <a:xfrm flipV="1">
            <a:off x="5425440" y="3312160"/>
            <a:ext cx="1879600" cy="6096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87646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A121AA-C496-BCFC-CD77-E579E44EC481}"/>
              </a:ext>
            </a:extLst>
          </p:cNvPr>
          <p:cNvSpPr/>
          <p:nvPr/>
        </p:nvSpPr>
        <p:spPr>
          <a:xfrm>
            <a:off x="0" y="334164"/>
            <a:ext cx="12192000" cy="63630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1918BB02-6924-3E7B-A9E0-B8D105542448}"/>
              </a:ext>
            </a:extLst>
          </p:cNvPr>
          <p:cNvSpPr txBox="1">
            <a:spLocks/>
          </p:cNvSpPr>
          <p:nvPr/>
        </p:nvSpPr>
        <p:spPr>
          <a:xfrm>
            <a:off x="653969" y="400153"/>
            <a:ext cx="9732579" cy="556562"/>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400" dirty="0">
                <a:solidFill>
                  <a:schemeClr val="tx1">
                    <a:lumMod val="85000"/>
                    <a:lumOff val="15000"/>
                  </a:schemeClr>
                </a:solidFill>
                <a:latin typeface="+mn-lt"/>
              </a:rPr>
              <a:t>Final Designs &amp; Build</a:t>
            </a:r>
          </a:p>
        </p:txBody>
      </p:sp>
      <p:sp>
        <p:nvSpPr>
          <p:cNvPr id="8" name="Title 1">
            <a:extLst>
              <a:ext uri="{FF2B5EF4-FFF2-40B4-BE49-F238E27FC236}">
                <a16:creationId xmlns:a16="http://schemas.microsoft.com/office/drawing/2014/main" id="{5DC52B70-08E4-FDAF-79B3-1420D4C8C99F}"/>
              </a:ext>
            </a:extLst>
          </p:cNvPr>
          <p:cNvSpPr txBox="1">
            <a:spLocks/>
          </p:cNvSpPr>
          <p:nvPr/>
        </p:nvSpPr>
        <p:spPr>
          <a:xfrm>
            <a:off x="106484" y="83866"/>
            <a:ext cx="7594485" cy="231444"/>
          </a:xfrm>
          <a:prstGeom prst="rect">
            <a:avLst/>
          </a:prstGeom>
        </p:spPr>
        <p:txBody>
          <a:bodyPr vert="horz" lIns="91440" tIns="45720" rIns="91440" bIns="45720" rtlCol="0" anchor="b">
            <a:normAutofit fontScale="4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933" dirty="0">
                <a:solidFill>
                  <a:srgbClr val="0070C0"/>
                </a:solidFill>
                <a:latin typeface="Verdana"/>
              </a:rPr>
              <a:t>ESA OSIP Early Technology Development – Final Presentation (27/06/2023)</a:t>
            </a:r>
          </a:p>
        </p:txBody>
      </p:sp>
      <p:sp>
        <p:nvSpPr>
          <p:cNvPr id="2" name="Title 1">
            <a:extLst>
              <a:ext uri="{FF2B5EF4-FFF2-40B4-BE49-F238E27FC236}">
                <a16:creationId xmlns:a16="http://schemas.microsoft.com/office/drawing/2014/main" id="{91CBB8D3-8FDA-40F6-5453-4BCF251EB454}"/>
              </a:ext>
            </a:extLst>
          </p:cNvPr>
          <p:cNvSpPr txBox="1">
            <a:spLocks/>
          </p:cNvSpPr>
          <p:nvPr/>
        </p:nvSpPr>
        <p:spPr>
          <a:xfrm>
            <a:off x="2573517" y="1232358"/>
            <a:ext cx="7352908" cy="7284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chemeClr val="tx1">
                    <a:lumMod val="85000"/>
                    <a:lumOff val="15000"/>
                  </a:schemeClr>
                </a:solidFill>
                <a:latin typeface="+mn-lt"/>
              </a:rPr>
              <a:t>Launch System – Release mechanism</a:t>
            </a:r>
            <a:endParaRPr lang="en-GB" sz="3200" dirty="0">
              <a:solidFill>
                <a:schemeClr val="tx1">
                  <a:lumMod val="85000"/>
                  <a:lumOff val="15000"/>
                </a:schemeClr>
              </a:solidFill>
              <a:latin typeface="+mn-lt"/>
            </a:endParaRPr>
          </a:p>
        </p:txBody>
      </p:sp>
      <p:pic>
        <p:nvPicPr>
          <p:cNvPr id="4" name="Picture 3" descr="A close up of a sign">
            <a:extLst>
              <a:ext uri="{FF2B5EF4-FFF2-40B4-BE49-F238E27FC236}">
                <a16:creationId xmlns:a16="http://schemas.microsoft.com/office/drawing/2014/main" id="{57025BB1-3D51-C599-06B7-7101D73E689D}"/>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9328285" y="440619"/>
            <a:ext cx="1489788" cy="423391"/>
          </a:xfrm>
          <a:prstGeom prst="rect">
            <a:avLst/>
          </a:prstGeom>
          <a:effectLst>
            <a:reflection stA="0" endPos="65000" dist="50800" dir="5400000" sy="-100000" algn="bl" rotWithShape="0"/>
          </a:effectLst>
        </p:spPr>
      </p:pic>
      <p:pic>
        <p:nvPicPr>
          <p:cNvPr id="10" name="Picture 9" descr="A blue text with black background&#10;&#10;Description automatically generated with low confidence">
            <a:extLst>
              <a:ext uri="{FF2B5EF4-FFF2-40B4-BE49-F238E27FC236}">
                <a16:creationId xmlns:a16="http://schemas.microsoft.com/office/drawing/2014/main" id="{69DAC824-6588-3405-C99F-F7119CB6D4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3489" y="423391"/>
            <a:ext cx="1201102" cy="476437"/>
          </a:xfrm>
          <a:prstGeom prst="rect">
            <a:avLst/>
          </a:prstGeom>
        </p:spPr>
      </p:pic>
      <p:pic>
        <p:nvPicPr>
          <p:cNvPr id="12" name="Picture 11">
            <a:extLst>
              <a:ext uri="{FF2B5EF4-FFF2-40B4-BE49-F238E27FC236}">
                <a16:creationId xmlns:a16="http://schemas.microsoft.com/office/drawing/2014/main" id="{9E4BC68C-DAE1-4CCF-0FB3-E39C7FBE170D}"/>
              </a:ext>
            </a:extLst>
          </p:cNvPr>
          <p:cNvPicPr>
            <a:picLocks noChangeAspect="1"/>
          </p:cNvPicPr>
          <p:nvPr/>
        </p:nvPicPr>
        <p:blipFill>
          <a:blip r:embed="rId4"/>
          <a:stretch>
            <a:fillRect/>
          </a:stretch>
        </p:blipFill>
        <p:spPr>
          <a:xfrm>
            <a:off x="6095999" y="2405126"/>
            <a:ext cx="5843905" cy="2935800"/>
          </a:xfrm>
          <a:prstGeom prst="rect">
            <a:avLst/>
          </a:prstGeom>
        </p:spPr>
      </p:pic>
      <p:cxnSp>
        <p:nvCxnSpPr>
          <p:cNvPr id="15" name="Straight Arrow Connector 14">
            <a:extLst>
              <a:ext uri="{FF2B5EF4-FFF2-40B4-BE49-F238E27FC236}">
                <a16:creationId xmlns:a16="http://schemas.microsoft.com/office/drawing/2014/main" id="{BE08B301-29DC-F4BF-FB28-C24441C2BBCF}"/>
              </a:ext>
            </a:extLst>
          </p:cNvPr>
          <p:cNvCxnSpPr>
            <a:cxnSpLocks/>
          </p:cNvCxnSpPr>
          <p:nvPr/>
        </p:nvCxnSpPr>
        <p:spPr>
          <a:xfrm flipV="1">
            <a:off x="5688695" y="3260057"/>
            <a:ext cx="2104025" cy="68039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1525D1B7-9DA4-9EE2-B5A1-78178C530949}"/>
              </a:ext>
            </a:extLst>
          </p:cNvPr>
          <p:cNvPicPr>
            <a:picLocks noChangeAspect="1"/>
          </p:cNvPicPr>
          <p:nvPr/>
        </p:nvPicPr>
        <p:blipFill>
          <a:blip r:embed="rId5"/>
          <a:stretch>
            <a:fillRect/>
          </a:stretch>
        </p:blipFill>
        <p:spPr>
          <a:xfrm>
            <a:off x="265246" y="3260057"/>
            <a:ext cx="5492882" cy="2051335"/>
          </a:xfrm>
          <a:prstGeom prst="rect">
            <a:avLst/>
          </a:prstGeom>
        </p:spPr>
      </p:pic>
    </p:spTree>
    <p:extLst>
      <p:ext uri="{BB962C8B-B14F-4D97-AF65-F5344CB8AC3E}">
        <p14:creationId xmlns:p14="http://schemas.microsoft.com/office/powerpoint/2010/main" val="10145130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B201159-57B8-53C8-8548-B333B133D4A4}"/>
              </a:ext>
            </a:extLst>
          </p:cNvPr>
          <p:cNvPicPr>
            <a:picLocks noChangeAspect="1"/>
          </p:cNvPicPr>
          <p:nvPr/>
        </p:nvPicPr>
        <p:blipFill>
          <a:blip r:embed="rId2"/>
          <a:stretch>
            <a:fillRect/>
          </a:stretch>
        </p:blipFill>
        <p:spPr>
          <a:xfrm>
            <a:off x="1762579" y="1319798"/>
            <a:ext cx="1897122" cy="5260204"/>
          </a:xfrm>
          <a:prstGeom prst="rect">
            <a:avLst/>
          </a:prstGeom>
        </p:spPr>
      </p:pic>
      <p:sp>
        <p:nvSpPr>
          <p:cNvPr id="5" name="Rectangle 4">
            <a:extLst>
              <a:ext uri="{FF2B5EF4-FFF2-40B4-BE49-F238E27FC236}">
                <a16:creationId xmlns:a16="http://schemas.microsoft.com/office/drawing/2014/main" id="{07A121AA-C496-BCFC-CD77-E579E44EC481}"/>
              </a:ext>
            </a:extLst>
          </p:cNvPr>
          <p:cNvSpPr/>
          <p:nvPr/>
        </p:nvSpPr>
        <p:spPr>
          <a:xfrm>
            <a:off x="0" y="334164"/>
            <a:ext cx="12192000" cy="63630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1918BB02-6924-3E7B-A9E0-B8D105542448}"/>
              </a:ext>
            </a:extLst>
          </p:cNvPr>
          <p:cNvSpPr txBox="1">
            <a:spLocks/>
          </p:cNvSpPr>
          <p:nvPr/>
        </p:nvSpPr>
        <p:spPr>
          <a:xfrm>
            <a:off x="653969" y="400153"/>
            <a:ext cx="9732579" cy="556562"/>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400" dirty="0">
                <a:solidFill>
                  <a:schemeClr val="tx1">
                    <a:lumMod val="85000"/>
                    <a:lumOff val="15000"/>
                  </a:schemeClr>
                </a:solidFill>
                <a:latin typeface="+mn-lt"/>
              </a:rPr>
              <a:t>Final Designs &amp; Build</a:t>
            </a:r>
          </a:p>
        </p:txBody>
      </p:sp>
      <p:sp>
        <p:nvSpPr>
          <p:cNvPr id="8" name="Title 1">
            <a:extLst>
              <a:ext uri="{FF2B5EF4-FFF2-40B4-BE49-F238E27FC236}">
                <a16:creationId xmlns:a16="http://schemas.microsoft.com/office/drawing/2014/main" id="{5DC52B70-08E4-FDAF-79B3-1420D4C8C99F}"/>
              </a:ext>
            </a:extLst>
          </p:cNvPr>
          <p:cNvSpPr txBox="1">
            <a:spLocks/>
          </p:cNvSpPr>
          <p:nvPr/>
        </p:nvSpPr>
        <p:spPr>
          <a:xfrm>
            <a:off x="106484" y="83866"/>
            <a:ext cx="7594485" cy="231444"/>
          </a:xfrm>
          <a:prstGeom prst="rect">
            <a:avLst/>
          </a:prstGeom>
        </p:spPr>
        <p:txBody>
          <a:bodyPr vert="horz" lIns="91440" tIns="45720" rIns="91440" bIns="45720" rtlCol="0" anchor="b">
            <a:normAutofit fontScale="4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933" dirty="0">
                <a:solidFill>
                  <a:srgbClr val="0070C0"/>
                </a:solidFill>
                <a:latin typeface="Verdana"/>
              </a:rPr>
              <a:t>ESA OSIP Early Technology Development – Final Presentation (27/06/2023)</a:t>
            </a:r>
          </a:p>
        </p:txBody>
      </p:sp>
      <p:sp>
        <p:nvSpPr>
          <p:cNvPr id="2" name="Title 1">
            <a:extLst>
              <a:ext uri="{FF2B5EF4-FFF2-40B4-BE49-F238E27FC236}">
                <a16:creationId xmlns:a16="http://schemas.microsoft.com/office/drawing/2014/main" id="{91CBB8D3-8FDA-40F6-5453-4BCF251EB454}"/>
              </a:ext>
            </a:extLst>
          </p:cNvPr>
          <p:cNvSpPr txBox="1">
            <a:spLocks/>
          </p:cNvSpPr>
          <p:nvPr/>
        </p:nvSpPr>
        <p:spPr>
          <a:xfrm>
            <a:off x="2573517" y="1232358"/>
            <a:ext cx="7352908" cy="7284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chemeClr val="tx1">
                    <a:lumMod val="85000"/>
                    <a:lumOff val="15000"/>
                  </a:schemeClr>
                </a:solidFill>
                <a:latin typeface="+mn-lt"/>
              </a:rPr>
              <a:t>Launch System – Guide rails</a:t>
            </a:r>
            <a:endParaRPr lang="en-GB" sz="3200" dirty="0">
              <a:solidFill>
                <a:schemeClr val="tx1">
                  <a:lumMod val="85000"/>
                  <a:lumOff val="15000"/>
                </a:schemeClr>
              </a:solidFill>
              <a:latin typeface="+mn-lt"/>
            </a:endParaRPr>
          </a:p>
        </p:txBody>
      </p:sp>
      <p:pic>
        <p:nvPicPr>
          <p:cNvPr id="4" name="Picture 3" descr="A close up of a sign">
            <a:extLst>
              <a:ext uri="{FF2B5EF4-FFF2-40B4-BE49-F238E27FC236}">
                <a16:creationId xmlns:a16="http://schemas.microsoft.com/office/drawing/2014/main" id="{57025BB1-3D51-C599-06B7-7101D73E689D}"/>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9328285" y="440619"/>
            <a:ext cx="1489788" cy="423391"/>
          </a:xfrm>
          <a:prstGeom prst="rect">
            <a:avLst/>
          </a:prstGeom>
          <a:effectLst>
            <a:reflection stA="0" endPos="65000" dist="50800" dir="5400000" sy="-100000" algn="bl" rotWithShape="0"/>
          </a:effectLst>
        </p:spPr>
      </p:pic>
      <p:pic>
        <p:nvPicPr>
          <p:cNvPr id="10" name="Picture 9" descr="A blue text with black background&#10;&#10;Description automatically generated with low confidence">
            <a:extLst>
              <a:ext uri="{FF2B5EF4-FFF2-40B4-BE49-F238E27FC236}">
                <a16:creationId xmlns:a16="http://schemas.microsoft.com/office/drawing/2014/main" id="{69DAC824-6588-3405-C99F-F7119CB6D4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3489" y="423391"/>
            <a:ext cx="1201102" cy="476437"/>
          </a:xfrm>
          <a:prstGeom prst="rect">
            <a:avLst/>
          </a:prstGeom>
        </p:spPr>
      </p:pic>
      <p:pic>
        <p:nvPicPr>
          <p:cNvPr id="13" name="Picture 12">
            <a:extLst>
              <a:ext uri="{FF2B5EF4-FFF2-40B4-BE49-F238E27FC236}">
                <a16:creationId xmlns:a16="http://schemas.microsoft.com/office/drawing/2014/main" id="{8D9BCF61-6197-6FC7-E266-0B88CE71B9E4}"/>
              </a:ext>
            </a:extLst>
          </p:cNvPr>
          <p:cNvPicPr>
            <a:picLocks noChangeAspect="1"/>
          </p:cNvPicPr>
          <p:nvPr/>
        </p:nvPicPr>
        <p:blipFill>
          <a:blip r:embed="rId5"/>
          <a:stretch>
            <a:fillRect/>
          </a:stretch>
        </p:blipFill>
        <p:spPr>
          <a:xfrm>
            <a:off x="3715581" y="2005951"/>
            <a:ext cx="1816022" cy="4568140"/>
          </a:xfrm>
          <a:prstGeom prst="rect">
            <a:avLst/>
          </a:prstGeom>
        </p:spPr>
      </p:pic>
      <p:pic>
        <p:nvPicPr>
          <p:cNvPr id="18" name="Picture 17">
            <a:extLst>
              <a:ext uri="{FF2B5EF4-FFF2-40B4-BE49-F238E27FC236}">
                <a16:creationId xmlns:a16="http://schemas.microsoft.com/office/drawing/2014/main" id="{BC7EE9F3-2C83-6870-C33C-0C64440570C2}"/>
              </a:ext>
            </a:extLst>
          </p:cNvPr>
          <p:cNvPicPr>
            <a:picLocks noChangeAspect="1"/>
          </p:cNvPicPr>
          <p:nvPr/>
        </p:nvPicPr>
        <p:blipFill>
          <a:blip r:embed="rId6"/>
          <a:stretch>
            <a:fillRect/>
          </a:stretch>
        </p:blipFill>
        <p:spPr>
          <a:xfrm>
            <a:off x="6116320" y="2187435"/>
            <a:ext cx="3372294" cy="4077159"/>
          </a:xfrm>
          <a:prstGeom prst="rect">
            <a:avLst/>
          </a:prstGeom>
        </p:spPr>
      </p:pic>
      <p:cxnSp>
        <p:nvCxnSpPr>
          <p:cNvPr id="20" name="Straight Connector 19">
            <a:extLst>
              <a:ext uri="{FF2B5EF4-FFF2-40B4-BE49-F238E27FC236}">
                <a16:creationId xmlns:a16="http://schemas.microsoft.com/office/drawing/2014/main" id="{2D36448C-28FE-8912-56E7-79520EA625D3}"/>
              </a:ext>
            </a:extLst>
          </p:cNvPr>
          <p:cNvCxnSpPr>
            <a:cxnSpLocks/>
          </p:cNvCxnSpPr>
          <p:nvPr/>
        </p:nvCxnSpPr>
        <p:spPr>
          <a:xfrm flipV="1">
            <a:off x="5354320" y="2519680"/>
            <a:ext cx="804921" cy="22888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9D11045-281C-0760-F529-0EB86A0BB517}"/>
              </a:ext>
            </a:extLst>
          </p:cNvPr>
          <p:cNvCxnSpPr>
            <a:cxnSpLocks/>
          </p:cNvCxnSpPr>
          <p:nvPr/>
        </p:nvCxnSpPr>
        <p:spPr>
          <a:xfrm>
            <a:off x="5394960" y="5019040"/>
            <a:ext cx="2194560" cy="1245554"/>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24E3784-5BE5-0318-8522-1C120DC471F7}"/>
              </a:ext>
            </a:extLst>
          </p:cNvPr>
          <p:cNvCxnSpPr>
            <a:cxnSpLocks/>
          </p:cNvCxnSpPr>
          <p:nvPr/>
        </p:nvCxnSpPr>
        <p:spPr>
          <a:xfrm>
            <a:off x="4399280" y="5004086"/>
            <a:ext cx="995680"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8" name="Straight Connector 27">
            <a:extLst>
              <a:ext uri="{FF2B5EF4-FFF2-40B4-BE49-F238E27FC236}">
                <a16:creationId xmlns:a16="http://schemas.microsoft.com/office/drawing/2014/main" id="{966515A0-2E5A-E6CC-E642-2F8280A76E91}"/>
              </a:ext>
            </a:extLst>
          </p:cNvPr>
          <p:cNvCxnSpPr>
            <a:cxnSpLocks/>
          </p:cNvCxnSpPr>
          <p:nvPr/>
        </p:nvCxnSpPr>
        <p:spPr>
          <a:xfrm>
            <a:off x="4399280" y="2738406"/>
            <a:ext cx="995680" cy="0"/>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0" name="Straight Connector 29">
            <a:extLst>
              <a:ext uri="{FF2B5EF4-FFF2-40B4-BE49-F238E27FC236}">
                <a16:creationId xmlns:a16="http://schemas.microsoft.com/office/drawing/2014/main" id="{FD118DC4-7E97-6E0E-5C45-1D6BF6DC275E}"/>
              </a:ext>
            </a:extLst>
          </p:cNvPr>
          <p:cNvCxnSpPr>
            <a:cxnSpLocks/>
          </p:cNvCxnSpPr>
          <p:nvPr/>
        </p:nvCxnSpPr>
        <p:spPr>
          <a:xfrm flipV="1">
            <a:off x="6736080" y="2187434"/>
            <a:ext cx="853440" cy="190006"/>
          </a:xfrm>
          <a:prstGeom prst="line">
            <a:avLst/>
          </a:prstGeom>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8B32E5FD-50B2-30A5-D880-6A903673C8A1}"/>
              </a:ext>
            </a:extLst>
          </p:cNvPr>
          <p:cNvSpPr/>
          <p:nvPr/>
        </p:nvSpPr>
        <p:spPr>
          <a:xfrm>
            <a:off x="6004560" y="4917440"/>
            <a:ext cx="210742" cy="2288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41117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CC97FE4-8CAE-CA27-0EB4-99179233C4D1}"/>
              </a:ext>
            </a:extLst>
          </p:cNvPr>
          <p:cNvPicPr>
            <a:picLocks noChangeAspect="1"/>
          </p:cNvPicPr>
          <p:nvPr/>
        </p:nvPicPr>
        <p:blipFill>
          <a:blip r:embed="rId2"/>
          <a:stretch>
            <a:fillRect/>
          </a:stretch>
        </p:blipFill>
        <p:spPr>
          <a:xfrm>
            <a:off x="236666" y="2305543"/>
            <a:ext cx="4209000" cy="3330260"/>
          </a:xfrm>
          <a:prstGeom prst="rect">
            <a:avLst/>
          </a:prstGeom>
        </p:spPr>
      </p:pic>
      <p:sp>
        <p:nvSpPr>
          <p:cNvPr id="5" name="Rectangle 4">
            <a:extLst>
              <a:ext uri="{FF2B5EF4-FFF2-40B4-BE49-F238E27FC236}">
                <a16:creationId xmlns:a16="http://schemas.microsoft.com/office/drawing/2014/main" id="{07A121AA-C496-BCFC-CD77-E579E44EC481}"/>
              </a:ext>
            </a:extLst>
          </p:cNvPr>
          <p:cNvSpPr/>
          <p:nvPr/>
        </p:nvSpPr>
        <p:spPr>
          <a:xfrm>
            <a:off x="0" y="334164"/>
            <a:ext cx="12192000" cy="63630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1918BB02-6924-3E7B-A9E0-B8D105542448}"/>
              </a:ext>
            </a:extLst>
          </p:cNvPr>
          <p:cNvSpPr txBox="1">
            <a:spLocks/>
          </p:cNvSpPr>
          <p:nvPr/>
        </p:nvSpPr>
        <p:spPr>
          <a:xfrm>
            <a:off x="653969" y="400153"/>
            <a:ext cx="9732579" cy="556562"/>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400" dirty="0">
                <a:solidFill>
                  <a:schemeClr val="tx1">
                    <a:lumMod val="85000"/>
                    <a:lumOff val="15000"/>
                  </a:schemeClr>
                </a:solidFill>
                <a:latin typeface="+mn-lt"/>
              </a:rPr>
              <a:t>Final Designs &amp; Build</a:t>
            </a:r>
          </a:p>
        </p:txBody>
      </p:sp>
      <p:sp>
        <p:nvSpPr>
          <p:cNvPr id="8" name="Title 1">
            <a:extLst>
              <a:ext uri="{FF2B5EF4-FFF2-40B4-BE49-F238E27FC236}">
                <a16:creationId xmlns:a16="http://schemas.microsoft.com/office/drawing/2014/main" id="{5DC52B70-08E4-FDAF-79B3-1420D4C8C99F}"/>
              </a:ext>
            </a:extLst>
          </p:cNvPr>
          <p:cNvSpPr txBox="1">
            <a:spLocks/>
          </p:cNvSpPr>
          <p:nvPr/>
        </p:nvSpPr>
        <p:spPr>
          <a:xfrm>
            <a:off x="106484" y="83866"/>
            <a:ext cx="7594485" cy="231444"/>
          </a:xfrm>
          <a:prstGeom prst="rect">
            <a:avLst/>
          </a:prstGeom>
        </p:spPr>
        <p:txBody>
          <a:bodyPr vert="horz" lIns="91440" tIns="45720" rIns="91440" bIns="45720" rtlCol="0" anchor="b">
            <a:normAutofit fontScale="4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933" dirty="0">
                <a:solidFill>
                  <a:srgbClr val="0070C0"/>
                </a:solidFill>
                <a:latin typeface="Verdana"/>
              </a:rPr>
              <a:t>ESA OSIP Early Technology Development – Final Presentation (27/06/2023)</a:t>
            </a:r>
          </a:p>
        </p:txBody>
      </p:sp>
      <p:sp>
        <p:nvSpPr>
          <p:cNvPr id="2" name="Title 1">
            <a:extLst>
              <a:ext uri="{FF2B5EF4-FFF2-40B4-BE49-F238E27FC236}">
                <a16:creationId xmlns:a16="http://schemas.microsoft.com/office/drawing/2014/main" id="{91CBB8D3-8FDA-40F6-5453-4BCF251EB454}"/>
              </a:ext>
            </a:extLst>
          </p:cNvPr>
          <p:cNvSpPr txBox="1">
            <a:spLocks/>
          </p:cNvSpPr>
          <p:nvPr/>
        </p:nvSpPr>
        <p:spPr>
          <a:xfrm>
            <a:off x="2573517" y="1232358"/>
            <a:ext cx="7352908" cy="7284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chemeClr val="tx1">
                    <a:lumMod val="85000"/>
                    <a:lumOff val="15000"/>
                  </a:schemeClr>
                </a:solidFill>
                <a:latin typeface="+mn-lt"/>
              </a:rPr>
              <a:t>Fuselage eyelet interface &amp; test </a:t>
            </a:r>
            <a:endParaRPr lang="en-GB" sz="3200" dirty="0">
              <a:solidFill>
                <a:schemeClr val="tx1">
                  <a:lumMod val="85000"/>
                  <a:lumOff val="15000"/>
                </a:schemeClr>
              </a:solidFill>
              <a:latin typeface="+mn-lt"/>
            </a:endParaRPr>
          </a:p>
        </p:txBody>
      </p:sp>
      <p:pic>
        <p:nvPicPr>
          <p:cNvPr id="3" name="Picture 2" descr="A close up of a sign">
            <a:extLst>
              <a:ext uri="{FF2B5EF4-FFF2-40B4-BE49-F238E27FC236}">
                <a16:creationId xmlns:a16="http://schemas.microsoft.com/office/drawing/2014/main" id="{051B7C0C-999E-BA14-58C5-08166D6CBADD}"/>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9328285" y="440619"/>
            <a:ext cx="1489788" cy="423391"/>
          </a:xfrm>
          <a:prstGeom prst="rect">
            <a:avLst/>
          </a:prstGeom>
          <a:effectLst>
            <a:reflection stA="0" endPos="65000" dist="50800" dir="5400000" sy="-100000" algn="bl" rotWithShape="0"/>
          </a:effectLst>
        </p:spPr>
      </p:pic>
      <p:pic>
        <p:nvPicPr>
          <p:cNvPr id="4" name="Picture 3" descr="A blue text with black background&#10;&#10;Description automatically generated with low confidence">
            <a:extLst>
              <a:ext uri="{FF2B5EF4-FFF2-40B4-BE49-F238E27FC236}">
                <a16:creationId xmlns:a16="http://schemas.microsoft.com/office/drawing/2014/main" id="{37FED93C-855A-C6E0-2D1A-9B2AF14A59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3489" y="423391"/>
            <a:ext cx="1201102" cy="476437"/>
          </a:xfrm>
          <a:prstGeom prst="rect">
            <a:avLst/>
          </a:prstGeom>
        </p:spPr>
      </p:pic>
      <p:pic>
        <p:nvPicPr>
          <p:cNvPr id="9" name="Picture 8">
            <a:extLst>
              <a:ext uri="{FF2B5EF4-FFF2-40B4-BE49-F238E27FC236}">
                <a16:creationId xmlns:a16="http://schemas.microsoft.com/office/drawing/2014/main" id="{B1416E37-F3AA-7B51-822D-FEC7152B4A3B}"/>
              </a:ext>
            </a:extLst>
          </p:cNvPr>
          <p:cNvPicPr>
            <a:picLocks noChangeAspect="1"/>
          </p:cNvPicPr>
          <p:nvPr/>
        </p:nvPicPr>
        <p:blipFill>
          <a:blip r:embed="rId5"/>
          <a:stretch>
            <a:fillRect/>
          </a:stretch>
        </p:blipFill>
        <p:spPr>
          <a:xfrm>
            <a:off x="7555136" y="2295382"/>
            <a:ext cx="4419071" cy="3475497"/>
          </a:xfrm>
          <a:prstGeom prst="rect">
            <a:avLst/>
          </a:prstGeom>
        </p:spPr>
      </p:pic>
      <p:pic>
        <p:nvPicPr>
          <p:cNvPr id="12" name="Picture 11">
            <a:extLst>
              <a:ext uri="{FF2B5EF4-FFF2-40B4-BE49-F238E27FC236}">
                <a16:creationId xmlns:a16="http://schemas.microsoft.com/office/drawing/2014/main" id="{1079C21E-B84C-9519-265F-42072D313EFB}"/>
              </a:ext>
            </a:extLst>
          </p:cNvPr>
          <p:cNvPicPr>
            <a:picLocks noChangeAspect="1"/>
          </p:cNvPicPr>
          <p:nvPr/>
        </p:nvPicPr>
        <p:blipFill>
          <a:blip r:embed="rId6"/>
          <a:stretch>
            <a:fillRect/>
          </a:stretch>
        </p:blipFill>
        <p:spPr>
          <a:xfrm>
            <a:off x="4008509" y="2290897"/>
            <a:ext cx="3651820" cy="3283946"/>
          </a:xfrm>
          <a:prstGeom prst="rect">
            <a:avLst/>
          </a:prstGeom>
        </p:spPr>
      </p:pic>
    </p:spTree>
    <p:extLst>
      <p:ext uri="{BB962C8B-B14F-4D97-AF65-F5344CB8AC3E}">
        <p14:creationId xmlns:p14="http://schemas.microsoft.com/office/powerpoint/2010/main" val="14461074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knife, tool, black and white&#10;&#10;Description automatically generated">
            <a:extLst>
              <a:ext uri="{FF2B5EF4-FFF2-40B4-BE49-F238E27FC236}">
                <a16:creationId xmlns:a16="http://schemas.microsoft.com/office/drawing/2014/main" id="{9EAB4A45-4013-EDF1-B223-E2730FB882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9230" y="3156020"/>
            <a:ext cx="2358336" cy="3001518"/>
          </a:xfrm>
          <a:prstGeom prst="rect">
            <a:avLst/>
          </a:prstGeom>
        </p:spPr>
      </p:pic>
      <p:pic>
        <p:nvPicPr>
          <p:cNvPr id="34" name="Picture 33">
            <a:extLst>
              <a:ext uri="{FF2B5EF4-FFF2-40B4-BE49-F238E27FC236}">
                <a16:creationId xmlns:a16="http://schemas.microsoft.com/office/drawing/2014/main" id="{B3C0EC82-C56C-8BCD-AF71-B0BDAF4B128E}"/>
              </a:ext>
            </a:extLst>
          </p:cNvPr>
          <p:cNvPicPr>
            <a:picLocks noChangeAspect="1"/>
          </p:cNvPicPr>
          <p:nvPr/>
        </p:nvPicPr>
        <p:blipFill>
          <a:blip r:embed="rId3"/>
          <a:stretch>
            <a:fillRect/>
          </a:stretch>
        </p:blipFill>
        <p:spPr>
          <a:xfrm>
            <a:off x="1084707" y="2032653"/>
            <a:ext cx="3588267" cy="1063572"/>
          </a:xfrm>
          <a:prstGeom prst="rect">
            <a:avLst/>
          </a:prstGeom>
        </p:spPr>
      </p:pic>
      <p:sp>
        <p:nvSpPr>
          <p:cNvPr id="5" name="Rectangle 4">
            <a:extLst>
              <a:ext uri="{FF2B5EF4-FFF2-40B4-BE49-F238E27FC236}">
                <a16:creationId xmlns:a16="http://schemas.microsoft.com/office/drawing/2014/main" id="{07A121AA-C496-BCFC-CD77-E579E44EC481}"/>
              </a:ext>
            </a:extLst>
          </p:cNvPr>
          <p:cNvSpPr/>
          <p:nvPr/>
        </p:nvSpPr>
        <p:spPr>
          <a:xfrm>
            <a:off x="0" y="334164"/>
            <a:ext cx="12192000" cy="63630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1918BB02-6924-3E7B-A9E0-B8D105542448}"/>
              </a:ext>
            </a:extLst>
          </p:cNvPr>
          <p:cNvSpPr txBox="1">
            <a:spLocks/>
          </p:cNvSpPr>
          <p:nvPr/>
        </p:nvSpPr>
        <p:spPr>
          <a:xfrm>
            <a:off x="653969" y="400153"/>
            <a:ext cx="9732579" cy="556562"/>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400" dirty="0">
                <a:solidFill>
                  <a:schemeClr val="tx1">
                    <a:lumMod val="85000"/>
                    <a:lumOff val="15000"/>
                  </a:schemeClr>
                </a:solidFill>
                <a:latin typeface="+mn-lt"/>
              </a:rPr>
              <a:t>Flow tank testing</a:t>
            </a:r>
          </a:p>
        </p:txBody>
      </p:sp>
      <p:sp>
        <p:nvSpPr>
          <p:cNvPr id="8" name="Title 1">
            <a:extLst>
              <a:ext uri="{FF2B5EF4-FFF2-40B4-BE49-F238E27FC236}">
                <a16:creationId xmlns:a16="http://schemas.microsoft.com/office/drawing/2014/main" id="{5DC52B70-08E4-FDAF-79B3-1420D4C8C99F}"/>
              </a:ext>
            </a:extLst>
          </p:cNvPr>
          <p:cNvSpPr txBox="1">
            <a:spLocks/>
          </p:cNvSpPr>
          <p:nvPr/>
        </p:nvSpPr>
        <p:spPr>
          <a:xfrm>
            <a:off x="106484" y="83866"/>
            <a:ext cx="7594485" cy="231444"/>
          </a:xfrm>
          <a:prstGeom prst="rect">
            <a:avLst/>
          </a:prstGeom>
        </p:spPr>
        <p:txBody>
          <a:bodyPr vert="horz" lIns="91440" tIns="45720" rIns="91440" bIns="45720" rtlCol="0" anchor="b">
            <a:normAutofit fontScale="4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933" dirty="0">
                <a:solidFill>
                  <a:srgbClr val="0070C0"/>
                </a:solidFill>
                <a:latin typeface="Verdana"/>
              </a:rPr>
              <a:t>ESA OSIP Early Technology Development – Final Presentation (27/06/2023)</a:t>
            </a:r>
          </a:p>
        </p:txBody>
      </p:sp>
      <p:sp>
        <p:nvSpPr>
          <p:cNvPr id="4" name="Subtitle 2">
            <a:extLst>
              <a:ext uri="{FF2B5EF4-FFF2-40B4-BE49-F238E27FC236}">
                <a16:creationId xmlns:a16="http://schemas.microsoft.com/office/drawing/2014/main" id="{A5ED9994-0880-1567-2C5D-042B9A55DBF0}"/>
              </a:ext>
            </a:extLst>
          </p:cNvPr>
          <p:cNvSpPr txBox="1">
            <a:spLocks/>
          </p:cNvSpPr>
          <p:nvPr/>
        </p:nvSpPr>
        <p:spPr>
          <a:xfrm>
            <a:off x="413732" y="1972858"/>
            <a:ext cx="4930219" cy="49962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buFont typeface="Arial" panose="020B0604020202020204" pitchFamily="34" charset="0"/>
              <a:buChar char="•"/>
            </a:pPr>
            <a:endParaRPr lang="pt-BR" sz="1600" b="1" dirty="0">
              <a:solidFill>
                <a:srgbClr val="000000"/>
              </a:solidFill>
              <a:effectLst/>
            </a:endParaRPr>
          </a:p>
        </p:txBody>
      </p:sp>
      <p:pic>
        <p:nvPicPr>
          <p:cNvPr id="3" name="Picture 2" descr="A close up of a sign">
            <a:extLst>
              <a:ext uri="{FF2B5EF4-FFF2-40B4-BE49-F238E27FC236}">
                <a16:creationId xmlns:a16="http://schemas.microsoft.com/office/drawing/2014/main" id="{DF44FF48-04E9-BFE4-5B80-C3DA58B4EEE6}"/>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9328285" y="440619"/>
            <a:ext cx="1489788" cy="423391"/>
          </a:xfrm>
          <a:prstGeom prst="rect">
            <a:avLst/>
          </a:prstGeom>
          <a:effectLst>
            <a:reflection stA="0" endPos="65000" dist="50800" dir="5400000" sy="-100000" algn="bl" rotWithShape="0"/>
          </a:effectLst>
        </p:spPr>
      </p:pic>
      <p:pic>
        <p:nvPicPr>
          <p:cNvPr id="10" name="Picture 9" descr="A blue text with black background&#10;&#10;Description automatically generated with low confidence">
            <a:extLst>
              <a:ext uri="{FF2B5EF4-FFF2-40B4-BE49-F238E27FC236}">
                <a16:creationId xmlns:a16="http://schemas.microsoft.com/office/drawing/2014/main" id="{AFA3792B-B8ED-75A3-F276-158A6BA0DE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3489" y="423391"/>
            <a:ext cx="1201102" cy="476437"/>
          </a:xfrm>
          <a:prstGeom prst="rect">
            <a:avLst/>
          </a:prstGeom>
        </p:spPr>
      </p:pic>
      <p:pic>
        <p:nvPicPr>
          <p:cNvPr id="32" name="Picture 31">
            <a:extLst>
              <a:ext uri="{FF2B5EF4-FFF2-40B4-BE49-F238E27FC236}">
                <a16:creationId xmlns:a16="http://schemas.microsoft.com/office/drawing/2014/main" id="{3C0D0436-EF51-8B0C-C9EB-5A4EEDC96A5A}"/>
              </a:ext>
            </a:extLst>
          </p:cNvPr>
          <p:cNvPicPr>
            <a:picLocks noChangeAspect="1"/>
          </p:cNvPicPr>
          <p:nvPr/>
        </p:nvPicPr>
        <p:blipFill>
          <a:blip r:embed="rId6"/>
          <a:stretch>
            <a:fillRect/>
          </a:stretch>
        </p:blipFill>
        <p:spPr>
          <a:xfrm>
            <a:off x="5148484" y="2135499"/>
            <a:ext cx="6123847" cy="4281882"/>
          </a:xfrm>
          <a:prstGeom prst="rect">
            <a:avLst/>
          </a:prstGeom>
        </p:spPr>
      </p:pic>
      <p:sp>
        <p:nvSpPr>
          <p:cNvPr id="35" name="Title 1">
            <a:extLst>
              <a:ext uri="{FF2B5EF4-FFF2-40B4-BE49-F238E27FC236}">
                <a16:creationId xmlns:a16="http://schemas.microsoft.com/office/drawing/2014/main" id="{9E8F7F1D-EE57-574B-BBEE-DC95F8021E29}"/>
              </a:ext>
            </a:extLst>
          </p:cNvPr>
          <p:cNvSpPr txBox="1">
            <a:spLocks/>
          </p:cNvSpPr>
          <p:nvPr/>
        </p:nvSpPr>
        <p:spPr>
          <a:xfrm>
            <a:off x="2553083" y="1222372"/>
            <a:ext cx="7833465" cy="7284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t-BR" sz="3200" b="1" dirty="0">
                <a:solidFill>
                  <a:srgbClr val="000000"/>
                </a:solidFill>
                <a:effectLst/>
              </a:rPr>
              <a:t>Semi span test article design and manufacture</a:t>
            </a:r>
          </a:p>
        </p:txBody>
      </p:sp>
    </p:spTree>
    <p:extLst>
      <p:ext uri="{BB962C8B-B14F-4D97-AF65-F5344CB8AC3E}">
        <p14:creationId xmlns:p14="http://schemas.microsoft.com/office/powerpoint/2010/main" val="29650629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A121AA-C496-BCFC-CD77-E579E44EC481}"/>
              </a:ext>
            </a:extLst>
          </p:cNvPr>
          <p:cNvSpPr/>
          <p:nvPr/>
        </p:nvSpPr>
        <p:spPr>
          <a:xfrm>
            <a:off x="0" y="334164"/>
            <a:ext cx="12192000" cy="63630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1918BB02-6924-3E7B-A9E0-B8D105542448}"/>
              </a:ext>
            </a:extLst>
          </p:cNvPr>
          <p:cNvSpPr txBox="1">
            <a:spLocks/>
          </p:cNvSpPr>
          <p:nvPr/>
        </p:nvSpPr>
        <p:spPr>
          <a:xfrm>
            <a:off x="653969" y="400153"/>
            <a:ext cx="9732579" cy="556562"/>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400" dirty="0">
                <a:solidFill>
                  <a:schemeClr val="tx1">
                    <a:lumMod val="85000"/>
                    <a:lumOff val="15000"/>
                  </a:schemeClr>
                </a:solidFill>
                <a:latin typeface="+mn-lt"/>
              </a:rPr>
              <a:t>Background</a:t>
            </a:r>
          </a:p>
        </p:txBody>
      </p:sp>
      <p:sp>
        <p:nvSpPr>
          <p:cNvPr id="8" name="Title 1">
            <a:extLst>
              <a:ext uri="{FF2B5EF4-FFF2-40B4-BE49-F238E27FC236}">
                <a16:creationId xmlns:a16="http://schemas.microsoft.com/office/drawing/2014/main" id="{5DC52B70-08E4-FDAF-79B3-1420D4C8C99F}"/>
              </a:ext>
            </a:extLst>
          </p:cNvPr>
          <p:cNvSpPr txBox="1">
            <a:spLocks/>
          </p:cNvSpPr>
          <p:nvPr/>
        </p:nvSpPr>
        <p:spPr>
          <a:xfrm>
            <a:off x="106484" y="83866"/>
            <a:ext cx="7594485" cy="231444"/>
          </a:xfrm>
          <a:prstGeom prst="rect">
            <a:avLst/>
          </a:prstGeom>
        </p:spPr>
        <p:txBody>
          <a:bodyPr vert="horz" lIns="91440" tIns="45720" rIns="91440" bIns="45720" rtlCol="0" anchor="b">
            <a:normAutofit fontScale="4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933" dirty="0">
                <a:solidFill>
                  <a:srgbClr val="0070C0"/>
                </a:solidFill>
                <a:latin typeface="Verdana"/>
              </a:rPr>
              <a:t>ESA OSIP Early Technology Development – Final Presentation (27/06/2023)</a:t>
            </a:r>
          </a:p>
        </p:txBody>
      </p:sp>
      <p:sp>
        <p:nvSpPr>
          <p:cNvPr id="2" name="Title 1">
            <a:extLst>
              <a:ext uri="{FF2B5EF4-FFF2-40B4-BE49-F238E27FC236}">
                <a16:creationId xmlns:a16="http://schemas.microsoft.com/office/drawing/2014/main" id="{91CBB8D3-8FDA-40F6-5453-4BCF251EB454}"/>
              </a:ext>
            </a:extLst>
          </p:cNvPr>
          <p:cNvSpPr txBox="1">
            <a:spLocks/>
          </p:cNvSpPr>
          <p:nvPr/>
        </p:nvSpPr>
        <p:spPr>
          <a:xfrm>
            <a:off x="3129698" y="1175796"/>
            <a:ext cx="6664752" cy="728418"/>
          </a:xfrm>
          <a:prstGeom prst="rect">
            <a:avLst/>
          </a:prstGeom>
        </p:spPr>
        <p:txBody>
          <a:bodyPr vert="horz" lIns="91440" tIns="45720" rIns="91440" bIns="45720" rtlCol="0"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en-GB" sz="5400" dirty="0">
              <a:solidFill>
                <a:schemeClr val="tx1">
                  <a:lumMod val="85000"/>
                  <a:lumOff val="15000"/>
                </a:schemeClr>
              </a:solidFill>
              <a:latin typeface="+mn-lt"/>
            </a:endParaRPr>
          </a:p>
        </p:txBody>
      </p:sp>
      <p:sp>
        <p:nvSpPr>
          <p:cNvPr id="3" name="Title 1">
            <a:extLst>
              <a:ext uri="{FF2B5EF4-FFF2-40B4-BE49-F238E27FC236}">
                <a16:creationId xmlns:a16="http://schemas.microsoft.com/office/drawing/2014/main" id="{000B5C47-F48F-4ED9-8E0E-87C6B277D9F3}"/>
              </a:ext>
            </a:extLst>
          </p:cNvPr>
          <p:cNvSpPr txBox="1">
            <a:spLocks/>
          </p:cNvSpPr>
          <p:nvPr/>
        </p:nvSpPr>
        <p:spPr>
          <a:xfrm>
            <a:off x="2135809" y="1250208"/>
            <a:ext cx="7937370" cy="7284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chemeClr val="tx1">
                    <a:lumMod val="85000"/>
                    <a:lumOff val="15000"/>
                  </a:schemeClr>
                </a:solidFill>
                <a:latin typeface="+mn-lt"/>
              </a:rPr>
              <a:t>Overview of the project proposal and aims</a:t>
            </a:r>
            <a:endParaRPr lang="en-GB" sz="3200" dirty="0">
              <a:solidFill>
                <a:schemeClr val="tx1">
                  <a:lumMod val="85000"/>
                  <a:lumOff val="15000"/>
                </a:schemeClr>
              </a:solidFill>
              <a:latin typeface="+mn-lt"/>
            </a:endParaRPr>
          </a:p>
        </p:txBody>
      </p:sp>
      <p:sp>
        <p:nvSpPr>
          <p:cNvPr id="4" name="Title 1">
            <a:extLst>
              <a:ext uri="{FF2B5EF4-FFF2-40B4-BE49-F238E27FC236}">
                <a16:creationId xmlns:a16="http://schemas.microsoft.com/office/drawing/2014/main" id="{F9153A6A-14E2-2781-648E-29EBCEC10C35}"/>
              </a:ext>
            </a:extLst>
          </p:cNvPr>
          <p:cNvSpPr txBox="1">
            <a:spLocks/>
          </p:cNvSpPr>
          <p:nvPr/>
        </p:nvSpPr>
        <p:spPr>
          <a:xfrm>
            <a:off x="1833889" y="4949968"/>
            <a:ext cx="9905202" cy="129890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indent="-342900" algn="l">
              <a:buFont typeface="Arial" panose="020B0604020202020204" pitchFamily="34" charset="0"/>
              <a:buChar char="•"/>
            </a:pPr>
            <a:r>
              <a:rPr lang="en-US" sz="2000" dirty="0">
                <a:solidFill>
                  <a:schemeClr val="tx1">
                    <a:lumMod val="85000"/>
                    <a:lumOff val="15000"/>
                  </a:schemeClr>
                </a:solidFill>
                <a:latin typeface="+mn-lt"/>
              </a:rPr>
              <a:t>Full span morphing has not been the focus of most bio-inspired R&amp;D to date</a:t>
            </a:r>
          </a:p>
          <a:p>
            <a:pPr marL="342900" indent="-342900" algn="l">
              <a:buFont typeface="Arial" panose="020B0604020202020204" pitchFamily="34" charset="0"/>
              <a:buChar char="•"/>
            </a:pPr>
            <a:r>
              <a:rPr lang="en-US" sz="2000" dirty="0">
                <a:solidFill>
                  <a:schemeClr val="tx1">
                    <a:lumMod val="85000"/>
                    <a:lumOff val="15000"/>
                  </a:schemeClr>
                </a:solidFill>
                <a:latin typeface="+mn-lt"/>
              </a:rPr>
              <a:t>Full span morphing offers significant benefits to planetary probes terrestrial UAVs</a:t>
            </a:r>
          </a:p>
          <a:p>
            <a:pPr marL="342900" indent="-342900" algn="l">
              <a:buFont typeface="Arial" panose="020B0604020202020204" pitchFamily="34" charset="0"/>
              <a:buChar char="•"/>
            </a:pPr>
            <a:r>
              <a:rPr lang="en-US" sz="2000" dirty="0">
                <a:solidFill>
                  <a:schemeClr val="tx1">
                    <a:lumMod val="85000"/>
                    <a:lumOff val="15000"/>
                  </a:schemeClr>
                </a:solidFill>
                <a:latin typeface="+mn-lt"/>
              </a:rPr>
              <a:t>Focus was development of a UAV with a high-altitude launch system </a:t>
            </a:r>
          </a:p>
          <a:p>
            <a:pPr marL="342900" indent="-342900" algn="l">
              <a:buFont typeface="Arial" panose="020B0604020202020204" pitchFamily="34" charset="0"/>
              <a:buChar char="•"/>
            </a:pPr>
            <a:r>
              <a:rPr lang="en-US" sz="2000" dirty="0">
                <a:solidFill>
                  <a:schemeClr val="tx1">
                    <a:lumMod val="85000"/>
                    <a:lumOff val="15000"/>
                  </a:schemeClr>
                </a:solidFill>
                <a:latin typeface="+mn-lt"/>
              </a:rPr>
              <a:t>Morphology of peregrine to be used for advancing Structures &amp; Mechanisms</a:t>
            </a:r>
          </a:p>
        </p:txBody>
      </p:sp>
      <p:pic>
        <p:nvPicPr>
          <p:cNvPr id="10" name="Picture 9" descr="A close up of a sign">
            <a:extLst>
              <a:ext uri="{FF2B5EF4-FFF2-40B4-BE49-F238E27FC236}">
                <a16:creationId xmlns:a16="http://schemas.microsoft.com/office/drawing/2014/main" id="{35080842-E5E3-0003-CC93-AD611A71CAD5}"/>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9328285" y="440619"/>
            <a:ext cx="1489788" cy="423391"/>
          </a:xfrm>
          <a:prstGeom prst="rect">
            <a:avLst/>
          </a:prstGeom>
          <a:effectLst>
            <a:reflection stA="0" endPos="65000" dist="50800" dir="5400000" sy="-100000" algn="bl" rotWithShape="0"/>
          </a:effectLst>
        </p:spPr>
      </p:pic>
      <p:pic>
        <p:nvPicPr>
          <p:cNvPr id="11" name="Picture 10" descr="A blue text with black background&#10;&#10;Description automatically generated with low confidence">
            <a:extLst>
              <a:ext uri="{FF2B5EF4-FFF2-40B4-BE49-F238E27FC236}">
                <a16:creationId xmlns:a16="http://schemas.microsoft.com/office/drawing/2014/main" id="{60F96495-2726-6D2C-11F6-C48883D0F3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3489" y="423391"/>
            <a:ext cx="1201102" cy="476437"/>
          </a:xfrm>
          <a:prstGeom prst="rect">
            <a:avLst/>
          </a:prstGeom>
        </p:spPr>
      </p:pic>
      <p:pic>
        <p:nvPicPr>
          <p:cNvPr id="12" name="Picture 11">
            <a:extLst>
              <a:ext uri="{FF2B5EF4-FFF2-40B4-BE49-F238E27FC236}">
                <a16:creationId xmlns:a16="http://schemas.microsoft.com/office/drawing/2014/main" id="{EBA4792D-A030-3481-699E-B82336D6DB61}"/>
              </a:ext>
            </a:extLst>
          </p:cNvPr>
          <p:cNvPicPr>
            <a:picLocks noChangeAspect="1"/>
          </p:cNvPicPr>
          <p:nvPr/>
        </p:nvPicPr>
        <p:blipFill>
          <a:blip r:embed="rId4"/>
          <a:stretch>
            <a:fillRect/>
          </a:stretch>
        </p:blipFill>
        <p:spPr>
          <a:xfrm>
            <a:off x="3743960" y="2018107"/>
            <a:ext cx="4704080" cy="2852899"/>
          </a:xfrm>
          <a:prstGeom prst="rect">
            <a:avLst/>
          </a:prstGeom>
          <a:ln w="28575">
            <a:noFill/>
          </a:ln>
        </p:spPr>
      </p:pic>
    </p:spTree>
    <p:extLst>
      <p:ext uri="{BB962C8B-B14F-4D97-AF65-F5344CB8AC3E}">
        <p14:creationId xmlns:p14="http://schemas.microsoft.com/office/powerpoint/2010/main" val="31603513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A121AA-C496-BCFC-CD77-E579E44EC481}"/>
              </a:ext>
            </a:extLst>
          </p:cNvPr>
          <p:cNvSpPr/>
          <p:nvPr/>
        </p:nvSpPr>
        <p:spPr>
          <a:xfrm>
            <a:off x="0" y="334164"/>
            <a:ext cx="12192000" cy="63630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5DC52B70-08E4-FDAF-79B3-1420D4C8C99F}"/>
              </a:ext>
            </a:extLst>
          </p:cNvPr>
          <p:cNvSpPr txBox="1">
            <a:spLocks/>
          </p:cNvSpPr>
          <p:nvPr/>
        </p:nvSpPr>
        <p:spPr>
          <a:xfrm>
            <a:off x="106484" y="83866"/>
            <a:ext cx="7594485" cy="231444"/>
          </a:xfrm>
          <a:prstGeom prst="rect">
            <a:avLst/>
          </a:prstGeom>
        </p:spPr>
        <p:txBody>
          <a:bodyPr vert="horz" lIns="91440" tIns="45720" rIns="91440" bIns="45720" rtlCol="0" anchor="b">
            <a:normAutofit fontScale="4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933" dirty="0">
                <a:solidFill>
                  <a:srgbClr val="0070C0"/>
                </a:solidFill>
                <a:latin typeface="Verdana"/>
              </a:rPr>
              <a:t>ESA OSIP Early Technology Development – Final Presentation (27/06/2023)</a:t>
            </a:r>
          </a:p>
        </p:txBody>
      </p:sp>
      <p:pic>
        <p:nvPicPr>
          <p:cNvPr id="4" name="Picture 3" descr="A close up of a sign">
            <a:extLst>
              <a:ext uri="{FF2B5EF4-FFF2-40B4-BE49-F238E27FC236}">
                <a16:creationId xmlns:a16="http://schemas.microsoft.com/office/drawing/2014/main" id="{5693F0C3-383A-E66E-B255-1C885B95DC47}"/>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9328285" y="440619"/>
            <a:ext cx="1489788" cy="423391"/>
          </a:xfrm>
          <a:prstGeom prst="rect">
            <a:avLst/>
          </a:prstGeom>
          <a:effectLst>
            <a:reflection stA="0" endPos="65000" dist="50800" dir="5400000" sy="-100000" algn="bl" rotWithShape="0"/>
          </a:effectLst>
        </p:spPr>
      </p:pic>
      <p:pic>
        <p:nvPicPr>
          <p:cNvPr id="10" name="Picture 9" descr="A blue text with black background&#10;&#10;Description automatically generated with low confidence">
            <a:extLst>
              <a:ext uri="{FF2B5EF4-FFF2-40B4-BE49-F238E27FC236}">
                <a16:creationId xmlns:a16="http://schemas.microsoft.com/office/drawing/2014/main" id="{878C6DF7-482A-F415-B370-A0D67B0635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3489" y="423391"/>
            <a:ext cx="1201102" cy="476437"/>
          </a:xfrm>
          <a:prstGeom prst="rect">
            <a:avLst/>
          </a:prstGeom>
        </p:spPr>
      </p:pic>
      <p:pic>
        <p:nvPicPr>
          <p:cNvPr id="12" name="Picture 11">
            <a:extLst>
              <a:ext uri="{FF2B5EF4-FFF2-40B4-BE49-F238E27FC236}">
                <a16:creationId xmlns:a16="http://schemas.microsoft.com/office/drawing/2014/main" id="{E587FCBA-2476-7E87-07F2-E7DE935A23D7}"/>
              </a:ext>
            </a:extLst>
          </p:cNvPr>
          <p:cNvPicPr>
            <a:picLocks noChangeAspect="1"/>
          </p:cNvPicPr>
          <p:nvPr/>
        </p:nvPicPr>
        <p:blipFill>
          <a:blip r:embed="rId4"/>
          <a:stretch>
            <a:fillRect/>
          </a:stretch>
        </p:blipFill>
        <p:spPr>
          <a:xfrm>
            <a:off x="407671" y="1974020"/>
            <a:ext cx="5409565" cy="4418500"/>
          </a:xfrm>
          <a:prstGeom prst="rect">
            <a:avLst/>
          </a:prstGeom>
        </p:spPr>
      </p:pic>
      <p:pic>
        <p:nvPicPr>
          <p:cNvPr id="14" name="Picture 13">
            <a:extLst>
              <a:ext uri="{FF2B5EF4-FFF2-40B4-BE49-F238E27FC236}">
                <a16:creationId xmlns:a16="http://schemas.microsoft.com/office/drawing/2014/main" id="{99FFA2A0-E806-1B36-F60A-FE3144755056}"/>
              </a:ext>
            </a:extLst>
          </p:cNvPr>
          <p:cNvPicPr>
            <a:picLocks noChangeAspect="1"/>
          </p:cNvPicPr>
          <p:nvPr/>
        </p:nvPicPr>
        <p:blipFill>
          <a:blip r:embed="rId5"/>
          <a:stretch>
            <a:fillRect/>
          </a:stretch>
        </p:blipFill>
        <p:spPr>
          <a:xfrm>
            <a:off x="5610542" y="2070617"/>
            <a:ext cx="6173787" cy="4434594"/>
          </a:xfrm>
          <a:prstGeom prst="rect">
            <a:avLst/>
          </a:prstGeom>
        </p:spPr>
      </p:pic>
      <p:sp>
        <p:nvSpPr>
          <p:cNvPr id="15" name="Title 1">
            <a:extLst>
              <a:ext uri="{FF2B5EF4-FFF2-40B4-BE49-F238E27FC236}">
                <a16:creationId xmlns:a16="http://schemas.microsoft.com/office/drawing/2014/main" id="{26F0E018-BA10-FF64-D4AA-BCAB37F96781}"/>
              </a:ext>
            </a:extLst>
          </p:cNvPr>
          <p:cNvSpPr txBox="1">
            <a:spLocks/>
          </p:cNvSpPr>
          <p:nvPr/>
        </p:nvSpPr>
        <p:spPr>
          <a:xfrm>
            <a:off x="2553083" y="1222372"/>
            <a:ext cx="7833465" cy="7284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t-BR" sz="3200" b="1" dirty="0">
                <a:solidFill>
                  <a:srgbClr val="000000"/>
                </a:solidFill>
                <a:effectLst/>
              </a:rPr>
              <a:t>Semi span test article design and manufacture</a:t>
            </a:r>
          </a:p>
        </p:txBody>
      </p:sp>
      <p:sp>
        <p:nvSpPr>
          <p:cNvPr id="20" name="Title 1">
            <a:extLst>
              <a:ext uri="{FF2B5EF4-FFF2-40B4-BE49-F238E27FC236}">
                <a16:creationId xmlns:a16="http://schemas.microsoft.com/office/drawing/2014/main" id="{F282D3E6-D0ED-AE21-1EE2-60BBDB8D889A}"/>
              </a:ext>
            </a:extLst>
          </p:cNvPr>
          <p:cNvSpPr txBox="1">
            <a:spLocks/>
          </p:cNvSpPr>
          <p:nvPr/>
        </p:nvSpPr>
        <p:spPr>
          <a:xfrm>
            <a:off x="653969" y="400153"/>
            <a:ext cx="9732579" cy="556562"/>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400" dirty="0">
                <a:solidFill>
                  <a:schemeClr val="tx1">
                    <a:lumMod val="85000"/>
                    <a:lumOff val="15000"/>
                  </a:schemeClr>
                </a:solidFill>
                <a:latin typeface="+mn-lt"/>
              </a:rPr>
              <a:t>Flow tank testing</a:t>
            </a:r>
          </a:p>
        </p:txBody>
      </p:sp>
    </p:spTree>
    <p:extLst>
      <p:ext uri="{BB962C8B-B14F-4D97-AF65-F5344CB8AC3E}">
        <p14:creationId xmlns:p14="http://schemas.microsoft.com/office/powerpoint/2010/main" val="13166906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A121AA-C496-BCFC-CD77-E579E44EC481}"/>
              </a:ext>
            </a:extLst>
          </p:cNvPr>
          <p:cNvSpPr/>
          <p:nvPr/>
        </p:nvSpPr>
        <p:spPr>
          <a:xfrm>
            <a:off x="0" y="334164"/>
            <a:ext cx="12192000" cy="63630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5DC52B70-08E4-FDAF-79B3-1420D4C8C99F}"/>
              </a:ext>
            </a:extLst>
          </p:cNvPr>
          <p:cNvSpPr txBox="1">
            <a:spLocks/>
          </p:cNvSpPr>
          <p:nvPr/>
        </p:nvSpPr>
        <p:spPr>
          <a:xfrm>
            <a:off x="106484" y="83866"/>
            <a:ext cx="7594485" cy="231444"/>
          </a:xfrm>
          <a:prstGeom prst="rect">
            <a:avLst/>
          </a:prstGeom>
        </p:spPr>
        <p:txBody>
          <a:bodyPr vert="horz" lIns="91440" tIns="45720" rIns="91440" bIns="45720" rtlCol="0" anchor="b">
            <a:normAutofit fontScale="4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933" dirty="0">
                <a:solidFill>
                  <a:srgbClr val="0070C0"/>
                </a:solidFill>
                <a:latin typeface="Verdana"/>
              </a:rPr>
              <a:t>ESA OSIP Early Technology Development – Final Presentation (27/06/2023)</a:t>
            </a:r>
          </a:p>
        </p:txBody>
      </p:sp>
      <p:pic>
        <p:nvPicPr>
          <p:cNvPr id="4" name="Picture 3" descr="A close up of a sign">
            <a:extLst>
              <a:ext uri="{FF2B5EF4-FFF2-40B4-BE49-F238E27FC236}">
                <a16:creationId xmlns:a16="http://schemas.microsoft.com/office/drawing/2014/main" id="{5693F0C3-383A-E66E-B255-1C885B95DC47}"/>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9328285" y="440619"/>
            <a:ext cx="1489788" cy="423391"/>
          </a:xfrm>
          <a:prstGeom prst="rect">
            <a:avLst/>
          </a:prstGeom>
          <a:effectLst>
            <a:reflection stA="0" endPos="65000" dist="50800" dir="5400000" sy="-100000" algn="bl" rotWithShape="0"/>
          </a:effectLst>
        </p:spPr>
      </p:pic>
      <p:pic>
        <p:nvPicPr>
          <p:cNvPr id="10" name="Picture 9" descr="A blue text with black background&#10;&#10;Description automatically generated with low confidence">
            <a:extLst>
              <a:ext uri="{FF2B5EF4-FFF2-40B4-BE49-F238E27FC236}">
                <a16:creationId xmlns:a16="http://schemas.microsoft.com/office/drawing/2014/main" id="{878C6DF7-482A-F415-B370-A0D67B0635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3489" y="423391"/>
            <a:ext cx="1201102" cy="476437"/>
          </a:xfrm>
          <a:prstGeom prst="rect">
            <a:avLst/>
          </a:prstGeom>
        </p:spPr>
      </p:pic>
      <p:pic>
        <p:nvPicPr>
          <p:cNvPr id="6" name="Picture 5">
            <a:extLst>
              <a:ext uri="{FF2B5EF4-FFF2-40B4-BE49-F238E27FC236}">
                <a16:creationId xmlns:a16="http://schemas.microsoft.com/office/drawing/2014/main" id="{92E519B8-E210-E168-521E-4420C5262C57}"/>
              </a:ext>
            </a:extLst>
          </p:cNvPr>
          <p:cNvPicPr>
            <a:picLocks noChangeAspect="1"/>
          </p:cNvPicPr>
          <p:nvPr/>
        </p:nvPicPr>
        <p:blipFill>
          <a:blip r:embed="rId4"/>
          <a:stretch>
            <a:fillRect/>
          </a:stretch>
        </p:blipFill>
        <p:spPr>
          <a:xfrm>
            <a:off x="1422401" y="2349272"/>
            <a:ext cx="9578552" cy="2973817"/>
          </a:xfrm>
          <a:prstGeom prst="rect">
            <a:avLst/>
          </a:prstGeom>
        </p:spPr>
      </p:pic>
      <p:sp>
        <p:nvSpPr>
          <p:cNvPr id="11" name="Title 1">
            <a:extLst>
              <a:ext uri="{FF2B5EF4-FFF2-40B4-BE49-F238E27FC236}">
                <a16:creationId xmlns:a16="http://schemas.microsoft.com/office/drawing/2014/main" id="{A78DF0EE-132C-71FD-0ED9-7BAECF517434}"/>
              </a:ext>
            </a:extLst>
          </p:cNvPr>
          <p:cNvSpPr txBox="1">
            <a:spLocks/>
          </p:cNvSpPr>
          <p:nvPr/>
        </p:nvSpPr>
        <p:spPr>
          <a:xfrm>
            <a:off x="653969" y="400153"/>
            <a:ext cx="9732579" cy="556562"/>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400" dirty="0">
                <a:solidFill>
                  <a:schemeClr val="tx1">
                    <a:lumMod val="85000"/>
                    <a:lumOff val="15000"/>
                  </a:schemeClr>
                </a:solidFill>
                <a:latin typeface="+mn-lt"/>
              </a:rPr>
              <a:t>Flow tank testing</a:t>
            </a:r>
          </a:p>
        </p:txBody>
      </p:sp>
      <p:sp>
        <p:nvSpPr>
          <p:cNvPr id="13" name="Title 1">
            <a:extLst>
              <a:ext uri="{FF2B5EF4-FFF2-40B4-BE49-F238E27FC236}">
                <a16:creationId xmlns:a16="http://schemas.microsoft.com/office/drawing/2014/main" id="{B189C20C-9572-0352-7B2B-A51F35829BBD}"/>
              </a:ext>
            </a:extLst>
          </p:cNvPr>
          <p:cNvSpPr txBox="1">
            <a:spLocks/>
          </p:cNvSpPr>
          <p:nvPr/>
        </p:nvSpPr>
        <p:spPr>
          <a:xfrm>
            <a:off x="2553083" y="1222372"/>
            <a:ext cx="7833465" cy="7284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t-BR" sz="3200" b="1" dirty="0">
                <a:solidFill>
                  <a:srgbClr val="000000"/>
                </a:solidFill>
                <a:effectLst/>
              </a:rPr>
              <a:t>Semi span test article design and manufacture</a:t>
            </a:r>
          </a:p>
        </p:txBody>
      </p:sp>
    </p:spTree>
    <p:extLst>
      <p:ext uri="{BB962C8B-B14F-4D97-AF65-F5344CB8AC3E}">
        <p14:creationId xmlns:p14="http://schemas.microsoft.com/office/powerpoint/2010/main" val="19468635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A121AA-C496-BCFC-CD77-E579E44EC481}"/>
              </a:ext>
            </a:extLst>
          </p:cNvPr>
          <p:cNvSpPr/>
          <p:nvPr/>
        </p:nvSpPr>
        <p:spPr>
          <a:xfrm>
            <a:off x="0" y="334164"/>
            <a:ext cx="12192000" cy="63630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5DC52B70-08E4-FDAF-79B3-1420D4C8C99F}"/>
              </a:ext>
            </a:extLst>
          </p:cNvPr>
          <p:cNvSpPr txBox="1">
            <a:spLocks/>
          </p:cNvSpPr>
          <p:nvPr/>
        </p:nvSpPr>
        <p:spPr>
          <a:xfrm>
            <a:off x="106484" y="83866"/>
            <a:ext cx="7594485" cy="231444"/>
          </a:xfrm>
          <a:prstGeom prst="rect">
            <a:avLst/>
          </a:prstGeom>
        </p:spPr>
        <p:txBody>
          <a:bodyPr vert="horz" lIns="91440" tIns="45720" rIns="91440" bIns="45720" rtlCol="0" anchor="b">
            <a:normAutofit fontScale="4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933" dirty="0">
                <a:solidFill>
                  <a:srgbClr val="0070C0"/>
                </a:solidFill>
                <a:latin typeface="Verdana"/>
              </a:rPr>
              <a:t>ESA OSIP Early Technology Development – Final Presentation (27/06/2023)</a:t>
            </a:r>
          </a:p>
        </p:txBody>
      </p:sp>
      <p:sp>
        <p:nvSpPr>
          <p:cNvPr id="2" name="Title 1">
            <a:extLst>
              <a:ext uri="{FF2B5EF4-FFF2-40B4-BE49-F238E27FC236}">
                <a16:creationId xmlns:a16="http://schemas.microsoft.com/office/drawing/2014/main" id="{91CBB8D3-8FDA-40F6-5453-4BCF251EB454}"/>
              </a:ext>
            </a:extLst>
          </p:cNvPr>
          <p:cNvSpPr txBox="1">
            <a:spLocks/>
          </p:cNvSpPr>
          <p:nvPr/>
        </p:nvSpPr>
        <p:spPr>
          <a:xfrm>
            <a:off x="2573517" y="1232358"/>
            <a:ext cx="7352908" cy="7284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t-BR" sz="3200" b="1" dirty="0">
                <a:solidFill>
                  <a:srgbClr val="000000"/>
                </a:solidFill>
                <a:effectLst/>
              </a:rPr>
              <a:t>Semi span </a:t>
            </a:r>
            <a:r>
              <a:rPr lang="en-US" sz="3200" dirty="0">
                <a:solidFill>
                  <a:schemeClr val="tx1">
                    <a:lumMod val="85000"/>
                    <a:lumOff val="15000"/>
                  </a:schemeClr>
                </a:solidFill>
                <a:effectLst/>
                <a:latin typeface="+mn-lt"/>
              </a:rPr>
              <a:t>f</a:t>
            </a:r>
            <a:r>
              <a:rPr lang="en-US" sz="3200" dirty="0">
                <a:solidFill>
                  <a:schemeClr val="tx1">
                    <a:lumMod val="85000"/>
                    <a:lumOff val="15000"/>
                  </a:schemeClr>
                </a:solidFill>
                <a:latin typeface="+mn-lt"/>
              </a:rPr>
              <a:t>low tank testing</a:t>
            </a:r>
            <a:endParaRPr lang="en-GB" sz="3200" dirty="0">
              <a:solidFill>
                <a:schemeClr val="tx1">
                  <a:lumMod val="85000"/>
                  <a:lumOff val="15000"/>
                </a:schemeClr>
              </a:solidFill>
              <a:latin typeface="+mn-lt"/>
            </a:endParaRPr>
          </a:p>
        </p:txBody>
      </p:sp>
      <p:pic>
        <p:nvPicPr>
          <p:cNvPr id="4" name="Picture 3" descr="A close up of a sign">
            <a:extLst>
              <a:ext uri="{FF2B5EF4-FFF2-40B4-BE49-F238E27FC236}">
                <a16:creationId xmlns:a16="http://schemas.microsoft.com/office/drawing/2014/main" id="{5693F0C3-383A-E66E-B255-1C885B95DC47}"/>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9328285" y="440619"/>
            <a:ext cx="1489788" cy="423391"/>
          </a:xfrm>
          <a:prstGeom prst="rect">
            <a:avLst/>
          </a:prstGeom>
          <a:effectLst>
            <a:reflection stA="0" endPos="65000" dist="50800" dir="5400000" sy="-100000" algn="bl" rotWithShape="0"/>
          </a:effectLst>
        </p:spPr>
      </p:pic>
      <p:pic>
        <p:nvPicPr>
          <p:cNvPr id="10" name="Picture 9" descr="A blue text with black background&#10;&#10;Description automatically generated with low confidence">
            <a:extLst>
              <a:ext uri="{FF2B5EF4-FFF2-40B4-BE49-F238E27FC236}">
                <a16:creationId xmlns:a16="http://schemas.microsoft.com/office/drawing/2014/main" id="{878C6DF7-482A-F415-B370-A0D67B0635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3489" y="423391"/>
            <a:ext cx="1201102" cy="476437"/>
          </a:xfrm>
          <a:prstGeom prst="rect">
            <a:avLst/>
          </a:prstGeom>
        </p:spPr>
      </p:pic>
      <p:pic>
        <p:nvPicPr>
          <p:cNvPr id="12" name="Picture 11">
            <a:extLst>
              <a:ext uri="{FF2B5EF4-FFF2-40B4-BE49-F238E27FC236}">
                <a16:creationId xmlns:a16="http://schemas.microsoft.com/office/drawing/2014/main" id="{2A7FABED-9ADB-323B-DE72-CE973DA02FEC}"/>
              </a:ext>
            </a:extLst>
          </p:cNvPr>
          <p:cNvPicPr>
            <a:picLocks noChangeAspect="1"/>
          </p:cNvPicPr>
          <p:nvPr/>
        </p:nvPicPr>
        <p:blipFill>
          <a:blip r:embed="rId4"/>
          <a:stretch>
            <a:fillRect/>
          </a:stretch>
        </p:blipFill>
        <p:spPr>
          <a:xfrm>
            <a:off x="935468" y="1960776"/>
            <a:ext cx="10629005" cy="4160821"/>
          </a:xfrm>
          <a:prstGeom prst="rect">
            <a:avLst/>
          </a:prstGeom>
        </p:spPr>
      </p:pic>
      <p:sp>
        <p:nvSpPr>
          <p:cNvPr id="14" name="Title 1">
            <a:extLst>
              <a:ext uri="{FF2B5EF4-FFF2-40B4-BE49-F238E27FC236}">
                <a16:creationId xmlns:a16="http://schemas.microsoft.com/office/drawing/2014/main" id="{4A199DA9-51A5-C425-470F-F7A152EBB933}"/>
              </a:ext>
            </a:extLst>
          </p:cNvPr>
          <p:cNvSpPr txBox="1">
            <a:spLocks/>
          </p:cNvSpPr>
          <p:nvPr/>
        </p:nvSpPr>
        <p:spPr>
          <a:xfrm>
            <a:off x="653969" y="400153"/>
            <a:ext cx="9732579" cy="556562"/>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400" dirty="0">
                <a:solidFill>
                  <a:schemeClr val="tx1">
                    <a:lumMod val="85000"/>
                    <a:lumOff val="15000"/>
                  </a:schemeClr>
                </a:solidFill>
                <a:latin typeface="+mn-lt"/>
              </a:rPr>
              <a:t>Flow tank testing</a:t>
            </a:r>
          </a:p>
        </p:txBody>
      </p:sp>
      <p:pic>
        <p:nvPicPr>
          <p:cNvPr id="17" name="Picture 16">
            <a:extLst>
              <a:ext uri="{FF2B5EF4-FFF2-40B4-BE49-F238E27FC236}">
                <a16:creationId xmlns:a16="http://schemas.microsoft.com/office/drawing/2014/main" id="{73FF01A5-E9AD-CE88-A417-AF13CE3F29D2}"/>
              </a:ext>
            </a:extLst>
          </p:cNvPr>
          <p:cNvPicPr>
            <a:picLocks noChangeAspect="1"/>
          </p:cNvPicPr>
          <p:nvPr/>
        </p:nvPicPr>
        <p:blipFill>
          <a:blip r:embed="rId5"/>
          <a:stretch>
            <a:fillRect/>
          </a:stretch>
        </p:blipFill>
        <p:spPr>
          <a:xfrm>
            <a:off x="7772822" y="458209"/>
            <a:ext cx="1480047" cy="388209"/>
          </a:xfrm>
          <a:prstGeom prst="rect">
            <a:avLst/>
          </a:prstGeom>
        </p:spPr>
      </p:pic>
    </p:spTree>
    <p:extLst>
      <p:ext uri="{BB962C8B-B14F-4D97-AF65-F5344CB8AC3E}">
        <p14:creationId xmlns:p14="http://schemas.microsoft.com/office/powerpoint/2010/main" val="7636897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A121AA-C496-BCFC-CD77-E579E44EC481}"/>
              </a:ext>
            </a:extLst>
          </p:cNvPr>
          <p:cNvSpPr/>
          <p:nvPr/>
        </p:nvSpPr>
        <p:spPr>
          <a:xfrm>
            <a:off x="0" y="334164"/>
            <a:ext cx="12192000" cy="63630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5DC52B70-08E4-FDAF-79B3-1420D4C8C99F}"/>
              </a:ext>
            </a:extLst>
          </p:cNvPr>
          <p:cNvSpPr txBox="1">
            <a:spLocks/>
          </p:cNvSpPr>
          <p:nvPr/>
        </p:nvSpPr>
        <p:spPr>
          <a:xfrm>
            <a:off x="106484" y="83866"/>
            <a:ext cx="7594485" cy="231444"/>
          </a:xfrm>
          <a:prstGeom prst="rect">
            <a:avLst/>
          </a:prstGeom>
        </p:spPr>
        <p:txBody>
          <a:bodyPr vert="horz" lIns="91440" tIns="45720" rIns="91440" bIns="45720" rtlCol="0" anchor="b">
            <a:normAutofit fontScale="4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933" dirty="0">
                <a:solidFill>
                  <a:srgbClr val="0070C0"/>
                </a:solidFill>
                <a:latin typeface="Verdana"/>
              </a:rPr>
              <a:t>ESA OSIP Early Technology Development – Final Presentation (27/06/2023)</a:t>
            </a:r>
          </a:p>
        </p:txBody>
      </p:sp>
      <p:pic>
        <p:nvPicPr>
          <p:cNvPr id="4" name="Picture 3" descr="A close up of a sign">
            <a:extLst>
              <a:ext uri="{FF2B5EF4-FFF2-40B4-BE49-F238E27FC236}">
                <a16:creationId xmlns:a16="http://schemas.microsoft.com/office/drawing/2014/main" id="{5693F0C3-383A-E66E-B255-1C885B95DC47}"/>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9328285" y="440619"/>
            <a:ext cx="1489788" cy="423391"/>
          </a:xfrm>
          <a:prstGeom prst="rect">
            <a:avLst/>
          </a:prstGeom>
          <a:effectLst>
            <a:reflection stA="0" endPos="65000" dist="50800" dir="5400000" sy="-100000" algn="bl" rotWithShape="0"/>
          </a:effectLst>
        </p:spPr>
      </p:pic>
      <p:pic>
        <p:nvPicPr>
          <p:cNvPr id="10" name="Picture 9" descr="A blue text with black background&#10;&#10;Description automatically generated with low confidence">
            <a:extLst>
              <a:ext uri="{FF2B5EF4-FFF2-40B4-BE49-F238E27FC236}">
                <a16:creationId xmlns:a16="http://schemas.microsoft.com/office/drawing/2014/main" id="{878C6DF7-482A-F415-B370-A0D67B0635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3489" y="423391"/>
            <a:ext cx="1201102" cy="476437"/>
          </a:xfrm>
          <a:prstGeom prst="rect">
            <a:avLst/>
          </a:prstGeom>
        </p:spPr>
      </p:pic>
      <p:pic>
        <p:nvPicPr>
          <p:cNvPr id="6" name="Picture 5">
            <a:extLst>
              <a:ext uri="{FF2B5EF4-FFF2-40B4-BE49-F238E27FC236}">
                <a16:creationId xmlns:a16="http://schemas.microsoft.com/office/drawing/2014/main" id="{7263434D-3F6D-1208-ED8E-7DE4181AF26D}"/>
              </a:ext>
            </a:extLst>
          </p:cNvPr>
          <p:cNvPicPr>
            <a:picLocks noChangeAspect="1"/>
          </p:cNvPicPr>
          <p:nvPr/>
        </p:nvPicPr>
        <p:blipFill>
          <a:blip r:embed="rId4"/>
          <a:stretch>
            <a:fillRect/>
          </a:stretch>
        </p:blipFill>
        <p:spPr>
          <a:xfrm>
            <a:off x="893095" y="2024838"/>
            <a:ext cx="10734226" cy="4123282"/>
          </a:xfrm>
          <a:prstGeom prst="rect">
            <a:avLst/>
          </a:prstGeom>
        </p:spPr>
      </p:pic>
      <p:sp>
        <p:nvSpPr>
          <p:cNvPr id="9" name="Title 1">
            <a:extLst>
              <a:ext uri="{FF2B5EF4-FFF2-40B4-BE49-F238E27FC236}">
                <a16:creationId xmlns:a16="http://schemas.microsoft.com/office/drawing/2014/main" id="{51FB78A0-B5C0-515F-54C0-D510F4018513}"/>
              </a:ext>
            </a:extLst>
          </p:cNvPr>
          <p:cNvSpPr txBox="1">
            <a:spLocks/>
          </p:cNvSpPr>
          <p:nvPr/>
        </p:nvSpPr>
        <p:spPr>
          <a:xfrm>
            <a:off x="653969" y="400153"/>
            <a:ext cx="9732579" cy="556562"/>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400" dirty="0">
                <a:solidFill>
                  <a:schemeClr val="tx1">
                    <a:lumMod val="85000"/>
                    <a:lumOff val="15000"/>
                  </a:schemeClr>
                </a:solidFill>
                <a:latin typeface="+mn-lt"/>
              </a:rPr>
              <a:t>Flow tank testing</a:t>
            </a:r>
          </a:p>
        </p:txBody>
      </p:sp>
      <p:pic>
        <p:nvPicPr>
          <p:cNvPr id="14" name="Picture 13">
            <a:extLst>
              <a:ext uri="{FF2B5EF4-FFF2-40B4-BE49-F238E27FC236}">
                <a16:creationId xmlns:a16="http://schemas.microsoft.com/office/drawing/2014/main" id="{48DEF800-13B3-977C-7AA0-EAAD93862245}"/>
              </a:ext>
            </a:extLst>
          </p:cNvPr>
          <p:cNvPicPr>
            <a:picLocks noChangeAspect="1"/>
          </p:cNvPicPr>
          <p:nvPr/>
        </p:nvPicPr>
        <p:blipFill>
          <a:blip r:embed="rId5"/>
          <a:stretch>
            <a:fillRect/>
          </a:stretch>
        </p:blipFill>
        <p:spPr>
          <a:xfrm>
            <a:off x="7772822" y="458209"/>
            <a:ext cx="1480047" cy="388209"/>
          </a:xfrm>
          <a:prstGeom prst="rect">
            <a:avLst/>
          </a:prstGeom>
        </p:spPr>
      </p:pic>
      <p:sp>
        <p:nvSpPr>
          <p:cNvPr id="15" name="Title 1">
            <a:extLst>
              <a:ext uri="{FF2B5EF4-FFF2-40B4-BE49-F238E27FC236}">
                <a16:creationId xmlns:a16="http://schemas.microsoft.com/office/drawing/2014/main" id="{D939298E-1A1B-368C-914E-F90667211A8C}"/>
              </a:ext>
            </a:extLst>
          </p:cNvPr>
          <p:cNvSpPr txBox="1">
            <a:spLocks/>
          </p:cNvSpPr>
          <p:nvPr/>
        </p:nvSpPr>
        <p:spPr>
          <a:xfrm>
            <a:off x="2573517" y="1232358"/>
            <a:ext cx="7352908" cy="7284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t-BR" sz="3200" b="1" dirty="0">
                <a:solidFill>
                  <a:srgbClr val="000000"/>
                </a:solidFill>
                <a:effectLst/>
              </a:rPr>
              <a:t>Semi span </a:t>
            </a:r>
            <a:r>
              <a:rPr lang="en-US" sz="3200" dirty="0">
                <a:solidFill>
                  <a:schemeClr val="tx1">
                    <a:lumMod val="85000"/>
                    <a:lumOff val="15000"/>
                  </a:schemeClr>
                </a:solidFill>
                <a:effectLst/>
                <a:latin typeface="+mn-lt"/>
              </a:rPr>
              <a:t>f</a:t>
            </a:r>
            <a:r>
              <a:rPr lang="en-US" sz="3200" dirty="0">
                <a:solidFill>
                  <a:schemeClr val="tx1">
                    <a:lumMod val="85000"/>
                    <a:lumOff val="15000"/>
                  </a:schemeClr>
                </a:solidFill>
                <a:latin typeface="+mn-lt"/>
              </a:rPr>
              <a:t>low tank testing</a:t>
            </a:r>
            <a:endParaRPr lang="en-GB" sz="3200" dirty="0">
              <a:solidFill>
                <a:schemeClr val="tx1">
                  <a:lumMod val="85000"/>
                  <a:lumOff val="15000"/>
                </a:schemeClr>
              </a:solidFill>
              <a:latin typeface="+mn-lt"/>
            </a:endParaRPr>
          </a:p>
        </p:txBody>
      </p:sp>
    </p:spTree>
    <p:extLst>
      <p:ext uri="{BB962C8B-B14F-4D97-AF65-F5344CB8AC3E}">
        <p14:creationId xmlns:p14="http://schemas.microsoft.com/office/powerpoint/2010/main" val="36632368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A121AA-C496-BCFC-CD77-E579E44EC481}"/>
              </a:ext>
            </a:extLst>
          </p:cNvPr>
          <p:cNvSpPr/>
          <p:nvPr/>
        </p:nvSpPr>
        <p:spPr>
          <a:xfrm>
            <a:off x="0" y="334164"/>
            <a:ext cx="12192000" cy="63630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5DC52B70-08E4-FDAF-79B3-1420D4C8C99F}"/>
              </a:ext>
            </a:extLst>
          </p:cNvPr>
          <p:cNvSpPr txBox="1">
            <a:spLocks/>
          </p:cNvSpPr>
          <p:nvPr/>
        </p:nvSpPr>
        <p:spPr>
          <a:xfrm>
            <a:off x="106484" y="83866"/>
            <a:ext cx="7594485" cy="231444"/>
          </a:xfrm>
          <a:prstGeom prst="rect">
            <a:avLst/>
          </a:prstGeom>
        </p:spPr>
        <p:txBody>
          <a:bodyPr vert="horz" lIns="91440" tIns="45720" rIns="91440" bIns="45720" rtlCol="0" anchor="b">
            <a:normAutofit fontScale="4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933" dirty="0">
                <a:solidFill>
                  <a:srgbClr val="0070C0"/>
                </a:solidFill>
                <a:latin typeface="Verdana"/>
              </a:rPr>
              <a:t>ESA OSIP Early Technology Development – Final Presentation (27/06/2023)</a:t>
            </a:r>
          </a:p>
        </p:txBody>
      </p:sp>
      <p:pic>
        <p:nvPicPr>
          <p:cNvPr id="4" name="Picture 3" descr="A close up of a sign">
            <a:extLst>
              <a:ext uri="{FF2B5EF4-FFF2-40B4-BE49-F238E27FC236}">
                <a16:creationId xmlns:a16="http://schemas.microsoft.com/office/drawing/2014/main" id="{5693F0C3-383A-E66E-B255-1C885B95DC47}"/>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9328285" y="440619"/>
            <a:ext cx="1489788" cy="423391"/>
          </a:xfrm>
          <a:prstGeom prst="rect">
            <a:avLst/>
          </a:prstGeom>
          <a:effectLst>
            <a:reflection stA="0" endPos="65000" dist="50800" dir="5400000" sy="-100000" algn="bl" rotWithShape="0"/>
          </a:effectLst>
        </p:spPr>
      </p:pic>
      <p:pic>
        <p:nvPicPr>
          <p:cNvPr id="10" name="Picture 9" descr="A blue text with black background&#10;&#10;Description automatically generated with low confidence">
            <a:extLst>
              <a:ext uri="{FF2B5EF4-FFF2-40B4-BE49-F238E27FC236}">
                <a16:creationId xmlns:a16="http://schemas.microsoft.com/office/drawing/2014/main" id="{878C6DF7-482A-F415-B370-A0D67B0635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3489" y="423391"/>
            <a:ext cx="1201102" cy="476437"/>
          </a:xfrm>
          <a:prstGeom prst="rect">
            <a:avLst/>
          </a:prstGeom>
        </p:spPr>
      </p:pic>
      <p:pic>
        <p:nvPicPr>
          <p:cNvPr id="6" name="Picture 5">
            <a:extLst>
              <a:ext uri="{FF2B5EF4-FFF2-40B4-BE49-F238E27FC236}">
                <a16:creationId xmlns:a16="http://schemas.microsoft.com/office/drawing/2014/main" id="{13ECE592-312E-AC98-6362-414DD05CB2BB}"/>
              </a:ext>
            </a:extLst>
          </p:cNvPr>
          <p:cNvPicPr>
            <a:picLocks noChangeAspect="1"/>
          </p:cNvPicPr>
          <p:nvPr/>
        </p:nvPicPr>
        <p:blipFill>
          <a:blip r:embed="rId4"/>
          <a:stretch>
            <a:fillRect/>
          </a:stretch>
        </p:blipFill>
        <p:spPr>
          <a:xfrm>
            <a:off x="865779" y="2045840"/>
            <a:ext cx="10736941" cy="4532705"/>
          </a:xfrm>
          <a:prstGeom prst="rect">
            <a:avLst/>
          </a:prstGeom>
        </p:spPr>
      </p:pic>
      <p:sp>
        <p:nvSpPr>
          <p:cNvPr id="9" name="Title 1">
            <a:extLst>
              <a:ext uri="{FF2B5EF4-FFF2-40B4-BE49-F238E27FC236}">
                <a16:creationId xmlns:a16="http://schemas.microsoft.com/office/drawing/2014/main" id="{4FA56C7C-84CF-B568-9357-5766E0136299}"/>
              </a:ext>
            </a:extLst>
          </p:cNvPr>
          <p:cNvSpPr txBox="1">
            <a:spLocks/>
          </p:cNvSpPr>
          <p:nvPr/>
        </p:nvSpPr>
        <p:spPr>
          <a:xfrm>
            <a:off x="653969" y="400153"/>
            <a:ext cx="9732579" cy="556562"/>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400" dirty="0">
                <a:solidFill>
                  <a:schemeClr val="tx1">
                    <a:lumMod val="85000"/>
                    <a:lumOff val="15000"/>
                  </a:schemeClr>
                </a:solidFill>
                <a:latin typeface="+mn-lt"/>
              </a:rPr>
              <a:t>Flow tank testing</a:t>
            </a:r>
          </a:p>
        </p:txBody>
      </p:sp>
      <p:pic>
        <p:nvPicPr>
          <p:cNvPr id="11" name="Picture 10">
            <a:extLst>
              <a:ext uri="{FF2B5EF4-FFF2-40B4-BE49-F238E27FC236}">
                <a16:creationId xmlns:a16="http://schemas.microsoft.com/office/drawing/2014/main" id="{700366EE-14C1-7D85-FE93-00F71F04EA9E}"/>
              </a:ext>
            </a:extLst>
          </p:cNvPr>
          <p:cNvPicPr>
            <a:picLocks noChangeAspect="1"/>
          </p:cNvPicPr>
          <p:nvPr/>
        </p:nvPicPr>
        <p:blipFill>
          <a:blip r:embed="rId5"/>
          <a:stretch>
            <a:fillRect/>
          </a:stretch>
        </p:blipFill>
        <p:spPr>
          <a:xfrm>
            <a:off x="7772822" y="458209"/>
            <a:ext cx="1480047" cy="388209"/>
          </a:xfrm>
          <a:prstGeom prst="rect">
            <a:avLst/>
          </a:prstGeom>
        </p:spPr>
      </p:pic>
      <p:sp>
        <p:nvSpPr>
          <p:cNvPr id="13" name="Title 1">
            <a:extLst>
              <a:ext uri="{FF2B5EF4-FFF2-40B4-BE49-F238E27FC236}">
                <a16:creationId xmlns:a16="http://schemas.microsoft.com/office/drawing/2014/main" id="{E55469AB-4A7B-B0F7-8334-F4F0C92593FD}"/>
              </a:ext>
            </a:extLst>
          </p:cNvPr>
          <p:cNvSpPr txBox="1">
            <a:spLocks/>
          </p:cNvSpPr>
          <p:nvPr/>
        </p:nvSpPr>
        <p:spPr>
          <a:xfrm>
            <a:off x="2573517" y="1232358"/>
            <a:ext cx="7352908" cy="7284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t-BR" sz="3200" b="1" dirty="0">
                <a:solidFill>
                  <a:srgbClr val="000000"/>
                </a:solidFill>
                <a:effectLst/>
              </a:rPr>
              <a:t>Semi span </a:t>
            </a:r>
            <a:r>
              <a:rPr lang="en-US" sz="3200" dirty="0">
                <a:solidFill>
                  <a:schemeClr val="tx1">
                    <a:lumMod val="85000"/>
                    <a:lumOff val="15000"/>
                  </a:schemeClr>
                </a:solidFill>
                <a:effectLst/>
                <a:latin typeface="+mn-lt"/>
              </a:rPr>
              <a:t>f</a:t>
            </a:r>
            <a:r>
              <a:rPr lang="en-US" sz="3200" dirty="0">
                <a:solidFill>
                  <a:schemeClr val="tx1">
                    <a:lumMod val="85000"/>
                    <a:lumOff val="15000"/>
                  </a:schemeClr>
                </a:solidFill>
                <a:latin typeface="+mn-lt"/>
              </a:rPr>
              <a:t>low tank testing</a:t>
            </a:r>
            <a:endParaRPr lang="en-GB" sz="3200" dirty="0">
              <a:solidFill>
                <a:schemeClr val="tx1">
                  <a:lumMod val="85000"/>
                  <a:lumOff val="15000"/>
                </a:schemeClr>
              </a:solidFill>
              <a:latin typeface="+mn-lt"/>
            </a:endParaRPr>
          </a:p>
        </p:txBody>
      </p:sp>
    </p:spTree>
    <p:extLst>
      <p:ext uri="{BB962C8B-B14F-4D97-AF65-F5344CB8AC3E}">
        <p14:creationId xmlns:p14="http://schemas.microsoft.com/office/powerpoint/2010/main" val="30152159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A121AA-C496-BCFC-CD77-E579E44EC481}"/>
              </a:ext>
            </a:extLst>
          </p:cNvPr>
          <p:cNvSpPr/>
          <p:nvPr/>
        </p:nvSpPr>
        <p:spPr>
          <a:xfrm>
            <a:off x="0" y="334164"/>
            <a:ext cx="12192000" cy="63630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5DC52B70-08E4-FDAF-79B3-1420D4C8C99F}"/>
              </a:ext>
            </a:extLst>
          </p:cNvPr>
          <p:cNvSpPr txBox="1">
            <a:spLocks/>
          </p:cNvSpPr>
          <p:nvPr/>
        </p:nvSpPr>
        <p:spPr>
          <a:xfrm>
            <a:off x="106484" y="83866"/>
            <a:ext cx="7594485" cy="231444"/>
          </a:xfrm>
          <a:prstGeom prst="rect">
            <a:avLst/>
          </a:prstGeom>
        </p:spPr>
        <p:txBody>
          <a:bodyPr vert="horz" lIns="91440" tIns="45720" rIns="91440" bIns="45720" rtlCol="0" anchor="b">
            <a:normAutofit fontScale="4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933" dirty="0">
                <a:solidFill>
                  <a:srgbClr val="0070C0"/>
                </a:solidFill>
                <a:latin typeface="Verdana"/>
              </a:rPr>
              <a:t>ESA OSIP Early Technology Development – Final Presentation (27/06/2023)</a:t>
            </a:r>
          </a:p>
        </p:txBody>
      </p:sp>
      <p:pic>
        <p:nvPicPr>
          <p:cNvPr id="4" name="Picture 3" descr="A close up of a sign">
            <a:extLst>
              <a:ext uri="{FF2B5EF4-FFF2-40B4-BE49-F238E27FC236}">
                <a16:creationId xmlns:a16="http://schemas.microsoft.com/office/drawing/2014/main" id="{5693F0C3-383A-E66E-B255-1C885B95DC47}"/>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9328285" y="440619"/>
            <a:ext cx="1489788" cy="423391"/>
          </a:xfrm>
          <a:prstGeom prst="rect">
            <a:avLst/>
          </a:prstGeom>
          <a:effectLst>
            <a:reflection stA="0" endPos="65000" dist="50800" dir="5400000" sy="-100000" algn="bl" rotWithShape="0"/>
          </a:effectLst>
        </p:spPr>
      </p:pic>
      <p:pic>
        <p:nvPicPr>
          <p:cNvPr id="10" name="Picture 9" descr="A blue text with black background&#10;&#10;Description automatically generated with low confidence">
            <a:extLst>
              <a:ext uri="{FF2B5EF4-FFF2-40B4-BE49-F238E27FC236}">
                <a16:creationId xmlns:a16="http://schemas.microsoft.com/office/drawing/2014/main" id="{878C6DF7-482A-F415-B370-A0D67B0635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3489" y="423391"/>
            <a:ext cx="1201102" cy="476437"/>
          </a:xfrm>
          <a:prstGeom prst="rect">
            <a:avLst/>
          </a:prstGeom>
        </p:spPr>
      </p:pic>
      <p:pic>
        <p:nvPicPr>
          <p:cNvPr id="9" name="Picture 8">
            <a:extLst>
              <a:ext uri="{FF2B5EF4-FFF2-40B4-BE49-F238E27FC236}">
                <a16:creationId xmlns:a16="http://schemas.microsoft.com/office/drawing/2014/main" id="{70B898A6-5E76-0E39-7FFB-B31F2DA2A3B9}"/>
              </a:ext>
            </a:extLst>
          </p:cNvPr>
          <p:cNvPicPr>
            <a:picLocks noChangeAspect="1"/>
          </p:cNvPicPr>
          <p:nvPr/>
        </p:nvPicPr>
        <p:blipFill>
          <a:blip r:embed="rId4"/>
          <a:stretch>
            <a:fillRect/>
          </a:stretch>
        </p:blipFill>
        <p:spPr>
          <a:xfrm>
            <a:off x="653969" y="2040700"/>
            <a:ext cx="8115935" cy="4417147"/>
          </a:xfrm>
          <a:prstGeom prst="rect">
            <a:avLst/>
          </a:prstGeom>
        </p:spPr>
      </p:pic>
      <p:pic>
        <p:nvPicPr>
          <p:cNvPr id="12" name="Picture 11">
            <a:extLst>
              <a:ext uri="{FF2B5EF4-FFF2-40B4-BE49-F238E27FC236}">
                <a16:creationId xmlns:a16="http://schemas.microsoft.com/office/drawing/2014/main" id="{78863428-D032-0533-7C39-FDEB2AE5583F}"/>
              </a:ext>
            </a:extLst>
          </p:cNvPr>
          <p:cNvPicPr>
            <a:picLocks noChangeAspect="1"/>
          </p:cNvPicPr>
          <p:nvPr/>
        </p:nvPicPr>
        <p:blipFill>
          <a:blip r:embed="rId5"/>
          <a:stretch>
            <a:fillRect/>
          </a:stretch>
        </p:blipFill>
        <p:spPr>
          <a:xfrm>
            <a:off x="8843783" y="2207822"/>
            <a:ext cx="3085530" cy="1940950"/>
          </a:xfrm>
          <a:prstGeom prst="rect">
            <a:avLst/>
          </a:prstGeom>
        </p:spPr>
      </p:pic>
      <p:sp>
        <p:nvSpPr>
          <p:cNvPr id="3" name="Title 1">
            <a:extLst>
              <a:ext uri="{FF2B5EF4-FFF2-40B4-BE49-F238E27FC236}">
                <a16:creationId xmlns:a16="http://schemas.microsoft.com/office/drawing/2014/main" id="{66636D1B-E46F-47CC-B250-56B4249B44FF}"/>
              </a:ext>
            </a:extLst>
          </p:cNvPr>
          <p:cNvSpPr txBox="1">
            <a:spLocks/>
          </p:cNvSpPr>
          <p:nvPr/>
        </p:nvSpPr>
        <p:spPr>
          <a:xfrm>
            <a:off x="653969" y="400153"/>
            <a:ext cx="9732579" cy="556562"/>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400" dirty="0">
                <a:solidFill>
                  <a:schemeClr val="tx1">
                    <a:lumMod val="85000"/>
                    <a:lumOff val="15000"/>
                  </a:schemeClr>
                </a:solidFill>
                <a:latin typeface="+mn-lt"/>
              </a:rPr>
              <a:t>Flow tank testing</a:t>
            </a:r>
          </a:p>
        </p:txBody>
      </p:sp>
      <p:sp>
        <p:nvSpPr>
          <p:cNvPr id="6" name="Title 1">
            <a:extLst>
              <a:ext uri="{FF2B5EF4-FFF2-40B4-BE49-F238E27FC236}">
                <a16:creationId xmlns:a16="http://schemas.microsoft.com/office/drawing/2014/main" id="{D0AFDF01-25FE-15CB-39CA-DE4FBF9B008C}"/>
              </a:ext>
            </a:extLst>
          </p:cNvPr>
          <p:cNvSpPr txBox="1">
            <a:spLocks/>
          </p:cNvSpPr>
          <p:nvPr/>
        </p:nvSpPr>
        <p:spPr>
          <a:xfrm>
            <a:off x="2573517" y="1232358"/>
            <a:ext cx="7352908" cy="7284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t-BR" sz="3200" b="1" dirty="0">
                <a:solidFill>
                  <a:srgbClr val="000000"/>
                </a:solidFill>
                <a:effectLst/>
              </a:rPr>
              <a:t>Semi span </a:t>
            </a:r>
            <a:r>
              <a:rPr lang="en-US" sz="3200" dirty="0">
                <a:solidFill>
                  <a:schemeClr val="tx1">
                    <a:lumMod val="85000"/>
                    <a:lumOff val="15000"/>
                  </a:schemeClr>
                </a:solidFill>
                <a:effectLst/>
                <a:latin typeface="+mn-lt"/>
              </a:rPr>
              <a:t>f</a:t>
            </a:r>
            <a:r>
              <a:rPr lang="en-US" sz="3200" dirty="0">
                <a:solidFill>
                  <a:schemeClr val="tx1">
                    <a:lumMod val="85000"/>
                    <a:lumOff val="15000"/>
                  </a:schemeClr>
                </a:solidFill>
                <a:latin typeface="+mn-lt"/>
              </a:rPr>
              <a:t>low tank testing</a:t>
            </a:r>
            <a:endParaRPr lang="en-GB" sz="3200" dirty="0">
              <a:solidFill>
                <a:schemeClr val="tx1">
                  <a:lumMod val="85000"/>
                  <a:lumOff val="15000"/>
                </a:schemeClr>
              </a:solidFill>
              <a:latin typeface="+mn-lt"/>
            </a:endParaRPr>
          </a:p>
        </p:txBody>
      </p:sp>
    </p:spTree>
    <p:extLst>
      <p:ext uri="{BB962C8B-B14F-4D97-AF65-F5344CB8AC3E}">
        <p14:creationId xmlns:p14="http://schemas.microsoft.com/office/powerpoint/2010/main" val="21833458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A121AA-C496-BCFC-CD77-E579E44EC481}"/>
              </a:ext>
            </a:extLst>
          </p:cNvPr>
          <p:cNvSpPr/>
          <p:nvPr/>
        </p:nvSpPr>
        <p:spPr>
          <a:xfrm>
            <a:off x="0" y="334164"/>
            <a:ext cx="12192000" cy="63630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5DC52B70-08E4-FDAF-79B3-1420D4C8C99F}"/>
              </a:ext>
            </a:extLst>
          </p:cNvPr>
          <p:cNvSpPr txBox="1">
            <a:spLocks/>
          </p:cNvSpPr>
          <p:nvPr/>
        </p:nvSpPr>
        <p:spPr>
          <a:xfrm>
            <a:off x="106484" y="83866"/>
            <a:ext cx="7594485" cy="231444"/>
          </a:xfrm>
          <a:prstGeom prst="rect">
            <a:avLst/>
          </a:prstGeom>
        </p:spPr>
        <p:txBody>
          <a:bodyPr vert="horz" lIns="91440" tIns="45720" rIns="91440" bIns="45720" rtlCol="0" anchor="b">
            <a:normAutofit fontScale="4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933" dirty="0">
                <a:solidFill>
                  <a:srgbClr val="0070C0"/>
                </a:solidFill>
                <a:latin typeface="Verdana"/>
              </a:rPr>
              <a:t>ESA OSIP Early Technology Development – Final Presentation (27/06/2023)</a:t>
            </a:r>
          </a:p>
        </p:txBody>
      </p:sp>
      <p:pic>
        <p:nvPicPr>
          <p:cNvPr id="4" name="Picture 3" descr="A close up of a sign">
            <a:extLst>
              <a:ext uri="{FF2B5EF4-FFF2-40B4-BE49-F238E27FC236}">
                <a16:creationId xmlns:a16="http://schemas.microsoft.com/office/drawing/2014/main" id="{5693F0C3-383A-E66E-B255-1C885B95DC47}"/>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9328285" y="440619"/>
            <a:ext cx="1489788" cy="423391"/>
          </a:xfrm>
          <a:prstGeom prst="rect">
            <a:avLst/>
          </a:prstGeom>
          <a:effectLst>
            <a:reflection stA="0" endPos="65000" dist="50800" dir="5400000" sy="-100000" algn="bl" rotWithShape="0"/>
          </a:effectLst>
        </p:spPr>
      </p:pic>
      <p:pic>
        <p:nvPicPr>
          <p:cNvPr id="10" name="Picture 9" descr="A blue text with black background&#10;&#10;Description automatically generated with low confidence">
            <a:extLst>
              <a:ext uri="{FF2B5EF4-FFF2-40B4-BE49-F238E27FC236}">
                <a16:creationId xmlns:a16="http://schemas.microsoft.com/office/drawing/2014/main" id="{878C6DF7-482A-F415-B370-A0D67B0635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3489" y="423391"/>
            <a:ext cx="1201102" cy="476437"/>
          </a:xfrm>
          <a:prstGeom prst="rect">
            <a:avLst/>
          </a:prstGeom>
        </p:spPr>
      </p:pic>
      <p:pic>
        <p:nvPicPr>
          <p:cNvPr id="6" name="Picture 5">
            <a:extLst>
              <a:ext uri="{FF2B5EF4-FFF2-40B4-BE49-F238E27FC236}">
                <a16:creationId xmlns:a16="http://schemas.microsoft.com/office/drawing/2014/main" id="{BB6BE622-7C03-CF78-AE1F-F9E525219993}"/>
              </a:ext>
            </a:extLst>
          </p:cNvPr>
          <p:cNvPicPr>
            <a:picLocks noChangeAspect="1"/>
          </p:cNvPicPr>
          <p:nvPr/>
        </p:nvPicPr>
        <p:blipFill>
          <a:blip r:embed="rId4"/>
          <a:stretch>
            <a:fillRect/>
          </a:stretch>
        </p:blipFill>
        <p:spPr>
          <a:xfrm>
            <a:off x="528637" y="2101364"/>
            <a:ext cx="8229283" cy="4371567"/>
          </a:xfrm>
          <a:prstGeom prst="rect">
            <a:avLst/>
          </a:prstGeom>
        </p:spPr>
      </p:pic>
      <p:pic>
        <p:nvPicPr>
          <p:cNvPr id="13" name="Picture 12">
            <a:extLst>
              <a:ext uri="{FF2B5EF4-FFF2-40B4-BE49-F238E27FC236}">
                <a16:creationId xmlns:a16="http://schemas.microsoft.com/office/drawing/2014/main" id="{CA50FDB3-692A-522A-B1E1-EF8CE1247684}"/>
              </a:ext>
            </a:extLst>
          </p:cNvPr>
          <p:cNvPicPr>
            <a:picLocks noChangeAspect="1"/>
          </p:cNvPicPr>
          <p:nvPr/>
        </p:nvPicPr>
        <p:blipFill>
          <a:blip r:embed="rId5"/>
          <a:stretch>
            <a:fillRect/>
          </a:stretch>
        </p:blipFill>
        <p:spPr>
          <a:xfrm>
            <a:off x="8798012" y="2214402"/>
            <a:ext cx="3177072" cy="2082905"/>
          </a:xfrm>
          <a:prstGeom prst="rect">
            <a:avLst/>
          </a:prstGeom>
        </p:spPr>
      </p:pic>
      <p:sp>
        <p:nvSpPr>
          <p:cNvPr id="15" name="Title 1">
            <a:extLst>
              <a:ext uri="{FF2B5EF4-FFF2-40B4-BE49-F238E27FC236}">
                <a16:creationId xmlns:a16="http://schemas.microsoft.com/office/drawing/2014/main" id="{210B962F-11C4-C752-D011-C318FC0A71CF}"/>
              </a:ext>
            </a:extLst>
          </p:cNvPr>
          <p:cNvSpPr txBox="1">
            <a:spLocks/>
          </p:cNvSpPr>
          <p:nvPr/>
        </p:nvSpPr>
        <p:spPr>
          <a:xfrm>
            <a:off x="653969" y="400153"/>
            <a:ext cx="9732579" cy="556562"/>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400" dirty="0">
                <a:solidFill>
                  <a:schemeClr val="tx1">
                    <a:lumMod val="85000"/>
                    <a:lumOff val="15000"/>
                  </a:schemeClr>
                </a:solidFill>
                <a:latin typeface="+mn-lt"/>
              </a:rPr>
              <a:t>Flow tank testing</a:t>
            </a:r>
          </a:p>
        </p:txBody>
      </p:sp>
      <p:sp>
        <p:nvSpPr>
          <p:cNvPr id="16" name="Title 1">
            <a:extLst>
              <a:ext uri="{FF2B5EF4-FFF2-40B4-BE49-F238E27FC236}">
                <a16:creationId xmlns:a16="http://schemas.microsoft.com/office/drawing/2014/main" id="{F2E1B016-493A-3315-0286-8A92341A688E}"/>
              </a:ext>
            </a:extLst>
          </p:cNvPr>
          <p:cNvSpPr txBox="1">
            <a:spLocks/>
          </p:cNvSpPr>
          <p:nvPr/>
        </p:nvSpPr>
        <p:spPr>
          <a:xfrm>
            <a:off x="2573517" y="1232358"/>
            <a:ext cx="7352908" cy="7284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t-BR" sz="3200" b="1" dirty="0">
                <a:solidFill>
                  <a:srgbClr val="000000"/>
                </a:solidFill>
                <a:effectLst/>
              </a:rPr>
              <a:t>Semi span </a:t>
            </a:r>
            <a:r>
              <a:rPr lang="en-US" sz="3200" dirty="0">
                <a:solidFill>
                  <a:schemeClr val="tx1">
                    <a:lumMod val="85000"/>
                    <a:lumOff val="15000"/>
                  </a:schemeClr>
                </a:solidFill>
                <a:effectLst/>
                <a:latin typeface="+mn-lt"/>
              </a:rPr>
              <a:t>f</a:t>
            </a:r>
            <a:r>
              <a:rPr lang="en-US" sz="3200" dirty="0">
                <a:solidFill>
                  <a:schemeClr val="tx1">
                    <a:lumMod val="85000"/>
                    <a:lumOff val="15000"/>
                  </a:schemeClr>
                </a:solidFill>
                <a:latin typeface="+mn-lt"/>
              </a:rPr>
              <a:t>low tank testing</a:t>
            </a:r>
            <a:endParaRPr lang="en-GB" sz="3200" dirty="0">
              <a:solidFill>
                <a:schemeClr val="tx1">
                  <a:lumMod val="85000"/>
                  <a:lumOff val="15000"/>
                </a:schemeClr>
              </a:solidFill>
              <a:latin typeface="+mn-lt"/>
            </a:endParaRPr>
          </a:p>
        </p:txBody>
      </p:sp>
    </p:spTree>
    <p:extLst>
      <p:ext uri="{BB962C8B-B14F-4D97-AF65-F5344CB8AC3E}">
        <p14:creationId xmlns:p14="http://schemas.microsoft.com/office/powerpoint/2010/main" val="7658658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A121AA-C496-BCFC-CD77-E579E44EC481}"/>
              </a:ext>
            </a:extLst>
          </p:cNvPr>
          <p:cNvSpPr/>
          <p:nvPr/>
        </p:nvSpPr>
        <p:spPr>
          <a:xfrm>
            <a:off x="0" y="334164"/>
            <a:ext cx="12192000" cy="63630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1918BB02-6924-3E7B-A9E0-B8D105542448}"/>
              </a:ext>
            </a:extLst>
          </p:cNvPr>
          <p:cNvSpPr txBox="1">
            <a:spLocks/>
          </p:cNvSpPr>
          <p:nvPr/>
        </p:nvSpPr>
        <p:spPr>
          <a:xfrm>
            <a:off x="653969" y="400153"/>
            <a:ext cx="9732579" cy="556562"/>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400" dirty="0">
                <a:solidFill>
                  <a:schemeClr val="tx1">
                    <a:lumMod val="85000"/>
                    <a:lumOff val="15000"/>
                  </a:schemeClr>
                </a:solidFill>
                <a:latin typeface="+mn-lt"/>
              </a:rPr>
              <a:t>Q&amp;A and showing of physical prototypes</a:t>
            </a:r>
            <a:endParaRPr lang="en-GB" sz="5400" dirty="0">
              <a:solidFill>
                <a:schemeClr val="tx1">
                  <a:lumMod val="85000"/>
                  <a:lumOff val="15000"/>
                </a:schemeClr>
              </a:solidFill>
              <a:latin typeface="+mn-lt"/>
            </a:endParaRPr>
          </a:p>
        </p:txBody>
      </p:sp>
      <p:sp>
        <p:nvSpPr>
          <p:cNvPr id="8" name="Title 1">
            <a:extLst>
              <a:ext uri="{FF2B5EF4-FFF2-40B4-BE49-F238E27FC236}">
                <a16:creationId xmlns:a16="http://schemas.microsoft.com/office/drawing/2014/main" id="{5DC52B70-08E4-FDAF-79B3-1420D4C8C99F}"/>
              </a:ext>
            </a:extLst>
          </p:cNvPr>
          <p:cNvSpPr txBox="1">
            <a:spLocks/>
          </p:cNvSpPr>
          <p:nvPr/>
        </p:nvSpPr>
        <p:spPr>
          <a:xfrm>
            <a:off x="106484" y="83866"/>
            <a:ext cx="7594485" cy="231444"/>
          </a:xfrm>
          <a:prstGeom prst="rect">
            <a:avLst/>
          </a:prstGeom>
        </p:spPr>
        <p:txBody>
          <a:bodyPr vert="horz" lIns="91440" tIns="45720" rIns="91440" bIns="45720" rtlCol="0" anchor="b">
            <a:normAutofit fontScale="4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933" dirty="0">
                <a:solidFill>
                  <a:srgbClr val="0070C0"/>
                </a:solidFill>
                <a:latin typeface="Verdana"/>
              </a:rPr>
              <a:t>ESA OSIP Early Technology Development – Final Presentation (27/06/2023)</a:t>
            </a:r>
          </a:p>
        </p:txBody>
      </p:sp>
      <p:sp>
        <p:nvSpPr>
          <p:cNvPr id="2" name="Title 1">
            <a:extLst>
              <a:ext uri="{FF2B5EF4-FFF2-40B4-BE49-F238E27FC236}">
                <a16:creationId xmlns:a16="http://schemas.microsoft.com/office/drawing/2014/main" id="{91CBB8D3-8FDA-40F6-5453-4BCF251EB454}"/>
              </a:ext>
            </a:extLst>
          </p:cNvPr>
          <p:cNvSpPr txBox="1">
            <a:spLocks/>
          </p:cNvSpPr>
          <p:nvPr/>
        </p:nvSpPr>
        <p:spPr>
          <a:xfrm>
            <a:off x="2573517" y="1232358"/>
            <a:ext cx="7352908" cy="7284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chemeClr val="tx1">
                    <a:lumMod val="85000"/>
                    <a:lumOff val="15000"/>
                  </a:schemeClr>
                </a:solidFill>
                <a:latin typeface="+mn-lt"/>
              </a:rPr>
              <a:t> </a:t>
            </a:r>
            <a:endParaRPr lang="en-GB" sz="3200" dirty="0">
              <a:solidFill>
                <a:schemeClr val="tx1">
                  <a:lumMod val="85000"/>
                  <a:lumOff val="15000"/>
                </a:schemeClr>
              </a:solidFill>
              <a:latin typeface="+mn-lt"/>
            </a:endParaRPr>
          </a:p>
        </p:txBody>
      </p:sp>
      <p:sp>
        <p:nvSpPr>
          <p:cNvPr id="3" name="Subtitle 2">
            <a:extLst>
              <a:ext uri="{FF2B5EF4-FFF2-40B4-BE49-F238E27FC236}">
                <a16:creationId xmlns:a16="http://schemas.microsoft.com/office/drawing/2014/main" id="{E7DC9286-687E-6CCE-2E9B-D612A18B0881}"/>
              </a:ext>
            </a:extLst>
          </p:cNvPr>
          <p:cNvSpPr txBox="1">
            <a:spLocks/>
          </p:cNvSpPr>
          <p:nvPr/>
        </p:nvSpPr>
        <p:spPr>
          <a:xfrm>
            <a:off x="653969" y="1749271"/>
            <a:ext cx="4930219" cy="49962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pt-BR" sz="1600" b="1" dirty="0">
                <a:solidFill>
                  <a:srgbClr val="000000"/>
                </a:solidFill>
                <a:effectLst/>
              </a:rPr>
              <a:t>Presented today:</a:t>
            </a:r>
          </a:p>
        </p:txBody>
      </p:sp>
      <p:sp>
        <p:nvSpPr>
          <p:cNvPr id="4" name="Subtitle 2">
            <a:extLst>
              <a:ext uri="{FF2B5EF4-FFF2-40B4-BE49-F238E27FC236}">
                <a16:creationId xmlns:a16="http://schemas.microsoft.com/office/drawing/2014/main" id="{A2F78B1A-C212-82BB-6F46-B3B99CC3B6B2}"/>
              </a:ext>
            </a:extLst>
          </p:cNvPr>
          <p:cNvSpPr txBox="1">
            <a:spLocks/>
          </p:cNvSpPr>
          <p:nvPr/>
        </p:nvSpPr>
        <p:spPr>
          <a:xfrm>
            <a:off x="1289230" y="2133155"/>
            <a:ext cx="4930219" cy="110280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Font typeface="Arial" panose="020B0604020202020204" pitchFamily="34" charset="0"/>
              <a:buChar char="•"/>
            </a:pPr>
            <a:r>
              <a:rPr lang="pt-BR" sz="1600" b="1" dirty="0">
                <a:solidFill>
                  <a:srgbClr val="000000"/>
                </a:solidFill>
                <a:effectLst/>
              </a:rPr>
              <a:t>Final wing system linkage, cover &amp; fuselage</a:t>
            </a:r>
          </a:p>
          <a:p>
            <a:pPr marL="285750" indent="-285750" algn="l">
              <a:buFont typeface="Arial" panose="020B0604020202020204" pitchFamily="34" charset="0"/>
              <a:buChar char="•"/>
            </a:pPr>
            <a:r>
              <a:rPr lang="pt-BR" sz="1600" b="1" dirty="0">
                <a:solidFill>
                  <a:srgbClr val="000000"/>
                </a:solidFill>
                <a:effectLst/>
              </a:rPr>
              <a:t>Final prototpye launch system</a:t>
            </a:r>
          </a:p>
        </p:txBody>
      </p:sp>
      <p:pic>
        <p:nvPicPr>
          <p:cNvPr id="10" name="Picture 9">
            <a:extLst>
              <a:ext uri="{FF2B5EF4-FFF2-40B4-BE49-F238E27FC236}">
                <a16:creationId xmlns:a16="http://schemas.microsoft.com/office/drawing/2014/main" id="{E5C27AAC-ED52-C985-B9E3-C5456D1A22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687" y="2889617"/>
            <a:ext cx="11061186" cy="2175156"/>
          </a:xfrm>
          <a:prstGeom prst="rect">
            <a:avLst/>
          </a:prstGeom>
        </p:spPr>
      </p:pic>
      <p:pic>
        <p:nvPicPr>
          <p:cNvPr id="11" name="Picture 10" descr="A close up of a sign">
            <a:extLst>
              <a:ext uri="{FF2B5EF4-FFF2-40B4-BE49-F238E27FC236}">
                <a16:creationId xmlns:a16="http://schemas.microsoft.com/office/drawing/2014/main" id="{597D1CF2-7D5B-162A-90DC-17DDB538FEC8}"/>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9328285" y="440619"/>
            <a:ext cx="1489788" cy="423391"/>
          </a:xfrm>
          <a:prstGeom prst="rect">
            <a:avLst/>
          </a:prstGeom>
          <a:effectLst>
            <a:reflection stA="0" endPos="65000" dist="50800" dir="5400000" sy="-100000" algn="bl" rotWithShape="0"/>
          </a:effectLst>
        </p:spPr>
      </p:pic>
      <p:pic>
        <p:nvPicPr>
          <p:cNvPr id="12" name="Picture 11" descr="A blue text with black background&#10;&#10;Description automatically generated with low confidence">
            <a:extLst>
              <a:ext uri="{FF2B5EF4-FFF2-40B4-BE49-F238E27FC236}">
                <a16:creationId xmlns:a16="http://schemas.microsoft.com/office/drawing/2014/main" id="{B0D20CCB-2EF7-E974-2328-83434B148E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3489" y="423391"/>
            <a:ext cx="1201102" cy="476437"/>
          </a:xfrm>
          <a:prstGeom prst="rect">
            <a:avLst/>
          </a:prstGeom>
        </p:spPr>
      </p:pic>
    </p:spTree>
    <p:extLst>
      <p:ext uri="{BB962C8B-B14F-4D97-AF65-F5344CB8AC3E}">
        <p14:creationId xmlns:p14="http://schemas.microsoft.com/office/powerpoint/2010/main" val="22687005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A121AA-C496-BCFC-CD77-E579E44EC481}"/>
              </a:ext>
            </a:extLst>
          </p:cNvPr>
          <p:cNvSpPr/>
          <p:nvPr/>
        </p:nvSpPr>
        <p:spPr>
          <a:xfrm>
            <a:off x="0" y="334164"/>
            <a:ext cx="12192000" cy="63630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1918BB02-6924-3E7B-A9E0-B8D105542448}"/>
              </a:ext>
            </a:extLst>
          </p:cNvPr>
          <p:cNvSpPr txBox="1">
            <a:spLocks/>
          </p:cNvSpPr>
          <p:nvPr/>
        </p:nvSpPr>
        <p:spPr>
          <a:xfrm>
            <a:off x="653969" y="400153"/>
            <a:ext cx="9732579" cy="556562"/>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400" dirty="0">
                <a:solidFill>
                  <a:schemeClr val="tx1">
                    <a:lumMod val="85000"/>
                    <a:lumOff val="15000"/>
                  </a:schemeClr>
                </a:solidFill>
                <a:latin typeface="+mn-lt"/>
              </a:rPr>
              <a:t>Exploitation routes (SAR)</a:t>
            </a:r>
            <a:endParaRPr lang="en-GB" sz="5400" dirty="0">
              <a:solidFill>
                <a:schemeClr val="tx1">
                  <a:lumMod val="85000"/>
                  <a:lumOff val="15000"/>
                </a:schemeClr>
              </a:solidFill>
              <a:latin typeface="+mn-lt"/>
            </a:endParaRPr>
          </a:p>
        </p:txBody>
      </p:sp>
      <p:sp>
        <p:nvSpPr>
          <p:cNvPr id="8" name="Title 1">
            <a:extLst>
              <a:ext uri="{FF2B5EF4-FFF2-40B4-BE49-F238E27FC236}">
                <a16:creationId xmlns:a16="http://schemas.microsoft.com/office/drawing/2014/main" id="{5DC52B70-08E4-FDAF-79B3-1420D4C8C99F}"/>
              </a:ext>
            </a:extLst>
          </p:cNvPr>
          <p:cNvSpPr txBox="1">
            <a:spLocks/>
          </p:cNvSpPr>
          <p:nvPr/>
        </p:nvSpPr>
        <p:spPr>
          <a:xfrm>
            <a:off x="106484" y="83866"/>
            <a:ext cx="7594485" cy="231444"/>
          </a:xfrm>
          <a:prstGeom prst="rect">
            <a:avLst/>
          </a:prstGeom>
        </p:spPr>
        <p:txBody>
          <a:bodyPr vert="horz" lIns="91440" tIns="45720" rIns="91440" bIns="45720" rtlCol="0" anchor="b">
            <a:normAutofit fontScale="4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933" dirty="0">
                <a:solidFill>
                  <a:srgbClr val="0070C0"/>
                </a:solidFill>
                <a:latin typeface="Verdana"/>
              </a:rPr>
              <a:t>ESA OSIP Early Technology Development – Final Presentation (27/06/2023)</a:t>
            </a:r>
          </a:p>
        </p:txBody>
      </p:sp>
      <p:sp>
        <p:nvSpPr>
          <p:cNvPr id="2" name="Title 1">
            <a:extLst>
              <a:ext uri="{FF2B5EF4-FFF2-40B4-BE49-F238E27FC236}">
                <a16:creationId xmlns:a16="http://schemas.microsoft.com/office/drawing/2014/main" id="{91CBB8D3-8FDA-40F6-5453-4BCF251EB454}"/>
              </a:ext>
            </a:extLst>
          </p:cNvPr>
          <p:cNvSpPr txBox="1">
            <a:spLocks/>
          </p:cNvSpPr>
          <p:nvPr/>
        </p:nvSpPr>
        <p:spPr>
          <a:xfrm>
            <a:off x="2573517" y="1232358"/>
            <a:ext cx="7352908" cy="7284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chemeClr val="tx1">
                    <a:lumMod val="85000"/>
                    <a:lumOff val="15000"/>
                  </a:schemeClr>
                </a:solidFill>
                <a:latin typeface="+mn-lt"/>
              </a:rPr>
              <a:t> </a:t>
            </a:r>
            <a:endParaRPr lang="en-GB" sz="3200" dirty="0">
              <a:solidFill>
                <a:schemeClr val="tx1">
                  <a:lumMod val="85000"/>
                  <a:lumOff val="15000"/>
                </a:schemeClr>
              </a:solidFill>
              <a:latin typeface="+mn-lt"/>
            </a:endParaRPr>
          </a:p>
        </p:txBody>
      </p:sp>
      <p:pic>
        <p:nvPicPr>
          <p:cNvPr id="3" name="Picture 2" descr="A close up of a sign">
            <a:extLst>
              <a:ext uri="{FF2B5EF4-FFF2-40B4-BE49-F238E27FC236}">
                <a16:creationId xmlns:a16="http://schemas.microsoft.com/office/drawing/2014/main" id="{BF751933-8333-D410-FFA1-E1AB211C78BB}"/>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9328285" y="440619"/>
            <a:ext cx="1489788" cy="423391"/>
          </a:xfrm>
          <a:prstGeom prst="rect">
            <a:avLst/>
          </a:prstGeom>
          <a:effectLst>
            <a:reflection stA="0" endPos="65000" dist="50800" dir="5400000" sy="-100000" algn="bl" rotWithShape="0"/>
          </a:effectLst>
        </p:spPr>
      </p:pic>
      <p:pic>
        <p:nvPicPr>
          <p:cNvPr id="4" name="Picture 3" descr="A blue text with black background&#10;&#10;Description automatically generated with low confidence">
            <a:extLst>
              <a:ext uri="{FF2B5EF4-FFF2-40B4-BE49-F238E27FC236}">
                <a16:creationId xmlns:a16="http://schemas.microsoft.com/office/drawing/2014/main" id="{BF812F6C-6DBE-AF3F-1B56-333AE91AA9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3489" y="423391"/>
            <a:ext cx="1201102" cy="476437"/>
          </a:xfrm>
          <a:prstGeom prst="rect">
            <a:avLst/>
          </a:prstGeom>
        </p:spPr>
      </p:pic>
      <p:pic>
        <p:nvPicPr>
          <p:cNvPr id="16" name="Picture 15" descr="A picture containing aircraft, transport, outdoor, helicopter&#10;&#10;Description automatically generated">
            <a:extLst>
              <a:ext uri="{FF2B5EF4-FFF2-40B4-BE49-F238E27FC236}">
                <a16:creationId xmlns:a16="http://schemas.microsoft.com/office/drawing/2014/main" id="{ECA62748-F7EB-1B24-0BB8-BB1CFEF096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667" y="2128768"/>
            <a:ext cx="4639391" cy="3089061"/>
          </a:xfrm>
          <a:prstGeom prst="rect">
            <a:avLst/>
          </a:prstGeom>
        </p:spPr>
      </p:pic>
      <p:sp>
        <p:nvSpPr>
          <p:cNvPr id="20" name="TextBox 19">
            <a:extLst>
              <a:ext uri="{FF2B5EF4-FFF2-40B4-BE49-F238E27FC236}">
                <a16:creationId xmlns:a16="http://schemas.microsoft.com/office/drawing/2014/main" id="{27C1BD58-0097-3577-C13E-193B40BF716D}"/>
              </a:ext>
            </a:extLst>
          </p:cNvPr>
          <p:cNvSpPr txBox="1"/>
          <p:nvPr/>
        </p:nvSpPr>
        <p:spPr>
          <a:xfrm>
            <a:off x="783126" y="5324285"/>
            <a:ext cx="5285746" cy="461665"/>
          </a:xfrm>
          <a:prstGeom prst="rect">
            <a:avLst/>
          </a:prstGeom>
          <a:noFill/>
        </p:spPr>
        <p:txBody>
          <a:bodyPr wrap="square">
            <a:spAutoFit/>
          </a:bodyPr>
          <a:lstStyle/>
          <a:p>
            <a:r>
              <a:rPr lang="en-GB" sz="1200" dirty="0"/>
              <a:t>Bristow's Sikorsky S-92 SAR helicopter flying alongside a </a:t>
            </a:r>
            <a:r>
              <a:rPr lang="en-GB" sz="1200" dirty="0" err="1"/>
              <a:t>Camcopter</a:t>
            </a:r>
            <a:r>
              <a:rPr lang="en-GB" sz="1200" dirty="0"/>
              <a:t> VTOL UAV. Bristow picture. </a:t>
            </a:r>
          </a:p>
        </p:txBody>
      </p:sp>
      <p:sp>
        <p:nvSpPr>
          <p:cNvPr id="23" name="TextBox 22">
            <a:extLst>
              <a:ext uri="{FF2B5EF4-FFF2-40B4-BE49-F238E27FC236}">
                <a16:creationId xmlns:a16="http://schemas.microsoft.com/office/drawing/2014/main" id="{BB315170-259F-5509-1A02-52BCABB0E05E}"/>
              </a:ext>
            </a:extLst>
          </p:cNvPr>
          <p:cNvSpPr txBox="1"/>
          <p:nvPr/>
        </p:nvSpPr>
        <p:spPr>
          <a:xfrm>
            <a:off x="704769" y="1482437"/>
            <a:ext cx="5035631" cy="646331"/>
          </a:xfrm>
          <a:prstGeom prst="rect">
            <a:avLst/>
          </a:prstGeom>
          <a:noFill/>
        </p:spPr>
        <p:txBody>
          <a:bodyPr wrap="square">
            <a:spAutoFit/>
          </a:bodyPr>
          <a:lstStyle/>
          <a:p>
            <a:pPr algn="ctr"/>
            <a:r>
              <a:rPr lang="en-US" b="1" dirty="0"/>
              <a:t>UKSAR2G - British Coast Guard trial CAMCOPTER VTOL UAV for Unmanned SAR missions</a:t>
            </a:r>
          </a:p>
        </p:txBody>
      </p:sp>
      <p:sp>
        <p:nvSpPr>
          <p:cNvPr id="27" name="TextBox 26">
            <a:extLst>
              <a:ext uri="{FF2B5EF4-FFF2-40B4-BE49-F238E27FC236}">
                <a16:creationId xmlns:a16="http://schemas.microsoft.com/office/drawing/2014/main" id="{DAE20977-702E-DA80-311C-B93DB22EBC56}"/>
              </a:ext>
            </a:extLst>
          </p:cNvPr>
          <p:cNvSpPr txBox="1"/>
          <p:nvPr/>
        </p:nvSpPr>
        <p:spPr>
          <a:xfrm>
            <a:off x="6431282" y="1408046"/>
            <a:ext cx="4937758" cy="646331"/>
          </a:xfrm>
          <a:prstGeom prst="rect">
            <a:avLst/>
          </a:prstGeom>
          <a:noFill/>
        </p:spPr>
        <p:txBody>
          <a:bodyPr wrap="square">
            <a:spAutoFit/>
          </a:bodyPr>
          <a:lstStyle/>
          <a:p>
            <a:pPr algn="ctr"/>
            <a:r>
              <a:rPr lang="en-GB" b="1" dirty="0"/>
              <a:t>Example UAV air drop test programme: Coyote tube-launched </a:t>
            </a:r>
            <a:r>
              <a:rPr lang="en-US" b="1" dirty="0"/>
              <a:t>Multi-Mission </a:t>
            </a:r>
            <a:r>
              <a:rPr lang="en-GB" b="1" dirty="0"/>
              <a:t>UAV</a:t>
            </a:r>
            <a:endParaRPr lang="en-US" b="1" dirty="0"/>
          </a:p>
        </p:txBody>
      </p:sp>
      <p:sp>
        <p:nvSpPr>
          <p:cNvPr id="29" name="TextBox 28">
            <a:extLst>
              <a:ext uri="{FF2B5EF4-FFF2-40B4-BE49-F238E27FC236}">
                <a16:creationId xmlns:a16="http://schemas.microsoft.com/office/drawing/2014/main" id="{E930C6E8-60F0-23CF-42FF-82384B537D12}"/>
              </a:ext>
            </a:extLst>
          </p:cNvPr>
          <p:cNvSpPr txBox="1"/>
          <p:nvPr/>
        </p:nvSpPr>
        <p:spPr>
          <a:xfrm>
            <a:off x="6312124" y="5231951"/>
            <a:ext cx="5361716" cy="646331"/>
          </a:xfrm>
          <a:prstGeom prst="rect">
            <a:avLst/>
          </a:prstGeom>
          <a:noFill/>
        </p:spPr>
        <p:txBody>
          <a:bodyPr wrap="square">
            <a:spAutoFit/>
          </a:bodyPr>
          <a:lstStyle/>
          <a:p>
            <a:r>
              <a:rPr lang="en-US" sz="1200" dirty="0"/>
              <a:t>The 13-pound, propeller-driven air vehicle, which has foldout tandem wings and tail fins, deploys from a standard A-size sonobuoy tube with a parachute, or from a pneumatic ground box launcher. Image - Joe </a:t>
            </a:r>
            <a:r>
              <a:rPr lang="en-US" sz="1200" dirty="0" err="1"/>
              <a:t>Cione</a:t>
            </a:r>
            <a:r>
              <a:rPr lang="en-US" sz="1200" dirty="0"/>
              <a:t> of NOAA with Coyote UAV</a:t>
            </a:r>
            <a:r>
              <a:rPr lang="en-GB" sz="1200" dirty="0"/>
              <a:t>. </a:t>
            </a:r>
          </a:p>
        </p:txBody>
      </p:sp>
      <p:pic>
        <p:nvPicPr>
          <p:cNvPr id="31" name="Picture 30" descr="A person holding a propeller&#10;&#10;Description automatically generated with low confidence">
            <a:extLst>
              <a:ext uri="{FF2B5EF4-FFF2-40B4-BE49-F238E27FC236}">
                <a16:creationId xmlns:a16="http://schemas.microsoft.com/office/drawing/2014/main" id="{8B2E7D38-2188-440A-DDF4-7BC7DF881C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1200" y="2153388"/>
            <a:ext cx="6163662" cy="3025797"/>
          </a:xfrm>
          <a:prstGeom prst="rect">
            <a:avLst/>
          </a:prstGeom>
        </p:spPr>
      </p:pic>
      <p:sp>
        <p:nvSpPr>
          <p:cNvPr id="34" name="Rectangle 33">
            <a:extLst>
              <a:ext uri="{FF2B5EF4-FFF2-40B4-BE49-F238E27FC236}">
                <a16:creationId xmlns:a16="http://schemas.microsoft.com/office/drawing/2014/main" id="{B2E35A39-7B4B-9C4C-821C-AA0766AEA4DC}"/>
              </a:ext>
            </a:extLst>
          </p:cNvPr>
          <p:cNvSpPr/>
          <p:nvPr/>
        </p:nvSpPr>
        <p:spPr>
          <a:xfrm>
            <a:off x="5638451" y="1960776"/>
            <a:ext cx="819854" cy="32570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B2E78A95-5ACB-EDC4-76B9-E9059928D62C}"/>
              </a:ext>
            </a:extLst>
          </p:cNvPr>
          <p:cNvSpPr/>
          <p:nvPr/>
        </p:nvSpPr>
        <p:spPr>
          <a:xfrm>
            <a:off x="11369040" y="1983092"/>
            <a:ext cx="664592" cy="32570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676183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A121AA-C496-BCFC-CD77-E579E44EC481}"/>
              </a:ext>
            </a:extLst>
          </p:cNvPr>
          <p:cNvSpPr/>
          <p:nvPr/>
        </p:nvSpPr>
        <p:spPr>
          <a:xfrm>
            <a:off x="0" y="334164"/>
            <a:ext cx="12192000" cy="63630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1918BB02-6924-3E7B-A9E0-B8D105542448}"/>
              </a:ext>
            </a:extLst>
          </p:cNvPr>
          <p:cNvSpPr txBox="1">
            <a:spLocks/>
          </p:cNvSpPr>
          <p:nvPr/>
        </p:nvSpPr>
        <p:spPr>
          <a:xfrm>
            <a:off x="653969" y="400153"/>
            <a:ext cx="9732579" cy="556562"/>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400" dirty="0">
                <a:solidFill>
                  <a:schemeClr val="tx1">
                    <a:lumMod val="85000"/>
                    <a:lumOff val="15000"/>
                  </a:schemeClr>
                </a:solidFill>
                <a:latin typeface="+mn-lt"/>
              </a:rPr>
              <a:t>Exploitation routes (Venus/Titan)</a:t>
            </a:r>
            <a:endParaRPr lang="en-GB" sz="5400" dirty="0">
              <a:solidFill>
                <a:schemeClr val="tx1">
                  <a:lumMod val="85000"/>
                  <a:lumOff val="15000"/>
                </a:schemeClr>
              </a:solidFill>
              <a:latin typeface="+mn-lt"/>
            </a:endParaRPr>
          </a:p>
        </p:txBody>
      </p:sp>
      <p:sp>
        <p:nvSpPr>
          <p:cNvPr id="8" name="Title 1">
            <a:extLst>
              <a:ext uri="{FF2B5EF4-FFF2-40B4-BE49-F238E27FC236}">
                <a16:creationId xmlns:a16="http://schemas.microsoft.com/office/drawing/2014/main" id="{5DC52B70-08E4-FDAF-79B3-1420D4C8C99F}"/>
              </a:ext>
            </a:extLst>
          </p:cNvPr>
          <p:cNvSpPr txBox="1">
            <a:spLocks/>
          </p:cNvSpPr>
          <p:nvPr/>
        </p:nvSpPr>
        <p:spPr>
          <a:xfrm>
            <a:off x="106484" y="83866"/>
            <a:ext cx="7594485" cy="231444"/>
          </a:xfrm>
          <a:prstGeom prst="rect">
            <a:avLst/>
          </a:prstGeom>
        </p:spPr>
        <p:txBody>
          <a:bodyPr vert="horz" lIns="91440" tIns="45720" rIns="91440" bIns="45720" rtlCol="0" anchor="b">
            <a:normAutofit fontScale="4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933" dirty="0">
                <a:solidFill>
                  <a:srgbClr val="0070C0"/>
                </a:solidFill>
                <a:latin typeface="Verdana"/>
              </a:rPr>
              <a:t>ESA OSIP Early Technology Development – Final Presentation (27/06/2023)</a:t>
            </a:r>
          </a:p>
        </p:txBody>
      </p:sp>
      <p:pic>
        <p:nvPicPr>
          <p:cNvPr id="3" name="Picture 2" descr="A close up of a sign">
            <a:extLst>
              <a:ext uri="{FF2B5EF4-FFF2-40B4-BE49-F238E27FC236}">
                <a16:creationId xmlns:a16="http://schemas.microsoft.com/office/drawing/2014/main" id="{BF751933-8333-D410-FFA1-E1AB211C78BB}"/>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9328285" y="440619"/>
            <a:ext cx="1489788" cy="423391"/>
          </a:xfrm>
          <a:prstGeom prst="rect">
            <a:avLst/>
          </a:prstGeom>
          <a:effectLst>
            <a:reflection stA="0" endPos="65000" dist="50800" dir="5400000" sy="-100000" algn="bl" rotWithShape="0"/>
          </a:effectLst>
        </p:spPr>
      </p:pic>
      <p:pic>
        <p:nvPicPr>
          <p:cNvPr id="4" name="Picture 3" descr="A blue text with black background&#10;&#10;Description automatically generated with low confidence">
            <a:extLst>
              <a:ext uri="{FF2B5EF4-FFF2-40B4-BE49-F238E27FC236}">
                <a16:creationId xmlns:a16="http://schemas.microsoft.com/office/drawing/2014/main" id="{BF812F6C-6DBE-AF3F-1B56-333AE91AA9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3489" y="423391"/>
            <a:ext cx="1201102" cy="476437"/>
          </a:xfrm>
          <a:prstGeom prst="rect">
            <a:avLst/>
          </a:prstGeom>
        </p:spPr>
      </p:pic>
      <p:pic>
        <p:nvPicPr>
          <p:cNvPr id="11" name="Picture 10" descr="A picture containing painting, kite, outdoor, art&#10;&#10;Description automatically generated">
            <a:extLst>
              <a:ext uri="{FF2B5EF4-FFF2-40B4-BE49-F238E27FC236}">
                <a16:creationId xmlns:a16="http://schemas.microsoft.com/office/drawing/2014/main" id="{C39DB320-7C53-BC21-4762-4785C5CB9D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326" y="2116849"/>
            <a:ext cx="5223193" cy="3559021"/>
          </a:xfrm>
          <a:prstGeom prst="rect">
            <a:avLst/>
          </a:prstGeom>
        </p:spPr>
      </p:pic>
      <p:sp>
        <p:nvSpPr>
          <p:cNvPr id="13" name="TextBox 12">
            <a:extLst>
              <a:ext uri="{FF2B5EF4-FFF2-40B4-BE49-F238E27FC236}">
                <a16:creationId xmlns:a16="http://schemas.microsoft.com/office/drawing/2014/main" id="{DAED20D5-0340-B4FD-2828-82A1E49DAFBE}"/>
              </a:ext>
            </a:extLst>
          </p:cNvPr>
          <p:cNvSpPr txBox="1"/>
          <p:nvPr/>
        </p:nvSpPr>
        <p:spPr>
          <a:xfrm>
            <a:off x="653969" y="5722012"/>
            <a:ext cx="5151431" cy="461665"/>
          </a:xfrm>
          <a:prstGeom prst="rect">
            <a:avLst/>
          </a:prstGeom>
          <a:noFill/>
        </p:spPr>
        <p:txBody>
          <a:bodyPr wrap="square">
            <a:spAutoFit/>
          </a:bodyPr>
          <a:lstStyle/>
          <a:p>
            <a:r>
              <a:rPr lang="en-US" sz="1200" dirty="0"/>
              <a:t>Black Swift Technologies has won a NASA contract to develop a drone to study Venus' upper atmosphere. Credit: Black Swift Technologies</a:t>
            </a:r>
            <a:endParaRPr lang="en-GB" sz="1200" dirty="0"/>
          </a:p>
        </p:txBody>
      </p:sp>
      <p:pic>
        <p:nvPicPr>
          <p:cNvPr id="17" name="Picture 16" descr="A picture containing orange&#10;&#10;Description automatically generated with low confidence">
            <a:extLst>
              <a:ext uri="{FF2B5EF4-FFF2-40B4-BE49-F238E27FC236}">
                <a16:creationId xmlns:a16="http://schemas.microsoft.com/office/drawing/2014/main" id="{FC486BB6-9E7A-9E25-E610-9D748B7AED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01089" y="2123756"/>
            <a:ext cx="2648225" cy="2648225"/>
          </a:xfrm>
          <a:prstGeom prst="rect">
            <a:avLst/>
          </a:prstGeom>
        </p:spPr>
      </p:pic>
      <p:pic>
        <p:nvPicPr>
          <p:cNvPr id="19" name="Picture 18" descr="A picture containing text, circle, cartoon, logo&#10;&#10;Description automatically generated">
            <a:extLst>
              <a:ext uri="{FF2B5EF4-FFF2-40B4-BE49-F238E27FC236}">
                <a16:creationId xmlns:a16="http://schemas.microsoft.com/office/drawing/2014/main" id="{334826F6-AD92-FC44-A24E-9B4190B34B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3779" y="4581596"/>
            <a:ext cx="1723003" cy="1718706"/>
          </a:xfrm>
          <a:prstGeom prst="rect">
            <a:avLst/>
          </a:prstGeom>
        </p:spPr>
      </p:pic>
      <p:sp>
        <p:nvSpPr>
          <p:cNvPr id="21" name="TextBox 20">
            <a:extLst>
              <a:ext uri="{FF2B5EF4-FFF2-40B4-BE49-F238E27FC236}">
                <a16:creationId xmlns:a16="http://schemas.microsoft.com/office/drawing/2014/main" id="{E91B2C2C-069F-221B-DFB6-D4D6DF0F8E2D}"/>
              </a:ext>
            </a:extLst>
          </p:cNvPr>
          <p:cNvSpPr txBox="1"/>
          <p:nvPr/>
        </p:nvSpPr>
        <p:spPr>
          <a:xfrm>
            <a:off x="6308920" y="4937182"/>
            <a:ext cx="3644859" cy="1015663"/>
          </a:xfrm>
          <a:prstGeom prst="rect">
            <a:avLst/>
          </a:prstGeom>
          <a:noFill/>
        </p:spPr>
        <p:txBody>
          <a:bodyPr wrap="square">
            <a:spAutoFit/>
          </a:bodyPr>
          <a:lstStyle/>
          <a:p>
            <a:r>
              <a:rPr lang="en-GB" sz="1200" b="1" dirty="0"/>
              <a:t>LEVL Probe Programme for Venus</a:t>
            </a:r>
          </a:p>
          <a:p>
            <a:r>
              <a:rPr lang="en-US" sz="1200" dirty="0"/>
              <a:t>Work has now started on the dimensions for a working prototype of the LEVL probe in conjunction with the MIT led Morning Star Missions to Venus under Prof. Sara Seager. Credit </a:t>
            </a:r>
            <a:r>
              <a:rPr lang="en-US" sz="1200" dirty="0" err="1"/>
              <a:t>SpaceAM</a:t>
            </a:r>
            <a:r>
              <a:rPr lang="en-US" sz="1200" dirty="0"/>
              <a:t> Limited</a:t>
            </a:r>
            <a:endParaRPr lang="en-GB" sz="1200" dirty="0"/>
          </a:p>
        </p:txBody>
      </p:sp>
      <p:pic>
        <p:nvPicPr>
          <p:cNvPr id="15" name="Picture 14" descr="A picture containing sky, cloud, screenshot, outdoor&#10;&#10;Description automatically generated">
            <a:extLst>
              <a:ext uri="{FF2B5EF4-FFF2-40B4-BE49-F238E27FC236}">
                <a16:creationId xmlns:a16="http://schemas.microsoft.com/office/drawing/2014/main" id="{EB22C5F0-3BA4-FFB2-5C8A-58AC8110A7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89460" y="2131370"/>
            <a:ext cx="2648225" cy="2648225"/>
          </a:xfrm>
          <a:prstGeom prst="rect">
            <a:avLst/>
          </a:prstGeom>
        </p:spPr>
      </p:pic>
      <p:sp>
        <p:nvSpPr>
          <p:cNvPr id="23" name="TextBox 22">
            <a:extLst>
              <a:ext uri="{FF2B5EF4-FFF2-40B4-BE49-F238E27FC236}">
                <a16:creationId xmlns:a16="http://schemas.microsoft.com/office/drawing/2014/main" id="{08C33009-4C0B-E55B-FE03-D0DF76E7D867}"/>
              </a:ext>
            </a:extLst>
          </p:cNvPr>
          <p:cNvSpPr txBox="1"/>
          <p:nvPr/>
        </p:nvSpPr>
        <p:spPr>
          <a:xfrm>
            <a:off x="2839824" y="1574461"/>
            <a:ext cx="7007913" cy="369332"/>
          </a:xfrm>
          <a:prstGeom prst="rect">
            <a:avLst/>
          </a:prstGeom>
          <a:noFill/>
        </p:spPr>
        <p:txBody>
          <a:bodyPr wrap="square">
            <a:spAutoFit/>
          </a:bodyPr>
          <a:lstStyle/>
          <a:p>
            <a:pPr algn="ctr"/>
            <a:r>
              <a:rPr lang="en-US" b="1" dirty="0"/>
              <a:t>Venus probe applications and mission ‘piggyback’ opportunities</a:t>
            </a:r>
          </a:p>
        </p:txBody>
      </p:sp>
      <p:pic>
        <p:nvPicPr>
          <p:cNvPr id="25" name="Picture 24" descr="A close up of a planet&#10;&#10;Description automatically generated with medium confidence">
            <a:extLst>
              <a:ext uri="{FF2B5EF4-FFF2-40B4-BE49-F238E27FC236}">
                <a16:creationId xmlns:a16="http://schemas.microsoft.com/office/drawing/2014/main" id="{AFE5F623-7193-38A9-593A-DC7039D361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23347" y="355664"/>
            <a:ext cx="790225" cy="592669"/>
          </a:xfrm>
          <a:prstGeom prst="rect">
            <a:avLst/>
          </a:prstGeom>
        </p:spPr>
      </p:pic>
    </p:spTree>
    <p:extLst>
      <p:ext uri="{BB962C8B-B14F-4D97-AF65-F5344CB8AC3E}">
        <p14:creationId xmlns:p14="http://schemas.microsoft.com/office/powerpoint/2010/main" val="29860637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A121AA-C496-BCFC-CD77-E579E44EC481}"/>
              </a:ext>
            </a:extLst>
          </p:cNvPr>
          <p:cNvSpPr/>
          <p:nvPr/>
        </p:nvSpPr>
        <p:spPr>
          <a:xfrm>
            <a:off x="0" y="334164"/>
            <a:ext cx="12192000" cy="63630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1918BB02-6924-3E7B-A9E0-B8D105542448}"/>
              </a:ext>
            </a:extLst>
          </p:cNvPr>
          <p:cNvSpPr txBox="1">
            <a:spLocks/>
          </p:cNvSpPr>
          <p:nvPr/>
        </p:nvSpPr>
        <p:spPr>
          <a:xfrm>
            <a:off x="653969" y="400153"/>
            <a:ext cx="9732579" cy="556562"/>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400" dirty="0">
                <a:solidFill>
                  <a:schemeClr val="tx1">
                    <a:lumMod val="85000"/>
                    <a:lumOff val="15000"/>
                  </a:schemeClr>
                </a:solidFill>
                <a:latin typeface="+mn-lt"/>
              </a:rPr>
              <a:t>Background</a:t>
            </a:r>
          </a:p>
        </p:txBody>
      </p:sp>
      <p:sp>
        <p:nvSpPr>
          <p:cNvPr id="8" name="Title 1">
            <a:extLst>
              <a:ext uri="{FF2B5EF4-FFF2-40B4-BE49-F238E27FC236}">
                <a16:creationId xmlns:a16="http://schemas.microsoft.com/office/drawing/2014/main" id="{5DC52B70-08E4-FDAF-79B3-1420D4C8C99F}"/>
              </a:ext>
            </a:extLst>
          </p:cNvPr>
          <p:cNvSpPr txBox="1">
            <a:spLocks/>
          </p:cNvSpPr>
          <p:nvPr/>
        </p:nvSpPr>
        <p:spPr>
          <a:xfrm>
            <a:off x="106484" y="83866"/>
            <a:ext cx="7594485" cy="231444"/>
          </a:xfrm>
          <a:prstGeom prst="rect">
            <a:avLst/>
          </a:prstGeom>
        </p:spPr>
        <p:txBody>
          <a:bodyPr vert="horz" lIns="91440" tIns="45720" rIns="91440" bIns="45720" rtlCol="0" anchor="b">
            <a:normAutofit fontScale="4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933" dirty="0">
                <a:solidFill>
                  <a:srgbClr val="0070C0"/>
                </a:solidFill>
                <a:latin typeface="Verdana"/>
              </a:rPr>
              <a:t>ESA OSIP Early Technology Development – Final Presentation (27/06/2023)</a:t>
            </a:r>
          </a:p>
        </p:txBody>
      </p:sp>
      <p:sp>
        <p:nvSpPr>
          <p:cNvPr id="2" name="Title 1">
            <a:extLst>
              <a:ext uri="{FF2B5EF4-FFF2-40B4-BE49-F238E27FC236}">
                <a16:creationId xmlns:a16="http://schemas.microsoft.com/office/drawing/2014/main" id="{91CBB8D3-8FDA-40F6-5453-4BCF251EB454}"/>
              </a:ext>
            </a:extLst>
          </p:cNvPr>
          <p:cNvSpPr txBox="1">
            <a:spLocks/>
          </p:cNvSpPr>
          <p:nvPr/>
        </p:nvSpPr>
        <p:spPr>
          <a:xfrm>
            <a:off x="2449178" y="1213504"/>
            <a:ext cx="7937370" cy="7284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chemeClr val="tx1">
                    <a:lumMod val="85000"/>
                    <a:lumOff val="15000"/>
                  </a:schemeClr>
                </a:solidFill>
                <a:latin typeface="+mn-lt"/>
              </a:rPr>
              <a:t>Stellar AC company overview &amp; Project role</a:t>
            </a:r>
            <a:endParaRPr lang="en-GB" sz="3200" dirty="0">
              <a:solidFill>
                <a:schemeClr val="tx1">
                  <a:lumMod val="85000"/>
                  <a:lumOff val="15000"/>
                </a:schemeClr>
              </a:solidFill>
              <a:latin typeface="+mn-lt"/>
            </a:endParaRPr>
          </a:p>
        </p:txBody>
      </p:sp>
      <p:pic>
        <p:nvPicPr>
          <p:cNvPr id="3" name="Picture 2" descr="A close up of a sign">
            <a:extLst>
              <a:ext uri="{FF2B5EF4-FFF2-40B4-BE49-F238E27FC236}">
                <a16:creationId xmlns:a16="http://schemas.microsoft.com/office/drawing/2014/main" id="{7276807C-AB25-8AF4-DD1A-0F7F9B427678}"/>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9328285" y="440619"/>
            <a:ext cx="1489788" cy="423391"/>
          </a:xfrm>
          <a:prstGeom prst="rect">
            <a:avLst/>
          </a:prstGeom>
          <a:effectLst>
            <a:reflection stA="0" endPos="65000" dist="50800" dir="5400000" sy="-100000" algn="bl" rotWithShape="0"/>
          </a:effectLst>
        </p:spPr>
      </p:pic>
      <p:pic>
        <p:nvPicPr>
          <p:cNvPr id="10" name="Picture 9" descr="A blue text with black background&#10;&#10;Description automatically generated with low confidence">
            <a:extLst>
              <a:ext uri="{FF2B5EF4-FFF2-40B4-BE49-F238E27FC236}">
                <a16:creationId xmlns:a16="http://schemas.microsoft.com/office/drawing/2014/main" id="{40D5A703-686A-54B8-1D47-79A9171856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3489" y="423391"/>
            <a:ext cx="1201102" cy="476437"/>
          </a:xfrm>
          <a:prstGeom prst="rect">
            <a:avLst/>
          </a:prstGeom>
        </p:spPr>
      </p:pic>
      <p:pic>
        <p:nvPicPr>
          <p:cNvPr id="12" name="Picture 11" descr="A blue and white sign&#10;&#10;Description automatically generated with low confidence">
            <a:extLst>
              <a:ext uri="{FF2B5EF4-FFF2-40B4-BE49-F238E27FC236}">
                <a16:creationId xmlns:a16="http://schemas.microsoft.com/office/drawing/2014/main" id="{E7A4007F-293E-6E4D-236D-0044B7E1CD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5197" y="4538125"/>
            <a:ext cx="723363" cy="378016"/>
          </a:xfrm>
          <a:prstGeom prst="rect">
            <a:avLst/>
          </a:prstGeom>
        </p:spPr>
      </p:pic>
      <p:pic>
        <p:nvPicPr>
          <p:cNvPr id="13" name="Picture 26" descr="Growing in ALX: Featuring PCCI - AEDP">
            <a:extLst>
              <a:ext uri="{FF2B5EF4-FFF2-40B4-BE49-F238E27FC236}">
                <a16:creationId xmlns:a16="http://schemas.microsoft.com/office/drawing/2014/main" id="{0FBB404B-CF10-ECA6-1541-B083C89024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6810" y="4499790"/>
            <a:ext cx="703154" cy="5266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4" descr="NAVSEA Selects GMATEK To Mitigate Degradation In Unmanned Sea Vehicles -  Potomac Officers Club">
            <a:extLst>
              <a:ext uri="{FF2B5EF4-FFF2-40B4-BE49-F238E27FC236}">
                <a16:creationId xmlns:a16="http://schemas.microsoft.com/office/drawing/2014/main" id="{9279052F-8B12-5B4F-FBF2-279BEB4636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11509" y="4401110"/>
            <a:ext cx="795096" cy="79509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0" descr="DNV GL Announces Joint Industry Project to Drive Effective, Safe and Secure  Grid-Connected Energy Storage Systems Implementation | News release |  English edition | Agencia EFE">
            <a:extLst>
              <a:ext uri="{FF2B5EF4-FFF2-40B4-BE49-F238E27FC236}">
                <a16:creationId xmlns:a16="http://schemas.microsoft.com/office/drawing/2014/main" id="{59CE4A92-0B56-3938-EF4F-9C77A03F2B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64705" y="4514150"/>
            <a:ext cx="648171" cy="64817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75828267-C495-409B-489D-D6207018BD8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96985" y="3373234"/>
            <a:ext cx="2054067" cy="116489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Laura-i | MARIN">
            <a:extLst>
              <a:ext uri="{FF2B5EF4-FFF2-40B4-BE49-F238E27FC236}">
                <a16:creationId xmlns:a16="http://schemas.microsoft.com/office/drawing/2014/main" id="{1C0822CA-DA5C-490C-509F-86247AE3AAF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07837" y="2682082"/>
            <a:ext cx="836601" cy="57419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a:extLst>
              <a:ext uri="{FF2B5EF4-FFF2-40B4-BE49-F238E27FC236}">
                <a16:creationId xmlns:a16="http://schemas.microsoft.com/office/drawing/2014/main" id="{6F2A1BB8-62C9-8122-ACCD-44282D18103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14164" y="2648295"/>
            <a:ext cx="1574913" cy="192403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0" name="Object 19">
            <a:extLst>
              <a:ext uri="{FF2B5EF4-FFF2-40B4-BE49-F238E27FC236}">
                <a16:creationId xmlns:a16="http://schemas.microsoft.com/office/drawing/2014/main" id="{ABCD0E24-D215-CA5B-D2EE-1E3A241E8FF5}"/>
              </a:ext>
            </a:extLst>
          </p:cNvPr>
          <p:cNvGraphicFramePr>
            <a:graphicFrameLocks noChangeAspect="1"/>
          </p:cNvGraphicFramePr>
          <p:nvPr>
            <p:extLst>
              <p:ext uri="{D42A27DB-BD31-4B8C-83A1-F6EECF244321}">
                <p14:modId xmlns:p14="http://schemas.microsoft.com/office/powerpoint/2010/main" val="645950106"/>
              </p:ext>
            </p:extLst>
          </p:nvPr>
        </p:nvGraphicFramePr>
        <p:xfrm>
          <a:off x="3189588" y="2661920"/>
          <a:ext cx="2441162" cy="1897971"/>
        </p:xfrm>
        <a:graphic>
          <a:graphicData uri="http://schemas.openxmlformats.org/presentationml/2006/ole">
            <mc:AlternateContent xmlns:mc="http://schemas.openxmlformats.org/markup-compatibility/2006">
              <mc:Choice xmlns:v="urn:schemas-microsoft-com:vml" Requires="v">
                <p:oleObj r:id="rId11" imgW="9650520" imgH="7517160" progId="">
                  <p:embed/>
                </p:oleObj>
              </mc:Choice>
              <mc:Fallback>
                <p:oleObj r:id="rId11" imgW="9650520" imgH="7517160" progId="">
                  <p:embed/>
                  <p:pic>
                    <p:nvPicPr>
                      <p:cNvPr id="20" name="Object 19">
                        <a:extLst>
                          <a:ext uri="{FF2B5EF4-FFF2-40B4-BE49-F238E27FC236}">
                            <a16:creationId xmlns:a16="http://schemas.microsoft.com/office/drawing/2014/main" id="{ABCD0E24-D215-CA5B-D2EE-1E3A241E8FF5}"/>
                          </a:ext>
                        </a:extLst>
                      </p:cNvPr>
                      <p:cNvPicPr/>
                      <p:nvPr/>
                    </p:nvPicPr>
                    <p:blipFill>
                      <a:blip r:embed="rId12"/>
                      <a:stretch>
                        <a:fillRect/>
                      </a:stretch>
                    </p:blipFill>
                    <p:spPr>
                      <a:xfrm>
                        <a:off x="3189588" y="2661920"/>
                        <a:ext cx="2441162" cy="1897971"/>
                      </a:xfrm>
                      <a:prstGeom prst="rect">
                        <a:avLst/>
                      </a:prstGeom>
                    </p:spPr>
                  </p:pic>
                </p:oleObj>
              </mc:Fallback>
            </mc:AlternateContent>
          </a:graphicData>
        </a:graphic>
      </p:graphicFrame>
      <p:pic>
        <p:nvPicPr>
          <p:cNvPr id="21" name="Picture 16" descr="Downloads | Marketing, Recruitment, Communications and Global | University  of Exeter">
            <a:extLst>
              <a:ext uri="{FF2B5EF4-FFF2-40B4-BE49-F238E27FC236}">
                <a16:creationId xmlns:a16="http://schemas.microsoft.com/office/drawing/2014/main" id="{658755B6-3CAA-E669-7FC9-C9F58975DCE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976109" y="4675377"/>
            <a:ext cx="591038" cy="222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63240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A121AA-C496-BCFC-CD77-E579E44EC481}"/>
              </a:ext>
            </a:extLst>
          </p:cNvPr>
          <p:cNvSpPr/>
          <p:nvPr/>
        </p:nvSpPr>
        <p:spPr>
          <a:xfrm>
            <a:off x="0" y="334164"/>
            <a:ext cx="12192000" cy="63630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1918BB02-6924-3E7B-A9E0-B8D105542448}"/>
              </a:ext>
            </a:extLst>
          </p:cNvPr>
          <p:cNvSpPr txBox="1">
            <a:spLocks/>
          </p:cNvSpPr>
          <p:nvPr/>
        </p:nvSpPr>
        <p:spPr>
          <a:xfrm>
            <a:off x="653969" y="400153"/>
            <a:ext cx="9732579" cy="556562"/>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400" dirty="0">
                <a:solidFill>
                  <a:schemeClr val="tx1">
                    <a:lumMod val="85000"/>
                    <a:lumOff val="15000"/>
                  </a:schemeClr>
                </a:solidFill>
                <a:latin typeface="+mn-lt"/>
              </a:rPr>
              <a:t>Exploitation routes (Mars)</a:t>
            </a:r>
            <a:endParaRPr lang="en-GB" sz="5400" dirty="0">
              <a:solidFill>
                <a:schemeClr val="tx1">
                  <a:lumMod val="85000"/>
                  <a:lumOff val="15000"/>
                </a:schemeClr>
              </a:solidFill>
              <a:latin typeface="+mn-lt"/>
            </a:endParaRPr>
          </a:p>
        </p:txBody>
      </p:sp>
      <p:sp>
        <p:nvSpPr>
          <p:cNvPr id="8" name="Title 1">
            <a:extLst>
              <a:ext uri="{FF2B5EF4-FFF2-40B4-BE49-F238E27FC236}">
                <a16:creationId xmlns:a16="http://schemas.microsoft.com/office/drawing/2014/main" id="{5DC52B70-08E4-FDAF-79B3-1420D4C8C99F}"/>
              </a:ext>
            </a:extLst>
          </p:cNvPr>
          <p:cNvSpPr txBox="1">
            <a:spLocks/>
          </p:cNvSpPr>
          <p:nvPr/>
        </p:nvSpPr>
        <p:spPr>
          <a:xfrm>
            <a:off x="106484" y="83866"/>
            <a:ext cx="7594485" cy="231444"/>
          </a:xfrm>
          <a:prstGeom prst="rect">
            <a:avLst/>
          </a:prstGeom>
        </p:spPr>
        <p:txBody>
          <a:bodyPr vert="horz" lIns="91440" tIns="45720" rIns="91440" bIns="45720" rtlCol="0" anchor="b">
            <a:normAutofit fontScale="4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933" dirty="0">
                <a:solidFill>
                  <a:srgbClr val="0070C0"/>
                </a:solidFill>
                <a:latin typeface="Verdana"/>
              </a:rPr>
              <a:t>ESA OSIP Early Technology Development – Final Presentation (27/06/2023)</a:t>
            </a:r>
          </a:p>
        </p:txBody>
      </p:sp>
      <p:sp>
        <p:nvSpPr>
          <p:cNvPr id="2" name="Title 1">
            <a:extLst>
              <a:ext uri="{FF2B5EF4-FFF2-40B4-BE49-F238E27FC236}">
                <a16:creationId xmlns:a16="http://schemas.microsoft.com/office/drawing/2014/main" id="{91CBB8D3-8FDA-40F6-5453-4BCF251EB454}"/>
              </a:ext>
            </a:extLst>
          </p:cNvPr>
          <p:cNvSpPr txBox="1">
            <a:spLocks/>
          </p:cNvSpPr>
          <p:nvPr/>
        </p:nvSpPr>
        <p:spPr>
          <a:xfrm>
            <a:off x="2344263" y="1394918"/>
            <a:ext cx="7352908" cy="7284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chemeClr val="tx1">
                    <a:lumMod val="85000"/>
                    <a:lumOff val="15000"/>
                  </a:schemeClr>
                </a:solidFill>
                <a:latin typeface="+mn-lt"/>
              </a:rPr>
              <a:t> </a:t>
            </a:r>
            <a:endParaRPr lang="en-GB" sz="3200" dirty="0">
              <a:solidFill>
                <a:schemeClr val="tx1">
                  <a:lumMod val="85000"/>
                  <a:lumOff val="15000"/>
                </a:schemeClr>
              </a:solidFill>
              <a:latin typeface="+mn-lt"/>
            </a:endParaRPr>
          </a:p>
        </p:txBody>
      </p:sp>
      <p:pic>
        <p:nvPicPr>
          <p:cNvPr id="3" name="Picture 2" descr="A close up of a sign">
            <a:extLst>
              <a:ext uri="{FF2B5EF4-FFF2-40B4-BE49-F238E27FC236}">
                <a16:creationId xmlns:a16="http://schemas.microsoft.com/office/drawing/2014/main" id="{BF751933-8333-D410-FFA1-E1AB211C78BB}"/>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9328285" y="440619"/>
            <a:ext cx="1489788" cy="423391"/>
          </a:xfrm>
          <a:prstGeom prst="rect">
            <a:avLst/>
          </a:prstGeom>
          <a:effectLst>
            <a:reflection stA="0" endPos="65000" dist="50800" dir="5400000" sy="-100000" algn="bl" rotWithShape="0"/>
          </a:effectLst>
        </p:spPr>
      </p:pic>
      <p:pic>
        <p:nvPicPr>
          <p:cNvPr id="4" name="Picture 3" descr="A blue text with black background&#10;&#10;Description automatically generated with low confidence">
            <a:extLst>
              <a:ext uri="{FF2B5EF4-FFF2-40B4-BE49-F238E27FC236}">
                <a16:creationId xmlns:a16="http://schemas.microsoft.com/office/drawing/2014/main" id="{BF812F6C-6DBE-AF3F-1B56-333AE91AA9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3489" y="423391"/>
            <a:ext cx="1201102" cy="476437"/>
          </a:xfrm>
          <a:prstGeom prst="rect">
            <a:avLst/>
          </a:prstGeom>
        </p:spPr>
      </p:pic>
      <p:sp>
        <p:nvSpPr>
          <p:cNvPr id="21" name="TextBox 20">
            <a:extLst>
              <a:ext uri="{FF2B5EF4-FFF2-40B4-BE49-F238E27FC236}">
                <a16:creationId xmlns:a16="http://schemas.microsoft.com/office/drawing/2014/main" id="{E91B2C2C-069F-221B-DFB6-D4D6DF0F8E2D}"/>
              </a:ext>
            </a:extLst>
          </p:cNvPr>
          <p:cNvSpPr txBox="1"/>
          <p:nvPr/>
        </p:nvSpPr>
        <p:spPr>
          <a:xfrm>
            <a:off x="1784840" y="5899339"/>
            <a:ext cx="9380760" cy="646331"/>
          </a:xfrm>
          <a:prstGeom prst="rect">
            <a:avLst/>
          </a:prstGeom>
          <a:noFill/>
        </p:spPr>
        <p:txBody>
          <a:bodyPr wrap="square">
            <a:spAutoFit/>
          </a:bodyPr>
          <a:lstStyle/>
          <a:p>
            <a:r>
              <a:rPr lang="en-US" sz="1200" dirty="0"/>
              <a:t>One of the unique features of the hummingbird wing is that the arm wing is very short and the hand wing is relatively long, and the joint between them (elbow joint) cannot be stretched because of the anatomical restriction [</a:t>
            </a:r>
            <a:r>
              <a:rPr lang="en-US" sz="1200" dirty="0">
                <a:hlinkClick r:id="rId4"/>
              </a:rPr>
              <a:t>2</a:t>
            </a:r>
            <a:r>
              <a:rPr lang="en-US" sz="1200" dirty="0"/>
              <a:t>,</a:t>
            </a:r>
            <a:r>
              <a:rPr lang="en-US" sz="1200" dirty="0">
                <a:hlinkClick r:id="rId5"/>
              </a:rPr>
              <a:t>3</a:t>
            </a:r>
            <a:r>
              <a:rPr lang="en-US" sz="1200" dirty="0"/>
              <a:t>]. </a:t>
            </a:r>
            <a:r>
              <a:rPr lang="en-GB" sz="1200" dirty="0"/>
              <a:t>https://royalsocietypublishing.org/doi/10.1098/rsos.170307</a:t>
            </a:r>
          </a:p>
          <a:p>
            <a:endParaRPr lang="en-GB" sz="1200" dirty="0"/>
          </a:p>
        </p:txBody>
      </p:sp>
      <p:pic>
        <p:nvPicPr>
          <p:cNvPr id="9" name="Picture 8" descr="A picture containing wing, bird, feather, beak&#10;&#10;Description automatically generated">
            <a:extLst>
              <a:ext uri="{FF2B5EF4-FFF2-40B4-BE49-F238E27FC236}">
                <a16:creationId xmlns:a16="http://schemas.microsoft.com/office/drawing/2014/main" id="{403BC46E-F28F-268C-7D88-13EC8853DD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85920" y="2297789"/>
            <a:ext cx="2289300" cy="3427097"/>
          </a:xfrm>
          <a:prstGeom prst="rect">
            <a:avLst/>
          </a:prstGeom>
        </p:spPr>
      </p:pic>
      <p:pic>
        <p:nvPicPr>
          <p:cNvPr id="12" name="Picture 11" descr="A picture containing text, origami, design&#10;&#10;Description automatically generated">
            <a:extLst>
              <a:ext uri="{FF2B5EF4-FFF2-40B4-BE49-F238E27FC236}">
                <a16:creationId xmlns:a16="http://schemas.microsoft.com/office/drawing/2014/main" id="{3964DA97-ACFA-244B-9CA9-8BC1C82ABC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18174" y="2210307"/>
            <a:ext cx="2567634" cy="3451122"/>
          </a:xfrm>
          <a:prstGeom prst="rect">
            <a:avLst/>
          </a:prstGeom>
        </p:spPr>
      </p:pic>
      <p:sp>
        <p:nvSpPr>
          <p:cNvPr id="16" name="TextBox 15">
            <a:extLst>
              <a:ext uri="{FF2B5EF4-FFF2-40B4-BE49-F238E27FC236}">
                <a16:creationId xmlns:a16="http://schemas.microsoft.com/office/drawing/2014/main" id="{B50D41DB-D223-2152-D870-88BAEEFBDA3C}"/>
              </a:ext>
            </a:extLst>
          </p:cNvPr>
          <p:cNvSpPr txBox="1"/>
          <p:nvPr/>
        </p:nvSpPr>
        <p:spPr>
          <a:xfrm>
            <a:off x="2971263" y="1574461"/>
            <a:ext cx="7007913" cy="369332"/>
          </a:xfrm>
          <a:prstGeom prst="rect">
            <a:avLst/>
          </a:prstGeom>
          <a:noFill/>
        </p:spPr>
        <p:txBody>
          <a:bodyPr wrap="square">
            <a:spAutoFit/>
          </a:bodyPr>
          <a:lstStyle/>
          <a:p>
            <a:r>
              <a:rPr lang="en-US" b="1" dirty="0"/>
              <a:t>Quantifying the dynamic wing morphing of hovering hummingbird</a:t>
            </a:r>
          </a:p>
        </p:txBody>
      </p:sp>
      <p:pic>
        <p:nvPicPr>
          <p:cNvPr id="23" name="Picture 22">
            <a:extLst>
              <a:ext uri="{FF2B5EF4-FFF2-40B4-BE49-F238E27FC236}">
                <a16:creationId xmlns:a16="http://schemas.microsoft.com/office/drawing/2014/main" id="{2D1D7CFA-C1BC-2BE9-F541-FA1A5E160D19}"/>
              </a:ext>
            </a:extLst>
          </p:cNvPr>
          <p:cNvPicPr>
            <a:picLocks noChangeAspect="1"/>
          </p:cNvPicPr>
          <p:nvPr/>
        </p:nvPicPr>
        <p:blipFill>
          <a:blip r:embed="rId8"/>
          <a:stretch>
            <a:fillRect/>
          </a:stretch>
        </p:blipFill>
        <p:spPr>
          <a:xfrm>
            <a:off x="6675332" y="2203182"/>
            <a:ext cx="4584515" cy="3609186"/>
          </a:xfrm>
          <a:prstGeom prst="rect">
            <a:avLst/>
          </a:prstGeom>
        </p:spPr>
      </p:pic>
      <p:pic>
        <p:nvPicPr>
          <p:cNvPr id="31" name="Picture 30" descr="A close up of a planet&#10;&#10;Description automatically generated with low confidence">
            <a:extLst>
              <a:ext uri="{FF2B5EF4-FFF2-40B4-BE49-F238E27FC236}">
                <a16:creationId xmlns:a16="http://schemas.microsoft.com/office/drawing/2014/main" id="{2DB3B3C9-0B17-9CF6-6E12-184CAD68A92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66530" y="361890"/>
            <a:ext cx="613098" cy="594826"/>
          </a:xfrm>
          <a:prstGeom prst="rect">
            <a:avLst/>
          </a:prstGeom>
        </p:spPr>
      </p:pic>
    </p:spTree>
    <p:extLst>
      <p:ext uri="{BB962C8B-B14F-4D97-AF65-F5344CB8AC3E}">
        <p14:creationId xmlns:p14="http://schemas.microsoft.com/office/powerpoint/2010/main" val="26018468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A121AA-C496-BCFC-CD77-E579E44EC481}"/>
              </a:ext>
            </a:extLst>
          </p:cNvPr>
          <p:cNvSpPr/>
          <p:nvPr/>
        </p:nvSpPr>
        <p:spPr>
          <a:xfrm>
            <a:off x="0" y="334164"/>
            <a:ext cx="12192000" cy="63630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1918BB02-6924-3E7B-A9E0-B8D105542448}"/>
              </a:ext>
            </a:extLst>
          </p:cNvPr>
          <p:cNvSpPr txBox="1">
            <a:spLocks/>
          </p:cNvSpPr>
          <p:nvPr/>
        </p:nvSpPr>
        <p:spPr>
          <a:xfrm>
            <a:off x="653969" y="400153"/>
            <a:ext cx="9732579" cy="556562"/>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400" dirty="0">
                <a:solidFill>
                  <a:schemeClr val="tx1">
                    <a:lumMod val="85000"/>
                    <a:lumOff val="15000"/>
                  </a:schemeClr>
                </a:solidFill>
                <a:latin typeface="+mn-lt"/>
              </a:rPr>
              <a:t>Next steps</a:t>
            </a:r>
            <a:endParaRPr lang="en-GB" sz="5400" dirty="0">
              <a:solidFill>
                <a:schemeClr val="tx1">
                  <a:lumMod val="85000"/>
                  <a:lumOff val="15000"/>
                </a:schemeClr>
              </a:solidFill>
              <a:latin typeface="+mn-lt"/>
            </a:endParaRPr>
          </a:p>
        </p:txBody>
      </p:sp>
      <p:sp>
        <p:nvSpPr>
          <p:cNvPr id="8" name="Title 1">
            <a:extLst>
              <a:ext uri="{FF2B5EF4-FFF2-40B4-BE49-F238E27FC236}">
                <a16:creationId xmlns:a16="http://schemas.microsoft.com/office/drawing/2014/main" id="{5DC52B70-08E4-FDAF-79B3-1420D4C8C99F}"/>
              </a:ext>
            </a:extLst>
          </p:cNvPr>
          <p:cNvSpPr txBox="1">
            <a:spLocks/>
          </p:cNvSpPr>
          <p:nvPr/>
        </p:nvSpPr>
        <p:spPr>
          <a:xfrm>
            <a:off x="106484" y="83866"/>
            <a:ext cx="7594485" cy="231444"/>
          </a:xfrm>
          <a:prstGeom prst="rect">
            <a:avLst/>
          </a:prstGeom>
        </p:spPr>
        <p:txBody>
          <a:bodyPr vert="horz" lIns="91440" tIns="45720" rIns="91440" bIns="45720" rtlCol="0" anchor="b">
            <a:normAutofit fontScale="4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933" dirty="0">
                <a:solidFill>
                  <a:srgbClr val="0070C0"/>
                </a:solidFill>
                <a:latin typeface="Verdana"/>
              </a:rPr>
              <a:t>ESA OSIP Early Technology Development – Final Presentation (27/06/2023)</a:t>
            </a:r>
          </a:p>
        </p:txBody>
      </p:sp>
      <p:sp>
        <p:nvSpPr>
          <p:cNvPr id="2" name="Title 1">
            <a:extLst>
              <a:ext uri="{FF2B5EF4-FFF2-40B4-BE49-F238E27FC236}">
                <a16:creationId xmlns:a16="http://schemas.microsoft.com/office/drawing/2014/main" id="{91CBB8D3-8FDA-40F6-5453-4BCF251EB454}"/>
              </a:ext>
            </a:extLst>
          </p:cNvPr>
          <p:cNvSpPr txBox="1">
            <a:spLocks/>
          </p:cNvSpPr>
          <p:nvPr/>
        </p:nvSpPr>
        <p:spPr>
          <a:xfrm>
            <a:off x="2573517" y="1232358"/>
            <a:ext cx="7352908" cy="7284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chemeClr val="tx1">
                    <a:lumMod val="85000"/>
                    <a:lumOff val="15000"/>
                  </a:schemeClr>
                </a:solidFill>
                <a:latin typeface="+mn-lt"/>
              </a:rPr>
              <a:t> </a:t>
            </a:r>
            <a:endParaRPr lang="en-GB" sz="3200" dirty="0">
              <a:solidFill>
                <a:schemeClr val="tx1">
                  <a:lumMod val="85000"/>
                  <a:lumOff val="15000"/>
                </a:schemeClr>
              </a:solidFill>
              <a:latin typeface="+mn-lt"/>
            </a:endParaRPr>
          </a:p>
        </p:txBody>
      </p:sp>
      <p:pic>
        <p:nvPicPr>
          <p:cNvPr id="3" name="Picture 2" descr="A close up of a sign">
            <a:extLst>
              <a:ext uri="{FF2B5EF4-FFF2-40B4-BE49-F238E27FC236}">
                <a16:creationId xmlns:a16="http://schemas.microsoft.com/office/drawing/2014/main" id="{144F2932-BA05-A535-E7C0-E7FA21DD8E45}"/>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9328285" y="440619"/>
            <a:ext cx="1489788" cy="423391"/>
          </a:xfrm>
          <a:prstGeom prst="rect">
            <a:avLst/>
          </a:prstGeom>
          <a:effectLst>
            <a:reflection stA="0" endPos="65000" dist="50800" dir="5400000" sy="-100000" algn="bl" rotWithShape="0"/>
          </a:effectLst>
        </p:spPr>
      </p:pic>
      <p:pic>
        <p:nvPicPr>
          <p:cNvPr id="4" name="Picture 3" descr="A blue text with black background&#10;&#10;Description automatically generated with low confidence">
            <a:extLst>
              <a:ext uri="{FF2B5EF4-FFF2-40B4-BE49-F238E27FC236}">
                <a16:creationId xmlns:a16="http://schemas.microsoft.com/office/drawing/2014/main" id="{65E477C5-96A6-4B90-3440-C4ACDDE6B4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3489" y="423391"/>
            <a:ext cx="1201102" cy="476437"/>
          </a:xfrm>
          <a:prstGeom prst="rect">
            <a:avLst/>
          </a:prstGeom>
        </p:spPr>
      </p:pic>
      <p:pic>
        <p:nvPicPr>
          <p:cNvPr id="12" name="Picture 11">
            <a:extLst>
              <a:ext uri="{FF2B5EF4-FFF2-40B4-BE49-F238E27FC236}">
                <a16:creationId xmlns:a16="http://schemas.microsoft.com/office/drawing/2014/main" id="{3A4D724A-3DCF-DB04-CA25-A78A20FCD5ED}"/>
              </a:ext>
            </a:extLst>
          </p:cNvPr>
          <p:cNvPicPr>
            <a:picLocks noChangeAspect="1"/>
          </p:cNvPicPr>
          <p:nvPr/>
        </p:nvPicPr>
        <p:blipFill>
          <a:blip r:embed="rId4"/>
          <a:stretch>
            <a:fillRect/>
          </a:stretch>
        </p:blipFill>
        <p:spPr>
          <a:xfrm>
            <a:off x="944881" y="1064572"/>
            <a:ext cx="4521199" cy="5403384"/>
          </a:xfrm>
          <a:prstGeom prst="rect">
            <a:avLst/>
          </a:prstGeom>
        </p:spPr>
      </p:pic>
      <p:sp>
        <p:nvSpPr>
          <p:cNvPr id="10" name="TextBox 9">
            <a:extLst>
              <a:ext uri="{FF2B5EF4-FFF2-40B4-BE49-F238E27FC236}">
                <a16:creationId xmlns:a16="http://schemas.microsoft.com/office/drawing/2014/main" id="{FD2AAC63-0103-3691-F7BC-586043C27061}"/>
              </a:ext>
            </a:extLst>
          </p:cNvPr>
          <p:cNvSpPr txBox="1"/>
          <p:nvPr/>
        </p:nvSpPr>
        <p:spPr>
          <a:xfrm>
            <a:off x="4500880" y="1734939"/>
            <a:ext cx="7206581" cy="3693319"/>
          </a:xfrm>
          <a:prstGeom prst="rect">
            <a:avLst/>
          </a:prstGeom>
          <a:noFill/>
        </p:spPr>
        <p:txBody>
          <a:bodyPr wrap="square">
            <a:spAutoFit/>
          </a:bodyPr>
          <a:lstStyle/>
          <a:p>
            <a:pPr marL="285750" indent="-285750">
              <a:buFont typeface="Arial" panose="020B0604020202020204" pitchFamily="34" charset="0"/>
              <a:buChar char="•"/>
            </a:pPr>
            <a:r>
              <a:rPr lang="en-US" b="1" dirty="0"/>
              <a:t>Self funding to flight test and minimum viable Maritime SAR UAV</a:t>
            </a:r>
          </a:p>
          <a:p>
            <a:endParaRPr lang="en-US" b="1" dirty="0"/>
          </a:p>
          <a:p>
            <a:pPr marL="285750" indent="-285750">
              <a:buFont typeface="Arial" panose="020B0604020202020204" pitchFamily="34" charset="0"/>
              <a:buChar char="•"/>
            </a:pPr>
            <a:r>
              <a:rPr lang="en-US" b="1" dirty="0"/>
              <a:t>Engaging with the ESA Innovative Propulsion Workshops (June 2023)</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ESA follow-on project with UKSA support </a:t>
            </a:r>
          </a:p>
          <a:p>
            <a:pPr lvl="3"/>
            <a:r>
              <a:rPr lang="en-US" dirty="0">
                <a:solidFill>
                  <a:schemeClr val="bg2">
                    <a:lumMod val="50000"/>
                  </a:schemeClr>
                </a:solidFill>
              </a:rPr>
              <a:t>TRL 7 high altitude drop testing version (TBD Q3 2024)</a:t>
            </a:r>
          </a:p>
          <a:p>
            <a:pPr lvl="3"/>
            <a:r>
              <a:rPr lang="en-US" dirty="0">
                <a:solidFill>
                  <a:schemeClr val="bg2">
                    <a:lumMod val="50000"/>
                  </a:schemeClr>
                </a:solidFill>
              </a:rPr>
              <a:t>Planetary exploration version (potentially TRL 4 by Q4 2024).</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Engaging with NATO C-UAS TIE, UK CPNI </a:t>
            </a:r>
          </a:p>
          <a:p>
            <a:pPr lvl="3"/>
            <a:r>
              <a:rPr lang="en-US" dirty="0">
                <a:solidFill>
                  <a:schemeClr val="bg2">
                    <a:lumMod val="50000"/>
                  </a:schemeClr>
                </a:solidFill>
              </a:rPr>
              <a:t>Regarding UAVs for protection of airports</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b="1" dirty="0"/>
          </a:p>
        </p:txBody>
      </p:sp>
    </p:spTree>
    <p:extLst>
      <p:ext uri="{BB962C8B-B14F-4D97-AF65-F5344CB8AC3E}">
        <p14:creationId xmlns:p14="http://schemas.microsoft.com/office/powerpoint/2010/main" val="34868099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A121AA-C496-BCFC-CD77-E579E44EC481}"/>
              </a:ext>
            </a:extLst>
          </p:cNvPr>
          <p:cNvSpPr/>
          <p:nvPr/>
        </p:nvSpPr>
        <p:spPr>
          <a:xfrm>
            <a:off x="0" y="334164"/>
            <a:ext cx="12192000" cy="63630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1918BB02-6924-3E7B-A9E0-B8D105542448}"/>
              </a:ext>
            </a:extLst>
          </p:cNvPr>
          <p:cNvSpPr txBox="1">
            <a:spLocks/>
          </p:cNvSpPr>
          <p:nvPr/>
        </p:nvSpPr>
        <p:spPr>
          <a:xfrm>
            <a:off x="653969" y="400153"/>
            <a:ext cx="9732579" cy="556562"/>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5400" dirty="0">
                <a:solidFill>
                  <a:schemeClr val="tx1">
                    <a:lumMod val="85000"/>
                    <a:lumOff val="15000"/>
                  </a:schemeClr>
                </a:solidFill>
                <a:latin typeface="+mn-lt"/>
              </a:rPr>
              <a:t>Free discussion / end of meeting</a:t>
            </a:r>
            <a:endParaRPr lang="en-GB" sz="5400" dirty="0">
              <a:solidFill>
                <a:schemeClr val="tx1">
                  <a:lumMod val="85000"/>
                  <a:lumOff val="15000"/>
                </a:schemeClr>
              </a:solidFill>
              <a:latin typeface="+mn-lt"/>
            </a:endParaRPr>
          </a:p>
        </p:txBody>
      </p:sp>
      <p:sp>
        <p:nvSpPr>
          <p:cNvPr id="8" name="Title 1">
            <a:extLst>
              <a:ext uri="{FF2B5EF4-FFF2-40B4-BE49-F238E27FC236}">
                <a16:creationId xmlns:a16="http://schemas.microsoft.com/office/drawing/2014/main" id="{5DC52B70-08E4-FDAF-79B3-1420D4C8C99F}"/>
              </a:ext>
            </a:extLst>
          </p:cNvPr>
          <p:cNvSpPr txBox="1">
            <a:spLocks/>
          </p:cNvSpPr>
          <p:nvPr/>
        </p:nvSpPr>
        <p:spPr>
          <a:xfrm>
            <a:off x="106484" y="83866"/>
            <a:ext cx="7594485" cy="231444"/>
          </a:xfrm>
          <a:prstGeom prst="rect">
            <a:avLst/>
          </a:prstGeom>
        </p:spPr>
        <p:txBody>
          <a:bodyPr vert="horz" lIns="91440" tIns="45720" rIns="91440" bIns="45720" rtlCol="0" anchor="b">
            <a:normAutofit fontScale="4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933" dirty="0">
                <a:solidFill>
                  <a:srgbClr val="0070C0"/>
                </a:solidFill>
                <a:latin typeface="Verdana"/>
              </a:rPr>
              <a:t>ESA OSIP Early Technology Development – Final Presentation (27/06/2023)</a:t>
            </a:r>
          </a:p>
        </p:txBody>
      </p:sp>
      <p:sp>
        <p:nvSpPr>
          <p:cNvPr id="2" name="Title 1">
            <a:extLst>
              <a:ext uri="{FF2B5EF4-FFF2-40B4-BE49-F238E27FC236}">
                <a16:creationId xmlns:a16="http://schemas.microsoft.com/office/drawing/2014/main" id="{91CBB8D3-8FDA-40F6-5453-4BCF251EB454}"/>
              </a:ext>
            </a:extLst>
          </p:cNvPr>
          <p:cNvSpPr txBox="1">
            <a:spLocks/>
          </p:cNvSpPr>
          <p:nvPr/>
        </p:nvSpPr>
        <p:spPr>
          <a:xfrm>
            <a:off x="2573517" y="1232358"/>
            <a:ext cx="7352908" cy="7284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chemeClr val="tx1">
                    <a:lumMod val="85000"/>
                    <a:lumOff val="15000"/>
                  </a:schemeClr>
                </a:solidFill>
                <a:latin typeface="+mn-lt"/>
              </a:rPr>
              <a:t> </a:t>
            </a:r>
            <a:endParaRPr lang="en-GB" sz="3200" dirty="0">
              <a:solidFill>
                <a:schemeClr val="tx1">
                  <a:lumMod val="85000"/>
                  <a:lumOff val="15000"/>
                </a:schemeClr>
              </a:solidFill>
              <a:latin typeface="+mn-lt"/>
            </a:endParaRPr>
          </a:p>
        </p:txBody>
      </p:sp>
      <p:pic>
        <p:nvPicPr>
          <p:cNvPr id="3" name="Picture 2" descr="A close up of a sign">
            <a:extLst>
              <a:ext uri="{FF2B5EF4-FFF2-40B4-BE49-F238E27FC236}">
                <a16:creationId xmlns:a16="http://schemas.microsoft.com/office/drawing/2014/main" id="{3CB5689B-99E9-49F1-D133-BE818B2ED13B}"/>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9328285" y="440619"/>
            <a:ext cx="1489788" cy="423391"/>
          </a:xfrm>
          <a:prstGeom prst="rect">
            <a:avLst/>
          </a:prstGeom>
          <a:effectLst>
            <a:reflection stA="0" endPos="65000" dist="50800" dir="5400000" sy="-100000" algn="bl" rotWithShape="0"/>
          </a:effectLst>
        </p:spPr>
      </p:pic>
      <p:pic>
        <p:nvPicPr>
          <p:cNvPr id="4" name="Picture 3" descr="A blue text with black background&#10;&#10;Description automatically generated with low confidence">
            <a:extLst>
              <a:ext uri="{FF2B5EF4-FFF2-40B4-BE49-F238E27FC236}">
                <a16:creationId xmlns:a16="http://schemas.microsoft.com/office/drawing/2014/main" id="{B55CAA57-9B4F-8D09-4734-507AD6B0EB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3489" y="423391"/>
            <a:ext cx="1201102" cy="476437"/>
          </a:xfrm>
          <a:prstGeom prst="rect">
            <a:avLst/>
          </a:prstGeom>
        </p:spPr>
      </p:pic>
      <p:pic>
        <p:nvPicPr>
          <p:cNvPr id="11" name="Picture 10" descr="A cartoon of a coffee cup&#10;&#10;Description automatically generated with low confidence">
            <a:extLst>
              <a:ext uri="{FF2B5EF4-FFF2-40B4-BE49-F238E27FC236}">
                <a16:creationId xmlns:a16="http://schemas.microsoft.com/office/drawing/2014/main" id="{FB409858-4FA0-1EBF-BD8A-9ADB3C5F95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6240" y="1805378"/>
            <a:ext cx="3820264" cy="3820264"/>
          </a:xfrm>
          <a:prstGeom prst="rect">
            <a:avLst/>
          </a:prstGeom>
        </p:spPr>
      </p:pic>
    </p:spTree>
    <p:extLst>
      <p:ext uri="{BB962C8B-B14F-4D97-AF65-F5344CB8AC3E}">
        <p14:creationId xmlns:p14="http://schemas.microsoft.com/office/powerpoint/2010/main" val="18173468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A121AA-C496-BCFC-CD77-E579E44EC481}"/>
              </a:ext>
            </a:extLst>
          </p:cNvPr>
          <p:cNvSpPr/>
          <p:nvPr/>
        </p:nvSpPr>
        <p:spPr>
          <a:xfrm>
            <a:off x="0" y="334164"/>
            <a:ext cx="12192000" cy="63630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1918BB02-6924-3E7B-A9E0-B8D105542448}"/>
              </a:ext>
            </a:extLst>
          </p:cNvPr>
          <p:cNvSpPr txBox="1">
            <a:spLocks/>
          </p:cNvSpPr>
          <p:nvPr/>
        </p:nvSpPr>
        <p:spPr>
          <a:xfrm>
            <a:off x="653969" y="400153"/>
            <a:ext cx="9732579" cy="556562"/>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400" dirty="0">
                <a:solidFill>
                  <a:schemeClr val="tx1">
                    <a:lumMod val="85000"/>
                    <a:lumOff val="15000"/>
                  </a:schemeClr>
                </a:solidFill>
                <a:latin typeface="+mn-lt"/>
              </a:rPr>
              <a:t>Appendix </a:t>
            </a:r>
            <a:r>
              <a:rPr lang="en-GB" sz="3000" dirty="0">
                <a:solidFill>
                  <a:schemeClr val="tx1">
                    <a:lumMod val="85000"/>
                    <a:lumOff val="15000"/>
                  </a:schemeClr>
                </a:solidFill>
                <a:latin typeface="+mn-lt"/>
              </a:rPr>
              <a:t>(additional compatible bio-inspired flow devices) </a:t>
            </a:r>
            <a:endParaRPr lang="en-GB" sz="5400" dirty="0">
              <a:solidFill>
                <a:schemeClr val="tx1">
                  <a:lumMod val="85000"/>
                  <a:lumOff val="15000"/>
                </a:schemeClr>
              </a:solidFill>
              <a:latin typeface="+mn-lt"/>
            </a:endParaRPr>
          </a:p>
        </p:txBody>
      </p:sp>
      <p:sp>
        <p:nvSpPr>
          <p:cNvPr id="8" name="Title 1">
            <a:extLst>
              <a:ext uri="{FF2B5EF4-FFF2-40B4-BE49-F238E27FC236}">
                <a16:creationId xmlns:a16="http://schemas.microsoft.com/office/drawing/2014/main" id="{5DC52B70-08E4-FDAF-79B3-1420D4C8C99F}"/>
              </a:ext>
            </a:extLst>
          </p:cNvPr>
          <p:cNvSpPr txBox="1">
            <a:spLocks/>
          </p:cNvSpPr>
          <p:nvPr/>
        </p:nvSpPr>
        <p:spPr>
          <a:xfrm>
            <a:off x="106484" y="83866"/>
            <a:ext cx="7594485" cy="231444"/>
          </a:xfrm>
          <a:prstGeom prst="rect">
            <a:avLst/>
          </a:prstGeom>
        </p:spPr>
        <p:txBody>
          <a:bodyPr vert="horz" lIns="91440" tIns="45720" rIns="91440" bIns="45720" rtlCol="0" anchor="b">
            <a:normAutofit fontScale="4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933" dirty="0">
                <a:solidFill>
                  <a:srgbClr val="0070C0"/>
                </a:solidFill>
                <a:latin typeface="Verdana"/>
              </a:rPr>
              <a:t>ESA OSIP Early Technology Development – Final Presentation (27/06/2023)</a:t>
            </a:r>
          </a:p>
        </p:txBody>
      </p:sp>
      <p:sp>
        <p:nvSpPr>
          <p:cNvPr id="2" name="Title 1">
            <a:extLst>
              <a:ext uri="{FF2B5EF4-FFF2-40B4-BE49-F238E27FC236}">
                <a16:creationId xmlns:a16="http://schemas.microsoft.com/office/drawing/2014/main" id="{91CBB8D3-8FDA-40F6-5453-4BCF251EB454}"/>
              </a:ext>
            </a:extLst>
          </p:cNvPr>
          <p:cNvSpPr txBox="1">
            <a:spLocks/>
          </p:cNvSpPr>
          <p:nvPr/>
        </p:nvSpPr>
        <p:spPr>
          <a:xfrm>
            <a:off x="1649691" y="1213504"/>
            <a:ext cx="9662473" cy="7284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chemeClr val="tx1">
                    <a:lumMod val="85000"/>
                    <a:lumOff val="15000"/>
                  </a:schemeClr>
                </a:solidFill>
                <a:latin typeface="+mn-lt"/>
              </a:rPr>
              <a:t>Recent conference paper</a:t>
            </a:r>
            <a:endParaRPr lang="en-GB" sz="3200" dirty="0">
              <a:solidFill>
                <a:schemeClr val="tx1">
                  <a:lumMod val="85000"/>
                  <a:lumOff val="15000"/>
                </a:schemeClr>
              </a:solidFill>
              <a:latin typeface="+mn-lt"/>
            </a:endParaRPr>
          </a:p>
        </p:txBody>
      </p:sp>
      <p:pic>
        <p:nvPicPr>
          <p:cNvPr id="4" name="Picture 3" descr="A close up of a sign">
            <a:extLst>
              <a:ext uri="{FF2B5EF4-FFF2-40B4-BE49-F238E27FC236}">
                <a16:creationId xmlns:a16="http://schemas.microsoft.com/office/drawing/2014/main" id="{5DCE6204-780E-4F8F-A734-FFB52B8C7358}"/>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9328285" y="440619"/>
            <a:ext cx="1489788" cy="423391"/>
          </a:xfrm>
          <a:prstGeom prst="rect">
            <a:avLst/>
          </a:prstGeom>
          <a:effectLst>
            <a:reflection stA="0" endPos="65000" dist="50800" dir="5400000" sy="-100000" algn="bl" rotWithShape="0"/>
          </a:effectLst>
        </p:spPr>
      </p:pic>
      <p:pic>
        <p:nvPicPr>
          <p:cNvPr id="10" name="Picture 9" descr="A blue text with black background&#10;&#10;Description automatically generated with low confidence">
            <a:extLst>
              <a:ext uri="{FF2B5EF4-FFF2-40B4-BE49-F238E27FC236}">
                <a16:creationId xmlns:a16="http://schemas.microsoft.com/office/drawing/2014/main" id="{EF58F724-35DF-FB0A-137D-575C963B55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3489" y="423391"/>
            <a:ext cx="1201102" cy="476437"/>
          </a:xfrm>
          <a:prstGeom prst="rect">
            <a:avLst/>
          </a:prstGeom>
        </p:spPr>
      </p:pic>
      <p:sp>
        <p:nvSpPr>
          <p:cNvPr id="9" name="TextBox 8">
            <a:extLst>
              <a:ext uri="{FF2B5EF4-FFF2-40B4-BE49-F238E27FC236}">
                <a16:creationId xmlns:a16="http://schemas.microsoft.com/office/drawing/2014/main" id="{EA10FCE5-2E2D-CBBD-CD34-5C99C6CCA769}"/>
              </a:ext>
            </a:extLst>
          </p:cNvPr>
          <p:cNvSpPr txBox="1"/>
          <p:nvPr/>
        </p:nvSpPr>
        <p:spPr>
          <a:xfrm>
            <a:off x="3352800" y="2000294"/>
            <a:ext cx="6339840" cy="369332"/>
          </a:xfrm>
          <a:prstGeom prst="rect">
            <a:avLst/>
          </a:prstGeom>
          <a:noFill/>
        </p:spPr>
        <p:txBody>
          <a:bodyPr wrap="square">
            <a:spAutoFit/>
          </a:bodyPr>
          <a:lstStyle/>
          <a:p>
            <a:r>
              <a:rPr lang="en-US" dirty="0">
                <a:hlinkClick r:id="rId4"/>
              </a:rPr>
              <a:t>Nature-inspired self-adaptive wingtip for vortex mitigation</a:t>
            </a:r>
            <a:r>
              <a:rPr lang="en-US" dirty="0"/>
              <a:t> 2022</a:t>
            </a:r>
            <a:endParaRPr lang="en-GB" dirty="0"/>
          </a:p>
        </p:txBody>
      </p:sp>
      <p:pic>
        <p:nvPicPr>
          <p:cNvPr id="14" name="Picture 13">
            <a:extLst>
              <a:ext uri="{FF2B5EF4-FFF2-40B4-BE49-F238E27FC236}">
                <a16:creationId xmlns:a16="http://schemas.microsoft.com/office/drawing/2014/main" id="{FB574E78-0BA0-0722-0AFC-0575A642AA83}"/>
              </a:ext>
            </a:extLst>
          </p:cNvPr>
          <p:cNvPicPr>
            <a:picLocks noChangeAspect="1"/>
          </p:cNvPicPr>
          <p:nvPr/>
        </p:nvPicPr>
        <p:blipFill>
          <a:blip r:embed="rId5"/>
          <a:stretch>
            <a:fillRect/>
          </a:stretch>
        </p:blipFill>
        <p:spPr>
          <a:xfrm>
            <a:off x="8912938" y="2427998"/>
            <a:ext cx="2240415" cy="3785941"/>
          </a:xfrm>
          <a:prstGeom prst="rect">
            <a:avLst/>
          </a:prstGeom>
        </p:spPr>
      </p:pic>
      <p:pic>
        <p:nvPicPr>
          <p:cNvPr id="16" name="Picture 15">
            <a:extLst>
              <a:ext uri="{FF2B5EF4-FFF2-40B4-BE49-F238E27FC236}">
                <a16:creationId xmlns:a16="http://schemas.microsoft.com/office/drawing/2014/main" id="{5EFD7421-5168-CA33-115E-DAE9ED6F1B1F}"/>
              </a:ext>
            </a:extLst>
          </p:cNvPr>
          <p:cNvPicPr>
            <a:picLocks noChangeAspect="1"/>
          </p:cNvPicPr>
          <p:nvPr/>
        </p:nvPicPr>
        <p:blipFill>
          <a:blip r:embed="rId6"/>
          <a:stretch>
            <a:fillRect/>
          </a:stretch>
        </p:blipFill>
        <p:spPr>
          <a:xfrm>
            <a:off x="1331162" y="2427998"/>
            <a:ext cx="7688353" cy="3383280"/>
          </a:xfrm>
          <a:prstGeom prst="rect">
            <a:avLst/>
          </a:prstGeom>
        </p:spPr>
      </p:pic>
    </p:spTree>
    <p:extLst>
      <p:ext uri="{BB962C8B-B14F-4D97-AF65-F5344CB8AC3E}">
        <p14:creationId xmlns:p14="http://schemas.microsoft.com/office/powerpoint/2010/main" val="23754962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A121AA-C496-BCFC-CD77-E579E44EC481}"/>
              </a:ext>
            </a:extLst>
          </p:cNvPr>
          <p:cNvSpPr/>
          <p:nvPr/>
        </p:nvSpPr>
        <p:spPr>
          <a:xfrm>
            <a:off x="0" y="334164"/>
            <a:ext cx="12192000" cy="63630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1918BB02-6924-3E7B-A9E0-B8D105542448}"/>
              </a:ext>
            </a:extLst>
          </p:cNvPr>
          <p:cNvSpPr txBox="1">
            <a:spLocks/>
          </p:cNvSpPr>
          <p:nvPr/>
        </p:nvSpPr>
        <p:spPr>
          <a:xfrm>
            <a:off x="653969" y="400153"/>
            <a:ext cx="9732579" cy="556562"/>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400" dirty="0">
                <a:solidFill>
                  <a:schemeClr val="tx1">
                    <a:lumMod val="85000"/>
                    <a:lumOff val="15000"/>
                  </a:schemeClr>
                </a:solidFill>
                <a:latin typeface="+mn-lt"/>
              </a:rPr>
              <a:t>Background</a:t>
            </a:r>
          </a:p>
        </p:txBody>
      </p:sp>
      <p:sp>
        <p:nvSpPr>
          <p:cNvPr id="8" name="Title 1">
            <a:extLst>
              <a:ext uri="{FF2B5EF4-FFF2-40B4-BE49-F238E27FC236}">
                <a16:creationId xmlns:a16="http://schemas.microsoft.com/office/drawing/2014/main" id="{5DC52B70-08E4-FDAF-79B3-1420D4C8C99F}"/>
              </a:ext>
            </a:extLst>
          </p:cNvPr>
          <p:cNvSpPr txBox="1">
            <a:spLocks/>
          </p:cNvSpPr>
          <p:nvPr/>
        </p:nvSpPr>
        <p:spPr>
          <a:xfrm>
            <a:off x="106484" y="83866"/>
            <a:ext cx="7594485" cy="231444"/>
          </a:xfrm>
          <a:prstGeom prst="rect">
            <a:avLst/>
          </a:prstGeom>
        </p:spPr>
        <p:txBody>
          <a:bodyPr vert="horz" lIns="91440" tIns="45720" rIns="91440" bIns="45720" rtlCol="0" anchor="b">
            <a:normAutofit fontScale="4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933" dirty="0">
                <a:solidFill>
                  <a:srgbClr val="0070C0"/>
                </a:solidFill>
                <a:latin typeface="Verdana"/>
              </a:rPr>
              <a:t>ESA OSIP Early Technology Development – Final Presentation (27/06/2023)</a:t>
            </a:r>
          </a:p>
        </p:txBody>
      </p:sp>
      <p:pic>
        <p:nvPicPr>
          <p:cNvPr id="3" name="Picture 2" descr="A close up of a sign">
            <a:extLst>
              <a:ext uri="{FF2B5EF4-FFF2-40B4-BE49-F238E27FC236}">
                <a16:creationId xmlns:a16="http://schemas.microsoft.com/office/drawing/2014/main" id="{0CC47851-D6AD-A638-C861-40C313C4E468}"/>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9328285" y="440619"/>
            <a:ext cx="1489788" cy="423391"/>
          </a:xfrm>
          <a:prstGeom prst="rect">
            <a:avLst/>
          </a:prstGeom>
          <a:effectLst>
            <a:reflection stA="0" endPos="65000" dist="50800" dir="5400000" sy="-100000" algn="bl" rotWithShape="0"/>
          </a:effectLst>
        </p:spPr>
      </p:pic>
      <p:pic>
        <p:nvPicPr>
          <p:cNvPr id="4" name="Picture 3" descr="A blue text with black background&#10;&#10;Description automatically generated with low confidence">
            <a:extLst>
              <a:ext uri="{FF2B5EF4-FFF2-40B4-BE49-F238E27FC236}">
                <a16:creationId xmlns:a16="http://schemas.microsoft.com/office/drawing/2014/main" id="{5D98CFC8-6F23-7607-15FA-6511EE0C8D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3489" y="423391"/>
            <a:ext cx="1201102" cy="476437"/>
          </a:xfrm>
          <a:prstGeom prst="rect">
            <a:avLst/>
          </a:prstGeom>
        </p:spPr>
      </p:pic>
      <p:pic>
        <p:nvPicPr>
          <p:cNvPr id="11" name="Picture 10">
            <a:extLst>
              <a:ext uri="{FF2B5EF4-FFF2-40B4-BE49-F238E27FC236}">
                <a16:creationId xmlns:a16="http://schemas.microsoft.com/office/drawing/2014/main" id="{FE412DD3-7518-9244-6B74-363138E1FCF0}"/>
              </a:ext>
            </a:extLst>
          </p:cNvPr>
          <p:cNvPicPr>
            <a:picLocks noChangeAspect="1"/>
          </p:cNvPicPr>
          <p:nvPr/>
        </p:nvPicPr>
        <p:blipFill>
          <a:blip r:embed="rId4"/>
          <a:stretch>
            <a:fillRect/>
          </a:stretch>
        </p:blipFill>
        <p:spPr>
          <a:xfrm>
            <a:off x="2970099" y="2166240"/>
            <a:ext cx="6699368" cy="3891280"/>
          </a:xfrm>
          <a:prstGeom prst="rect">
            <a:avLst/>
          </a:prstGeom>
        </p:spPr>
      </p:pic>
      <p:sp>
        <p:nvSpPr>
          <p:cNvPr id="12" name="Title 1">
            <a:extLst>
              <a:ext uri="{FF2B5EF4-FFF2-40B4-BE49-F238E27FC236}">
                <a16:creationId xmlns:a16="http://schemas.microsoft.com/office/drawing/2014/main" id="{147DE6D5-55FE-80CB-79CB-1415F230BEE8}"/>
              </a:ext>
            </a:extLst>
          </p:cNvPr>
          <p:cNvSpPr txBox="1">
            <a:spLocks/>
          </p:cNvSpPr>
          <p:nvPr/>
        </p:nvSpPr>
        <p:spPr>
          <a:xfrm>
            <a:off x="1488547" y="1204144"/>
            <a:ext cx="9662473" cy="7284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chemeClr val="tx1">
                    <a:lumMod val="85000"/>
                    <a:lumOff val="15000"/>
                  </a:schemeClr>
                </a:solidFill>
                <a:latin typeface="+mn-lt"/>
              </a:rPr>
              <a:t>Vorticity company overview &amp; Project subcontractor role</a:t>
            </a:r>
            <a:endParaRPr lang="en-GB" sz="3200" dirty="0">
              <a:solidFill>
                <a:schemeClr val="tx1">
                  <a:lumMod val="85000"/>
                  <a:lumOff val="15000"/>
                </a:schemeClr>
              </a:solidFill>
              <a:latin typeface="+mn-lt"/>
            </a:endParaRPr>
          </a:p>
        </p:txBody>
      </p:sp>
    </p:spTree>
    <p:extLst>
      <p:ext uri="{BB962C8B-B14F-4D97-AF65-F5344CB8AC3E}">
        <p14:creationId xmlns:p14="http://schemas.microsoft.com/office/powerpoint/2010/main" val="21477462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A121AA-C496-BCFC-CD77-E579E44EC481}"/>
              </a:ext>
            </a:extLst>
          </p:cNvPr>
          <p:cNvSpPr/>
          <p:nvPr/>
        </p:nvSpPr>
        <p:spPr>
          <a:xfrm>
            <a:off x="0" y="334164"/>
            <a:ext cx="12192000" cy="63630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8" name="Title 1">
            <a:extLst>
              <a:ext uri="{FF2B5EF4-FFF2-40B4-BE49-F238E27FC236}">
                <a16:creationId xmlns:a16="http://schemas.microsoft.com/office/drawing/2014/main" id="{5DC52B70-08E4-FDAF-79B3-1420D4C8C99F}"/>
              </a:ext>
            </a:extLst>
          </p:cNvPr>
          <p:cNvSpPr txBox="1">
            <a:spLocks/>
          </p:cNvSpPr>
          <p:nvPr/>
        </p:nvSpPr>
        <p:spPr>
          <a:xfrm>
            <a:off x="106484" y="83866"/>
            <a:ext cx="7594485" cy="231444"/>
          </a:xfrm>
          <a:prstGeom prst="rect">
            <a:avLst/>
          </a:prstGeom>
        </p:spPr>
        <p:txBody>
          <a:bodyPr vert="horz" lIns="91440" tIns="45720" rIns="91440" bIns="45720" rtlCol="0" anchor="b">
            <a:normAutofit fontScale="4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933" dirty="0">
                <a:solidFill>
                  <a:srgbClr val="0070C0"/>
                </a:solidFill>
                <a:latin typeface="Verdana"/>
              </a:rPr>
              <a:t>ESA OSIP Early Technology Development – Final Presentation (27/06/2023)</a:t>
            </a:r>
          </a:p>
        </p:txBody>
      </p:sp>
      <p:sp>
        <p:nvSpPr>
          <p:cNvPr id="2" name="Title 1">
            <a:extLst>
              <a:ext uri="{FF2B5EF4-FFF2-40B4-BE49-F238E27FC236}">
                <a16:creationId xmlns:a16="http://schemas.microsoft.com/office/drawing/2014/main" id="{91CBB8D3-8FDA-40F6-5453-4BCF251EB454}"/>
              </a:ext>
            </a:extLst>
          </p:cNvPr>
          <p:cNvSpPr txBox="1">
            <a:spLocks/>
          </p:cNvSpPr>
          <p:nvPr/>
        </p:nvSpPr>
        <p:spPr>
          <a:xfrm>
            <a:off x="1649691" y="1213504"/>
            <a:ext cx="9662473" cy="7284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chemeClr val="tx1">
                    <a:lumMod val="85000"/>
                    <a:lumOff val="15000"/>
                  </a:schemeClr>
                </a:solidFill>
                <a:latin typeface="+mn-lt"/>
              </a:rPr>
              <a:t>Background scientific papers</a:t>
            </a:r>
            <a:endParaRPr lang="en-GB" sz="3200" dirty="0">
              <a:solidFill>
                <a:schemeClr val="tx1">
                  <a:lumMod val="85000"/>
                  <a:lumOff val="15000"/>
                </a:schemeClr>
              </a:solidFill>
              <a:latin typeface="+mn-lt"/>
            </a:endParaRPr>
          </a:p>
        </p:txBody>
      </p:sp>
      <p:pic>
        <p:nvPicPr>
          <p:cNvPr id="4" name="Picture 3" descr="A close up of a sign">
            <a:extLst>
              <a:ext uri="{FF2B5EF4-FFF2-40B4-BE49-F238E27FC236}">
                <a16:creationId xmlns:a16="http://schemas.microsoft.com/office/drawing/2014/main" id="{5DCE6204-780E-4F8F-A734-FFB52B8C7358}"/>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9328285" y="440619"/>
            <a:ext cx="1489788" cy="423391"/>
          </a:xfrm>
          <a:prstGeom prst="rect">
            <a:avLst/>
          </a:prstGeom>
          <a:effectLst>
            <a:reflection stA="0" endPos="65000" dist="50800" dir="5400000" sy="-100000" algn="bl" rotWithShape="0"/>
          </a:effectLst>
        </p:spPr>
      </p:pic>
      <p:pic>
        <p:nvPicPr>
          <p:cNvPr id="10" name="Picture 9" descr="A blue text with black background&#10;&#10;Description automatically generated with low confidence">
            <a:extLst>
              <a:ext uri="{FF2B5EF4-FFF2-40B4-BE49-F238E27FC236}">
                <a16:creationId xmlns:a16="http://schemas.microsoft.com/office/drawing/2014/main" id="{EF58F724-35DF-FB0A-137D-575C963B55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3489" y="423391"/>
            <a:ext cx="1201102" cy="476437"/>
          </a:xfrm>
          <a:prstGeom prst="rect">
            <a:avLst/>
          </a:prstGeom>
        </p:spPr>
      </p:pic>
      <p:pic>
        <p:nvPicPr>
          <p:cNvPr id="12" name="Picture 11" descr="A picture containing outdoor, water, tree, lake&#10;&#10;Description automatically generated">
            <a:extLst>
              <a:ext uri="{FF2B5EF4-FFF2-40B4-BE49-F238E27FC236}">
                <a16:creationId xmlns:a16="http://schemas.microsoft.com/office/drawing/2014/main" id="{FE7EF4AA-EBD3-C9A6-05A3-D03FF0A327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087" y="2662383"/>
            <a:ext cx="6275020" cy="2539537"/>
          </a:xfrm>
          <a:prstGeom prst="rect">
            <a:avLst/>
          </a:prstGeom>
        </p:spPr>
      </p:pic>
      <p:sp>
        <p:nvSpPr>
          <p:cNvPr id="13" name="Title 1">
            <a:extLst>
              <a:ext uri="{FF2B5EF4-FFF2-40B4-BE49-F238E27FC236}">
                <a16:creationId xmlns:a16="http://schemas.microsoft.com/office/drawing/2014/main" id="{AE6DAF76-E94B-53AE-3626-9FC378AC03D4}"/>
              </a:ext>
            </a:extLst>
          </p:cNvPr>
          <p:cNvSpPr txBox="1">
            <a:spLocks/>
          </p:cNvSpPr>
          <p:nvPr/>
        </p:nvSpPr>
        <p:spPr>
          <a:xfrm>
            <a:off x="1619211" y="1933966"/>
            <a:ext cx="9851429" cy="41044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dirty="0">
                <a:hlinkClick r:id="rId5"/>
              </a:rPr>
              <a:t>Diving-Flight Aerodynamics of a Peregrine Falcon (Falco peregrinus)</a:t>
            </a:r>
            <a:r>
              <a:rPr lang="en-US" sz="2000" dirty="0"/>
              <a:t> </a:t>
            </a:r>
            <a:r>
              <a:rPr lang="en-US" sz="2400" dirty="0"/>
              <a:t>- </a:t>
            </a:r>
            <a:r>
              <a:rPr lang="en-US" sz="2000" dirty="0"/>
              <a:t>2014</a:t>
            </a:r>
            <a:endParaRPr lang="en-GB" sz="6600" dirty="0">
              <a:solidFill>
                <a:schemeClr val="tx1">
                  <a:lumMod val="85000"/>
                  <a:lumOff val="15000"/>
                </a:schemeClr>
              </a:solidFill>
              <a:latin typeface="+mn-lt"/>
            </a:endParaRPr>
          </a:p>
        </p:txBody>
      </p:sp>
      <p:pic>
        <p:nvPicPr>
          <p:cNvPr id="9" name="Picture 8" descr="A picture containing bird, wildlife&#10;&#10;Description automatically generated">
            <a:extLst>
              <a:ext uri="{FF2B5EF4-FFF2-40B4-BE49-F238E27FC236}">
                <a16:creationId xmlns:a16="http://schemas.microsoft.com/office/drawing/2014/main" id="{66611288-74B9-586D-AB56-D52B144520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78561" y="2662383"/>
            <a:ext cx="5960303" cy="2671617"/>
          </a:xfrm>
          <a:prstGeom prst="rect">
            <a:avLst/>
          </a:prstGeom>
        </p:spPr>
      </p:pic>
      <p:sp>
        <p:nvSpPr>
          <p:cNvPr id="14" name="Title 1">
            <a:extLst>
              <a:ext uri="{FF2B5EF4-FFF2-40B4-BE49-F238E27FC236}">
                <a16:creationId xmlns:a16="http://schemas.microsoft.com/office/drawing/2014/main" id="{46F42DD2-A6F1-F692-4BBD-87EA32AABD98}"/>
              </a:ext>
            </a:extLst>
          </p:cNvPr>
          <p:cNvSpPr txBox="1">
            <a:spLocks/>
          </p:cNvSpPr>
          <p:nvPr/>
        </p:nvSpPr>
        <p:spPr>
          <a:xfrm>
            <a:off x="653969" y="400153"/>
            <a:ext cx="9732579" cy="556562"/>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400" dirty="0">
                <a:solidFill>
                  <a:schemeClr val="tx1">
                    <a:lumMod val="85000"/>
                    <a:lumOff val="15000"/>
                  </a:schemeClr>
                </a:solidFill>
                <a:latin typeface="+mn-lt"/>
              </a:rPr>
              <a:t>Background</a:t>
            </a:r>
            <a:r>
              <a:rPr lang="en-US" sz="5400" dirty="0">
                <a:solidFill>
                  <a:schemeClr val="tx1">
                    <a:lumMod val="85000"/>
                    <a:lumOff val="15000"/>
                  </a:schemeClr>
                </a:solidFill>
                <a:latin typeface="+mn-lt"/>
              </a:rPr>
              <a:t> </a:t>
            </a:r>
            <a:r>
              <a:rPr lang="en-US" sz="3000" dirty="0">
                <a:solidFill>
                  <a:schemeClr val="tx1">
                    <a:lumMod val="85000"/>
                    <a:lumOff val="15000"/>
                  </a:schemeClr>
                </a:solidFill>
                <a:latin typeface="+mn-lt"/>
              </a:rPr>
              <a:t>(Research papers)</a:t>
            </a:r>
            <a:endParaRPr lang="en-GB" sz="5400" dirty="0">
              <a:solidFill>
                <a:schemeClr val="tx1">
                  <a:lumMod val="85000"/>
                  <a:lumOff val="15000"/>
                </a:schemeClr>
              </a:solidFill>
              <a:latin typeface="+mn-lt"/>
            </a:endParaRPr>
          </a:p>
        </p:txBody>
      </p:sp>
    </p:spTree>
    <p:extLst>
      <p:ext uri="{BB962C8B-B14F-4D97-AF65-F5344CB8AC3E}">
        <p14:creationId xmlns:p14="http://schemas.microsoft.com/office/powerpoint/2010/main" val="12760919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A121AA-C496-BCFC-CD77-E579E44EC481}"/>
              </a:ext>
            </a:extLst>
          </p:cNvPr>
          <p:cNvSpPr/>
          <p:nvPr/>
        </p:nvSpPr>
        <p:spPr>
          <a:xfrm>
            <a:off x="0" y="334164"/>
            <a:ext cx="12192000" cy="636302"/>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 name="Title 1">
            <a:extLst>
              <a:ext uri="{FF2B5EF4-FFF2-40B4-BE49-F238E27FC236}">
                <a16:creationId xmlns:a16="http://schemas.microsoft.com/office/drawing/2014/main" id="{1918BB02-6924-3E7B-A9E0-B8D105542448}"/>
              </a:ext>
            </a:extLst>
          </p:cNvPr>
          <p:cNvSpPr txBox="1">
            <a:spLocks/>
          </p:cNvSpPr>
          <p:nvPr/>
        </p:nvSpPr>
        <p:spPr>
          <a:xfrm>
            <a:off x="653969" y="400153"/>
            <a:ext cx="9732579" cy="556562"/>
          </a:xfrm>
          <a:prstGeom prst="rect">
            <a:avLst/>
          </a:prstGeom>
        </p:spPr>
        <p:txBody>
          <a:bodyPr vert="horz" lIns="91440" tIns="45720" rIns="91440" bIns="45720" rtlCol="0"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5400" dirty="0">
                <a:solidFill>
                  <a:schemeClr val="tx1">
                    <a:lumMod val="85000"/>
                    <a:lumOff val="15000"/>
                  </a:schemeClr>
                </a:solidFill>
                <a:latin typeface="+mn-lt"/>
              </a:rPr>
              <a:t>Background</a:t>
            </a:r>
            <a:r>
              <a:rPr lang="en-US" sz="5400" dirty="0">
                <a:solidFill>
                  <a:schemeClr val="tx1">
                    <a:lumMod val="85000"/>
                    <a:lumOff val="15000"/>
                  </a:schemeClr>
                </a:solidFill>
                <a:latin typeface="+mn-lt"/>
              </a:rPr>
              <a:t> </a:t>
            </a:r>
            <a:r>
              <a:rPr lang="en-US" sz="3000" dirty="0">
                <a:solidFill>
                  <a:schemeClr val="tx1">
                    <a:lumMod val="85000"/>
                    <a:lumOff val="15000"/>
                  </a:schemeClr>
                </a:solidFill>
                <a:latin typeface="+mn-lt"/>
              </a:rPr>
              <a:t>(Research papers)</a:t>
            </a:r>
            <a:endParaRPr lang="en-GB" sz="5400" dirty="0">
              <a:solidFill>
                <a:schemeClr val="tx1">
                  <a:lumMod val="85000"/>
                  <a:lumOff val="15000"/>
                </a:schemeClr>
              </a:solidFill>
              <a:latin typeface="+mn-lt"/>
            </a:endParaRPr>
          </a:p>
        </p:txBody>
      </p:sp>
      <p:sp>
        <p:nvSpPr>
          <p:cNvPr id="8" name="Title 1">
            <a:extLst>
              <a:ext uri="{FF2B5EF4-FFF2-40B4-BE49-F238E27FC236}">
                <a16:creationId xmlns:a16="http://schemas.microsoft.com/office/drawing/2014/main" id="{5DC52B70-08E4-FDAF-79B3-1420D4C8C99F}"/>
              </a:ext>
            </a:extLst>
          </p:cNvPr>
          <p:cNvSpPr txBox="1">
            <a:spLocks/>
          </p:cNvSpPr>
          <p:nvPr/>
        </p:nvSpPr>
        <p:spPr>
          <a:xfrm>
            <a:off x="106484" y="83866"/>
            <a:ext cx="7594485" cy="231444"/>
          </a:xfrm>
          <a:prstGeom prst="rect">
            <a:avLst/>
          </a:prstGeom>
        </p:spPr>
        <p:txBody>
          <a:bodyPr vert="horz" lIns="91440" tIns="45720" rIns="91440" bIns="45720" rtlCol="0" anchor="b">
            <a:normAutofit fontScale="4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2933" dirty="0">
                <a:solidFill>
                  <a:srgbClr val="0070C0"/>
                </a:solidFill>
                <a:latin typeface="Verdana"/>
              </a:rPr>
              <a:t>ESA OSIP Early Technology Development – Final Presentation (27/06/2023)</a:t>
            </a:r>
          </a:p>
        </p:txBody>
      </p:sp>
      <p:sp>
        <p:nvSpPr>
          <p:cNvPr id="2" name="Title 1">
            <a:extLst>
              <a:ext uri="{FF2B5EF4-FFF2-40B4-BE49-F238E27FC236}">
                <a16:creationId xmlns:a16="http://schemas.microsoft.com/office/drawing/2014/main" id="{91CBB8D3-8FDA-40F6-5453-4BCF251EB454}"/>
              </a:ext>
            </a:extLst>
          </p:cNvPr>
          <p:cNvSpPr txBox="1">
            <a:spLocks/>
          </p:cNvSpPr>
          <p:nvPr/>
        </p:nvSpPr>
        <p:spPr>
          <a:xfrm>
            <a:off x="1649691" y="1213504"/>
            <a:ext cx="9662473" cy="7284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dirty="0">
                <a:solidFill>
                  <a:schemeClr val="tx1">
                    <a:lumMod val="85000"/>
                    <a:lumOff val="15000"/>
                  </a:schemeClr>
                </a:solidFill>
                <a:latin typeface="+mn-lt"/>
              </a:rPr>
              <a:t>Background scientific papers</a:t>
            </a:r>
            <a:endParaRPr lang="en-GB" sz="3200" dirty="0">
              <a:solidFill>
                <a:schemeClr val="tx1">
                  <a:lumMod val="85000"/>
                  <a:lumOff val="15000"/>
                </a:schemeClr>
              </a:solidFill>
              <a:latin typeface="+mn-lt"/>
            </a:endParaRPr>
          </a:p>
        </p:txBody>
      </p:sp>
      <p:pic>
        <p:nvPicPr>
          <p:cNvPr id="3" name="Picture 2" descr="A close up of a sign">
            <a:extLst>
              <a:ext uri="{FF2B5EF4-FFF2-40B4-BE49-F238E27FC236}">
                <a16:creationId xmlns:a16="http://schemas.microsoft.com/office/drawing/2014/main" id="{0A815F31-4641-21C9-483E-8A7D66C5E3B9}"/>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9328285" y="440619"/>
            <a:ext cx="1489788" cy="423391"/>
          </a:xfrm>
          <a:prstGeom prst="rect">
            <a:avLst/>
          </a:prstGeom>
          <a:effectLst>
            <a:reflection stA="0" endPos="65000" dist="50800" dir="5400000" sy="-100000" algn="bl" rotWithShape="0"/>
          </a:effectLst>
        </p:spPr>
      </p:pic>
      <p:pic>
        <p:nvPicPr>
          <p:cNvPr id="4" name="Picture 3" descr="A blue text with black background&#10;&#10;Description automatically generated with low confidence">
            <a:extLst>
              <a:ext uri="{FF2B5EF4-FFF2-40B4-BE49-F238E27FC236}">
                <a16:creationId xmlns:a16="http://schemas.microsoft.com/office/drawing/2014/main" id="{F13E9138-A41A-22EC-9C82-901D64BBD8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3489" y="423391"/>
            <a:ext cx="1201102" cy="476437"/>
          </a:xfrm>
          <a:prstGeom prst="rect">
            <a:avLst/>
          </a:prstGeom>
        </p:spPr>
      </p:pic>
      <p:sp>
        <p:nvSpPr>
          <p:cNvPr id="12" name="Title 1">
            <a:extLst>
              <a:ext uri="{FF2B5EF4-FFF2-40B4-BE49-F238E27FC236}">
                <a16:creationId xmlns:a16="http://schemas.microsoft.com/office/drawing/2014/main" id="{8C0FCB05-293F-2FF7-DAC2-E1D570767C59}"/>
              </a:ext>
            </a:extLst>
          </p:cNvPr>
          <p:cNvSpPr txBox="1">
            <a:spLocks/>
          </p:cNvSpPr>
          <p:nvPr/>
        </p:nvSpPr>
        <p:spPr>
          <a:xfrm>
            <a:off x="1619211" y="1933966"/>
            <a:ext cx="9851429" cy="41044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dirty="0">
                <a:hlinkClick r:id="rId4"/>
              </a:rPr>
              <a:t>Aerodynamics of the Cupped Wings during Peregrine Falcon’s Diving Flight </a:t>
            </a:r>
            <a:r>
              <a:rPr lang="en-US" sz="2000" dirty="0"/>
              <a:t>- 2014</a:t>
            </a:r>
          </a:p>
        </p:txBody>
      </p:sp>
      <p:pic>
        <p:nvPicPr>
          <p:cNvPr id="13" name="Picture 12">
            <a:extLst>
              <a:ext uri="{FF2B5EF4-FFF2-40B4-BE49-F238E27FC236}">
                <a16:creationId xmlns:a16="http://schemas.microsoft.com/office/drawing/2014/main" id="{CA37AEC3-2CC0-6532-6798-BCFBE70B6D21}"/>
              </a:ext>
            </a:extLst>
          </p:cNvPr>
          <p:cNvPicPr>
            <a:picLocks noChangeAspect="1"/>
          </p:cNvPicPr>
          <p:nvPr/>
        </p:nvPicPr>
        <p:blipFill>
          <a:blip r:embed="rId5"/>
          <a:stretch>
            <a:fillRect/>
          </a:stretch>
        </p:blipFill>
        <p:spPr>
          <a:xfrm>
            <a:off x="593684" y="2826049"/>
            <a:ext cx="5349423" cy="2944831"/>
          </a:xfrm>
          <a:prstGeom prst="rect">
            <a:avLst/>
          </a:prstGeom>
        </p:spPr>
      </p:pic>
      <p:pic>
        <p:nvPicPr>
          <p:cNvPr id="15" name="Picture 14">
            <a:extLst>
              <a:ext uri="{FF2B5EF4-FFF2-40B4-BE49-F238E27FC236}">
                <a16:creationId xmlns:a16="http://schemas.microsoft.com/office/drawing/2014/main" id="{7A030887-885B-B8E2-6796-1589F771AFDA}"/>
              </a:ext>
            </a:extLst>
          </p:cNvPr>
          <p:cNvPicPr>
            <a:picLocks noChangeAspect="1"/>
          </p:cNvPicPr>
          <p:nvPr/>
        </p:nvPicPr>
        <p:blipFill>
          <a:blip r:embed="rId6"/>
          <a:stretch>
            <a:fillRect/>
          </a:stretch>
        </p:blipFill>
        <p:spPr>
          <a:xfrm>
            <a:off x="6128556" y="2344409"/>
            <a:ext cx="4995862" cy="2009775"/>
          </a:xfrm>
          <a:prstGeom prst="rect">
            <a:avLst/>
          </a:prstGeom>
        </p:spPr>
      </p:pic>
      <p:pic>
        <p:nvPicPr>
          <p:cNvPr id="19" name="Picture 18">
            <a:extLst>
              <a:ext uri="{FF2B5EF4-FFF2-40B4-BE49-F238E27FC236}">
                <a16:creationId xmlns:a16="http://schemas.microsoft.com/office/drawing/2014/main" id="{260B1EB5-FACC-D679-7078-5BF0A5BF82FE}"/>
              </a:ext>
            </a:extLst>
          </p:cNvPr>
          <p:cNvPicPr>
            <a:picLocks noChangeAspect="1"/>
          </p:cNvPicPr>
          <p:nvPr/>
        </p:nvPicPr>
        <p:blipFill>
          <a:blip r:embed="rId7"/>
          <a:stretch>
            <a:fillRect/>
          </a:stretch>
        </p:blipFill>
        <p:spPr>
          <a:xfrm>
            <a:off x="7010400" y="4331730"/>
            <a:ext cx="3431892" cy="2206217"/>
          </a:xfrm>
          <a:prstGeom prst="rect">
            <a:avLst/>
          </a:prstGeom>
        </p:spPr>
      </p:pic>
    </p:spTree>
    <p:extLst>
      <p:ext uri="{BB962C8B-B14F-4D97-AF65-F5344CB8AC3E}">
        <p14:creationId xmlns:p14="http://schemas.microsoft.com/office/powerpoint/2010/main" val="14075482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9A105D6A2994245ACCCEF8C7223BB15" ma:contentTypeVersion="16" ma:contentTypeDescription="Create a new document." ma:contentTypeScope="" ma:versionID="7201622fb939898c74531139ef813f91">
  <xsd:schema xmlns:xsd="http://www.w3.org/2001/XMLSchema" xmlns:xs="http://www.w3.org/2001/XMLSchema" xmlns:p="http://schemas.microsoft.com/office/2006/metadata/properties" xmlns:ns2="7389b054-36a2-402f-9fdb-45aa2c9ccde6" xmlns:ns3="6ea483c4-368f-4136-8119-5534ed79134b" targetNamespace="http://schemas.microsoft.com/office/2006/metadata/properties" ma:root="true" ma:fieldsID="3151f9da2f3faa4de97c4560e6159be3" ns2:_="" ns3:_="">
    <xsd:import namespace="7389b054-36a2-402f-9fdb-45aa2c9ccde6"/>
    <xsd:import namespace="6ea483c4-368f-4136-8119-5534ed79134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MediaServiceLocation"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89b054-36a2-402f-9fdb-45aa2c9ccde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af39b8f-1794-4588-bf59-9687d170afa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ea483c4-368f-4136-8119-5534ed79134b"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25dc5a0-fb82-4909-bc6b-add35b06779f}" ma:internalName="TaxCatchAll" ma:showField="CatchAllData" ma:web="6ea483c4-368f-4136-8119-5534ed79134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24BAFDF-9DD7-46C5-9DE3-E0842E5B90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89b054-36a2-402f-9fdb-45aa2c9ccde6"/>
    <ds:schemaRef ds:uri="6ea483c4-368f-4136-8119-5534ed79134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3001DB6-AD20-4168-ACC7-5026EFF12DD7}">
  <ds:schemaRefs>
    <ds:schemaRef ds:uri="http://schemas.microsoft.com/sharepoint/v3/contenttype/forms"/>
  </ds:schemaRefs>
</ds:datastoreItem>
</file>

<file path=docMetadata/LabelInfo.xml><?xml version="1.0" encoding="utf-8"?>
<clbl:labelList xmlns:clbl="http://schemas.microsoft.com/office/2020/mipLabelMetadata">
  <clbl:label id="{3976fa30-1907-4356-8241-62ea5e1c0256}" enabled="1" method="Standard" siteId="{9a5cacd0-2bef-4dd7-ac5c-7ebe1f54f495}" contentBits="0" removed="0"/>
</clbl:labelList>
</file>

<file path=docProps/app.xml><?xml version="1.0" encoding="utf-8"?>
<Properties xmlns="http://schemas.openxmlformats.org/officeDocument/2006/extended-properties" xmlns:vt="http://schemas.openxmlformats.org/officeDocument/2006/docPropsVTypes">
  <TotalTime>114</TotalTime>
  <Words>2294</Words>
  <Application>Microsoft Office PowerPoint</Application>
  <PresentationFormat>Widescreen</PresentationFormat>
  <Paragraphs>304</Paragraphs>
  <Slides>63</Slides>
  <Notes>2</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0</vt:i4>
      </vt:variant>
      <vt:variant>
        <vt:lpstr>Slide Titles</vt:lpstr>
      </vt:variant>
      <vt:variant>
        <vt:i4>63</vt:i4>
      </vt:variant>
    </vt:vector>
  </HeadingPairs>
  <TitlesOfParts>
    <vt:vector size="68" baseType="lpstr">
      <vt:lpstr>Arial</vt:lpstr>
      <vt:lpstr>Calibri</vt:lpstr>
      <vt:lpstr>Calibri Light</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Mike Newsam Adaptive Structures and Mechanisms</dc:title>
  <dc:creator>Mike Newsam</dc:creator>
  <cp:lastModifiedBy>Paola Semeraro</cp:lastModifiedBy>
  <cp:revision>81</cp:revision>
  <dcterms:created xsi:type="dcterms:W3CDTF">2021-05-04T16:25:08Z</dcterms:created>
  <dcterms:modified xsi:type="dcterms:W3CDTF">2023-09-27T07:16:46Z</dcterms:modified>
</cp:coreProperties>
</file>