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87" r:id="rId3"/>
    <p:sldId id="288" r:id="rId4"/>
    <p:sldId id="289" r:id="rId5"/>
    <p:sldId id="290" r:id="rId6"/>
    <p:sldId id="291" r:id="rId7"/>
    <p:sldId id="292" r:id="rId8"/>
    <p:sldId id="293" r:id="rId9"/>
    <p:sldId id="294" r:id="rId10"/>
    <p:sldId id="295" r:id="rId11"/>
    <p:sldId id="296" r:id="rId12"/>
    <p:sldId id="297" r:id="rId13"/>
    <p:sldId id="298" r:id="rId14"/>
    <p:sldId id="299" r:id="rId15"/>
    <p:sldId id="300" r:id="rId16"/>
    <p:sldId id="301" r:id="rId17"/>
    <p:sldId id="302" r:id="rId18"/>
    <p:sldId id="303" r:id="rId19"/>
    <p:sldId id="304" r:id="rId20"/>
    <p:sldId id="305" r:id="rId21"/>
    <p:sldId id="306" r:id="rId22"/>
    <p:sldId id="307" r:id="rId23"/>
    <p:sldId id="308"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 id="281" r:id="rId38"/>
    <p:sldId id="282" r:id="rId39"/>
    <p:sldId id="283" r:id="rId40"/>
    <p:sldId id="284" r:id="rId41"/>
    <p:sldId id="285" r:id="rId42"/>
    <p:sldId id="286" r:id="rId43"/>
    <p:sldId id="257" r:id="rId44"/>
    <p:sldId id="258" r:id="rId45"/>
    <p:sldId id="267" r:id="rId46"/>
    <p:sldId id="260" r:id="rId47"/>
    <p:sldId id="263" r:id="rId48"/>
    <p:sldId id="266" r:id="rId49"/>
    <p:sldId id="265" r:id="rId50"/>
    <p:sldId id="264" r:id="rId51"/>
    <p:sldId id="261" r:id="rId5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7130F4"/>
    <a:srgbClr val="0000FF"/>
    <a:srgbClr val="339933"/>
    <a:srgbClr val="4C0B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6252" autoAdjust="0"/>
  </p:normalViewPr>
  <p:slideViewPr>
    <p:cSldViewPr snapToGrid="0">
      <p:cViewPr varScale="1">
        <p:scale>
          <a:sx n="123" d="100"/>
          <a:sy n="123" d="100"/>
        </p:scale>
        <p:origin x="60" y="267"/>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CA264A-7C8E-4632-AD51-D7FCE272F326}" type="datetimeFigureOut">
              <a:rPr lang="fr-FR" smtClean="0"/>
              <a:t>20/07/2023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6735D6-7C08-473F-9C9F-5F23B898F940}" type="slidenum">
              <a:rPr lang="fr-FR" smtClean="0"/>
              <a:t>‹#›</a:t>
            </a:fld>
            <a:endParaRPr lang="fr-FR"/>
          </a:p>
        </p:txBody>
      </p:sp>
    </p:spTree>
    <p:extLst>
      <p:ext uri="{BB962C8B-B14F-4D97-AF65-F5344CB8AC3E}">
        <p14:creationId xmlns:p14="http://schemas.microsoft.com/office/powerpoint/2010/main" val="3525498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r>
              <a:rPr lang="en-US" sz="1050" b="0" i="0" dirty="0">
                <a:latin typeface="+mn-lt"/>
              </a:rPr>
              <a:t>So, To address these</a:t>
            </a:r>
            <a:r>
              <a:rPr lang="en-US" sz="1050" b="0" i="0" baseline="0" dirty="0">
                <a:latin typeface="+mn-lt"/>
              </a:rPr>
              <a:t> challenges, several aspects can be considered in order to achieve high RF performances and high device reliability. </a:t>
            </a:r>
          </a:p>
          <a:p>
            <a:r>
              <a:rPr lang="en-US" sz="1050" b="0" i="0" baseline="0" dirty="0">
                <a:latin typeface="+mn-lt"/>
              </a:rPr>
              <a:t>Indeed, the Epi-structure design could be optimized on </a:t>
            </a:r>
            <a:r>
              <a:rPr lang="en-US" sz="1050" b="0" i="0" baseline="0" dirty="0" err="1">
                <a:latin typeface="+mn-lt"/>
              </a:rPr>
              <a:t>SiC</a:t>
            </a:r>
            <a:r>
              <a:rPr lang="en-US" sz="1050" b="0" i="0" baseline="0" dirty="0">
                <a:latin typeface="+mn-lt"/>
              </a:rPr>
              <a:t>, which is the substrate of choice du to its high thermal dissipation. </a:t>
            </a:r>
          </a:p>
          <a:p>
            <a:r>
              <a:rPr lang="en-US" sz="1050" b="0" i="0" baseline="0" dirty="0">
                <a:latin typeface="+mn-lt"/>
              </a:rPr>
              <a:t>These optimizations consist in: </a:t>
            </a:r>
          </a:p>
          <a:p>
            <a:pPr marL="171450" indent="-171450">
              <a:buFont typeface="Arial" panose="020B0604020202020204" pitchFamily="34" charset="0"/>
              <a:buChar char="•"/>
            </a:pPr>
            <a:r>
              <a:rPr lang="en-US" sz="1050" b="0" i="0" baseline="0" dirty="0">
                <a:latin typeface="+mn-lt"/>
              </a:rPr>
              <a:t>The epitaxial growth conditions in order to minimize the dislocation density and to suppress deep level traps.</a:t>
            </a:r>
          </a:p>
          <a:p>
            <a:pPr marL="171450" indent="-171450">
              <a:buFont typeface="Arial" panose="020B0604020202020204" pitchFamily="34" charset="0"/>
              <a:buChar char="•"/>
            </a:pPr>
            <a:r>
              <a:rPr lang="en-US" sz="1050" b="0" i="0" baseline="0" dirty="0">
                <a:latin typeface="+mn-lt"/>
              </a:rPr>
              <a:t>The buffer and the channel thickness to reach a good trade-off between electron confinement and trapping effects. </a:t>
            </a:r>
          </a:p>
          <a:p>
            <a:pPr marL="171450" indent="-171450">
              <a:buFont typeface="Arial" panose="020B0604020202020204" pitchFamily="34" charset="0"/>
              <a:buChar char="•"/>
            </a:pPr>
            <a:r>
              <a:rPr lang="en-US" sz="1050" b="0" i="0" baseline="0" dirty="0">
                <a:latin typeface="+mn-lt"/>
              </a:rPr>
              <a:t>Then the barrier layer configuration especially the barrier thickness and the associated polarization and leakage current which is crucial for high frequency and device robustness. </a:t>
            </a:r>
          </a:p>
          <a:p>
            <a:r>
              <a:rPr lang="en-US" sz="1050" b="0" i="0" baseline="0" dirty="0">
                <a:latin typeface="+mn-lt"/>
              </a:rPr>
              <a:t>So, Currently, reaching high PAE in the </a:t>
            </a:r>
            <a:r>
              <a:rPr lang="en-US" sz="1050" b="0" i="0" baseline="0" dirty="0" err="1">
                <a:latin typeface="+mn-lt"/>
              </a:rPr>
              <a:t>mmW</a:t>
            </a:r>
            <a:r>
              <a:rPr lang="en-US" sz="1050" b="0" i="0" baseline="0" dirty="0">
                <a:latin typeface="+mn-lt"/>
              </a:rPr>
              <a:t> is the main challenge and not demonstrated so far due to the lack of power gain, the enhanced trapping effects and reduced electron confinement when downscaling the device size or the self heating.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b="0" i="0" dirty="0">
                <a:latin typeface="+mn-lt"/>
              </a:rPr>
              <a:t>So; One</a:t>
            </a:r>
            <a:r>
              <a:rPr lang="en-US" sz="1400" b="0" i="0" baseline="0" dirty="0">
                <a:latin typeface="+mn-lt"/>
              </a:rPr>
              <a:t> </a:t>
            </a:r>
            <a:r>
              <a:rPr lang="en-US" sz="1400" b="0" i="0" dirty="0">
                <a:latin typeface="+mn-lt"/>
              </a:rPr>
              <a:t>of the approach is the use a</a:t>
            </a:r>
            <a:r>
              <a:rPr lang="en-US" sz="1400" b="0" i="0" baseline="0" dirty="0">
                <a:latin typeface="+mn-lt"/>
              </a:rPr>
              <a:t>n ultra-thin AlN/GaN heterostructure which is promising for mm-wave range, because </a:t>
            </a:r>
            <a:r>
              <a:rPr lang="en-US" sz="1050" b="0" i="0" baseline="0" dirty="0">
                <a:latin typeface="+mn-lt"/>
              </a:rPr>
              <a:t>of the possibility to highly scale the epitaxial structure, while still benefiting from high </a:t>
            </a:r>
            <a:r>
              <a:rPr lang="en-US" sz="1000" b="0" i="0" baseline="0" dirty="0">
                <a:latin typeface="+mn-lt"/>
              </a:rPr>
              <a:t>polarization.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i="0" baseline="0" dirty="0">
                <a:latin typeface="+mn-lt"/>
              </a:rPr>
              <a:t>In this work, we performed a comparison between two </a:t>
            </a:r>
            <a:r>
              <a:rPr lang="en-US" sz="1000" b="0" i="0" baseline="0" dirty="0" err="1">
                <a:latin typeface="+mn-lt"/>
              </a:rPr>
              <a:t>AluminiumNITRIDE</a:t>
            </a:r>
            <a:r>
              <a:rPr lang="en-US" sz="1000" b="0" i="0" baseline="0" dirty="0">
                <a:latin typeface="+mn-lt"/>
              </a:rPr>
              <a:t>/</a:t>
            </a:r>
            <a:r>
              <a:rPr lang="en-US" sz="1000" b="0" i="0" baseline="0" dirty="0" err="1">
                <a:latin typeface="+mn-lt"/>
              </a:rPr>
              <a:t>GaLLIUM</a:t>
            </a:r>
            <a:r>
              <a:rPr lang="en-US" sz="1000" b="0" i="0" baseline="0" dirty="0">
                <a:latin typeface="+mn-lt"/>
              </a:rPr>
              <a:t> NITRIDE HEMT structures using a 3 nm and 4 nm barrier thickness.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900" baseline="0" dirty="0"/>
          </a:p>
          <a:p>
            <a:endParaRPr lang="en-US" sz="900" baseline="0" dirty="0"/>
          </a:p>
        </p:txBody>
      </p:sp>
      <p:sp>
        <p:nvSpPr>
          <p:cNvPr id="4" name="Espace réservé du numéro de diapositive 3"/>
          <p:cNvSpPr>
            <a:spLocks noGrp="1"/>
          </p:cNvSpPr>
          <p:nvPr>
            <p:ph type="sldNum" sz="quarter" idx="10"/>
          </p:nvPr>
        </p:nvSpPr>
        <p:spPr/>
        <p:txBody>
          <a:bodyPr/>
          <a:lstStyle/>
          <a:p>
            <a:pPr>
              <a:defRPr/>
            </a:pPr>
            <a:fld id="{402FC391-0479-4A70-8AC8-8F764AAA773A}" type="slidenum">
              <a:rPr lang="en-US" smtClean="0"/>
              <a:pPr>
                <a:defRPr/>
              </a:pPr>
              <a:t>3</a:t>
            </a:fld>
            <a:endParaRPr lang="en-US"/>
          </a:p>
        </p:txBody>
      </p:sp>
    </p:spTree>
    <p:extLst>
      <p:ext uri="{BB962C8B-B14F-4D97-AF65-F5344CB8AC3E}">
        <p14:creationId xmlns:p14="http://schemas.microsoft.com/office/powerpoint/2010/main" val="2290675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B6735D6-7C08-473F-9C9F-5F23B898F940}" type="slidenum">
              <a:rPr lang="fr-FR" smtClean="0"/>
              <a:t>48</a:t>
            </a:fld>
            <a:endParaRPr lang="fr-FR"/>
          </a:p>
        </p:txBody>
      </p:sp>
    </p:spTree>
    <p:extLst>
      <p:ext uri="{BB962C8B-B14F-4D97-AF65-F5344CB8AC3E}">
        <p14:creationId xmlns:p14="http://schemas.microsoft.com/office/powerpoint/2010/main" val="3934573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6511C00A-F0C9-4629-8190-F891250FCA3D}" type="datetimeFigureOut">
              <a:rPr lang="fr-FR" smtClean="0"/>
              <a:t>20/07/2023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0593AA7-B206-44AD-A7AF-11E2438371A9}" type="slidenum">
              <a:rPr lang="fr-FR" smtClean="0"/>
              <a:t>‹#›</a:t>
            </a:fld>
            <a:endParaRPr lang="fr-FR"/>
          </a:p>
        </p:txBody>
      </p:sp>
    </p:spTree>
    <p:extLst>
      <p:ext uri="{BB962C8B-B14F-4D97-AF65-F5344CB8AC3E}">
        <p14:creationId xmlns:p14="http://schemas.microsoft.com/office/powerpoint/2010/main" val="71348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511C00A-F0C9-4629-8190-F891250FCA3D}" type="datetimeFigureOut">
              <a:rPr lang="fr-FR" smtClean="0"/>
              <a:t>20/07/2023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0593AA7-B206-44AD-A7AF-11E2438371A9}" type="slidenum">
              <a:rPr lang="fr-FR" smtClean="0"/>
              <a:t>‹#›</a:t>
            </a:fld>
            <a:endParaRPr lang="fr-FR"/>
          </a:p>
        </p:txBody>
      </p:sp>
    </p:spTree>
    <p:extLst>
      <p:ext uri="{BB962C8B-B14F-4D97-AF65-F5344CB8AC3E}">
        <p14:creationId xmlns:p14="http://schemas.microsoft.com/office/powerpoint/2010/main" val="2968325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511C00A-F0C9-4629-8190-F891250FCA3D}" type="datetimeFigureOut">
              <a:rPr lang="fr-FR" smtClean="0"/>
              <a:t>20/07/2023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0593AA7-B206-44AD-A7AF-11E2438371A9}" type="slidenum">
              <a:rPr lang="fr-FR" smtClean="0"/>
              <a:t>‹#›</a:t>
            </a:fld>
            <a:endParaRPr lang="fr-FR"/>
          </a:p>
        </p:txBody>
      </p:sp>
    </p:spTree>
    <p:extLst>
      <p:ext uri="{BB962C8B-B14F-4D97-AF65-F5344CB8AC3E}">
        <p14:creationId xmlns:p14="http://schemas.microsoft.com/office/powerpoint/2010/main" val="1460135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328149" y="6512158"/>
            <a:ext cx="2844800" cy="365125"/>
          </a:xfrm>
          <a:prstGeom prst="rect">
            <a:avLst/>
          </a:prstGeom>
        </p:spPr>
        <p:txBody>
          <a:bodyPr vert="horz" lIns="91440" tIns="45720" rIns="91440" bIns="45720" rtlCol="0" anchor="ctr"/>
          <a:lstStyle>
            <a:lvl1pPr algn="r">
              <a:defRPr sz="1400">
                <a:solidFill>
                  <a:schemeClr val="bg1"/>
                </a:solidFill>
              </a:defRPr>
            </a:lvl1pPr>
          </a:lstStyle>
          <a:p>
            <a:fld id="{093EF114-BD19-4E49-AF11-C346593B86DE}" type="slidenum">
              <a:rPr lang="en-US" smtClean="0"/>
              <a:pPr/>
              <a:t>‹#›</a:t>
            </a:fld>
            <a:endParaRPr lang="en-US"/>
          </a:p>
        </p:txBody>
      </p:sp>
      <p:sp>
        <p:nvSpPr>
          <p:cNvPr id="4" name="Title Placeholder 1">
            <a:extLst>
              <a:ext uri="{FF2B5EF4-FFF2-40B4-BE49-F238E27FC236}">
                <a16:creationId xmlns:a16="http://schemas.microsoft.com/office/drawing/2014/main" id="{9F21204A-FC81-4FD4-ADBC-1BDD2F3EADF2}"/>
              </a:ext>
            </a:extLst>
          </p:cNvPr>
          <p:cNvSpPr>
            <a:spLocks noGrp="1"/>
          </p:cNvSpPr>
          <p:nvPr>
            <p:ph type="title"/>
          </p:nvPr>
        </p:nvSpPr>
        <p:spPr>
          <a:xfrm>
            <a:off x="1685485" y="75023"/>
            <a:ext cx="10506515" cy="914400"/>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786824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511C00A-F0C9-4629-8190-F891250FCA3D}" type="datetimeFigureOut">
              <a:rPr lang="fr-FR" smtClean="0"/>
              <a:t>20/07/2023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0593AA7-B206-44AD-A7AF-11E2438371A9}" type="slidenum">
              <a:rPr lang="fr-FR" smtClean="0"/>
              <a:t>‹#›</a:t>
            </a:fld>
            <a:endParaRPr lang="fr-FR"/>
          </a:p>
        </p:txBody>
      </p:sp>
    </p:spTree>
    <p:extLst>
      <p:ext uri="{BB962C8B-B14F-4D97-AF65-F5344CB8AC3E}">
        <p14:creationId xmlns:p14="http://schemas.microsoft.com/office/powerpoint/2010/main" val="3250999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6511C00A-F0C9-4629-8190-F891250FCA3D}" type="datetimeFigureOut">
              <a:rPr lang="fr-FR" smtClean="0"/>
              <a:t>20/07/2023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0593AA7-B206-44AD-A7AF-11E2438371A9}" type="slidenum">
              <a:rPr lang="fr-FR" smtClean="0"/>
              <a:t>‹#›</a:t>
            </a:fld>
            <a:endParaRPr lang="fr-FR"/>
          </a:p>
        </p:txBody>
      </p:sp>
    </p:spTree>
    <p:extLst>
      <p:ext uri="{BB962C8B-B14F-4D97-AF65-F5344CB8AC3E}">
        <p14:creationId xmlns:p14="http://schemas.microsoft.com/office/powerpoint/2010/main" val="1426901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511C00A-F0C9-4629-8190-F891250FCA3D}" type="datetimeFigureOut">
              <a:rPr lang="fr-FR" smtClean="0"/>
              <a:t>20/07/2023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0593AA7-B206-44AD-A7AF-11E2438371A9}" type="slidenum">
              <a:rPr lang="fr-FR" smtClean="0"/>
              <a:t>‹#›</a:t>
            </a:fld>
            <a:endParaRPr lang="fr-FR"/>
          </a:p>
        </p:txBody>
      </p:sp>
    </p:spTree>
    <p:extLst>
      <p:ext uri="{BB962C8B-B14F-4D97-AF65-F5344CB8AC3E}">
        <p14:creationId xmlns:p14="http://schemas.microsoft.com/office/powerpoint/2010/main" val="3195041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511C00A-F0C9-4629-8190-F891250FCA3D}" type="datetimeFigureOut">
              <a:rPr lang="fr-FR" smtClean="0"/>
              <a:t>20/07/2023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0593AA7-B206-44AD-A7AF-11E2438371A9}" type="slidenum">
              <a:rPr lang="fr-FR" smtClean="0"/>
              <a:t>‹#›</a:t>
            </a:fld>
            <a:endParaRPr lang="fr-FR"/>
          </a:p>
        </p:txBody>
      </p:sp>
    </p:spTree>
    <p:extLst>
      <p:ext uri="{BB962C8B-B14F-4D97-AF65-F5344CB8AC3E}">
        <p14:creationId xmlns:p14="http://schemas.microsoft.com/office/powerpoint/2010/main" val="4100784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511C00A-F0C9-4629-8190-F891250FCA3D}" type="datetimeFigureOut">
              <a:rPr lang="fr-FR" smtClean="0"/>
              <a:t>20/07/2023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0593AA7-B206-44AD-A7AF-11E2438371A9}" type="slidenum">
              <a:rPr lang="fr-FR" smtClean="0"/>
              <a:t>‹#›</a:t>
            </a:fld>
            <a:endParaRPr lang="fr-FR"/>
          </a:p>
        </p:txBody>
      </p:sp>
    </p:spTree>
    <p:extLst>
      <p:ext uri="{BB962C8B-B14F-4D97-AF65-F5344CB8AC3E}">
        <p14:creationId xmlns:p14="http://schemas.microsoft.com/office/powerpoint/2010/main" val="2490152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511C00A-F0C9-4629-8190-F891250FCA3D}" type="datetimeFigureOut">
              <a:rPr lang="fr-FR" smtClean="0"/>
              <a:t>20/07/2023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0593AA7-B206-44AD-A7AF-11E2438371A9}" type="slidenum">
              <a:rPr lang="fr-FR" smtClean="0"/>
              <a:t>‹#›</a:t>
            </a:fld>
            <a:endParaRPr lang="fr-FR"/>
          </a:p>
        </p:txBody>
      </p:sp>
    </p:spTree>
    <p:extLst>
      <p:ext uri="{BB962C8B-B14F-4D97-AF65-F5344CB8AC3E}">
        <p14:creationId xmlns:p14="http://schemas.microsoft.com/office/powerpoint/2010/main" val="3694615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6511C00A-F0C9-4629-8190-F891250FCA3D}" type="datetimeFigureOut">
              <a:rPr lang="fr-FR" smtClean="0"/>
              <a:t>20/07/2023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0593AA7-B206-44AD-A7AF-11E2438371A9}" type="slidenum">
              <a:rPr lang="fr-FR" smtClean="0"/>
              <a:t>‹#›</a:t>
            </a:fld>
            <a:endParaRPr lang="fr-FR"/>
          </a:p>
        </p:txBody>
      </p:sp>
    </p:spTree>
    <p:extLst>
      <p:ext uri="{BB962C8B-B14F-4D97-AF65-F5344CB8AC3E}">
        <p14:creationId xmlns:p14="http://schemas.microsoft.com/office/powerpoint/2010/main" val="2734791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6511C00A-F0C9-4629-8190-F891250FCA3D}" type="datetimeFigureOut">
              <a:rPr lang="fr-FR" smtClean="0"/>
              <a:t>20/07/2023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0593AA7-B206-44AD-A7AF-11E2438371A9}" type="slidenum">
              <a:rPr lang="fr-FR" smtClean="0"/>
              <a:t>‹#›</a:t>
            </a:fld>
            <a:endParaRPr lang="fr-FR"/>
          </a:p>
        </p:txBody>
      </p:sp>
    </p:spTree>
    <p:extLst>
      <p:ext uri="{BB962C8B-B14F-4D97-AF65-F5344CB8AC3E}">
        <p14:creationId xmlns:p14="http://schemas.microsoft.com/office/powerpoint/2010/main" val="2121734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11C00A-F0C9-4629-8190-F891250FCA3D}" type="datetimeFigureOut">
              <a:rPr lang="fr-FR" smtClean="0"/>
              <a:t>20/07/2023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593AA7-B206-44AD-A7AF-11E2438371A9}" type="slidenum">
              <a:rPr lang="fr-FR" smtClean="0"/>
              <a:t>‹#›</a:t>
            </a:fld>
            <a:endParaRPr lang="fr-FR"/>
          </a:p>
        </p:txBody>
      </p:sp>
    </p:spTree>
    <p:extLst>
      <p:ext uri="{BB962C8B-B14F-4D97-AF65-F5344CB8AC3E}">
        <p14:creationId xmlns:p14="http://schemas.microsoft.com/office/powerpoint/2010/main" val="509876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1.xml"/><Relationship Id="rId4" Type="http://schemas.openxmlformats.org/officeDocument/2006/relationships/image" Target="../media/image44.emf"/></Relationships>
</file>

<file path=ppt/slides/_rels/slide27.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em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8.PNG"/><Relationship Id="rId1" Type="http://schemas.openxmlformats.org/officeDocument/2006/relationships/slideLayout" Target="../slideLayouts/slideLayout1.xml"/><Relationship Id="rId4" Type="http://schemas.openxmlformats.org/officeDocument/2006/relationships/image" Target="../media/image71.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xml"/><Relationship Id="rId4" Type="http://schemas.openxmlformats.org/officeDocument/2006/relationships/image" Target="../media/image76.PNG"/></Relationships>
</file>

<file path=ppt/slides/_rels/slide4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image" Target="../media/image80.emf"/><Relationship Id="rId1" Type="http://schemas.openxmlformats.org/officeDocument/2006/relationships/slideLayout" Target="../slideLayouts/slideLayout1.xml"/><Relationship Id="rId5" Type="http://schemas.openxmlformats.org/officeDocument/2006/relationships/image" Target="../media/image83.emf"/><Relationship Id="rId4" Type="http://schemas.openxmlformats.org/officeDocument/2006/relationships/image" Target="../media/image82.emf"/></Relationships>
</file>

<file path=ppt/slides/_rels/slide47.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image" Target="../media/image88.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emf"/><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image" Target="../media/image16.tiff"/><Relationship Id="rId7" Type="http://schemas.openxmlformats.org/officeDocument/2006/relationships/oleObject" Target="../embeddings/oleObject2.bin"/><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wmf"/><Relationship Id="rId4" Type="http://schemas.openxmlformats.org/officeDocument/2006/relationships/oleObject" Target="../embeddings/oleObject1.bin"/><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974" y="139191"/>
            <a:ext cx="2491926" cy="996770"/>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3738" y="5749116"/>
            <a:ext cx="2108200" cy="1108884"/>
          </a:xfrm>
          <a:prstGeom prst="rect">
            <a:avLst/>
          </a:prstGeom>
        </p:spPr>
      </p:pic>
      <p:sp>
        <p:nvSpPr>
          <p:cNvPr id="6" name="Title 1"/>
          <p:cNvSpPr>
            <a:spLocks noGrp="1"/>
          </p:cNvSpPr>
          <p:nvPr/>
        </p:nvSpPr>
        <p:spPr>
          <a:xfrm>
            <a:off x="530663" y="1230852"/>
            <a:ext cx="11192633" cy="392134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800" b="1" dirty="0">
              <a:solidFill>
                <a:schemeClr val="tx1">
                  <a:lumMod val="95000"/>
                  <a:lumOff val="5000"/>
                </a:schemeClr>
              </a:solidFill>
            </a:endParaRPr>
          </a:p>
          <a:p>
            <a:r>
              <a:rPr lang="en-US" sz="4800" b="1" dirty="0">
                <a:solidFill>
                  <a:srgbClr val="0000FF"/>
                </a:solidFill>
              </a:rPr>
              <a:t>ESA OSIP study</a:t>
            </a:r>
          </a:p>
          <a:p>
            <a:r>
              <a:rPr lang="en-US" sz="4800" b="1" dirty="0">
                <a:solidFill>
                  <a:schemeClr val="tx1">
                    <a:lumMod val="95000"/>
                    <a:lumOff val="5000"/>
                  </a:schemeClr>
                </a:solidFill>
              </a:rPr>
              <a:t>Contract NO 4000136881/21/NL/GLC/</a:t>
            </a:r>
            <a:r>
              <a:rPr lang="en-US" sz="4800" b="1" dirty="0" err="1">
                <a:solidFill>
                  <a:schemeClr val="tx1">
                    <a:lumMod val="95000"/>
                    <a:lumOff val="5000"/>
                  </a:schemeClr>
                </a:solidFill>
              </a:rPr>
              <a:t>ov</a:t>
            </a:r>
            <a:endParaRPr lang="en-US" sz="4800" b="1" dirty="0">
              <a:solidFill>
                <a:schemeClr val="tx1">
                  <a:lumMod val="95000"/>
                  <a:lumOff val="5000"/>
                </a:schemeClr>
              </a:solidFill>
            </a:endParaRPr>
          </a:p>
          <a:p>
            <a:endParaRPr lang="en-US" sz="4800" b="1" dirty="0">
              <a:solidFill>
                <a:schemeClr val="tx1">
                  <a:lumMod val="95000"/>
                  <a:lumOff val="5000"/>
                </a:schemeClr>
              </a:solidFill>
            </a:endParaRPr>
          </a:p>
          <a:p>
            <a:r>
              <a:rPr lang="en-US" sz="4800" b="1" dirty="0">
                <a:solidFill>
                  <a:schemeClr val="tx1">
                    <a:lumMod val="95000"/>
                    <a:lumOff val="5000"/>
                  </a:schemeClr>
                </a:solidFill>
              </a:rPr>
              <a:t>Study of mm-wave </a:t>
            </a:r>
            <a:r>
              <a:rPr lang="en-US" sz="4800" b="1" dirty="0" err="1">
                <a:solidFill>
                  <a:schemeClr val="tx1">
                    <a:lumMod val="95000"/>
                    <a:lumOff val="5000"/>
                  </a:schemeClr>
                </a:solidFill>
              </a:rPr>
              <a:t>GaN</a:t>
            </a:r>
            <a:r>
              <a:rPr lang="en-US" sz="4800" b="1" dirty="0">
                <a:solidFill>
                  <a:schemeClr val="tx1">
                    <a:lumMod val="95000"/>
                    <a:lumOff val="5000"/>
                  </a:schemeClr>
                </a:solidFill>
              </a:rPr>
              <a:t> transistors for space applications</a:t>
            </a:r>
          </a:p>
        </p:txBody>
      </p:sp>
      <p:pic>
        <p:nvPicPr>
          <p:cNvPr id="3" name="Image 2"/>
          <p:cNvPicPr>
            <a:picLocks noChangeAspect="1"/>
          </p:cNvPicPr>
          <p:nvPr/>
        </p:nvPicPr>
        <p:blipFill>
          <a:blip r:embed="rId4"/>
          <a:stretch>
            <a:fillRect/>
          </a:stretch>
        </p:blipFill>
        <p:spPr>
          <a:xfrm>
            <a:off x="8179558" y="5749116"/>
            <a:ext cx="1108884" cy="1108884"/>
          </a:xfrm>
          <a:prstGeom prst="rect">
            <a:avLst/>
          </a:prstGeom>
        </p:spPr>
      </p:pic>
    </p:spTree>
    <p:extLst>
      <p:ext uri="{BB962C8B-B14F-4D97-AF65-F5344CB8AC3E}">
        <p14:creationId xmlns:p14="http://schemas.microsoft.com/office/powerpoint/2010/main" val="1265982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3"/>
          <p:cNvSpPr>
            <a:spLocks noChangeArrowheads="1"/>
          </p:cNvSpPr>
          <p:nvPr/>
        </p:nvSpPr>
        <p:spPr bwMode="auto">
          <a:xfrm>
            <a:off x="2566202" y="74330"/>
            <a:ext cx="7010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4389438">
              <a:defRPr sz="2400">
                <a:solidFill>
                  <a:schemeClr val="tx1"/>
                </a:solidFill>
                <a:latin typeface="Arial" panose="020B0604020202020204" pitchFamily="34" charset="0"/>
                <a:ea typeface="ＭＳ Ｐゴシック" panose="020B0600070205080204" pitchFamily="34" charset="-128"/>
              </a:defRPr>
            </a:lvl1pPr>
            <a:lvl2pPr marL="742950" indent="-285750" defTabSz="4389438">
              <a:defRPr sz="2400">
                <a:solidFill>
                  <a:schemeClr val="tx1"/>
                </a:solidFill>
                <a:latin typeface="Arial" panose="020B0604020202020204" pitchFamily="34" charset="0"/>
                <a:ea typeface="ＭＳ Ｐゴシック" panose="020B0600070205080204" pitchFamily="34" charset="-128"/>
              </a:defRPr>
            </a:lvl2pPr>
            <a:lvl3pPr marL="1143000" indent="-228600" defTabSz="4389438">
              <a:defRPr sz="2400">
                <a:solidFill>
                  <a:schemeClr val="tx1"/>
                </a:solidFill>
                <a:latin typeface="Arial" panose="020B0604020202020204" pitchFamily="34" charset="0"/>
                <a:ea typeface="ＭＳ Ｐゴシック" panose="020B0600070205080204" pitchFamily="34" charset="-128"/>
              </a:defRPr>
            </a:lvl3pPr>
            <a:lvl4pPr marL="1600200" indent="-228600" defTabSz="4389438">
              <a:defRPr sz="2400">
                <a:solidFill>
                  <a:schemeClr val="tx1"/>
                </a:solidFill>
                <a:latin typeface="Arial" panose="020B0604020202020204" pitchFamily="34" charset="0"/>
                <a:ea typeface="ＭＳ Ｐゴシック" panose="020B0600070205080204" pitchFamily="34" charset="-128"/>
              </a:defRPr>
            </a:lvl4pPr>
            <a:lvl5pPr marL="2057400" indent="-228600" defTabSz="4389438">
              <a:defRPr sz="2400">
                <a:solidFill>
                  <a:schemeClr val="tx1"/>
                </a:solidFill>
                <a:latin typeface="Arial" panose="020B0604020202020204" pitchFamily="34" charset="0"/>
                <a:ea typeface="ＭＳ Ｐゴシック" panose="020B0600070205080204" pitchFamily="34" charset="-128"/>
              </a:defRPr>
            </a:lvl5pPr>
            <a:lvl6pPr marL="2514600" indent="-228600"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zh-TW" sz="3200" b="1" dirty="0">
                <a:solidFill>
                  <a:srgbClr val="002060"/>
                </a:solidFill>
                <a:latin typeface="Verdana" panose="020B0604030504040204" pitchFamily="34" charset="0"/>
                <a:cs typeface="Arial" panose="020B0604020202020204" pitchFamily="34" charset="0"/>
              </a:rPr>
              <a:t>N-polar MIS HEMT – UCSB </a:t>
            </a:r>
            <a:endParaRPr lang="en-US" altLang="en-US" sz="3200" b="1" dirty="0">
              <a:solidFill>
                <a:srgbClr val="002060"/>
              </a:solidFill>
              <a:latin typeface="Verdana" panose="020B0604030504040204" pitchFamily="34" charset="0"/>
              <a:cs typeface="Arial" panose="020B0604020202020204" pitchFamily="34" charset="0"/>
            </a:endParaRPr>
          </a:p>
        </p:txBody>
      </p:sp>
      <p:pic>
        <p:nvPicPr>
          <p:cNvPr id="3" name="Image 2"/>
          <p:cNvPicPr>
            <a:picLocks noChangeAspect="1"/>
          </p:cNvPicPr>
          <p:nvPr/>
        </p:nvPicPr>
        <p:blipFill>
          <a:blip r:embed="rId2"/>
          <a:stretch>
            <a:fillRect/>
          </a:stretch>
        </p:blipFill>
        <p:spPr>
          <a:xfrm>
            <a:off x="-55916" y="1283181"/>
            <a:ext cx="3330244" cy="2075468"/>
          </a:xfrm>
          <a:prstGeom prst="rect">
            <a:avLst/>
          </a:prstGeom>
        </p:spPr>
      </p:pic>
      <p:pic>
        <p:nvPicPr>
          <p:cNvPr id="4" name="Image 3"/>
          <p:cNvPicPr>
            <a:picLocks noChangeAspect="1"/>
          </p:cNvPicPr>
          <p:nvPr/>
        </p:nvPicPr>
        <p:blipFill>
          <a:blip r:embed="rId3"/>
          <a:stretch>
            <a:fillRect/>
          </a:stretch>
        </p:blipFill>
        <p:spPr>
          <a:xfrm>
            <a:off x="6175686" y="1756579"/>
            <a:ext cx="2951251" cy="3258796"/>
          </a:xfrm>
          <a:prstGeom prst="rect">
            <a:avLst/>
          </a:prstGeom>
        </p:spPr>
      </p:pic>
      <p:pic>
        <p:nvPicPr>
          <p:cNvPr id="5" name="Image 4"/>
          <p:cNvPicPr>
            <a:picLocks noChangeAspect="1"/>
          </p:cNvPicPr>
          <p:nvPr/>
        </p:nvPicPr>
        <p:blipFill>
          <a:blip r:embed="rId4"/>
          <a:stretch>
            <a:fillRect/>
          </a:stretch>
        </p:blipFill>
        <p:spPr>
          <a:xfrm>
            <a:off x="9292336" y="1779444"/>
            <a:ext cx="2821093" cy="3277199"/>
          </a:xfrm>
          <a:prstGeom prst="rect">
            <a:avLst/>
          </a:prstGeom>
        </p:spPr>
      </p:pic>
      <p:pic>
        <p:nvPicPr>
          <p:cNvPr id="6" name="Image 5"/>
          <p:cNvPicPr>
            <a:picLocks noChangeAspect="1"/>
          </p:cNvPicPr>
          <p:nvPr/>
        </p:nvPicPr>
        <p:blipFill>
          <a:blip r:embed="rId5"/>
          <a:stretch>
            <a:fillRect/>
          </a:stretch>
        </p:blipFill>
        <p:spPr>
          <a:xfrm>
            <a:off x="3272445" y="1975727"/>
            <a:ext cx="2905125" cy="2371725"/>
          </a:xfrm>
          <a:prstGeom prst="rect">
            <a:avLst/>
          </a:prstGeom>
        </p:spPr>
      </p:pic>
      <p:sp>
        <p:nvSpPr>
          <p:cNvPr id="7" name="ZoneTexte 6"/>
          <p:cNvSpPr txBox="1"/>
          <p:nvPr/>
        </p:nvSpPr>
        <p:spPr>
          <a:xfrm>
            <a:off x="3418585" y="1551567"/>
            <a:ext cx="2388194" cy="369332"/>
          </a:xfrm>
          <a:prstGeom prst="rect">
            <a:avLst/>
          </a:prstGeom>
          <a:solidFill>
            <a:schemeClr val="accent1">
              <a:lumMod val="40000"/>
              <a:lumOff val="60000"/>
            </a:schemeClr>
          </a:solidFill>
        </p:spPr>
        <p:txBody>
          <a:bodyPr wrap="square" rtlCol="0">
            <a:spAutoFit/>
          </a:bodyPr>
          <a:lstStyle/>
          <a:p>
            <a:pPr algn="ctr"/>
            <a:r>
              <a:rPr lang="en-US" b="1" dirty="0"/>
              <a:t>Output characteristics </a:t>
            </a:r>
          </a:p>
        </p:txBody>
      </p:sp>
      <p:sp>
        <p:nvSpPr>
          <p:cNvPr id="8" name="ZoneTexte 7"/>
          <p:cNvSpPr txBox="1"/>
          <p:nvPr/>
        </p:nvSpPr>
        <p:spPr>
          <a:xfrm>
            <a:off x="6064302" y="990794"/>
            <a:ext cx="3058868" cy="584775"/>
          </a:xfrm>
          <a:prstGeom prst="rect">
            <a:avLst/>
          </a:prstGeom>
          <a:solidFill>
            <a:schemeClr val="accent1">
              <a:lumMod val="40000"/>
              <a:lumOff val="60000"/>
            </a:schemeClr>
          </a:solidFill>
        </p:spPr>
        <p:txBody>
          <a:bodyPr wrap="square" rtlCol="0">
            <a:spAutoFit/>
          </a:bodyPr>
          <a:lstStyle/>
          <a:p>
            <a:pPr algn="ctr"/>
            <a:r>
              <a:rPr lang="en-US" sz="1600" b="1" dirty="0"/>
              <a:t>Single tone power performances @ 30 GHz </a:t>
            </a:r>
          </a:p>
        </p:txBody>
      </p:sp>
      <p:sp>
        <p:nvSpPr>
          <p:cNvPr id="9" name="TextBox 6"/>
          <p:cNvSpPr txBox="1">
            <a:spLocks noChangeArrowheads="1"/>
          </p:cNvSpPr>
          <p:nvPr/>
        </p:nvSpPr>
        <p:spPr bwMode="auto">
          <a:xfrm>
            <a:off x="131607" y="4149161"/>
            <a:ext cx="5878680" cy="2632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a:defRPr sz="2400">
                <a:solidFill>
                  <a:schemeClr val="tx1"/>
                </a:solidFill>
                <a:latin typeface="Arial" panose="020B0604020202020204" pitchFamily="34" charset="0"/>
                <a:ea typeface="ＭＳ Ｐゴシック" panose="020B0600070205080204" pitchFamily="34" charset="-128"/>
              </a:defRPr>
            </a:lvl1pPr>
            <a:lvl2pPr marL="1200150" indent="-7429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285750" indent="-285750" algn="ctr">
              <a:lnSpc>
                <a:spcPct val="150000"/>
              </a:lnSpc>
              <a:buFont typeface="Arial" panose="020B0604020202020204" pitchFamily="34" charset="0"/>
              <a:buChar char="•"/>
            </a:pPr>
            <a:r>
              <a:rPr lang="en-US" altLang="en-US" sz="1600" dirty="0"/>
              <a:t>SiC substrate </a:t>
            </a:r>
          </a:p>
          <a:p>
            <a:pPr marL="285750" indent="-285750" algn="ctr">
              <a:lnSpc>
                <a:spcPct val="150000"/>
              </a:lnSpc>
              <a:buFont typeface="Arial" panose="020B0604020202020204" pitchFamily="34" charset="0"/>
              <a:buChar char="•"/>
            </a:pPr>
            <a:r>
              <a:rPr lang="en-US" altLang="en-US" sz="1600" dirty="0"/>
              <a:t>Deep recess structure</a:t>
            </a:r>
          </a:p>
          <a:p>
            <a:pPr marL="285750" indent="-285750" algn="ctr">
              <a:lnSpc>
                <a:spcPct val="150000"/>
              </a:lnSpc>
              <a:buFont typeface="Arial" panose="020B0604020202020204" pitchFamily="34" charset="0"/>
              <a:buChar char="•"/>
            </a:pPr>
            <a:r>
              <a:rPr lang="en-US" altLang="en-US" sz="1600" dirty="0">
                <a:sym typeface="Wingdings" panose="05000000000000000000" pitchFamily="2" charset="2"/>
              </a:rPr>
              <a:t>High channel conductivity </a:t>
            </a:r>
            <a:endParaRPr lang="en-US" altLang="en-US" sz="1600" dirty="0"/>
          </a:p>
          <a:p>
            <a:pPr marL="285750" indent="-285750" algn="ctr">
              <a:lnSpc>
                <a:spcPct val="150000"/>
              </a:lnSpc>
              <a:buFont typeface="Wingdings" panose="05000000000000000000" pitchFamily="2" charset="2"/>
              <a:buChar char="Ø"/>
            </a:pPr>
            <a:r>
              <a:rPr lang="en-US" altLang="en-US" sz="1600" dirty="0" err="1"/>
              <a:t>L</a:t>
            </a:r>
            <a:r>
              <a:rPr lang="en-US" altLang="en-US" sz="1600" baseline="-25000" dirty="0" err="1"/>
              <a:t>g</a:t>
            </a:r>
            <a:r>
              <a:rPr lang="en-US" altLang="en-US" sz="1600" baseline="-25000" dirty="0"/>
              <a:t> </a:t>
            </a:r>
            <a:r>
              <a:rPr lang="en-US" altLang="en-US" sz="1600" dirty="0"/>
              <a:t>= 58 nm, I</a:t>
            </a:r>
            <a:r>
              <a:rPr lang="en-US" altLang="en-US" sz="1600" baseline="-25000" dirty="0"/>
              <a:t>max</a:t>
            </a:r>
            <a:r>
              <a:rPr lang="en-US" altLang="en-US" sz="1600" dirty="0"/>
              <a:t> &gt; 2 A/mm, g</a:t>
            </a:r>
            <a:r>
              <a:rPr lang="en-US" altLang="en-US" sz="1600" baseline="-25000" dirty="0"/>
              <a:t>m</a:t>
            </a:r>
            <a:r>
              <a:rPr lang="en-US" altLang="en-US" sz="1600" dirty="0"/>
              <a:t> = 550 </a:t>
            </a:r>
            <a:r>
              <a:rPr lang="en-US" altLang="en-US" sz="1600" dirty="0" err="1"/>
              <a:t>mS</a:t>
            </a:r>
            <a:r>
              <a:rPr lang="en-US" altLang="en-US" sz="1600" dirty="0"/>
              <a:t>/mm, </a:t>
            </a:r>
            <a:r>
              <a:rPr lang="en-US" altLang="en-US" sz="1600" dirty="0" err="1"/>
              <a:t>f</a:t>
            </a:r>
            <a:r>
              <a:rPr lang="en-US" altLang="en-US" sz="1600" baseline="-25000" dirty="0" err="1"/>
              <a:t>t</a:t>
            </a:r>
            <a:r>
              <a:rPr lang="en-US" altLang="en-US" sz="1600" baseline="-25000" dirty="0"/>
              <a:t> </a:t>
            </a:r>
            <a:r>
              <a:rPr lang="en-US" altLang="en-US" sz="1600" dirty="0"/>
              <a:t>=113 GHz, </a:t>
            </a:r>
            <a:r>
              <a:rPr lang="en-US" altLang="en-US" sz="1600" dirty="0" err="1"/>
              <a:t>f</a:t>
            </a:r>
            <a:r>
              <a:rPr lang="en-US" altLang="en-US" sz="1600" baseline="-25000" dirty="0" err="1"/>
              <a:t>max</a:t>
            </a:r>
            <a:r>
              <a:rPr lang="en-US" altLang="en-US" sz="1600" dirty="0"/>
              <a:t> = 238 GHz, </a:t>
            </a:r>
          </a:p>
          <a:p>
            <a:pPr marL="285750" indent="-285750" algn="ctr">
              <a:lnSpc>
                <a:spcPct val="150000"/>
              </a:lnSpc>
              <a:buFont typeface="Wingdings" panose="05000000000000000000" pitchFamily="2" charset="2"/>
              <a:buChar char="Ø"/>
            </a:pPr>
            <a:r>
              <a:rPr lang="en-US" altLang="en-US" sz="1600" dirty="0"/>
              <a:t>PAE &gt; 47.3%, P</a:t>
            </a:r>
            <a:r>
              <a:rPr lang="en-US" altLang="en-US" sz="1600" baseline="-25000" dirty="0"/>
              <a:t>out</a:t>
            </a:r>
            <a:r>
              <a:rPr lang="en-US" altLang="en-US" sz="1600" dirty="0"/>
              <a:t>= 10.3 W/mm @ 30 GHz @</a:t>
            </a:r>
            <a:r>
              <a:rPr lang="en-US" altLang="en-US" sz="1600" dirty="0" err="1"/>
              <a:t>V</a:t>
            </a:r>
            <a:r>
              <a:rPr lang="en-US" altLang="en-US" sz="1600" baseline="-25000" dirty="0" err="1"/>
              <a:t>ds</a:t>
            </a:r>
            <a:r>
              <a:rPr lang="en-US" altLang="en-US" sz="1600" dirty="0"/>
              <a:t>=26V</a:t>
            </a:r>
          </a:p>
          <a:p>
            <a:pPr marL="0" indent="0" algn="ctr">
              <a:lnSpc>
                <a:spcPct val="150000"/>
              </a:lnSpc>
            </a:pPr>
            <a:r>
              <a:rPr lang="en-US" altLang="en-US" sz="1600" b="1" dirty="0"/>
              <a:t>           Brian </a:t>
            </a:r>
            <a:r>
              <a:rPr lang="en-US" altLang="en-US" sz="1600" b="1" dirty="0" err="1"/>
              <a:t>Romanczyk</a:t>
            </a:r>
            <a:r>
              <a:rPr lang="en-US" altLang="en-US" sz="1600" b="1" dirty="0"/>
              <a:t> et al., Appl. Phys. Lett, 2021</a:t>
            </a:r>
          </a:p>
        </p:txBody>
      </p:sp>
      <p:sp>
        <p:nvSpPr>
          <p:cNvPr id="14" name="ZoneTexte 13"/>
          <p:cNvSpPr txBox="1"/>
          <p:nvPr/>
        </p:nvSpPr>
        <p:spPr>
          <a:xfrm>
            <a:off x="9276419" y="990794"/>
            <a:ext cx="2831725" cy="584775"/>
          </a:xfrm>
          <a:prstGeom prst="rect">
            <a:avLst/>
          </a:prstGeom>
          <a:solidFill>
            <a:schemeClr val="accent1">
              <a:lumMod val="40000"/>
              <a:lumOff val="60000"/>
            </a:schemeClr>
          </a:solidFill>
        </p:spPr>
        <p:txBody>
          <a:bodyPr wrap="square" rtlCol="0">
            <a:spAutoFit/>
          </a:bodyPr>
          <a:lstStyle/>
          <a:p>
            <a:pPr algn="ctr"/>
            <a:r>
              <a:rPr lang="en-US" sz="1600" b="1" dirty="0"/>
              <a:t>two tone power performances @ 30 GHz </a:t>
            </a:r>
          </a:p>
        </p:txBody>
      </p:sp>
      <p:sp>
        <p:nvSpPr>
          <p:cNvPr id="15" name="Rectangle à coins arrondis 14"/>
          <p:cNvSpPr/>
          <p:nvPr/>
        </p:nvSpPr>
        <p:spPr>
          <a:xfrm>
            <a:off x="6778598" y="5260518"/>
            <a:ext cx="4995642" cy="11604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OIP3 = 38 dBm, OIP3/P</a:t>
            </a:r>
            <a:r>
              <a:rPr lang="en-US" baseline="-25000" dirty="0"/>
              <a:t>DC </a:t>
            </a:r>
            <a:r>
              <a:rPr lang="en-US" dirty="0"/>
              <a:t>= 6.7 dB and C/IM3 = 34 </a:t>
            </a:r>
            <a:r>
              <a:rPr lang="en-US" dirty="0" err="1"/>
              <a:t>dBc</a:t>
            </a:r>
            <a:r>
              <a:rPr lang="en-US" dirty="0"/>
              <a:t> under </a:t>
            </a:r>
            <a:r>
              <a:rPr lang="en-US" dirty="0" err="1"/>
              <a:t>backoff</a:t>
            </a:r>
            <a:r>
              <a:rPr lang="en-US" dirty="0"/>
              <a:t> conditions (&gt;10 dB from the peak PAE of the one tone measurements)</a:t>
            </a:r>
          </a:p>
        </p:txBody>
      </p:sp>
      <p:sp>
        <p:nvSpPr>
          <p:cNvPr id="10" name="Espace réservé du numéro de diapositive 9"/>
          <p:cNvSpPr>
            <a:spLocks noGrp="1"/>
          </p:cNvSpPr>
          <p:nvPr>
            <p:ph type="sldNum" sz="quarter" idx="12"/>
          </p:nvPr>
        </p:nvSpPr>
        <p:spPr/>
        <p:txBody>
          <a:bodyPr/>
          <a:lstStyle/>
          <a:p>
            <a:fld id="{3BE224B6-48B7-48F4-B2E1-A273A2247066}" type="slidenum">
              <a:rPr lang="fr-FR" smtClean="0"/>
              <a:t>10</a:t>
            </a:fld>
            <a:endParaRPr lang="fr-FR"/>
          </a:p>
        </p:txBody>
      </p:sp>
    </p:spTree>
    <p:extLst>
      <p:ext uri="{BB962C8B-B14F-4D97-AF65-F5344CB8AC3E}">
        <p14:creationId xmlns:p14="http://schemas.microsoft.com/office/powerpoint/2010/main" val="371411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3"/>
          <p:cNvSpPr>
            <a:spLocks noChangeArrowheads="1"/>
          </p:cNvSpPr>
          <p:nvPr/>
        </p:nvSpPr>
        <p:spPr bwMode="auto">
          <a:xfrm>
            <a:off x="2566202" y="74330"/>
            <a:ext cx="7010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4389438">
              <a:defRPr sz="2400">
                <a:solidFill>
                  <a:schemeClr val="tx1"/>
                </a:solidFill>
                <a:latin typeface="Arial" panose="020B0604020202020204" pitchFamily="34" charset="0"/>
                <a:ea typeface="ＭＳ Ｐゴシック" panose="020B0600070205080204" pitchFamily="34" charset="-128"/>
              </a:defRPr>
            </a:lvl1pPr>
            <a:lvl2pPr marL="742950" indent="-285750" defTabSz="4389438">
              <a:defRPr sz="2400">
                <a:solidFill>
                  <a:schemeClr val="tx1"/>
                </a:solidFill>
                <a:latin typeface="Arial" panose="020B0604020202020204" pitchFamily="34" charset="0"/>
                <a:ea typeface="ＭＳ Ｐゴシック" panose="020B0600070205080204" pitchFamily="34" charset="-128"/>
              </a:defRPr>
            </a:lvl2pPr>
            <a:lvl3pPr marL="1143000" indent="-228600" defTabSz="4389438">
              <a:defRPr sz="2400">
                <a:solidFill>
                  <a:schemeClr val="tx1"/>
                </a:solidFill>
                <a:latin typeface="Arial" panose="020B0604020202020204" pitchFamily="34" charset="0"/>
                <a:ea typeface="ＭＳ Ｐゴシック" panose="020B0600070205080204" pitchFamily="34" charset="-128"/>
              </a:defRPr>
            </a:lvl3pPr>
            <a:lvl4pPr marL="1600200" indent="-228600" defTabSz="4389438">
              <a:defRPr sz="2400">
                <a:solidFill>
                  <a:schemeClr val="tx1"/>
                </a:solidFill>
                <a:latin typeface="Arial" panose="020B0604020202020204" pitchFamily="34" charset="0"/>
                <a:ea typeface="ＭＳ Ｐゴシック" panose="020B0600070205080204" pitchFamily="34" charset="-128"/>
              </a:defRPr>
            </a:lvl4pPr>
            <a:lvl5pPr marL="2057400" indent="-228600" defTabSz="4389438">
              <a:defRPr sz="2400">
                <a:solidFill>
                  <a:schemeClr val="tx1"/>
                </a:solidFill>
                <a:latin typeface="Arial" panose="020B0604020202020204" pitchFamily="34" charset="0"/>
                <a:ea typeface="ＭＳ Ｐゴシック" panose="020B0600070205080204" pitchFamily="34" charset="-128"/>
              </a:defRPr>
            </a:lvl5pPr>
            <a:lvl6pPr marL="2514600" indent="-228600"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zh-TW" sz="3200" b="1" dirty="0">
                <a:solidFill>
                  <a:srgbClr val="002060"/>
                </a:solidFill>
                <a:latin typeface="Verdana" panose="020B0604030504040204" pitchFamily="34" charset="0"/>
                <a:cs typeface="Arial" panose="020B0604020202020204" pitchFamily="34" charset="0"/>
              </a:rPr>
              <a:t>N-polar MIS HEMT – UCSB </a:t>
            </a:r>
            <a:endParaRPr lang="en-US" altLang="en-US" sz="3200" b="1" dirty="0">
              <a:solidFill>
                <a:srgbClr val="002060"/>
              </a:solidFill>
              <a:latin typeface="Verdana" panose="020B0604030504040204" pitchFamily="34" charset="0"/>
              <a:cs typeface="Arial" panose="020B0604020202020204" pitchFamily="34" charset="0"/>
            </a:endParaRPr>
          </a:p>
        </p:txBody>
      </p:sp>
      <p:pic>
        <p:nvPicPr>
          <p:cNvPr id="3" name="Image 2"/>
          <p:cNvPicPr>
            <a:picLocks noChangeAspect="1"/>
          </p:cNvPicPr>
          <p:nvPr/>
        </p:nvPicPr>
        <p:blipFill>
          <a:blip r:embed="rId2"/>
          <a:stretch>
            <a:fillRect/>
          </a:stretch>
        </p:blipFill>
        <p:spPr>
          <a:xfrm>
            <a:off x="248366" y="1401800"/>
            <a:ext cx="3371850" cy="2295525"/>
          </a:xfrm>
          <a:prstGeom prst="rect">
            <a:avLst/>
          </a:prstGeom>
        </p:spPr>
      </p:pic>
      <p:pic>
        <p:nvPicPr>
          <p:cNvPr id="5" name="Image 4"/>
          <p:cNvPicPr>
            <a:picLocks noChangeAspect="1"/>
          </p:cNvPicPr>
          <p:nvPr/>
        </p:nvPicPr>
        <p:blipFill>
          <a:blip r:embed="rId3"/>
          <a:stretch>
            <a:fillRect/>
          </a:stretch>
        </p:blipFill>
        <p:spPr>
          <a:xfrm>
            <a:off x="6332544" y="1452451"/>
            <a:ext cx="5784090" cy="2592129"/>
          </a:xfrm>
          <a:prstGeom prst="rect">
            <a:avLst/>
          </a:prstGeom>
        </p:spPr>
      </p:pic>
      <p:pic>
        <p:nvPicPr>
          <p:cNvPr id="6" name="Image 5"/>
          <p:cNvPicPr>
            <a:picLocks noChangeAspect="1"/>
          </p:cNvPicPr>
          <p:nvPr/>
        </p:nvPicPr>
        <p:blipFill>
          <a:blip r:embed="rId4"/>
          <a:stretch>
            <a:fillRect/>
          </a:stretch>
        </p:blipFill>
        <p:spPr>
          <a:xfrm>
            <a:off x="3652797" y="1586466"/>
            <a:ext cx="2679747" cy="2458114"/>
          </a:xfrm>
          <a:prstGeom prst="rect">
            <a:avLst/>
          </a:prstGeom>
        </p:spPr>
      </p:pic>
      <p:pic>
        <p:nvPicPr>
          <p:cNvPr id="7" name="Image 6"/>
          <p:cNvPicPr>
            <a:picLocks noChangeAspect="1"/>
          </p:cNvPicPr>
          <p:nvPr/>
        </p:nvPicPr>
        <p:blipFill rotWithShape="1">
          <a:blip r:embed="rId5"/>
          <a:srcRect t="3430"/>
          <a:stretch/>
        </p:blipFill>
        <p:spPr>
          <a:xfrm>
            <a:off x="8225315" y="4330360"/>
            <a:ext cx="3513770" cy="2150378"/>
          </a:xfrm>
          <a:prstGeom prst="rect">
            <a:avLst/>
          </a:prstGeom>
        </p:spPr>
      </p:pic>
      <p:sp>
        <p:nvSpPr>
          <p:cNvPr id="8" name="ZoneTexte 7"/>
          <p:cNvSpPr txBox="1"/>
          <p:nvPr/>
        </p:nvSpPr>
        <p:spPr>
          <a:xfrm>
            <a:off x="3911769" y="1217134"/>
            <a:ext cx="2388194" cy="369332"/>
          </a:xfrm>
          <a:prstGeom prst="rect">
            <a:avLst/>
          </a:prstGeom>
          <a:solidFill>
            <a:schemeClr val="accent1">
              <a:lumMod val="40000"/>
              <a:lumOff val="60000"/>
            </a:schemeClr>
          </a:solidFill>
        </p:spPr>
        <p:txBody>
          <a:bodyPr wrap="square" rtlCol="0">
            <a:spAutoFit/>
          </a:bodyPr>
          <a:lstStyle/>
          <a:p>
            <a:pPr algn="ctr"/>
            <a:r>
              <a:rPr lang="en-US" b="1" dirty="0"/>
              <a:t>Output characteristics </a:t>
            </a:r>
          </a:p>
        </p:txBody>
      </p:sp>
      <p:sp>
        <p:nvSpPr>
          <p:cNvPr id="9" name="ZoneTexte 8"/>
          <p:cNvSpPr txBox="1"/>
          <p:nvPr/>
        </p:nvSpPr>
        <p:spPr>
          <a:xfrm>
            <a:off x="7067848" y="953508"/>
            <a:ext cx="4537585" cy="338554"/>
          </a:xfrm>
          <a:prstGeom prst="rect">
            <a:avLst/>
          </a:prstGeom>
          <a:solidFill>
            <a:schemeClr val="accent1">
              <a:lumMod val="40000"/>
              <a:lumOff val="60000"/>
            </a:schemeClr>
          </a:solidFill>
        </p:spPr>
        <p:txBody>
          <a:bodyPr wrap="square" rtlCol="0">
            <a:spAutoFit/>
          </a:bodyPr>
          <a:lstStyle/>
          <a:p>
            <a:pPr algn="ctr"/>
            <a:r>
              <a:rPr lang="en-US" sz="1600" b="1" dirty="0"/>
              <a:t>Large signal power performances @ 94 GHz </a:t>
            </a:r>
          </a:p>
        </p:txBody>
      </p:sp>
      <p:sp>
        <p:nvSpPr>
          <p:cNvPr id="10" name="TextBox 6"/>
          <p:cNvSpPr txBox="1">
            <a:spLocks noChangeArrowheads="1"/>
          </p:cNvSpPr>
          <p:nvPr/>
        </p:nvSpPr>
        <p:spPr bwMode="auto">
          <a:xfrm>
            <a:off x="316721" y="4178595"/>
            <a:ext cx="7609686" cy="2262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a:defRPr sz="2400">
                <a:solidFill>
                  <a:schemeClr val="tx1"/>
                </a:solidFill>
                <a:latin typeface="Arial" panose="020B0604020202020204" pitchFamily="34" charset="0"/>
                <a:ea typeface="ＭＳ Ｐゴシック" panose="020B0600070205080204" pitchFamily="34" charset="-128"/>
              </a:defRPr>
            </a:lvl1pPr>
            <a:lvl2pPr marL="1200150" indent="-7429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285750" indent="-285750" algn="ctr">
              <a:lnSpc>
                <a:spcPct val="150000"/>
              </a:lnSpc>
              <a:buFont typeface="Arial" panose="020B0604020202020204" pitchFamily="34" charset="0"/>
              <a:buChar char="•"/>
            </a:pPr>
            <a:r>
              <a:rPr lang="en-US" altLang="en-US" sz="1600" dirty="0"/>
              <a:t>MIS HEMT structure</a:t>
            </a:r>
          </a:p>
          <a:p>
            <a:pPr marL="285750" indent="-285750" algn="ctr">
              <a:lnSpc>
                <a:spcPct val="150000"/>
              </a:lnSpc>
              <a:buFont typeface="Arial" panose="020B0604020202020204" pitchFamily="34" charset="0"/>
              <a:buChar char="•"/>
            </a:pPr>
            <a:r>
              <a:rPr lang="en-US" altLang="en-US" sz="1600" dirty="0"/>
              <a:t>Deep recess structure</a:t>
            </a:r>
            <a:r>
              <a:rPr lang="en-US" altLang="en-US" sz="1600" dirty="0">
                <a:sym typeface="Wingdings" panose="05000000000000000000" pitchFamily="2" charset="2"/>
              </a:rPr>
              <a:t> control the DC-RF dispersion</a:t>
            </a:r>
          </a:p>
          <a:p>
            <a:pPr marL="285750" indent="-285750" algn="ctr">
              <a:lnSpc>
                <a:spcPct val="150000"/>
              </a:lnSpc>
              <a:buFont typeface="Arial" panose="020B0604020202020204" pitchFamily="34" charset="0"/>
              <a:buChar char="•"/>
            </a:pPr>
            <a:r>
              <a:rPr lang="en-US" altLang="en-US" sz="1600" dirty="0">
                <a:sym typeface="Wingdings" panose="05000000000000000000" pitchFamily="2" charset="2"/>
              </a:rPr>
              <a:t>ALD Ru gate metallization  shorter gate length with lower gate resistance</a:t>
            </a:r>
            <a:endParaRPr lang="en-US" altLang="en-US" sz="1600" dirty="0"/>
          </a:p>
          <a:p>
            <a:pPr marL="285750" indent="-285750" algn="ctr">
              <a:lnSpc>
                <a:spcPct val="150000"/>
              </a:lnSpc>
              <a:buFont typeface="Wingdings" panose="05000000000000000000" pitchFamily="2" charset="2"/>
              <a:buChar char="Ø"/>
            </a:pPr>
            <a:r>
              <a:rPr lang="en-US" altLang="en-US" sz="1600" dirty="0" err="1"/>
              <a:t>L</a:t>
            </a:r>
            <a:r>
              <a:rPr lang="en-US" altLang="en-US" sz="1600" baseline="-25000" dirty="0" err="1"/>
              <a:t>g</a:t>
            </a:r>
            <a:r>
              <a:rPr lang="en-US" altLang="en-US" sz="1600" baseline="-25000" dirty="0"/>
              <a:t> </a:t>
            </a:r>
            <a:r>
              <a:rPr lang="en-US" altLang="en-US" sz="1600" dirty="0"/>
              <a:t>= 48 nm, I</a:t>
            </a:r>
            <a:r>
              <a:rPr lang="en-US" altLang="en-US" sz="1600" baseline="-25000" dirty="0"/>
              <a:t>max</a:t>
            </a:r>
            <a:r>
              <a:rPr lang="en-US" altLang="en-US" sz="1600" dirty="0"/>
              <a:t> = 1.34 A/mm, g</a:t>
            </a:r>
            <a:r>
              <a:rPr lang="en-US" altLang="en-US" sz="1600" baseline="-25000" dirty="0"/>
              <a:t>m</a:t>
            </a:r>
            <a:r>
              <a:rPr lang="en-US" altLang="en-US" sz="1600" dirty="0"/>
              <a:t> = 440 </a:t>
            </a:r>
            <a:r>
              <a:rPr lang="en-US" altLang="en-US" sz="1600" dirty="0" err="1"/>
              <a:t>mS</a:t>
            </a:r>
            <a:r>
              <a:rPr lang="en-US" altLang="en-US" sz="1600" dirty="0"/>
              <a:t>/mm, </a:t>
            </a:r>
            <a:r>
              <a:rPr lang="en-US" altLang="en-US" sz="1600" dirty="0" err="1"/>
              <a:t>f</a:t>
            </a:r>
            <a:r>
              <a:rPr lang="en-US" altLang="en-US" sz="1600" baseline="-25000" dirty="0" err="1"/>
              <a:t>t</a:t>
            </a:r>
            <a:r>
              <a:rPr lang="en-US" altLang="en-US" sz="1600" baseline="-25000" dirty="0"/>
              <a:t> </a:t>
            </a:r>
            <a:r>
              <a:rPr lang="en-US" altLang="en-US" sz="1600" dirty="0"/>
              <a:t>=112 GHz, </a:t>
            </a:r>
            <a:r>
              <a:rPr lang="en-US" altLang="en-US" sz="1600" dirty="0" err="1"/>
              <a:t>f</a:t>
            </a:r>
            <a:r>
              <a:rPr lang="en-US" altLang="en-US" sz="1600" baseline="-25000" dirty="0" err="1"/>
              <a:t>max</a:t>
            </a:r>
            <a:r>
              <a:rPr lang="en-US" altLang="en-US" sz="1600" dirty="0"/>
              <a:t> = 260 GHz, </a:t>
            </a:r>
          </a:p>
          <a:p>
            <a:pPr marL="285750" indent="-285750" algn="ctr">
              <a:lnSpc>
                <a:spcPct val="150000"/>
              </a:lnSpc>
              <a:buFont typeface="Wingdings" panose="05000000000000000000" pitchFamily="2" charset="2"/>
              <a:buChar char="Ø"/>
            </a:pPr>
            <a:r>
              <a:rPr lang="en-US" altLang="en-US" sz="1600" dirty="0"/>
              <a:t>PAE &gt; 33.8%, P</a:t>
            </a:r>
            <a:r>
              <a:rPr lang="en-US" altLang="en-US" sz="1600" baseline="-25000" dirty="0"/>
              <a:t>out</a:t>
            </a:r>
            <a:r>
              <a:rPr lang="en-US" altLang="en-US" sz="1600" dirty="0"/>
              <a:t>= 6.2 W/mm @ 94 GHz @</a:t>
            </a:r>
            <a:r>
              <a:rPr lang="en-US" altLang="en-US" sz="1600" dirty="0" err="1"/>
              <a:t>V</a:t>
            </a:r>
            <a:r>
              <a:rPr lang="en-US" altLang="en-US" sz="1600" baseline="-25000" dirty="0" err="1"/>
              <a:t>ds</a:t>
            </a:r>
            <a:r>
              <a:rPr lang="en-US" altLang="en-US" sz="1600" dirty="0"/>
              <a:t>= 18V</a:t>
            </a:r>
          </a:p>
          <a:p>
            <a:pPr marL="0" indent="0" algn="ctr">
              <a:lnSpc>
                <a:spcPct val="150000"/>
              </a:lnSpc>
            </a:pPr>
            <a:r>
              <a:rPr lang="en-US" altLang="en-US" sz="1600" b="1" dirty="0"/>
              <a:t>           W. </a:t>
            </a:r>
            <a:r>
              <a:rPr lang="en-US" altLang="en-US" sz="1600" b="1" dirty="0" err="1"/>
              <a:t>liu</a:t>
            </a:r>
            <a:r>
              <a:rPr lang="en-US" altLang="en-US" sz="1600" b="1" dirty="0"/>
              <a:t> et al., IEEE </a:t>
            </a:r>
            <a:r>
              <a:rPr lang="en-US" altLang="en-US" sz="1600" b="1" dirty="0" err="1"/>
              <a:t>Microw</a:t>
            </a:r>
            <a:r>
              <a:rPr lang="en-US" altLang="en-US" sz="1600" b="1" dirty="0"/>
              <a:t>. </a:t>
            </a:r>
            <a:r>
              <a:rPr lang="en-US" altLang="en-US" sz="1600" b="1" dirty="0" err="1"/>
              <a:t>Wirel</a:t>
            </a:r>
            <a:r>
              <a:rPr lang="en-US" altLang="en-US" sz="1600" b="1" dirty="0"/>
              <a:t>. Components Lett, 2021</a:t>
            </a:r>
          </a:p>
        </p:txBody>
      </p:sp>
      <p:sp>
        <p:nvSpPr>
          <p:cNvPr id="4" name="Espace réservé du numéro de diapositive 3"/>
          <p:cNvSpPr>
            <a:spLocks noGrp="1"/>
          </p:cNvSpPr>
          <p:nvPr>
            <p:ph type="sldNum" sz="quarter" idx="12"/>
          </p:nvPr>
        </p:nvSpPr>
        <p:spPr/>
        <p:txBody>
          <a:bodyPr/>
          <a:lstStyle/>
          <a:p>
            <a:fld id="{3BE224B6-48B7-48F4-B2E1-A273A2247066}" type="slidenum">
              <a:rPr lang="fr-FR" smtClean="0"/>
              <a:t>11</a:t>
            </a:fld>
            <a:endParaRPr lang="fr-FR"/>
          </a:p>
        </p:txBody>
      </p:sp>
    </p:spTree>
    <p:extLst>
      <p:ext uri="{BB962C8B-B14F-4D97-AF65-F5344CB8AC3E}">
        <p14:creationId xmlns:p14="http://schemas.microsoft.com/office/powerpoint/2010/main" val="530006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3"/>
          <p:cNvSpPr>
            <a:spLocks noChangeArrowheads="1"/>
          </p:cNvSpPr>
          <p:nvPr/>
        </p:nvSpPr>
        <p:spPr bwMode="auto">
          <a:xfrm>
            <a:off x="1979061" y="209083"/>
            <a:ext cx="7010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4389438">
              <a:defRPr sz="2400">
                <a:solidFill>
                  <a:schemeClr val="tx1"/>
                </a:solidFill>
                <a:latin typeface="Arial" panose="020B0604020202020204" pitchFamily="34" charset="0"/>
                <a:ea typeface="ＭＳ Ｐゴシック" panose="020B0600070205080204" pitchFamily="34" charset="-128"/>
              </a:defRPr>
            </a:lvl1pPr>
            <a:lvl2pPr marL="742950" indent="-285750" defTabSz="4389438">
              <a:defRPr sz="2400">
                <a:solidFill>
                  <a:schemeClr val="tx1"/>
                </a:solidFill>
                <a:latin typeface="Arial" panose="020B0604020202020204" pitchFamily="34" charset="0"/>
                <a:ea typeface="ＭＳ Ｐゴシック" panose="020B0600070205080204" pitchFamily="34" charset="-128"/>
              </a:defRPr>
            </a:lvl2pPr>
            <a:lvl3pPr marL="1143000" indent="-228600" defTabSz="4389438">
              <a:defRPr sz="2400">
                <a:solidFill>
                  <a:schemeClr val="tx1"/>
                </a:solidFill>
                <a:latin typeface="Arial" panose="020B0604020202020204" pitchFamily="34" charset="0"/>
                <a:ea typeface="ＭＳ Ｐゴシック" panose="020B0600070205080204" pitchFamily="34" charset="-128"/>
              </a:defRPr>
            </a:lvl3pPr>
            <a:lvl4pPr marL="1600200" indent="-228600" defTabSz="4389438">
              <a:defRPr sz="2400">
                <a:solidFill>
                  <a:schemeClr val="tx1"/>
                </a:solidFill>
                <a:latin typeface="Arial" panose="020B0604020202020204" pitchFamily="34" charset="0"/>
                <a:ea typeface="ＭＳ Ｐゴシック" panose="020B0600070205080204" pitchFamily="34" charset="-128"/>
              </a:defRPr>
            </a:lvl4pPr>
            <a:lvl5pPr marL="2057400" indent="-228600" defTabSz="4389438">
              <a:defRPr sz="2400">
                <a:solidFill>
                  <a:schemeClr val="tx1"/>
                </a:solidFill>
                <a:latin typeface="Arial" panose="020B0604020202020204" pitchFamily="34" charset="0"/>
                <a:ea typeface="ＭＳ Ｐゴシック" panose="020B0600070205080204" pitchFamily="34" charset="-128"/>
              </a:defRPr>
            </a:lvl5pPr>
            <a:lvl6pPr marL="2514600" indent="-228600"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zh-TW" sz="3200" b="1" dirty="0">
                <a:solidFill>
                  <a:srgbClr val="002060"/>
                </a:solidFill>
                <a:latin typeface="Verdana" panose="020B0604030504040204" pitchFamily="34" charset="0"/>
                <a:cs typeface="Arial" panose="020B0604020202020204" pitchFamily="34" charset="0"/>
              </a:rPr>
              <a:t>N-polar MIS HEMT – UCSB </a:t>
            </a:r>
            <a:endParaRPr lang="en-US" altLang="en-US" sz="3200" b="1" dirty="0">
              <a:solidFill>
                <a:srgbClr val="002060"/>
              </a:solidFill>
              <a:latin typeface="Verdana" panose="020B0604030504040204" pitchFamily="34" charset="0"/>
              <a:cs typeface="Arial" panose="020B0604020202020204" pitchFamily="34" charset="0"/>
            </a:endParaRPr>
          </a:p>
        </p:txBody>
      </p:sp>
      <p:pic>
        <p:nvPicPr>
          <p:cNvPr id="3" name="Image 2"/>
          <p:cNvPicPr>
            <a:picLocks noChangeAspect="1"/>
          </p:cNvPicPr>
          <p:nvPr/>
        </p:nvPicPr>
        <p:blipFill>
          <a:blip r:embed="rId2"/>
          <a:stretch>
            <a:fillRect/>
          </a:stretch>
        </p:blipFill>
        <p:spPr>
          <a:xfrm>
            <a:off x="1127427" y="1985175"/>
            <a:ext cx="3371850" cy="2295525"/>
          </a:xfrm>
          <a:prstGeom prst="rect">
            <a:avLst/>
          </a:prstGeom>
        </p:spPr>
      </p:pic>
      <p:sp>
        <p:nvSpPr>
          <p:cNvPr id="4" name="Espace réservé du numéro de diapositive 3"/>
          <p:cNvSpPr>
            <a:spLocks noGrp="1"/>
          </p:cNvSpPr>
          <p:nvPr>
            <p:ph type="sldNum" sz="quarter" idx="12"/>
          </p:nvPr>
        </p:nvSpPr>
        <p:spPr/>
        <p:txBody>
          <a:bodyPr/>
          <a:lstStyle/>
          <a:p>
            <a:fld id="{3BE224B6-48B7-48F4-B2E1-A273A2247066}" type="slidenum">
              <a:rPr lang="fr-FR" smtClean="0"/>
              <a:t>12</a:t>
            </a:fld>
            <a:endParaRPr lang="fr-FR"/>
          </a:p>
        </p:txBody>
      </p:sp>
      <p:graphicFrame>
        <p:nvGraphicFramePr>
          <p:cNvPr id="6" name="Tableau 5"/>
          <p:cNvGraphicFramePr>
            <a:graphicFrameLocks noGrp="1"/>
          </p:cNvGraphicFramePr>
          <p:nvPr/>
        </p:nvGraphicFramePr>
        <p:xfrm>
          <a:off x="5941774" y="1294084"/>
          <a:ext cx="5412026" cy="4836968"/>
        </p:xfrm>
        <a:graphic>
          <a:graphicData uri="http://schemas.openxmlformats.org/drawingml/2006/table">
            <a:tbl>
              <a:tblPr firstRow="1" bandRow="1">
                <a:tableStyleId>{7DF18680-E054-41AD-8BC1-D1AEF772440D}</a:tableStyleId>
              </a:tblPr>
              <a:tblGrid>
                <a:gridCol w="2745007">
                  <a:extLst>
                    <a:ext uri="{9D8B030D-6E8A-4147-A177-3AD203B41FA5}">
                      <a16:colId xmlns:a16="http://schemas.microsoft.com/office/drawing/2014/main" val="811090478"/>
                    </a:ext>
                  </a:extLst>
                </a:gridCol>
                <a:gridCol w="2667019">
                  <a:extLst>
                    <a:ext uri="{9D8B030D-6E8A-4147-A177-3AD203B41FA5}">
                      <a16:colId xmlns:a16="http://schemas.microsoft.com/office/drawing/2014/main" val="2229571190"/>
                    </a:ext>
                  </a:extLst>
                </a:gridCol>
              </a:tblGrid>
              <a:tr h="758254">
                <a:tc>
                  <a:txBody>
                    <a:bodyPr/>
                    <a:lstStyle/>
                    <a:p>
                      <a:pPr algn="ctr"/>
                      <a:r>
                        <a:rPr lang="en-US" sz="2800" noProof="0" dirty="0"/>
                        <a:t>Pros</a:t>
                      </a:r>
                    </a:p>
                  </a:txBody>
                  <a:tcPr anchor="ctr">
                    <a:solidFill>
                      <a:schemeClr val="accent6">
                        <a:lumMod val="60000"/>
                        <a:lumOff val="40000"/>
                      </a:schemeClr>
                    </a:solidFill>
                  </a:tcPr>
                </a:tc>
                <a:tc>
                  <a:txBody>
                    <a:bodyPr/>
                    <a:lstStyle/>
                    <a:p>
                      <a:pPr algn="ctr"/>
                      <a:r>
                        <a:rPr lang="en-US" sz="2800" noProof="0" dirty="0"/>
                        <a:t>Cons</a:t>
                      </a:r>
                    </a:p>
                  </a:txBody>
                  <a:tcPr anchor="ctr">
                    <a:solidFill>
                      <a:schemeClr val="accent6">
                        <a:lumMod val="60000"/>
                        <a:lumOff val="40000"/>
                      </a:schemeClr>
                    </a:solidFill>
                  </a:tcPr>
                </a:tc>
                <a:extLst>
                  <a:ext uri="{0D108BD9-81ED-4DB2-BD59-A6C34878D82A}">
                    <a16:rowId xmlns:a16="http://schemas.microsoft.com/office/drawing/2014/main" val="4143439300"/>
                  </a:ext>
                </a:extLst>
              </a:tr>
              <a:tr h="4078714">
                <a:tc>
                  <a:txBody>
                    <a:bodyPr/>
                    <a:lstStyle/>
                    <a:p>
                      <a:pPr marL="285750" indent="-285750" algn="ctr">
                        <a:lnSpc>
                          <a:spcPct val="200000"/>
                        </a:lnSpc>
                        <a:buFont typeface="Wingdings" panose="05000000000000000000" pitchFamily="2" charset="2"/>
                        <a:buChar char="Ø"/>
                      </a:pPr>
                      <a:r>
                        <a:rPr lang="en-US" noProof="0" dirty="0"/>
                        <a:t>High power density</a:t>
                      </a:r>
                    </a:p>
                    <a:p>
                      <a:pPr marL="285750" indent="-285750" algn="ctr">
                        <a:lnSpc>
                          <a:spcPct val="200000"/>
                        </a:lnSpc>
                        <a:buFont typeface="Wingdings" panose="05000000000000000000" pitchFamily="2" charset="2"/>
                        <a:buChar char="Ø"/>
                      </a:pPr>
                      <a:r>
                        <a:rPr lang="en-US" noProof="0" dirty="0"/>
                        <a:t>High power gain</a:t>
                      </a:r>
                    </a:p>
                    <a:p>
                      <a:pPr marL="285750" indent="-285750" algn="ctr">
                        <a:lnSpc>
                          <a:spcPct val="200000"/>
                        </a:lnSpc>
                        <a:buFont typeface="Wingdings" panose="05000000000000000000" pitchFamily="2" charset="2"/>
                        <a:buChar char="Ø"/>
                      </a:pPr>
                      <a:r>
                        <a:rPr lang="en-US" noProof="0" dirty="0"/>
                        <a:t>High PAE</a:t>
                      </a:r>
                    </a:p>
                    <a:p>
                      <a:pPr marL="285750" indent="-285750" algn="ctr">
                        <a:lnSpc>
                          <a:spcPct val="200000"/>
                        </a:lnSpc>
                        <a:buFont typeface="Wingdings" panose="05000000000000000000" pitchFamily="2" charset="2"/>
                        <a:buChar char="Ø"/>
                      </a:pPr>
                      <a:r>
                        <a:rPr lang="en-US" noProof="0" dirty="0"/>
                        <a:t>Linearity </a:t>
                      </a:r>
                    </a:p>
                    <a:p>
                      <a:pPr marL="285750" indent="-285750" algn="ctr">
                        <a:lnSpc>
                          <a:spcPct val="200000"/>
                        </a:lnSpc>
                        <a:buFont typeface="Wingdings" panose="05000000000000000000" pitchFamily="2" charset="2"/>
                        <a:buChar char="Ø"/>
                      </a:pPr>
                      <a:r>
                        <a:rPr lang="en-US" noProof="0" dirty="0"/>
                        <a:t>High drain bias operation (V</a:t>
                      </a:r>
                      <a:r>
                        <a:rPr lang="en-US" baseline="-25000" noProof="0" dirty="0"/>
                        <a:t>DS</a:t>
                      </a:r>
                      <a:r>
                        <a:rPr lang="en-US" noProof="0" dirty="0"/>
                        <a:t> ≥ 20 V) </a:t>
                      </a:r>
                    </a:p>
                  </a:txBody>
                  <a:tcPr anchor="ctr">
                    <a:solidFill>
                      <a:schemeClr val="accent6">
                        <a:lumMod val="20000"/>
                        <a:lumOff val="80000"/>
                      </a:schemeClr>
                    </a:solidFill>
                  </a:tcPr>
                </a:tc>
                <a:tc>
                  <a:txBody>
                    <a:bodyPr/>
                    <a:lstStyle/>
                    <a:p>
                      <a:pPr marL="285750" indent="-285750" algn="ctr">
                        <a:lnSpc>
                          <a:spcPct val="200000"/>
                        </a:lnSpc>
                        <a:buFont typeface="Wingdings" panose="05000000000000000000" pitchFamily="2" charset="2"/>
                        <a:buChar char="Ø"/>
                      </a:pPr>
                      <a:r>
                        <a:rPr lang="en-US" noProof="0" dirty="0"/>
                        <a:t>Reliability concern for two</a:t>
                      </a:r>
                      <a:r>
                        <a:rPr lang="en-US" baseline="0" noProof="0" dirty="0"/>
                        <a:t> reasons:</a:t>
                      </a:r>
                    </a:p>
                    <a:p>
                      <a:pPr marL="342900" indent="-342900" algn="ctr">
                        <a:lnSpc>
                          <a:spcPct val="200000"/>
                        </a:lnSpc>
                        <a:buFont typeface="Wingdings" panose="05000000000000000000" pitchFamily="2" charset="2"/>
                        <a:buAutoNum type="arabicPeriod"/>
                      </a:pPr>
                      <a:r>
                        <a:rPr lang="en-US" baseline="0" noProof="0" dirty="0"/>
                        <a:t>Gate recess is used (damaging the crystal below the gate)</a:t>
                      </a:r>
                    </a:p>
                    <a:p>
                      <a:pPr marL="342900" indent="-342900" algn="ctr">
                        <a:lnSpc>
                          <a:spcPct val="200000"/>
                        </a:lnSpc>
                        <a:buFont typeface="Wingdings" panose="05000000000000000000" pitchFamily="2" charset="2"/>
                        <a:buAutoNum type="arabicPeriod"/>
                      </a:pPr>
                      <a:r>
                        <a:rPr lang="en-US" baseline="0" noProof="0" dirty="0"/>
                        <a:t>MISHEMT using ex-situ gate dielectric </a:t>
                      </a:r>
                      <a:endParaRPr lang="en-US" noProof="0" dirty="0"/>
                    </a:p>
                  </a:txBody>
                  <a:tcPr anchor="ctr">
                    <a:solidFill>
                      <a:schemeClr val="accent6">
                        <a:lumMod val="20000"/>
                        <a:lumOff val="80000"/>
                      </a:schemeClr>
                    </a:solidFill>
                  </a:tcPr>
                </a:tc>
                <a:extLst>
                  <a:ext uri="{0D108BD9-81ED-4DB2-BD59-A6C34878D82A}">
                    <a16:rowId xmlns:a16="http://schemas.microsoft.com/office/drawing/2014/main" val="2240100539"/>
                  </a:ext>
                </a:extLst>
              </a:tr>
            </a:tbl>
          </a:graphicData>
        </a:graphic>
      </p:graphicFrame>
      <p:sp>
        <p:nvSpPr>
          <p:cNvPr id="7" name="ZoneTexte 6"/>
          <p:cNvSpPr txBox="1"/>
          <p:nvPr/>
        </p:nvSpPr>
        <p:spPr>
          <a:xfrm>
            <a:off x="10462901" y="1365394"/>
            <a:ext cx="528347" cy="523220"/>
          </a:xfrm>
          <a:prstGeom prst="rect">
            <a:avLst/>
          </a:prstGeom>
          <a:noFill/>
        </p:spPr>
        <p:txBody>
          <a:bodyPr wrap="square" rtlCol="0">
            <a:spAutoFit/>
          </a:bodyPr>
          <a:lstStyle/>
          <a:p>
            <a:r>
              <a:rPr lang="fr-FR" sz="2800" b="1" dirty="0">
                <a:solidFill>
                  <a:srgbClr val="FF0000"/>
                </a:solidFill>
                <a:sym typeface="Wingdings" panose="05000000000000000000" pitchFamily="2" charset="2"/>
              </a:rPr>
              <a:t></a:t>
            </a:r>
            <a:endParaRPr lang="en-US" sz="2800" b="1" dirty="0">
              <a:solidFill>
                <a:srgbClr val="FF0000"/>
              </a:solidFill>
            </a:endParaRPr>
          </a:p>
        </p:txBody>
      </p:sp>
      <p:sp>
        <p:nvSpPr>
          <p:cNvPr id="8" name="ZoneTexte 7"/>
          <p:cNvSpPr txBox="1"/>
          <p:nvPr/>
        </p:nvSpPr>
        <p:spPr>
          <a:xfrm>
            <a:off x="7699791" y="1365394"/>
            <a:ext cx="528347" cy="523220"/>
          </a:xfrm>
          <a:prstGeom prst="rect">
            <a:avLst/>
          </a:prstGeom>
          <a:noFill/>
        </p:spPr>
        <p:txBody>
          <a:bodyPr wrap="square" rtlCol="0">
            <a:spAutoFit/>
          </a:bodyPr>
          <a:lstStyle/>
          <a:p>
            <a:r>
              <a:rPr lang="fr-FR" sz="2800" b="1" dirty="0">
                <a:solidFill>
                  <a:srgbClr val="00B050"/>
                </a:solidFill>
                <a:sym typeface="Wingdings" panose="05000000000000000000" pitchFamily="2" charset="2"/>
              </a:rPr>
              <a:t></a:t>
            </a:r>
            <a:endParaRPr lang="en-US" sz="2800" b="1" dirty="0">
              <a:solidFill>
                <a:srgbClr val="00B050"/>
              </a:solidFill>
            </a:endParaRPr>
          </a:p>
        </p:txBody>
      </p:sp>
    </p:spTree>
    <p:extLst>
      <p:ext uri="{BB962C8B-B14F-4D97-AF65-F5344CB8AC3E}">
        <p14:creationId xmlns:p14="http://schemas.microsoft.com/office/powerpoint/2010/main" val="3974769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3"/>
          <p:cNvSpPr>
            <a:spLocks noChangeArrowheads="1"/>
          </p:cNvSpPr>
          <p:nvPr/>
        </p:nvSpPr>
        <p:spPr bwMode="auto">
          <a:xfrm>
            <a:off x="2566202" y="74330"/>
            <a:ext cx="70104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4389438">
              <a:defRPr sz="2400">
                <a:solidFill>
                  <a:schemeClr val="tx1"/>
                </a:solidFill>
                <a:latin typeface="Arial" panose="020B0604020202020204" pitchFamily="34" charset="0"/>
                <a:ea typeface="ＭＳ Ｐゴシック" panose="020B0600070205080204" pitchFamily="34" charset="-128"/>
              </a:defRPr>
            </a:lvl1pPr>
            <a:lvl2pPr marL="742950" indent="-285750" defTabSz="4389438">
              <a:defRPr sz="2400">
                <a:solidFill>
                  <a:schemeClr val="tx1"/>
                </a:solidFill>
                <a:latin typeface="Arial" panose="020B0604020202020204" pitchFamily="34" charset="0"/>
                <a:ea typeface="ＭＳ Ｐゴシック" panose="020B0600070205080204" pitchFamily="34" charset="-128"/>
              </a:defRPr>
            </a:lvl2pPr>
            <a:lvl3pPr marL="1143000" indent="-228600" defTabSz="4389438">
              <a:defRPr sz="2400">
                <a:solidFill>
                  <a:schemeClr val="tx1"/>
                </a:solidFill>
                <a:latin typeface="Arial" panose="020B0604020202020204" pitchFamily="34" charset="0"/>
                <a:ea typeface="ＭＳ Ｐゴシック" panose="020B0600070205080204" pitchFamily="34" charset="-128"/>
              </a:defRPr>
            </a:lvl3pPr>
            <a:lvl4pPr marL="1600200" indent="-228600" defTabSz="4389438">
              <a:defRPr sz="2400">
                <a:solidFill>
                  <a:schemeClr val="tx1"/>
                </a:solidFill>
                <a:latin typeface="Arial" panose="020B0604020202020204" pitchFamily="34" charset="0"/>
                <a:ea typeface="ＭＳ Ｐゴシック" panose="020B0600070205080204" pitchFamily="34" charset="-128"/>
              </a:defRPr>
            </a:lvl4pPr>
            <a:lvl5pPr marL="2057400" indent="-228600" defTabSz="4389438">
              <a:defRPr sz="2400">
                <a:solidFill>
                  <a:schemeClr val="tx1"/>
                </a:solidFill>
                <a:latin typeface="Arial" panose="020B0604020202020204" pitchFamily="34" charset="0"/>
                <a:ea typeface="ＭＳ Ｐゴシック" panose="020B0600070205080204" pitchFamily="34" charset="-128"/>
              </a:defRPr>
            </a:lvl5pPr>
            <a:lvl6pPr marL="2514600" indent="-228600"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zh-TW" sz="3200" b="1" dirty="0">
                <a:solidFill>
                  <a:srgbClr val="002060"/>
                </a:solidFill>
                <a:latin typeface="Verdana" panose="020B0604030504040204" pitchFamily="34" charset="0"/>
                <a:cs typeface="Arial" panose="020B0604020202020204" pitchFamily="34" charset="0"/>
              </a:rPr>
              <a:t>Other alternatives: </a:t>
            </a:r>
          </a:p>
          <a:p>
            <a:pPr algn="ctr"/>
            <a:r>
              <a:rPr lang="en-US" altLang="en-US" sz="3200" b="1" dirty="0">
                <a:solidFill>
                  <a:srgbClr val="002060"/>
                </a:solidFill>
                <a:latin typeface="Verdana" panose="020B0604030504040204" pitchFamily="34" charset="0"/>
                <a:cs typeface="Arial" panose="020B0604020202020204" pitchFamily="34" charset="0"/>
              </a:rPr>
              <a:t>Planar/</a:t>
            </a:r>
            <a:r>
              <a:rPr lang="en-US" altLang="en-US" sz="3200" b="1" dirty="0" err="1">
                <a:solidFill>
                  <a:srgbClr val="002060"/>
                </a:solidFill>
                <a:latin typeface="Verdana" panose="020B0604030504040204" pitchFamily="34" charset="0"/>
                <a:cs typeface="Arial" panose="020B0604020202020204" pitchFamily="34" charset="0"/>
              </a:rPr>
              <a:t>FinFET</a:t>
            </a:r>
            <a:r>
              <a:rPr lang="en-US" altLang="en-US" sz="3200" b="1" dirty="0">
                <a:solidFill>
                  <a:srgbClr val="002060"/>
                </a:solidFill>
                <a:latin typeface="Verdana" panose="020B0604030504040204" pitchFamily="34" charset="0"/>
                <a:cs typeface="Arial" panose="020B0604020202020204" pitchFamily="34" charset="0"/>
              </a:rPr>
              <a:t> </a:t>
            </a:r>
            <a:r>
              <a:rPr lang="en-US" altLang="zh-TW" sz="3200" b="1" dirty="0">
                <a:solidFill>
                  <a:srgbClr val="002060"/>
                </a:solidFill>
                <a:latin typeface="Verdana" panose="020B0604030504040204" pitchFamily="34" charset="0"/>
                <a:cs typeface="Arial" panose="020B0604020202020204" pitchFamily="34" charset="0"/>
              </a:rPr>
              <a:t>– UCSD</a:t>
            </a:r>
            <a:r>
              <a:rPr lang="en-US" altLang="en-US" sz="3200" b="1" dirty="0">
                <a:solidFill>
                  <a:srgbClr val="002060"/>
                </a:solidFill>
                <a:latin typeface="Verdana" panose="020B0604030504040204" pitchFamily="34" charset="0"/>
                <a:cs typeface="Arial" panose="020B0604020202020204" pitchFamily="34" charset="0"/>
              </a:rPr>
              <a:t>  </a:t>
            </a:r>
          </a:p>
        </p:txBody>
      </p:sp>
      <p:pic>
        <p:nvPicPr>
          <p:cNvPr id="5" name="Image 4"/>
          <p:cNvPicPr>
            <a:picLocks noChangeAspect="1"/>
          </p:cNvPicPr>
          <p:nvPr/>
        </p:nvPicPr>
        <p:blipFill>
          <a:blip r:embed="rId2"/>
          <a:stretch>
            <a:fillRect/>
          </a:stretch>
        </p:blipFill>
        <p:spPr>
          <a:xfrm>
            <a:off x="605422" y="1081356"/>
            <a:ext cx="3603466" cy="2707689"/>
          </a:xfrm>
          <a:prstGeom prst="rect">
            <a:avLst/>
          </a:prstGeom>
        </p:spPr>
      </p:pic>
      <p:pic>
        <p:nvPicPr>
          <p:cNvPr id="7" name="Image 6"/>
          <p:cNvPicPr>
            <a:picLocks noChangeAspect="1"/>
          </p:cNvPicPr>
          <p:nvPr/>
        </p:nvPicPr>
        <p:blipFill>
          <a:blip r:embed="rId3"/>
          <a:stretch>
            <a:fillRect/>
          </a:stretch>
        </p:blipFill>
        <p:spPr>
          <a:xfrm>
            <a:off x="8286468" y="1151548"/>
            <a:ext cx="3032842" cy="3776984"/>
          </a:xfrm>
          <a:prstGeom prst="rect">
            <a:avLst/>
          </a:prstGeom>
        </p:spPr>
      </p:pic>
      <p:pic>
        <p:nvPicPr>
          <p:cNvPr id="8" name="Image 7"/>
          <p:cNvPicPr>
            <a:picLocks noChangeAspect="1"/>
          </p:cNvPicPr>
          <p:nvPr/>
        </p:nvPicPr>
        <p:blipFill>
          <a:blip r:embed="rId4"/>
          <a:stretch>
            <a:fillRect/>
          </a:stretch>
        </p:blipFill>
        <p:spPr>
          <a:xfrm>
            <a:off x="4782421" y="1424463"/>
            <a:ext cx="2930513" cy="3504069"/>
          </a:xfrm>
          <a:prstGeom prst="rect">
            <a:avLst/>
          </a:prstGeom>
        </p:spPr>
      </p:pic>
      <p:sp>
        <p:nvSpPr>
          <p:cNvPr id="9" name="TextBox 6"/>
          <p:cNvSpPr txBox="1">
            <a:spLocks noChangeArrowheads="1"/>
          </p:cNvSpPr>
          <p:nvPr/>
        </p:nvSpPr>
        <p:spPr bwMode="auto">
          <a:xfrm>
            <a:off x="-131682" y="3789045"/>
            <a:ext cx="5077673"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a:defRPr sz="2400">
                <a:solidFill>
                  <a:schemeClr val="tx1"/>
                </a:solidFill>
                <a:latin typeface="Arial" panose="020B0604020202020204" pitchFamily="34" charset="0"/>
                <a:ea typeface="ＭＳ Ｐゴシック" panose="020B0600070205080204" pitchFamily="34" charset="-128"/>
              </a:defRPr>
            </a:lvl1pPr>
            <a:lvl2pPr marL="1200150" indent="-7429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285750" indent="-285750" algn="ctr">
              <a:lnSpc>
                <a:spcPct val="150000"/>
              </a:lnSpc>
              <a:buFont typeface="Arial" panose="020B0604020202020204" pitchFamily="34" charset="0"/>
              <a:buChar char="•"/>
            </a:pPr>
            <a:r>
              <a:rPr lang="en-US" altLang="en-US" sz="1400" dirty="0"/>
              <a:t>AlGaN/GaN/Si </a:t>
            </a:r>
          </a:p>
          <a:p>
            <a:pPr marL="285750" indent="-285750" algn="ctr">
              <a:lnSpc>
                <a:spcPct val="150000"/>
              </a:lnSpc>
              <a:buFont typeface="Arial" panose="020B0604020202020204" pitchFamily="34" charset="0"/>
              <a:buChar char="•"/>
            </a:pPr>
            <a:r>
              <a:rPr lang="en-US" altLang="en-US" sz="1400" dirty="0"/>
              <a:t>MIS FET: 6 Fingers in parallel </a:t>
            </a:r>
          </a:p>
          <a:p>
            <a:pPr marL="285750" indent="-285750" algn="ctr">
              <a:lnSpc>
                <a:spcPct val="150000"/>
              </a:lnSpc>
              <a:buFont typeface="Wingdings" panose="05000000000000000000" pitchFamily="2" charset="2"/>
              <a:buChar char="Ø"/>
            </a:pPr>
            <a:r>
              <a:rPr lang="en-US" altLang="en-US" sz="1400" dirty="0" err="1"/>
              <a:t>L</a:t>
            </a:r>
            <a:r>
              <a:rPr lang="en-US" altLang="en-US" sz="1400" baseline="-25000" dirty="0" err="1"/>
              <a:t>g</a:t>
            </a:r>
            <a:r>
              <a:rPr lang="en-US" altLang="en-US" sz="1400" dirty="0"/>
              <a:t> = 90 nm , </a:t>
            </a:r>
            <a:r>
              <a:rPr lang="en-US" altLang="en-US" sz="1400" dirty="0" err="1"/>
              <a:t>W</a:t>
            </a:r>
            <a:r>
              <a:rPr lang="en-US" altLang="en-US" sz="1400" baseline="-25000" dirty="0" err="1"/>
              <a:t>fin</a:t>
            </a:r>
            <a:r>
              <a:rPr lang="en-US" altLang="en-US" sz="1400" dirty="0"/>
              <a:t> = 50-200 nm </a:t>
            </a:r>
          </a:p>
          <a:p>
            <a:pPr marL="285750" indent="-285750" algn="ctr">
              <a:lnSpc>
                <a:spcPct val="150000"/>
              </a:lnSpc>
              <a:buFont typeface="Wingdings" panose="05000000000000000000" pitchFamily="2" charset="2"/>
              <a:buChar char="Ø"/>
            </a:pPr>
            <a:r>
              <a:rPr lang="en-US" altLang="en-US" sz="1400" dirty="0"/>
              <a:t>LNA: PAE &gt; 32.3%, P</a:t>
            </a:r>
            <a:r>
              <a:rPr lang="en-US" altLang="en-US" sz="1400" baseline="-25000" dirty="0"/>
              <a:t>out</a:t>
            </a:r>
            <a:r>
              <a:rPr lang="en-US" altLang="en-US" sz="1400" dirty="0"/>
              <a:t>= 19 dBm, </a:t>
            </a:r>
            <a:r>
              <a:rPr lang="en-US" altLang="en-US" sz="1400" dirty="0" err="1"/>
              <a:t>G</a:t>
            </a:r>
            <a:r>
              <a:rPr lang="en-US" altLang="en-US" sz="1400" baseline="-25000" dirty="0" err="1"/>
              <a:t>p</a:t>
            </a:r>
            <a:r>
              <a:rPr lang="en-US" altLang="en-US" sz="1400" baseline="-25000" dirty="0"/>
              <a:t> </a:t>
            </a:r>
            <a:r>
              <a:rPr lang="en-US" altLang="en-US" sz="1400" dirty="0"/>
              <a:t>= 7.52 dB @ 30 GHz @</a:t>
            </a:r>
            <a:r>
              <a:rPr lang="en-US" altLang="en-US" sz="1400" dirty="0" err="1"/>
              <a:t>V</a:t>
            </a:r>
            <a:r>
              <a:rPr lang="en-US" altLang="en-US" sz="1400" baseline="-25000" dirty="0" err="1"/>
              <a:t>ds</a:t>
            </a:r>
            <a:r>
              <a:rPr lang="en-US" altLang="en-US" sz="1400" dirty="0"/>
              <a:t>=3V</a:t>
            </a:r>
          </a:p>
          <a:p>
            <a:pPr marL="285750" indent="-285750" algn="ctr">
              <a:lnSpc>
                <a:spcPct val="150000"/>
              </a:lnSpc>
              <a:buFont typeface="Wingdings" panose="05000000000000000000" pitchFamily="2" charset="2"/>
              <a:buChar char="Ø"/>
            </a:pPr>
            <a:r>
              <a:rPr lang="en-US" altLang="en-US" sz="1400" dirty="0"/>
              <a:t>OIP3 = 31 dBm</a:t>
            </a:r>
          </a:p>
          <a:p>
            <a:pPr marL="285750" indent="-285750" algn="ctr">
              <a:lnSpc>
                <a:spcPct val="150000"/>
              </a:lnSpc>
              <a:buFont typeface="Wingdings" panose="05000000000000000000" pitchFamily="2" charset="2"/>
              <a:buChar char="Ø"/>
            </a:pPr>
            <a:r>
              <a:rPr lang="en-US" altLang="en-US" sz="1400" dirty="0"/>
              <a:t>OIP3/PDC = 8.2 Db</a:t>
            </a:r>
          </a:p>
          <a:p>
            <a:pPr marL="285750" indent="-285750" algn="ctr">
              <a:lnSpc>
                <a:spcPct val="150000"/>
              </a:lnSpc>
              <a:buFont typeface="Wingdings" panose="05000000000000000000" pitchFamily="2" charset="2"/>
              <a:buChar char="Ø"/>
            </a:pPr>
            <a:r>
              <a:rPr lang="en-US" altLang="en-US" sz="1400" dirty="0"/>
              <a:t>C/IM3 = 45 </a:t>
            </a:r>
            <a:r>
              <a:rPr lang="en-US" altLang="en-US" sz="1400" dirty="0" err="1"/>
              <a:t>dBc</a:t>
            </a:r>
            <a:endParaRPr lang="en-US" altLang="en-US" sz="1400" dirty="0"/>
          </a:p>
          <a:p>
            <a:pPr marL="0" indent="0" algn="ctr">
              <a:lnSpc>
                <a:spcPct val="150000"/>
              </a:lnSpc>
            </a:pPr>
            <a:r>
              <a:rPr lang="en-US" altLang="en-US" sz="1400" b="1" dirty="0"/>
              <a:t>W. Choi, IEEE, 2020 </a:t>
            </a:r>
          </a:p>
        </p:txBody>
      </p:sp>
      <p:sp>
        <p:nvSpPr>
          <p:cNvPr id="11" name="Rectangle à coins arrondis 10"/>
          <p:cNvSpPr/>
          <p:nvPr/>
        </p:nvSpPr>
        <p:spPr>
          <a:xfrm>
            <a:off x="4649004" y="5232126"/>
            <a:ext cx="7459578" cy="10772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US" dirty="0"/>
              <a:t>Hybrid planar/</a:t>
            </a:r>
            <a:r>
              <a:rPr lang="en-US" dirty="0" err="1"/>
              <a:t>FinFET</a:t>
            </a:r>
            <a:r>
              <a:rPr lang="en-US" dirty="0"/>
              <a:t> device displayed a highest intrinsic device linearity among the 30 GHz devices determined by high OIP3/PDC and C/IM3.</a:t>
            </a:r>
          </a:p>
        </p:txBody>
      </p:sp>
      <p:sp>
        <p:nvSpPr>
          <p:cNvPr id="12" name="Espace réservé du numéro de diapositive 11"/>
          <p:cNvSpPr>
            <a:spLocks noGrp="1"/>
          </p:cNvSpPr>
          <p:nvPr>
            <p:ph type="sldNum" sz="quarter" idx="12"/>
          </p:nvPr>
        </p:nvSpPr>
        <p:spPr/>
        <p:txBody>
          <a:bodyPr/>
          <a:lstStyle/>
          <a:p>
            <a:fld id="{3BE224B6-48B7-48F4-B2E1-A273A2247066}" type="slidenum">
              <a:rPr lang="fr-FR" smtClean="0"/>
              <a:t>13</a:t>
            </a:fld>
            <a:endParaRPr lang="fr-FR"/>
          </a:p>
        </p:txBody>
      </p:sp>
    </p:spTree>
    <p:extLst>
      <p:ext uri="{BB962C8B-B14F-4D97-AF65-F5344CB8AC3E}">
        <p14:creationId xmlns:p14="http://schemas.microsoft.com/office/powerpoint/2010/main" val="4287930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3"/>
          <p:cNvSpPr>
            <a:spLocks noChangeArrowheads="1"/>
          </p:cNvSpPr>
          <p:nvPr/>
        </p:nvSpPr>
        <p:spPr bwMode="auto">
          <a:xfrm>
            <a:off x="2566202" y="74330"/>
            <a:ext cx="70104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4389438">
              <a:defRPr sz="2400">
                <a:solidFill>
                  <a:schemeClr val="tx1"/>
                </a:solidFill>
                <a:latin typeface="Arial" panose="020B0604020202020204" pitchFamily="34" charset="0"/>
                <a:ea typeface="ＭＳ Ｐゴシック" panose="020B0600070205080204" pitchFamily="34" charset="-128"/>
              </a:defRPr>
            </a:lvl1pPr>
            <a:lvl2pPr marL="742950" indent="-285750" defTabSz="4389438">
              <a:defRPr sz="2400">
                <a:solidFill>
                  <a:schemeClr val="tx1"/>
                </a:solidFill>
                <a:latin typeface="Arial" panose="020B0604020202020204" pitchFamily="34" charset="0"/>
                <a:ea typeface="ＭＳ Ｐゴシック" panose="020B0600070205080204" pitchFamily="34" charset="-128"/>
              </a:defRPr>
            </a:lvl2pPr>
            <a:lvl3pPr marL="1143000" indent="-228600" defTabSz="4389438">
              <a:defRPr sz="2400">
                <a:solidFill>
                  <a:schemeClr val="tx1"/>
                </a:solidFill>
                <a:latin typeface="Arial" panose="020B0604020202020204" pitchFamily="34" charset="0"/>
                <a:ea typeface="ＭＳ Ｐゴシック" panose="020B0600070205080204" pitchFamily="34" charset="-128"/>
              </a:defRPr>
            </a:lvl3pPr>
            <a:lvl4pPr marL="1600200" indent="-228600" defTabSz="4389438">
              <a:defRPr sz="2400">
                <a:solidFill>
                  <a:schemeClr val="tx1"/>
                </a:solidFill>
                <a:latin typeface="Arial" panose="020B0604020202020204" pitchFamily="34" charset="0"/>
                <a:ea typeface="ＭＳ Ｐゴシック" panose="020B0600070205080204" pitchFamily="34" charset="-128"/>
              </a:defRPr>
            </a:lvl4pPr>
            <a:lvl5pPr marL="2057400" indent="-228600" defTabSz="4389438">
              <a:defRPr sz="2400">
                <a:solidFill>
                  <a:schemeClr val="tx1"/>
                </a:solidFill>
                <a:latin typeface="Arial" panose="020B0604020202020204" pitchFamily="34" charset="0"/>
                <a:ea typeface="ＭＳ Ｐゴシック" panose="020B0600070205080204" pitchFamily="34" charset="-128"/>
              </a:defRPr>
            </a:lvl5pPr>
            <a:lvl6pPr marL="2514600" indent="-228600"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zh-TW" sz="3200" b="1" dirty="0">
                <a:solidFill>
                  <a:srgbClr val="002060"/>
                </a:solidFill>
                <a:latin typeface="Verdana" panose="020B0604030504040204" pitchFamily="34" charset="0"/>
                <a:cs typeface="Arial" panose="020B0604020202020204" pitchFamily="34" charset="0"/>
              </a:rPr>
              <a:t>Other alternatives: </a:t>
            </a:r>
          </a:p>
          <a:p>
            <a:pPr algn="ctr"/>
            <a:r>
              <a:rPr lang="en-US" altLang="en-US" sz="3200" b="1" dirty="0">
                <a:solidFill>
                  <a:srgbClr val="002060"/>
                </a:solidFill>
                <a:latin typeface="Verdana" panose="020B0604030504040204" pitchFamily="34" charset="0"/>
                <a:cs typeface="Arial" panose="020B0604020202020204" pitchFamily="34" charset="0"/>
              </a:rPr>
              <a:t>Planar/</a:t>
            </a:r>
            <a:r>
              <a:rPr lang="en-US" altLang="en-US" sz="3200" b="1" dirty="0" err="1">
                <a:solidFill>
                  <a:srgbClr val="002060"/>
                </a:solidFill>
                <a:latin typeface="Verdana" panose="020B0604030504040204" pitchFamily="34" charset="0"/>
                <a:cs typeface="Arial" panose="020B0604020202020204" pitchFamily="34" charset="0"/>
              </a:rPr>
              <a:t>FinFET</a:t>
            </a:r>
            <a:r>
              <a:rPr lang="en-US" altLang="en-US" sz="3200" b="1" dirty="0">
                <a:solidFill>
                  <a:srgbClr val="002060"/>
                </a:solidFill>
                <a:latin typeface="Verdana" panose="020B0604030504040204" pitchFamily="34" charset="0"/>
                <a:cs typeface="Arial" panose="020B0604020202020204" pitchFamily="34" charset="0"/>
              </a:rPr>
              <a:t> </a:t>
            </a:r>
            <a:r>
              <a:rPr lang="en-US" altLang="zh-TW" sz="3200" b="1" dirty="0">
                <a:solidFill>
                  <a:srgbClr val="002060"/>
                </a:solidFill>
                <a:latin typeface="Verdana" panose="020B0604030504040204" pitchFamily="34" charset="0"/>
                <a:cs typeface="Arial" panose="020B0604020202020204" pitchFamily="34" charset="0"/>
              </a:rPr>
              <a:t>– UCSD</a:t>
            </a:r>
            <a:r>
              <a:rPr lang="en-US" altLang="en-US" sz="3200" b="1" dirty="0">
                <a:solidFill>
                  <a:srgbClr val="002060"/>
                </a:solidFill>
                <a:latin typeface="Verdana" panose="020B0604030504040204" pitchFamily="34" charset="0"/>
                <a:cs typeface="Arial" panose="020B0604020202020204" pitchFamily="34" charset="0"/>
              </a:rPr>
              <a:t>  </a:t>
            </a:r>
          </a:p>
        </p:txBody>
      </p:sp>
      <p:pic>
        <p:nvPicPr>
          <p:cNvPr id="5" name="Image 4"/>
          <p:cNvPicPr>
            <a:picLocks noChangeAspect="1"/>
          </p:cNvPicPr>
          <p:nvPr/>
        </p:nvPicPr>
        <p:blipFill>
          <a:blip r:embed="rId2"/>
          <a:stretch>
            <a:fillRect/>
          </a:stretch>
        </p:blipFill>
        <p:spPr>
          <a:xfrm>
            <a:off x="730069" y="2143985"/>
            <a:ext cx="3897366" cy="2928529"/>
          </a:xfrm>
          <a:prstGeom prst="rect">
            <a:avLst/>
          </a:prstGeom>
        </p:spPr>
      </p:pic>
      <p:graphicFrame>
        <p:nvGraphicFramePr>
          <p:cNvPr id="6" name="Tableau 5"/>
          <p:cNvGraphicFramePr>
            <a:graphicFrameLocks noGrp="1"/>
          </p:cNvGraphicFramePr>
          <p:nvPr/>
        </p:nvGraphicFramePr>
        <p:xfrm>
          <a:off x="5672267" y="1688719"/>
          <a:ext cx="5412026" cy="4192316"/>
        </p:xfrm>
        <a:graphic>
          <a:graphicData uri="http://schemas.openxmlformats.org/drawingml/2006/table">
            <a:tbl>
              <a:tblPr firstRow="1" bandRow="1">
                <a:tableStyleId>{7DF18680-E054-41AD-8BC1-D1AEF772440D}</a:tableStyleId>
              </a:tblPr>
              <a:tblGrid>
                <a:gridCol w="2745007">
                  <a:extLst>
                    <a:ext uri="{9D8B030D-6E8A-4147-A177-3AD203B41FA5}">
                      <a16:colId xmlns:a16="http://schemas.microsoft.com/office/drawing/2014/main" val="811090478"/>
                    </a:ext>
                  </a:extLst>
                </a:gridCol>
                <a:gridCol w="2667019">
                  <a:extLst>
                    <a:ext uri="{9D8B030D-6E8A-4147-A177-3AD203B41FA5}">
                      <a16:colId xmlns:a16="http://schemas.microsoft.com/office/drawing/2014/main" val="2229571190"/>
                    </a:ext>
                  </a:extLst>
                </a:gridCol>
              </a:tblGrid>
              <a:tr h="657197">
                <a:tc>
                  <a:txBody>
                    <a:bodyPr/>
                    <a:lstStyle/>
                    <a:p>
                      <a:pPr algn="ctr"/>
                      <a:r>
                        <a:rPr lang="en-US" sz="2800" noProof="0" dirty="0"/>
                        <a:t>Pros</a:t>
                      </a:r>
                    </a:p>
                  </a:txBody>
                  <a:tcPr anchor="ctr">
                    <a:solidFill>
                      <a:schemeClr val="accent6">
                        <a:lumMod val="60000"/>
                        <a:lumOff val="40000"/>
                      </a:schemeClr>
                    </a:solidFill>
                  </a:tcPr>
                </a:tc>
                <a:tc>
                  <a:txBody>
                    <a:bodyPr/>
                    <a:lstStyle/>
                    <a:p>
                      <a:pPr algn="ctr"/>
                      <a:r>
                        <a:rPr lang="en-US" sz="2800" noProof="0" dirty="0"/>
                        <a:t>Cons</a:t>
                      </a:r>
                    </a:p>
                  </a:txBody>
                  <a:tcPr anchor="ctr">
                    <a:solidFill>
                      <a:schemeClr val="accent6">
                        <a:lumMod val="60000"/>
                        <a:lumOff val="40000"/>
                      </a:schemeClr>
                    </a:solidFill>
                  </a:tcPr>
                </a:tc>
                <a:extLst>
                  <a:ext uri="{0D108BD9-81ED-4DB2-BD59-A6C34878D82A}">
                    <a16:rowId xmlns:a16="http://schemas.microsoft.com/office/drawing/2014/main" val="4143439300"/>
                  </a:ext>
                </a:extLst>
              </a:tr>
              <a:tr h="3535119">
                <a:tc>
                  <a:txBody>
                    <a:bodyPr/>
                    <a:lstStyle/>
                    <a:p>
                      <a:pPr marL="285750" indent="-285750" algn="ctr">
                        <a:lnSpc>
                          <a:spcPct val="200000"/>
                        </a:lnSpc>
                        <a:buFont typeface="Wingdings" panose="05000000000000000000" pitchFamily="2" charset="2"/>
                        <a:buChar char="Ø"/>
                      </a:pPr>
                      <a:r>
                        <a:rPr lang="en-US" noProof="0" dirty="0"/>
                        <a:t>Linearity </a:t>
                      </a:r>
                    </a:p>
                  </a:txBody>
                  <a:tcPr anchor="ctr">
                    <a:solidFill>
                      <a:schemeClr val="accent6">
                        <a:lumMod val="20000"/>
                        <a:lumOff val="80000"/>
                      </a:schemeClr>
                    </a:solidFill>
                  </a:tcPr>
                </a:tc>
                <a:tc>
                  <a:txBody>
                    <a:bodyPr/>
                    <a:lstStyle/>
                    <a:p>
                      <a:pPr marL="285750" indent="-285750" algn="ctr">
                        <a:lnSpc>
                          <a:spcPct val="200000"/>
                        </a:lnSpc>
                        <a:buFont typeface="Wingdings" panose="05000000000000000000" pitchFamily="2" charset="2"/>
                        <a:buChar char="Ø"/>
                      </a:pPr>
                      <a:r>
                        <a:rPr lang="en-US" noProof="0" dirty="0"/>
                        <a:t>Very</a:t>
                      </a:r>
                      <a:r>
                        <a:rPr lang="en-US" baseline="0" noProof="0" dirty="0"/>
                        <a:t> limited drain bias operation </a:t>
                      </a:r>
                      <a:r>
                        <a:rPr lang="en-US" noProof="0" dirty="0"/>
                        <a:t>(V</a:t>
                      </a:r>
                      <a:r>
                        <a:rPr lang="en-US" baseline="-25000" noProof="0" dirty="0"/>
                        <a:t>DS</a:t>
                      </a:r>
                      <a:r>
                        <a:rPr lang="en-US" noProof="0" dirty="0"/>
                        <a:t> &lt; 10 V) </a:t>
                      </a:r>
                      <a:endParaRPr lang="en-US" baseline="0" noProof="0" dirty="0"/>
                    </a:p>
                    <a:p>
                      <a:pPr marL="0" indent="0" algn="ctr">
                        <a:lnSpc>
                          <a:spcPct val="200000"/>
                        </a:lnSpc>
                        <a:buFont typeface="Wingdings" panose="05000000000000000000" pitchFamily="2" charset="2"/>
                        <a:buNone/>
                      </a:pPr>
                      <a:r>
                        <a:rPr lang="en-US" baseline="0" noProof="0" dirty="0"/>
                        <a:t>and subsequent output power density</a:t>
                      </a:r>
                    </a:p>
                    <a:p>
                      <a:pPr marL="285750" indent="-285750" algn="ctr">
                        <a:lnSpc>
                          <a:spcPct val="200000"/>
                        </a:lnSpc>
                        <a:buFont typeface="Wingdings" panose="05000000000000000000" pitchFamily="2" charset="2"/>
                        <a:buChar char="Ø"/>
                      </a:pPr>
                      <a:r>
                        <a:rPr lang="en-US" baseline="0" noProof="0" dirty="0"/>
                        <a:t>Reliability ?</a:t>
                      </a:r>
                      <a:endParaRPr lang="en-US" noProof="0" dirty="0"/>
                    </a:p>
                  </a:txBody>
                  <a:tcPr anchor="ctr">
                    <a:solidFill>
                      <a:schemeClr val="accent6">
                        <a:lumMod val="20000"/>
                        <a:lumOff val="80000"/>
                      </a:schemeClr>
                    </a:solidFill>
                  </a:tcPr>
                </a:tc>
                <a:extLst>
                  <a:ext uri="{0D108BD9-81ED-4DB2-BD59-A6C34878D82A}">
                    <a16:rowId xmlns:a16="http://schemas.microsoft.com/office/drawing/2014/main" val="2240100539"/>
                  </a:ext>
                </a:extLst>
              </a:tr>
            </a:tbl>
          </a:graphicData>
        </a:graphic>
      </p:graphicFrame>
      <p:sp>
        <p:nvSpPr>
          <p:cNvPr id="7" name="ZoneTexte 6"/>
          <p:cNvSpPr txBox="1"/>
          <p:nvPr/>
        </p:nvSpPr>
        <p:spPr>
          <a:xfrm>
            <a:off x="10193394" y="1760029"/>
            <a:ext cx="528347" cy="523220"/>
          </a:xfrm>
          <a:prstGeom prst="rect">
            <a:avLst/>
          </a:prstGeom>
          <a:noFill/>
        </p:spPr>
        <p:txBody>
          <a:bodyPr wrap="square" rtlCol="0">
            <a:spAutoFit/>
          </a:bodyPr>
          <a:lstStyle/>
          <a:p>
            <a:r>
              <a:rPr lang="fr-FR" sz="2800" b="1" dirty="0">
                <a:solidFill>
                  <a:srgbClr val="FF0000"/>
                </a:solidFill>
                <a:sym typeface="Wingdings" panose="05000000000000000000" pitchFamily="2" charset="2"/>
              </a:rPr>
              <a:t></a:t>
            </a:r>
            <a:endParaRPr lang="en-US" sz="2800" b="1" dirty="0">
              <a:solidFill>
                <a:srgbClr val="FF0000"/>
              </a:solidFill>
            </a:endParaRPr>
          </a:p>
        </p:txBody>
      </p:sp>
      <p:sp>
        <p:nvSpPr>
          <p:cNvPr id="8" name="ZoneTexte 7"/>
          <p:cNvSpPr txBox="1"/>
          <p:nvPr/>
        </p:nvSpPr>
        <p:spPr>
          <a:xfrm>
            <a:off x="7430284" y="1760029"/>
            <a:ext cx="528347" cy="523220"/>
          </a:xfrm>
          <a:prstGeom prst="rect">
            <a:avLst/>
          </a:prstGeom>
          <a:noFill/>
        </p:spPr>
        <p:txBody>
          <a:bodyPr wrap="square" rtlCol="0">
            <a:spAutoFit/>
          </a:bodyPr>
          <a:lstStyle/>
          <a:p>
            <a:r>
              <a:rPr lang="fr-FR" sz="2800" b="1" dirty="0">
                <a:solidFill>
                  <a:srgbClr val="00B050"/>
                </a:solidFill>
                <a:sym typeface="Wingdings" panose="05000000000000000000" pitchFamily="2" charset="2"/>
              </a:rPr>
              <a:t></a:t>
            </a:r>
            <a:endParaRPr lang="en-US" sz="2800" b="1" dirty="0">
              <a:solidFill>
                <a:srgbClr val="00B050"/>
              </a:solidFill>
            </a:endParaRPr>
          </a:p>
        </p:txBody>
      </p:sp>
    </p:spTree>
    <p:extLst>
      <p:ext uri="{BB962C8B-B14F-4D97-AF65-F5344CB8AC3E}">
        <p14:creationId xmlns:p14="http://schemas.microsoft.com/office/powerpoint/2010/main" val="1267954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3"/>
          <p:cNvSpPr>
            <a:spLocks noChangeArrowheads="1"/>
          </p:cNvSpPr>
          <p:nvPr/>
        </p:nvSpPr>
        <p:spPr bwMode="auto">
          <a:xfrm>
            <a:off x="1391919" y="0"/>
            <a:ext cx="1004289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4389438">
              <a:defRPr sz="2400">
                <a:solidFill>
                  <a:schemeClr val="tx1"/>
                </a:solidFill>
                <a:latin typeface="Arial" panose="020B0604020202020204" pitchFamily="34" charset="0"/>
                <a:ea typeface="ＭＳ Ｐゴシック" panose="020B0600070205080204" pitchFamily="34" charset="-128"/>
              </a:defRPr>
            </a:lvl1pPr>
            <a:lvl2pPr marL="742950" indent="-285750" defTabSz="4389438">
              <a:defRPr sz="2400">
                <a:solidFill>
                  <a:schemeClr val="tx1"/>
                </a:solidFill>
                <a:latin typeface="Arial" panose="020B0604020202020204" pitchFamily="34" charset="0"/>
                <a:ea typeface="ＭＳ Ｐゴシック" panose="020B0600070205080204" pitchFamily="34" charset="-128"/>
              </a:defRPr>
            </a:lvl2pPr>
            <a:lvl3pPr marL="1143000" indent="-228600" defTabSz="4389438">
              <a:defRPr sz="2400">
                <a:solidFill>
                  <a:schemeClr val="tx1"/>
                </a:solidFill>
                <a:latin typeface="Arial" panose="020B0604020202020204" pitchFamily="34" charset="0"/>
                <a:ea typeface="ＭＳ Ｐゴシック" panose="020B0600070205080204" pitchFamily="34" charset="-128"/>
              </a:defRPr>
            </a:lvl3pPr>
            <a:lvl4pPr marL="1600200" indent="-228600" defTabSz="4389438">
              <a:defRPr sz="2400">
                <a:solidFill>
                  <a:schemeClr val="tx1"/>
                </a:solidFill>
                <a:latin typeface="Arial" panose="020B0604020202020204" pitchFamily="34" charset="0"/>
                <a:ea typeface="ＭＳ Ｐゴシック" panose="020B0600070205080204" pitchFamily="34" charset="-128"/>
              </a:defRPr>
            </a:lvl4pPr>
            <a:lvl5pPr marL="2057400" indent="-228600" defTabSz="4389438">
              <a:defRPr sz="2400">
                <a:solidFill>
                  <a:schemeClr val="tx1"/>
                </a:solidFill>
                <a:latin typeface="Arial" panose="020B0604020202020204" pitchFamily="34" charset="0"/>
                <a:ea typeface="ＭＳ Ｐゴシック" panose="020B0600070205080204" pitchFamily="34" charset="-128"/>
              </a:defRPr>
            </a:lvl5pPr>
            <a:lvl6pPr marL="2514600" indent="-228600"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zh-TW" sz="3200" b="1" dirty="0">
                <a:solidFill>
                  <a:srgbClr val="002060"/>
                </a:solidFill>
                <a:latin typeface="Verdana" panose="020B0604030504040204" pitchFamily="34" charset="0"/>
                <a:cs typeface="Arial" panose="020B0604020202020204" pitchFamily="34" charset="0"/>
              </a:rPr>
              <a:t>Other alternatives: </a:t>
            </a:r>
          </a:p>
          <a:p>
            <a:pPr algn="ctr"/>
            <a:r>
              <a:rPr lang="en-US" altLang="zh-TW" sz="3200" b="1" dirty="0">
                <a:solidFill>
                  <a:srgbClr val="002060"/>
                </a:solidFill>
                <a:latin typeface="Verdana" panose="020B0604030504040204" pitchFamily="34" charset="0"/>
                <a:cs typeface="Arial" panose="020B0604020202020204" pitchFamily="34" charset="0"/>
              </a:rPr>
              <a:t>Multi-channel SLCFET– Rochester institute</a:t>
            </a:r>
            <a:r>
              <a:rPr lang="en-US" altLang="en-US" sz="3200" b="1" dirty="0">
                <a:solidFill>
                  <a:srgbClr val="002060"/>
                </a:solidFill>
                <a:latin typeface="Verdana" panose="020B0604030504040204" pitchFamily="34" charset="0"/>
                <a:cs typeface="Arial" panose="020B0604020202020204" pitchFamily="34" charset="0"/>
              </a:rPr>
              <a:t>  </a:t>
            </a:r>
          </a:p>
        </p:txBody>
      </p:sp>
      <p:pic>
        <p:nvPicPr>
          <p:cNvPr id="3" name="Image 2"/>
          <p:cNvPicPr>
            <a:picLocks noChangeAspect="1"/>
          </p:cNvPicPr>
          <p:nvPr/>
        </p:nvPicPr>
        <p:blipFill>
          <a:blip r:embed="rId2"/>
          <a:stretch>
            <a:fillRect/>
          </a:stretch>
        </p:blipFill>
        <p:spPr>
          <a:xfrm>
            <a:off x="717850" y="1507698"/>
            <a:ext cx="3885204" cy="2464227"/>
          </a:xfrm>
          <a:prstGeom prst="rect">
            <a:avLst/>
          </a:prstGeom>
        </p:spPr>
      </p:pic>
      <p:pic>
        <p:nvPicPr>
          <p:cNvPr id="5" name="Image 4"/>
          <p:cNvPicPr>
            <a:picLocks noChangeAspect="1"/>
          </p:cNvPicPr>
          <p:nvPr/>
        </p:nvPicPr>
        <p:blipFill>
          <a:blip r:embed="rId3"/>
          <a:stretch>
            <a:fillRect/>
          </a:stretch>
        </p:blipFill>
        <p:spPr>
          <a:xfrm>
            <a:off x="5538888" y="1472218"/>
            <a:ext cx="5160670" cy="3703781"/>
          </a:xfrm>
          <a:prstGeom prst="rect">
            <a:avLst/>
          </a:prstGeom>
        </p:spPr>
      </p:pic>
      <p:sp>
        <p:nvSpPr>
          <p:cNvPr id="6" name="TextBox 6"/>
          <p:cNvSpPr txBox="1">
            <a:spLocks noChangeArrowheads="1"/>
          </p:cNvSpPr>
          <p:nvPr/>
        </p:nvSpPr>
        <p:spPr bwMode="auto">
          <a:xfrm>
            <a:off x="121616" y="3971925"/>
            <a:ext cx="507767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a:defRPr sz="2400">
                <a:solidFill>
                  <a:schemeClr val="tx1"/>
                </a:solidFill>
                <a:latin typeface="Arial" panose="020B0604020202020204" pitchFamily="34" charset="0"/>
                <a:ea typeface="ＭＳ Ｐゴシック" panose="020B0600070205080204" pitchFamily="34" charset="-128"/>
              </a:defRPr>
            </a:lvl1pPr>
            <a:lvl2pPr marL="1200150" indent="-7429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285750" indent="-285750" algn="ctr">
              <a:lnSpc>
                <a:spcPct val="150000"/>
              </a:lnSpc>
              <a:buFont typeface="Arial" panose="020B0604020202020204" pitchFamily="34" charset="0"/>
              <a:buChar char="•"/>
            </a:pPr>
            <a:r>
              <a:rPr lang="en-US" altLang="en-US" sz="1400" dirty="0"/>
              <a:t>AlGaN/GaN super-lattice</a:t>
            </a:r>
          </a:p>
          <a:p>
            <a:pPr marL="285750" indent="-285750" algn="ctr">
              <a:lnSpc>
                <a:spcPct val="150000"/>
              </a:lnSpc>
              <a:buFont typeface="Arial" panose="020B0604020202020204" pitchFamily="34" charset="0"/>
              <a:buChar char="•"/>
            </a:pPr>
            <a:r>
              <a:rPr lang="en-US" altLang="en-US" sz="1400" dirty="0"/>
              <a:t>6 stacked </a:t>
            </a:r>
            <a:r>
              <a:rPr lang="en-US" altLang="en-US" sz="1400" dirty="0" err="1"/>
              <a:t>heterostructures</a:t>
            </a:r>
            <a:r>
              <a:rPr lang="en-US" altLang="en-US" sz="1400" dirty="0"/>
              <a:t>: Stacked 2DEG layers</a:t>
            </a:r>
          </a:p>
          <a:p>
            <a:pPr marL="285750" indent="-285750" algn="ctr">
              <a:lnSpc>
                <a:spcPct val="150000"/>
              </a:lnSpc>
              <a:buFont typeface="Wingdings" panose="05000000000000000000" pitchFamily="2" charset="2"/>
              <a:buChar char="Ø"/>
            </a:pPr>
            <a:r>
              <a:rPr lang="en-US" altLang="en-US" sz="1400" dirty="0" err="1"/>
              <a:t>L</a:t>
            </a:r>
            <a:r>
              <a:rPr lang="en-US" altLang="en-US" sz="1400" baseline="-25000" dirty="0" err="1"/>
              <a:t>g</a:t>
            </a:r>
            <a:r>
              <a:rPr lang="en-US" altLang="en-US" sz="1400" dirty="0"/>
              <a:t> = 150 nm , </a:t>
            </a:r>
            <a:r>
              <a:rPr lang="en-US" altLang="en-US" sz="1400" dirty="0" err="1"/>
              <a:t>R</a:t>
            </a:r>
            <a:r>
              <a:rPr lang="en-US" altLang="en-US" sz="1400" baseline="-25000" dirty="0" err="1"/>
              <a:t>sheet</a:t>
            </a:r>
            <a:r>
              <a:rPr lang="en-US" altLang="en-US" sz="1400" baseline="-25000" dirty="0"/>
              <a:t> </a:t>
            </a:r>
            <a:r>
              <a:rPr lang="en-US" altLang="en-US" sz="1400" dirty="0"/>
              <a:t>= 300 ohm/</a:t>
            </a:r>
            <a:r>
              <a:rPr lang="en-US" altLang="en-US" sz="1400" dirty="0" err="1"/>
              <a:t>sq</a:t>
            </a:r>
            <a:r>
              <a:rPr lang="en-US" altLang="en-US" sz="1400" dirty="0"/>
              <a:t>, I</a:t>
            </a:r>
            <a:r>
              <a:rPr lang="en-US" altLang="en-US" sz="1400" baseline="-25000" dirty="0"/>
              <a:t>max</a:t>
            </a:r>
            <a:r>
              <a:rPr lang="en-US" altLang="en-US" sz="1400" dirty="0"/>
              <a:t> = 1.8 A/mm, G</a:t>
            </a:r>
            <a:r>
              <a:rPr lang="en-US" altLang="en-US" sz="1400" baseline="-25000" dirty="0"/>
              <a:t>m </a:t>
            </a:r>
            <a:r>
              <a:rPr lang="en-US" altLang="en-US" sz="1400" dirty="0"/>
              <a:t>= 150 </a:t>
            </a:r>
            <a:r>
              <a:rPr lang="en-US" altLang="en-US" sz="1400" dirty="0" err="1"/>
              <a:t>mS</a:t>
            </a:r>
            <a:r>
              <a:rPr lang="en-US" altLang="en-US" sz="1400" dirty="0"/>
              <a:t>/mm , </a:t>
            </a:r>
            <a:r>
              <a:rPr lang="en-US" altLang="en-US" sz="1400" dirty="0" err="1"/>
              <a:t>f</a:t>
            </a:r>
            <a:r>
              <a:rPr lang="en-US" altLang="en-US" sz="1400" baseline="-25000" dirty="0" err="1"/>
              <a:t>t</a:t>
            </a:r>
            <a:r>
              <a:rPr lang="en-US" altLang="en-US" sz="1400" dirty="0"/>
              <a:t>/</a:t>
            </a:r>
            <a:r>
              <a:rPr lang="en-US" altLang="en-US" sz="1400" baseline="-25000" dirty="0"/>
              <a:t> </a:t>
            </a:r>
            <a:r>
              <a:rPr lang="en-US" altLang="en-US" sz="1400" dirty="0" err="1"/>
              <a:t>f</a:t>
            </a:r>
            <a:r>
              <a:rPr lang="en-US" altLang="en-US" sz="1400" baseline="-25000" dirty="0" err="1"/>
              <a:t>max</a:t>
            </a:r>
            <a:r>
              <a:rPr lang="en-US" altLang="en-US" sz="1400" dirty="0"/>
              <a:t>= 47/124 GHz</a:t>
            </a:r>
          </a:p>
          <a:p>
            <a:pPr marL="285750" indent="-285750" algn="ctr">
              <a:lnSpc>
                <a:spcPct val="150000"/>
              </a:lnSpc>
              <a:buFont typeface="Wingdings" panose="05000000000000000000" pitchFamily="2" charset="2"/>
              <a:buChar char="Ø"/>
            </a:pPr>
            <a:r>
              <a:rPr lang="en-US" altLang="en-US" sz="1400" dirty="0"/>
              <a:t>Amplifier: PAE &gt; 45%, P</a:t>
            </a:r>
            <a:r>
              <a:rPr lang="en-US" altLang="en-US" sz="1400" baseline="-25000" dirty="0"/>
              <a:t>out</a:t>
            </a:r>
            <a:r>
              <a:rPr lang="en-US" altLang="en-US" sz="1400" dirty="0"/>
              <a:t>= 6 W/mm @ 30 GHz @</a:t>
            </a:r>
            <a:r>
              <a:rPr lang="en-US" altLang="en-US" sz="1400" dirty="0" err="1"/>
              <a:t>V</a:t>
            </a:r>
            <a:r>
              <a:rPr lang="en-US" altLang="en-US" sz="1400" baseline="-25000" dirty="0" err="1"/>
              <a:t>ds</a:t>
            </a:r>
            <a:r>
              <a:rPr lang="en-US" altLang="en-US" sz="1400" dirty="0"/>
              <a:t>=15V</a:t>
            </a:r>
          </a:p>
          <a:p>
            <a:pPr marL="285750" indent="-285750" algn="ctr">
              <a:lnSpc>
                <a:spcPct val="150000"/>
              </a:lnSpc>
              <a:buFont typeface="Wingdings" panose="05000000000000000000" pitchFamily="2" charset="2"/>
              <a:buChar char="Ø"/>
            </a:pPr>
            <a:r>
              <a:rPr lang="en-US" altLang="en-US" sz="1400" dirty="0"/>
              <a:t>OIP3/PDC = 6 dB</a:t>
            </a:r>
            <a:endParaRPr lang="en-US" altLang="en-US" sz="1400" b="1" dirty="0"/>
          </a:p>
          <a:p>
            <a:pPr marL="0" indent="0" algn="ctr">
              <a:lnSpc>
                <a:spcPct val="150000"/>
              </a:lnSpc>
            </a:pPr>
            <a:r>
              <a:rPr lang="en-US" altLang="en-US" sz="1400" b="1" dirty="0"/>
              <a:t>J. Chang et al, IEEE, 2019 </a:t>
            </a:r>
          </a:p>
        </p:txBody>
      </p:sp>
      <p:sp>
        <p:nvSpPr>
          <p:cNvPr id="8" name="Rectangle à coins arrondis 7"/>
          <p:cNvSpPr/>
          <p:nvPr/>
        </p:nvSpPr>
        <p:spPr>
          <a:xfrm>
            <a:off x="5604084" y="5310753"/>
            <a:ext cx="6013032" cy="10772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SLCFET’s novel architecture with a high charge density super-lattice modulated by sidewall gates provides a promising new amplifier device technology  </a:t>
            </a:r>
          </a:p>
        </p:txBody>
      </p:sp>
      <p:sp>
        <p:nvSpPr>
          <p:cNvPr id="9" name="Espace réservé du numéro de diapositive 8"/>
          <p:cNvSpPr>
            <a:spLocks noGrp="1"/>
          </p:cNvSpPr>
          <p:nvPr>
            <p:ph type="sldNum" sz="quarter" idx="12"/>
          </p:nvPr>
        </p:nvSpPr>
        <p:spPr/>
        <p:txBody>
          <a:bodyPr/>
          <a:lstStyle/>
          <a:p>
            <a:fld id="{3BE224B6-48B7-48F4-B2E1-A273A2247066}" type="slidenum">
              <a:rPr lang="fr-FR" smtClean="0"/>
              <a:t>15</a:t>
            </a:fld>
            <a:endParaRPr lang="fr-FR"/>
          </a:p>
        </p:txBody>
      </p:sp>
    </p:spTree>
    <p:extLst>
      <p:ext uri="{BB962C8B-B14F-4D97-AF65-F5344CB8AC3E}">
        <p14:creationId xmlns:p14="http://schemas.microsoft.com/office/powerpoint/2010/main" val="1802595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3"/>
          <p:cNvSpPr>
            <a:spLocks noChangeArrowheads="1"/>
          </p:cNvSpPr>
          <p:nvPr/>
        </p:nvSpPr>
        <p:spPr bwMode="auto">
          <a:xfrm>
            <a:off x="1391919" y="0"/>
            <a:ext cx="1004289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4389438">
              <a:defRPr sz="2400">
                <a:solidFill>
                  <a:schemeClr val="tx1"/>
                </a:solidFill>
                <a:latin typeface="Arial" panose="020B0604020202020204" pitchFamily="34" charset="0"/>
                <a:ea typeface="ＭＳ Ｐゴシック" panose="020B0600070205080204" pitchFamily="34" charset="-128"/>
              </a:defRPr>
            </a:lvl1pPr>
            <a:lvl2pPr marL="742950" indent="-285750" defTabSz="4389438">
              <a:defRPr sz="2400">
                <a:solidFill>
                  <a:schemeClr val="tx1"/>
                </a:solidFill>
                <a:latin typeface="Arial" panose="020B0604020202020204" pitchFamily="34" charset="0"/>
                <a:ea typeface="ＭＳ Ｐゴシック" panose="020B0600070205080204" pitchFamily="34" charset="-128"/>
              </a:defRPr>
            </a:lvl2pPr>
            <a:lvl3pPr marL="1143000" indent="-228600" defTabSz="4389438">
              <a:defRPr sz="2400">
                <a:solidFill>
                  <a:schemeClr val="tx1"/>
                </a:solidFill>
                <a:latin typeface="Arial" panose="020B0604020202020204" pitchFamily="34" charset="0"/>
                <a:ea typeface="ＭＳ Ｐゴシック" panose="020B0600070205080204" pitchFamily="34" charset="-128"/>
              </a:defRPr>
            </a:lvl3pPr>
            <a:lvl4pPr marL="1600200" indent="-228600" defTabSz="4389438">
              <a:defRPr sz="2400">
                <a:solidFill>
                  <a:schemeClr val="tx1"/>
                </a:solidFill>
                <a:latin typeface="Arial" panose="020B0604020202020204" pitchFamily="34" charset="0"/>
                <a:ea typeface="ＭＳ Ｐゴシック" panose="020B0600070205080204" pitchFamily="34" charset="-128"/>
              </a:defRPr>
            </a:lvl4pPr>
            <a:lvl5pPr marL="2057400" indent="-228600" defTabSz="4389438">
              <a:defRPr sz="2400">
                <a:solidFill>
                  <a:schemeClr val="tx1"/>
                </a:solidFill>
                <a:latin typeface="Arial" panose="020B0604020202020204" pitchFamily="34" charset="0"/>
                <a:ea typeface="ＭＳ Ｐゴシック" panose="020B0600070205080204" pitchFamily="34" charset="-128"/>
              </a:defRPr>
            </a:lvl5pPr>
            <a:lvl6pPr marL="2514600" indent="-228600"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zh-TW" sz="3200" b="1" dirty="0">
                <a:solidFill>
                  <a:srgbClr val="002060"/>
                </a:solidFill>
                <a:latin typeface="Verdana" panose="020B0604030504040204" pitchFamily="34" charset="0"/>
                <a:cs typeface="Arial" panose="020B0604020202020204" pitchFamily="34" charset="0"/>
              </a:rPr>
              <a:t>Other alternatives: </a:t>
            </a:r>
          </a:p>
          <a:p>
            <a:pPr algn="ctr"/>
            <a:r>
              <a:rPr lang="en-US" altLang="zh-TW" sz="3200" b="1" dirty="0">
                <a:solidFill>
                  <a:srgbClr val="002060"/>
                </a:solidFill>
                <a:latin typeface="Verdana" panose="020B0604030504040204" pitchFamily="34" charset="0"/>
                <a:cs typeface="Arial" panose="020B0604020202020204" pitchFamily="34" charset="0"/>
              </a:rPr>
              <a:t>Multi-channel SLCFET– Rochester institute</a:t>
            </a:r>
            <a:r>
              <a:rPr lang="en-US" altLang="en-US" sz="3200" b="1" dirty="0">
                <a:solidFill>
                  <a:srgbClr val="002060"/>
                </a:solidFill>
                <a:latin typeface="Verdana" panose="020B0604030504040204" pitchFamily="34" charset="0"/>
                <a:cs typeface="Arial" panose="020B0604020202020204" pitchFamily="34" charset="0"/>
              </a:rPr>
              <a:t>  </a:t>
            </a:r>
          </a:p>
        </p:txBody>
      </p:sp>
      <p:pic>
        <p:nvPicPr>
          <p:cNvPr id="3" name="Image 2"/>
          <p:cNvPicPr>
            <a:picLocks noChangeAspect="1"/>
          </p:cNvPicPr>
          <p:nvPr/>
        </p:nvPicPr>
        <p:blipFill>
          <a:blip r:embed="rId2"/>
          <a:stretch>
            <a:fillRect/>
          </a:stretch>
        </p:blipFill>
        <p:spPr>
          <a:xfrm>
            <a:off x="292592" y="1984865"/>
            <a:ext cx="4701184" cy="2981770"/>
          </a:xfrm>
          <a:prstGeom prst="rect">
            <a:avLst/>
          </a:prstGeom>
        </p:spPr>
      </p:pic>
      <p:sp>
        <p:nvSpPr>
          <p:cNvPr id="9" name="Espace réservé du numéro de diapositive 8"/>
          <p:cNvSpPr>
            <a:spLocks noGrp="1"/>
          </p:cNvSpPr>
          <p:nvPr>
            <p:ph type="sldNum" sz="quarter" idx="12"/>
          </p:nvPr>
        </p:nvSpPr>
        <p:spPr/>
        <p:txBody>
          <a:bodyPr/>
          <a:lstStyle/>
          <a:p>
            <a:fld id="{3BE224B6-48B7-48F4-B2E1-A273A2247066}" type="slidenum">
              <a:rPr lang="fr-FR" smtClean="0"/>
              <a:t>16</a:t>
            </a:fld>
            <a:endParaRPr lang="fr-FR"/>
          </a:p>
        </p:txBody>
      </p:sp>
      <p:graphicFrame>
        <p:nvGraphicFramePr>
          <p:cNvPr id="6" name="Tableau 5"/>
          <p:cNvGraphicFramePr>
            <a:graphicFrameLocks noGrp="1"/>
          </p:cNvGraphicFramePr>
          <p:nvPr/>
        </p:nvGraphicFramePr>
        <p:xfrm>
          <a:off x="5672267" y="1688719"/>
          <a:ext cx="5412026" cy="4192316"/>
        </p:xfrm>
        <a:graphic>
          <a:graphicData uri="http://schemas.openxmlformats.org/drawingml/2006/table">
            <a:tbl>
              <a:tblPr firstRow="1" bandRow="1">
                <a:tableStyleId>{7DF18680-E054-41AD-8BC1-D1AEF772440D}</a:tableStyleId>
              </a:tblPr>
              <a:tblGrid>
                <a:gridCol w="2745007">
                  <a:extLst>
                    <a:ext uri="{9D8B030D-6E8A-4147-A177-3AD203B41FA5}">
                      <a16:colId xmlns:a16="http://schemas.microsoft.com/office/drawing/2014/main" val="811090478"/>
                    </a:ext>
                  </a:extLst>
                </a:gridCol>
                <a:gridCol w="2667019">
                  <a:extLst>
                    <a:ext uri="{9D8B030D-6E8A-4147-A177-3AD203B41FA5}">
                      <a16:colId xmlns:a16="http://schemas.microsoft.com/office/drawing/2014/main" val="2229571190"/>
                    </a:ext>
                  </a:extLst>
                </a:gridCol>
              </a:tblGrid>
              <a:tr h="657197">
                <a:tc>
                  <a:txBody>
                    <a:bodyPr/>
                    <a:lstStyle/>
                    <a:p>
                      <a:pPr algn="ctr"/>
                      <a:r>
                        <a:rPr lang="en-US" sz="2800" noProof="0" dirty="0"/>
                        <a:t>Pros</a:t>
                      </a:r>
                    </a:p>
                  </a:txBody>
                  <a:tcPr anchor="ctr">
                    <a:solidFill>
                      <a:schemeClr val="accent6">
                        <a:lumMod val="60000"/>
                        <a:lumOff val="40000"/>
                      </a:schemeClr>
                    </a:solidFill>
                  </a:tcPr>
                </a:tc>
                <a:tc>
                  <a:txBody>
                    <a:bodyPr/>
                    <a:lstStyle/>
                    <a:p>
                      <a:pPr algn="ctr"/>
                      <a:r>
                        <a:rPr lang="en-US" sz="2800" noProof="0" dirty="0"/>
                        <a:t>Cons</a:t>
                      </a:r>
                    </a:p>
                  </a:txBody>
                  <a:tcPr anchor="ctr">
                    <a:solidFill>
                      <a:schemeClr val="accent6">
                        <a:lumMod val="60000"/>
                        <a:lumOff val="40000"/>
                      </a:schemeClr>
                    </a:solidFill>
                  </a:tcPr>
                </a:tc>
                <a:extLst>
                  <a:ext uri="{0D108BD9-81ED-4DB2-BD59-A6C34878D82A}">
                    <a16:rowId xmlns:a16="http://schemas.microsoft.com/office/drawing/2014/main" val="4143439300"/>
                  </a:ext>
                </a:extLst>
              </a:tr>
              <a:tr h="3535119">
                <a:tc>
                  <a:txBody>
                    <a:bodyPr/>
                    <a:lstStyle/>
                    <a:p>
                      <a:pPr marL="285750" indent="-285750" algn="ctr">
                        <a:lnSpc>
                          <a:spcPct val="200000"/>
                        </a:lnSpc>
                        <a:buFont typeface="Wingdings" panose="05000000000000000000" pitchFamily="2" charset="2"/>
                        <a:buChar char="Ø"/>
                      </a:pPr>
                      <a:r>
                        <a:rPr lang="en-US" noProof="0" dirty="0"/>
                        <a:t>High current density </a:t>
                      </a:r>
                    </a:p>
                    <a:p>
                      <a:pPr marL="285750" indent="-285750" algn="ctr">
                        <a:lnSpc>
                          <a:spcPct val="200000"/>
                        </a:lnSpc>
                        <a:buFont typeface="Wingdings" panose="05000000000000000000" pitchFamily="2" charset="2"/>
                        <a:buChar char="Ø"/>
                      </a:pPr>
                      <a:r>
                        <a:rPr lang="en-US" noProof="0" dirty="0"/>
                        <a:t>High power density </a:t>
                      </a:r>
                    </a:p>
                    <a:p>
                      <a:pPr marL="285750" indent="-285750" algn="ctr">
                        <a:lnSpc>
                          <a:spcPct val="200000"/>
                        </a:lnSpc>
                        <a:buFont typeface="Wingdings" panose="05000000000000000000" pitchFamily="2" charset="2"/>
                        <a:buChar char="Ø"/>
                      </a:pPr>
                      <a:r>
                        <a:rPr lang="en-US" noProof="0" dirty="0"/>
                        <a:t>Linearity </a:t>
                      </a:r>
                    </a:p>
                  </a:txBody>
                  <a:tcPr anchor="ctr">
                    <a:solidFill>
                      <a:schemeClr val="accent6">
                        <a:lumMod val="20000"/>
                        <a:lumOff val="80000"/>
                      </a:schemeClr>
                    </a:solidFill>
                  </a:tcPr>
                </a:tc>
                <a:tc>
                  <a:txBody>
                    <a:bodyPr/>
                    <a:lstStyle/>
                    <a:p>
                      <a:pPr marL="285750" indent="-285750" algn="ctr">
                        <a:lnSpc>
                          <a:spcPct val="200000"/>
                        </a:lnSpc>
                        <a:buFont typeface="Wingdings" panose="05000000000000000000" pitchFamily="2" charset="2"/>
                        <a:buChar char="Ø"/>
                      </a:pPr>
                      <a:r>
                        <a:rPr lang="en-US" noProof="0" dirty="0"/>
                        <a:t>Low transconductance</a:t>
                      </a:r>
                      <a:r>
                        <a:rPr lang="en-US" baseline="0" noProof="0" dirty="0"/>
                        <a:t>: charge modulation issue ?</a:t>
                      </a:r>
                    </a:p>
                    <a:p>
                      <a:pPr marL="285750" indent="-285750" algn="ctr">
                        <a:lnSpc>
                          <a:spcPct val="200000"/>
                        </a:lnSpc>
                        <a:buFont typeface="Wingdings" panose="05000000000000000000" pitchFamily="2" charset="2"/>
                        <a:buChar char="Ø"/>
                      </a:pPr>
                      <a:r>
                        <a:rPr lang="en-US" baseline="0" noProof="0" dirty="0"/>
                        <a:t>Reliability  ?</a:t>
                      </a:r>
                      <a:endParaRPr lang="en-US" noProof="0" dirty="0"/>
                    </a:p>
                  </a:txBody>
                  <a:tcPr anchor="ctr">
                    <a:solidFill>
                      <a:schemeClr val="accent6">
                        <a:lumMod val="20000"/>
                        <a:lumOff val="80000"/>
                      </a:schemeClr>
                    </a:solidFill>
                  </a:tcPr>
                </a:tc>
                <a:extLst>
                  <a:ext uri="{0D108BD9-81ED-4DB2-BD59-A6C34878D82A}">
                    <a16:rowId xmlns:a16="http://schemas.microsoft.com/office/drawing/2014/main" val="2240100539"/>
                  </a:ext>
                </a:extLst>
              </a:tr>
            </a:tbl>
          </a:graphicData>
        </a:graphic>
      </p:graphicFrame>
      <p:sp>
        <p:nvSpPr>
          <p:cNvPr id="7" name="ZoneTexte 6"/>
          <p:cNvSpPr txBox="1"/>
          <p:nvPr/>
        </p:nvSpPr>
        <p:spPr>
          <a:xfrm>
            <a:off x="10193394" y="1760029"/>
            <a:ext cx="528347" cy="523220"/>
          </a:xfrm>
          <a:prstGeom prst="rect">
            <a:avLst/>
          </a:prstGeom>
          <a:noFill/>
        </p:spPr>
        <p:txBody>
          <a:bodyPr wrap="square" rtlCol="0">
            <a:spAutoFit/>
          </a:bodyPr>
          <a:lstStyle/>
          <a:p>
            <a:r>
              <a:rPr lang="fr-FR" sz="2800" b="1" dirty="0">
                <a:solidFill>
                  <a:srgbClr val="FF0000"/>
                </a:solidFill>
                <a:sym typeface="Wingdings" panose="05000000000000000000" pitchFamily="2" charset="2"/>
              </a:rPr>
              <a:t></a:t>
            </a:r>
            <a:endParaRPr lang="en-US" sz="2800" b="1" dirty="0">
              <a:solidFill>
                <a:srgbClr val="FF0000"/>
              </a:solidFill>
            </a:endParaRPr>
          </a:p>
        </p:txBody>
      </p:sp>
      <p:sp>
        <p:nvSpPr>
          <p:cNvPr id="8" name="ZoneTexte 7"/>
          <p:cNvSpPr txBox="1"/>
          <p:nvPr/>
        </p:nvSpPr>
        <p:spPr>
          <a:xfrm>
            <a:off x="7430284" y="1760029"/>
            <a:ext cx="528347" cy="523220"/>
          </a:xfrm>
          <a:prstGeom prst="rect">
            <a:avLst/>
          </a:prstGeom>
          <a:noFill/>
        </p:spPr>
        <p:txBody>
          <a:bodyPr wrap="square" rtlCol="0">
            <a:spAutoFit/>
          </a:bodyPr>
          <a:lstStyle/>
          <a:p>
            <a:r>
              <a:rPr lang="fr-FR" sz="2800" b="1" dirty="0">
                <a:solidFill>
                  <a:srgbClr val="00B050"/>
                </a:solidFill>
                <a:sym typeface="Wingdings" panose="05000000000000000000" pitchFamily="2" charset="2"/>
              </a:rPr>
              <a:t></a:t>
            </a:r>
            <a:endParaRPr lang="en-US" sz="2800" b="1" dirty="0">
              <a:solidFill>
                <a:srgbClr val="00B050"/>
              </a:solidFill>
            </a:endParaRPr>
          </a:p>
        </p:txBody>
      </p:sp>
    </p:spTree>
    <p:extLst>
      <p:ext uri="{BB962C8B-B14F-4D97-AF65-F5344CB8AC3E}">
        <p14:creationId xmlns:p14="http://schemas.microsoft.com/office/powerpoint/2010/main" val="2297026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3"/>
          <p:cNvSpPr>
            <a:spLocks noChangeArrowheads="1"/>
          </p:cNvSpPr>
          <p:nvPr/>
        </p:nvSpPr>
        <p:spPr bwMode="auto">
          <a:xfrm>
            <a:off x="1391919" y="0"/>
            <a:ext cx="1004289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4389438">
              <a:defRPr sz="2400">
                <a:solidFill>
                  <a:schemeClr val="tx1"/>
                </a:solidFill>
                <a:latin typeface="Arial" panose="020B0604020202020204" pitchFamily="34" charset="0"/>
                <a:ea typeface="ＭＳ Ｐゴシック" panose="020B0600070205080204" pitchFamily="34" charset="-128"/>
              </a:defRPr>
            </a:lvl1pPr>
            <a:lvl2pPr marL="742950" indent="-285750" defTabSz="4389438">
              <a:defRPr sz="2400">
                <a:solidFill>
                  <a:schemeClr val="tx1"/>
                </a:solidFill>
                <a:latin typeface="Arial" panose="020B0604020202020204" pitchFamily="34" charset="0"/>
                <a:ea typeface="ＭＳ Ｐゴシック" panose="020B0600070205080204" pitchFamily="34" charset="-128"/>
              </a:defRPr>
            </a:lvl2pPr>
            <a:lvl3pPr marL="1143000" indent="-228600" defTabSz="4389438">
              <a:defRPr sz="2400">
                <a:solidFill>
                  <a:schemeClr val="tx1"/>
                </a:solidFill>
                <a:latin typeface="Arial" panose="020B0604020202020204" pitchFamily="34" charset="0"/>
                <a:ea typeface="ＭＳ Ｐゴシック" panose="020B0600070205080204" pitchFamily="34" charset="-128"/>
              </a:defRPr>
            </a:lvl3pPr>
            <a:lvl4pPr marL="1600200" indent="-228600" defTabSz="4389438">
              <a:defRPr sz="2400">
                <a:solidFill>
                  <a:schemeClr val="tx1"/>
                </a:solidFill>
                <a:latin typeface="Arial" panose="020B0604020202020204" pitchFamily="34" charset="0"/>
                <a:ea typeface="ＭＳ Ｐゴシック" panose="020B0600070205080204" pitchFamily="34" charset="-128"/>
              </a:defRPr>
            </a:lvl4pPr>
            <a:lvl5pPr marL="2057400" indent="-228600" defTabSz="4389438">
              <a:defRPr sz="2400">
                <a:solidFill>
                  <a:schemeClr val="tx1"/>
                </a:solidFill>
                <a:latin typeface="Arial" panose="020B0604020202020204" pitchFamily="34" charset="0"/>
                <a:ea typeface="ＭＳ Ｐゴシック" panose="020B0600070205080204" pitchFamily="34" charset="-128"/>
              </a:defRPr>
            </a:lvl5pPr>
            <a:lvl6pPr marL="2514600" indent="-228600"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zh-TW" sz="3200" b="1" dirty="0">
                <a:solidFill>
                  <a:srgbClr val="002060"/>
                </a:solidFill>
                <a:latin typeface="Verdana" panose="020B0604030504040204" pitchFamily="34" charset="0"/>
                <a:cs typeface="Arial" panose="020B0604020202020204" pitchFamily="34" charset="0"/>
              </a:rPr>
              <a:t>Other alternatives: </a:t>
            </a:r>
          </a:p>
          <a:p>
            <a:pPr algn="ctr"/>
            <a:r>
              <a:rPr lang="en-US" altLang="zh-TW" sz="3200" b="1" dirty="0">
                <a:solidFill>
                  <a:srgbClr val="002060"/>
                </a:solidFill>
                <a:latin typeface="Verdana" panose="020B0604030504040204" pitchFamily="34" charset="0"/>
                <a:cs typeface="Arial" panose="020B0604020202020204" pitchFamily="34" charset="0"/>
              </a:rPr>
              <a:t>BRIDGE HEMT– Teledyne</a:t>
            </a:r>
            <a:endParaRPr lang="en-US" altLang="en-US" sz="3200" b="1" dirty="0">
              <a:solidFill>
                <a:srgbClr val="002060"/>
              </a:solidFill>
              <a:latin typeface="Verdana" panose="020B0604030504040204" pitchFamily="34" charset="0"/>
              <a:cs typeface="Arial" panose="020B0604020202020204" pitchFamily="34" charset="0"/>
            </a:endParaRPr>
          </a:p>
        </p:txBody>
      </p:sp>
      <p:sp>
        <p:nvSpPr>
          <p:cNvPr id="4" name="Rectangle 3"/>
          <p:cNvSpPr/>
          <p:nvPr/>
        </p:nvSpPr>
        <p:spPr>
          <a:xfrm>
            <a:off x="1132080" y="1045533"/>
            <a:ext cx="500514" cy="3561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2"/>
          <a:stretch>
            <a:fillRect/>
          </a:stretch>
        </p:blipFill>
        <p:spPr>
          <a:xfrm>
            <a:off x="5939471" y="1401667"/>
            <a:ext cx="5350918" cy="2903158"/>
          </a:xfrm>
          <a:prstGeom prst="rect">
            <a:avLst/>
          </a:prstGeom>
        </p:spPr>
      </p:pic>
      <p:sp>
        <p:nvSpPr>
          <p:cNvPr id="6" name="TextBox 6"/>
          <p:cNvSpPr txBox="1">
            <a:spLocks noChangeArrowheads="1"/>
          </p:cNvSpPr>
          <p:nvPr/>
        </p:nvSpPr>
        <p:spPr bwMode="auto">
          <a:xfrm>
            <a:off x="-96253" y="3784553"/>
            <a:ext cx="6920564"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a:defRPr sz="2400">
                <a:solidFill>
                  <a:schemeClr val="tx1"/>
                </a:solidFill>
                <a:latin typeface="Arial" panose="020B0604020202020204" pitchFamily="34" charset="0"/>
                <a:ea typeface="ＭＳ Ｐゴシック" panose="020B0600070205080204" pitchFamily="34" charset="-128"/>
              </a:defRPr>
            </a:lvl1pPr>
            <a:lvl2pPr marL="1200150" indent="-7429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285750" indent="-285750" algn="ctr">
              <a:lnSpc>
                <a:spcPct val="150000"/>
              </a:lnSpc>
              <a:buFont typeface="Arial" panose="020B0604020202020204" pitchFamily="34" charset="0"/>
              <a:buChar char="•"/>
            </a:pPr>
            <a:r>
              <a:rPr lang="en-US" altLang="en-US" sz="1400" dirty="0"/>
              <a:t>AlGaN/GaN/SiC BRIDGE FET</a:t>
            </a:r>
          </a:p>
          <a:p>
            <a:pPr marL="285750" indent="-285750" algn="ctr">
              <a:lnSpc>
                <a:spcPct val="150000"/>
              </a:lnSpc>
              <a:buFont typeface="Arial" panose="020B0604020202020204" pitchFamily="34" charset="0"/>
              <a:buChar char="•"/>
            </a:pPr>
            <a:r>
              <a:rPr lang="en-US" altLang="en-US" sz="1400" dirty="0" err="1"/>
              <a:t>L</a:t>
            </a:r>
            <a:r>
              <a:rPr lang="en-US" altLang="en-US" sz="1400" baseline="-25000" dirty="0" err="1"/>
              <a:t>g</a:t>
            </a:r>
            <a:r>
              <a:rPr lang="en-US" altLang="en-US" sz="1400" dirty="0"/>
              <a:t> = 150 nm, </a:t>
            </a:r>
            <a:r>
              <a:rPr lang="en-US" altLang="en-US" sz="1400" dirty="0" err="1"/>
              <a:t>R</a:t>
            </a:r>
            <a:r>
              <a:rPr lang="en-US" altLang="en-US" sz="1400" baseline="-25000" dirty="0" err="1"/>
              <a:t>sheet</a:t>
            </a:r>
            <a:r>
              <a:rPr lang="en-US" altLang="en-US" sz="1400" baseline="-25000" dirty="0"/>
              <a:t> </a:t>
            </a:r>
            <a:r>
              <a:rPr lang="en-US" altLang="en-US" sz="1400" dirty="0"/>
              <a:t>= 306 ohm/</a:t>
            </a:r>
            <a:r>
              <a:rPr lang="en-US" altLang="en-US" sz="1400" dirty="0" err="1"/>
              <a:t>sq</a:t>
            </a:r>
            <a:r>
              <a:rPr lang="en-US" altLang="en-US" sz="1400" dirty="0"/>
              <a:t>, N</a:t>
            </a:r>
            <a:r>
              <a:rPr lang="en-US" altLang="en-US" sz="1400" baseline="-25000" dirty="0"/>
              <a:t>s</a:t>
            </a:r>
            <a:r>
              <a:rPr lang="en-US" altLang="en-US" sz="1400" dirty="0"/>
              <a:t> = 1.2 x 10</a:t>
            </a:r>
            <a:r>
              <a:rPr lang="en-US" altLang="en-US" sz="1400" baseline="30000" dirty="0"/>
              <a:t>13</a:t>
            </a:r>
            <a:r>
              <a:rPr lang="en-US" altLang="en-US" sz="1400" dirty="0"/>
              <a:t> cm</a:t>
            </a:r>
            <a:r>
              <a:rPr lang="en-US" altLang="en-US" sz="1400" baseline="30000" dirty="0"/>
              <a:t>-2</a:t>
            </a:r>
            <a:r>
              <a:rPr lang="en-US" altLang="en-US" sz="1400" dirty="0"/>
              <a:t>, µ = 1600 cm</a:t>
            </a:r>
            <a:r>
              <a:rPr lang="en-US" altLang="en-US" sz="1400" baseline="30000" dirty="0"/>
              <a:t>2</a:t>
            </a:r>
            <a:r>
              <a:rPr lang="en-US" altLang="en-US" sz="1400" dirty="0"/>
              <a:t>/V.s</a:t>
            </a:r>
          </a:p>
          <a:p>
            <a:pPr marL="285750" indent="-285750" algn="ctr">
              <a:lnSpc>
                <a:spcPct val="150000"/>
              </a:lnSpc>
              <a:buFont typeface="Wingdings" panose="05000000000000000000" pitchFamily="2" charset="2"/>
              <a:buChar char="Ø"/>
            </a:pPr>
            <a:r>
              <a:rPr lang="en-US" altLang="en-US" sz="1400" dirty="0" err="1"/>
              <a:t>f</a:t>
            </a:r>
            <a:r>
              <a:rPr lang="en-US" altLang="en-US" sz="1400" baseline="-25000" dirty="0" err="1"/>
              <a:t>t</a:t>
            </a:r>
            <a:r>
              <a:rPr lang="en-US" altLang="en-US" sz="1400" dirty="0"/>
              <a:t>/</a:t>
            </a:r>
            <a:r>
              <a:rPr lang="en-US" altLang="en-US" sz="1400" baseline="-25000" dirty="0"/>
              <a:t> </a:t>
            </a:r>
            <a:r>
              <a:rPr lang="en-US" altLang="en-US" sz="1400" dirty="0" err="1"/>
              <a:t>f</a:t>
            </a:r>
            <a:r>
              <a:rPr lang="en-US" altLang="en-US" sz="1400" baseline="-25000" dirty="0" err="1"/>
              <a:t>max</a:t>
            </a:r>
            <a:r>
              <a:rPr lang="en-US" altLang="en-US" sz="1400" dirty="0"/>
              <a:t>= 80/150 GHz, BV</a:t>
            </a:r>
            <a:r>
              <a:rPr lang="en-US" altLang="en-US" sz="1400" baseline="-25000" dirty="0"/>
              <a:t> </a:t>
            </a:r>
            <a:r>
              <a:rPr lang="en-US" altLang="en-US" sz="1400" dirty="0"/>
              <a:t>= 60 V, DIBL = 3 mV/V, R</a:t>
            </a:r>
            <a:r>
              <a:rPr lang="en-US" altLang="en-US" sz="1400" baseline="-25000" dirty="0"/>
              <a:t>ON</a:t>
            </a:r>
            <a:r>
              <a:rPr lang="en-US" altLang="en-US" sz="1400" dirty="0"/>
              <a:t> = 1.1 ohm.mm</a:t>
            </a:r>
          </a:p>
          <a:p>
            <a:pPr marL="285750" indent="-285750" algn="ctr">
              <a:lnSpc>
                <a:spcPct val="150000"/>
              </a:lnSpc>
              <a:buFont typeface="Arial" panose="020B0604020202020204" pitchFamily="34" charset="0"/>
              <a:buChar char="•"/>
            </a:pPr>
            <a:r>
              <a:rPr lang="en-US" altLang="en-US" sz="1400" dirty="0"/>
              <a:t>Buried </a:t>
            </a:r>
            <a:r>
              <a:rPr lang="en-US" altLang="en-US" sz="1400" dirty="0" err="1"/>
              <a:t>Schottky</a:t>
            </a:r>
            <a:r>
              <a:rPr lang="en-US" altLang="en-US" sz="1400" dirty="0"/>
              <a:t> contact </a:t>
            </a:r>
            <a:r>
              <a:rPr lang="en-US" altLang="en-US" sz="1400" dirty="0">
                <a:sym typeface="Wingdings" panose="05000000000000000000" pitchFamily="2" charset="2"/>
              </a:rPr>
              <a:t> no short channel effect and punch through at high V</a:t>
            </a:r>
            <a:r>
              <a:rPr lang="en-US" altLang="en-US" sz="1400" baseline="-25000" dirty="0">
                <a:sym typeface="Wingdings" panose="05000000000000000000" pitchFamily="2" charset="2"/>
              </a:rPr>
              <a:t>DS</a:t>
            </a:r>
          </a:p>
          <a:p>
            <a:pPr marL="285750" indent="-285750" algn="ctr">
              <a:lnSpc>
                <a:spcPct val="150000"/>
              </a:lnSpc>
              <a:buFont typeface="Arial" panose="020B0604020202020204" pitchFamily="34" charset="0"/>
              <a:buChar char="•"/>
            </a:pPr>
            <a:r>
              <a:rPr lang="en-US" altLang="en-US" sz="1400" dirty="0">
                <a:sym typeface="Wingdings" panose="05000000000000000000" pitchFamily="2" charset="2"/>
              </a:rPr>
              <a:t>Low gate leakage, reduction of current collapse and knee walkout phenomena</a:t>
            </a:r>
          </a:p>
          <a:p>
            <a:pPr marL="285750" indent="-285750" algn="ctr">
              <a:lnSpc>
                <a:spcPct val="150000"/>
              </a:lnSpc>
              <a:buFont typeface="Arial" panose="020B0604020202020204" pitchFamily="34" charset="0"/>
              <a:buChar char="•"/>
            </a:pPr>
            <a:r>
              <a:rPr lang="en-US" altLang="en-US" sz="1400" dirty="0">
                <a:sym typeface="Wingdings" panose="05000000000000000000" pitchFamily="2" charset="2"/>
              </a:rPr>
              <a:t>Reduced G</a:t>
            </a:r>
            <a:r>
              <a:rPr lang="en-US" altLang="en-US" sz="1400" baseline="-25000" dirty="0">
                <a:sym typeface="Wingdings" panose="05000000000000000000" pitchFamily="2" charset="2"/>
              </a:rPr>
              <a:t>m</a:t>
            </a:r>
            <a:r>
              <a:rPr lang="en-US" altLang="en-US" sz="1400" dirty="0">
                <a:sym typeface="Wingdings" panose="05000000000000000000" pitchFamily="2" charset="2"/>
              </a:rPr>
              <a:t> derivatives near threshold  enhanced linearity </a:t>
            </a:r>
          </a:p>
          <a:p>
            <a:pPr marL="285750" indent="-285750" algn="ctr">
              <a:lnSpc>
                <a:spcPct val="150000"/>
              </a:lnSpc>
              <a:buFont typeface="Arial" panose="020B0604020202020204" pitchFamily="34" charset="0"/>
              <a:buChar char="•"/>
            </a:pPr>
            <a:r>
              <a:rPr lang="en-US" altLang="en-US" sz="1400" dirty="0">
                <a:sym typeface="Wingdings" panose="05000000000000000000" pitchFamily="2" charset="2"/>
              </a:rPr>
              <a:t>Absence of the inverse piezoelectric effect  enhanced reliability </a:t>
            </a:r>
          </a:p>
          <a:p>
            <a:pPr marL="0" indent="0" algn="ctr">
              <a:lnSpc>
                <a:spcPct val="150000"/>
              </a:lnSpc>
            </a:pPr>
            <a:r>
              <a:rPr lang="en-US" altLang="en-US" sz="1400" b="1" dirty="0"/>
              <a:t>K. Shinohara, IEEE, 2018 </a:t>
            </a:r>
          </a:p>
        </p:txBody>
      </p:sp>
      <p:sp>
        <p:nvSpPr>
          <p:cNvPr id="7" name="Rectangle à coins arrondis 6"/>
          <p:cNvSpPr/>
          <p:nvPr/>
        </p:nvSpPr>
        <p:spPr>
          <a:xfrm>
            <a:off x="6824311" y="4751639"/>
            <a:ext cx="5025183" cy="15472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US" dirty="0"/>
              <a:t>Buried dual gates (BRIDGE FET) is suitable for high-efficiency, high-linearity devices </a:t>
            </a:r>
          </a:p>
          <a:p>
            <a:pPr marL="285750" indent="-285750" algn="ctr">
              <a:buFont typeface="Arial" panose="020B0604020202020204" pitchFamily="34" charset="0"/>
              <a:buChar char="•"/>
            </a:pPr>
            <a:r>
              <a:rPr lang="en-US" dirty="0"/>
              <a:t>The technology also offers an improved reliability </a:t>
            </a:r>
          </a:p>
        </p:txBody>
      </p:sp>
      <p:grpSp>
        <p:nvGrpSpPr>
          <p:cNvPr id="9" name="Groupe 8"/>
          <p:cNvGrpSpPr/>
          <p:nvPr/>
        </p:nvGrpSpPr>
        <p:grpSpPr>
          <a:xfrm>
            <a:off x="1099505" y="1023122"/>
            <a:ext cx="3616875" cy="2637460"/>
            <a:chOff x="1099505" y="1023122"/>
            <a:chExt cx="3616875" cy="2637460"/>
          </a:xfrm>
        </p:grpSpPr>
        <p:pic>
          <p:nvPicPr>
            <p:cNvPr id="3" name="Image 2"/>
            <p:cNvPicPr>
              <a:picLocks noChangeAspect="1"/>
            </p:cNvPicPr>
            <p:nvPr/>
          </p:nvPicPr>
          <p:blipFill>
            <a:blip r:embed="rId3"/>
            <a:stretch>
              <a:fillRect/>
            </a:stretch>
          </p:blipFill>
          <p:spPr>
            <a:xfrm>
              <a:off x="1218752" y="1045533"/>
              <a:ext cx="3497628" cy="2615049"/>
            </a:xfrm>
            <a:prstGeom prst="rect">
              <a:avLst/>
            </a:prstGeom>
          </p:spPr>
        </p:pic>
        <p:sp>
          <p:nvSpPr>
            <p:cNvPr id="8" name="Rectangle 7"/>
            <p:cNvSpPr/>
            <p:nvPr/>
          </p:nvSpPr>
          <p:spPr>
            <a:xfrm>
              <a:off x="1099505" y="1023122"/>
              <a:ext cx="500514" cy="3561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0" name="Espace réservé du numéro de diapositive 9"/>
          <p:cNvSpPr>
            <a:spLocks noGrp="1"/>
          </p:cNvSpPr>
          <p:nvPr>
            <p:ph type="sldNum" sz="quarter" idx="12"/>
          </p:nvPr>
        </p:nvSpPr>
        <p:spPr/>
        <p:txBody>
          <a:bodyPr/>
          <a:lstStyle/>
          <a:p>
            <a:fld id="{3BE224B6-48B7-48F4-B2E1-A273A2247066}" type="slidenum">
              <a:rPr lang="fr-FR" smtClean="0"/>
              <a:t>17</a:t>
            </a:fld>
            <a:endParaRPr lang="fr-FR"/>
          </a:p>
        </p:txBody>
      </p:sp>
    </p:spTree>
    <p:extLst>
      <p:ext uri="{BB962C8B-B14F-4D97-AF65-F5344CB8AC3E}">
        <p14:creationId xmlns:p14="http://schemas.microsoft.com/office/powerpoint/2010/main" val="3525609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3"/>
          <p:cNvSpPr>
            <a:spLocks noChangeArrowheads="1"/>
          </p:cNvSpPr>
          <p:nvPr/>
        </p:nvSpPr>
        <p:spPr bwMode="auto">
          <a:xfrm>
            <a:off x="734949" y="-36879"/>
            <a:ext cx="1004289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4389438">
              <a:defRPr sz="2400">
                <a:solidFill>
                  <a:schemeClr val="tx1"/>
                </a:solidFill>
                <a:latin typeface="Arial" panose="020B0604020202020204" pitchFamily="34" charset="0"/>
                <a:ea typeface="ＭＳ Ｐゴシック" panose="020B0600070205080204" pitchFamily="34" charset="-128"/>
              </a:defRPr>
            </a:lvl1pPr>
            <a:lvl2pPr marL="742950" indent="-285750" defTabSz="4389438">
              <a:defRPr sz="2400">
                <a:solidFill>
                  <a:schemeClr val="tx1"/>
                </a:solidFill>
                <a:latin typeface="Arial" panose="020B0604020202020204" pitchFamily="34" charset="0"/>
                <a:ea typeface="ＭＳ Ｐゴシック" panose="020B0600070205080204" pitchFamily="34" charset="-128"/>
              </a:defRPr>
            </a:lvl2pPr>
            <a:lvl3pPr marL="1143000" indent="-228600" defTabSz="4389438">
              <a:defRPr sz="2400">
                <a:solidFill>
                  <a:schemeClr val="tx1"/>
                </a:solidFill>
                <a:latin typeface="Arial" panose="020B0604020202020204" pitchFamily="34" charset="0"/>
                <a:ea typeface="ＭＳ Ｐゴシック" panose="020B0600070205080204" pitchFamily="34" charset="-128"/>
              </a:defRPr>
            </a:lvl3pPr>
            <a:lvl4pPr marL="1600200" indent="-228600" defTabSz="4389438">
              <a:defRPr sz="2400">
                <a:solidFill>
                  <a:schemeClr val="tx1"/>
                </a:solidFill>
                <a:latin typeface="Arial" panose="020B0604020202020204" pitchFamily="34" charset="0"/>
                <a:ea typeface="ＭＳ Ｐゴシック" panose="020B0600070205080204" pitchFamily="34" charset="-128"/>
              </a:defRPr>
            </a:lvl4pPr>
            <a:lvl5pPr marL="2057400" indent="-228600" defTabSz="4389438">
              <a:defRPr sz="2400">
                <a:solidFill>
                  <a:schemeClr val="tx1"/>
                </a:solidFill>
                <a:latin typeface="Arial" panose="020B0604020202020204" pitchFamily="34" charset="0"/>
                <a:ea typeface="ＭＳ Ｐゴシック" panose="020B0600070205080204" pitchFamily="34" charset="-128"/>
              </a:defRPr>
            </a:lvl5pPr>
            <a:lvl6pPr marL="2514600" indent="-228600"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zh-TW" sz="3200" b="1" dirty="0">
                <a:solidFill>
                  <a:srgbClr val="002060"/>
                </a:solidFill>
                <a:latin typeface="Verdana" panose="020B0604030504040204" pitchFamily="34" charset="0"/>
                <a:cs typeface="Arial" panose="020B0604020202020204" pitchFamily="34" charset="0"/>
              </a:rPr>
              <a:t>Other alternatives: </a:t>
            </a:r>
          </a:p>
          <a:p>
            <a:pPr algn="ctr"/>
            <a:r>
              <a:rPr lang="en-US" altLang="zh-TW" sz="3200" b="1" dirty="0">
                <a:solidFill>
                  <a:srgbClr val="002060"/>
                </a:solidFill>
                <a:latin typeface="Verdana" panose="020B0604030504040204" pitchFamily="34" charset="0"/>
                <a:cs typeface="Arial" panose="020B0604020202020204" pitchFamily="34" charset="0"/>
              </a:rPr>
              <a:t>BRIDGE HEMT– Teledyne</a:t>
            </a:r>
            <a:endParaRPr lang="en-US" altLang="en-US" sz="3200" b="1" dirty="0">
              <a:solidFill>
                <a:srgbClr val="002060"/>
              </a:solidFill>
              <a:latin typeface="Verdana" panose="020B0604030504040204" pitchFamily="34" charset="0"/>
              <a:cs typeface="Arial" panose="020B0604020202020204" pitchFamily="34" charset="0"/>
            </a:endParaRPr>
          </a:p>
        </p:txBody>
      </p:sp>
      <p:sp>
        <p:nvSpPr>
          <p:cNvPr id="4" name="Rectangle 3"/>
          <p:cNvSpPr/>
          <p:nvPr/>
        </p:nvSpPr>
        <p:spPr>
          <a:xfrm>
            <a:off x="1132080" y="1045533"/>
            <a:ext cx="500514" cy="3561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8"/>
          <p:cNvGrpSpPr/>
          <p:nvPr/>
        </p:nvGrpSpPr>
        <p:grpSpPr>
          <a:xfrm>
            <a:off x="441137" y="1917764"/>
            <a:ext cx="4246366" cy="3260627"/>
            <a:chOff x="1099505" y="1023122"/>
            <a:chExt cx="3616875" cy="2637460"/>
          </a:xfrm>
        </p:grpSpPr>
        <p:pic>
          <p:nvPicPr>
            <p:cNvPr id="3" name="Image 2"/>
            <p:cNvPicPr>
              <a:picLocks noChangeAspect="1"/>
            </p:cNvPicPr>
            <p:nvPr/>
          </p:nvPicPr>
          <p:blipFill>
            <a:blip r:embed="rId2"/>
            <a:stretch>
              <a:fillRect/>
            </a:stretch>
          </p:blipFill>
          <p:spPr>
            <a:xfrm>
              <a:off x="1218752" y="1045533"/>
              <a:ext cx="3497628" cy="2615049"/>
            </a:xfrm>
            <a:prstGeom prst="rect">
              <a:avLst/>
            </a:prstGeom>
          </p:spPr>
        </p:pic>
        <p:sp>
          <p:nvSpPr>
            <p:cNvPr id="8" name="Rectangle 7"/>
            <p:cNvSpPr/>
            <p:nvPr/>
          </p:nvSpPr>
          <p:spPr>
            <a:xfrm>
              <a:off x="1099505" y="1023122"/>
              <a:ext cx="500514" cy="3561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0" name="Espace réservé du numéro de diapositive 9"/>
          <p:cNvSpPr>
            <a:spLocks noGrp="1"/>
          </p:cNvSpPr>
          <p:nvPr>
            <p:ph type="sldNum" sz="quarter" idx="12"/>
          </p:nvPr>
        </p:nvSpPr>
        <p:spPr/>
        <p:txBody>
          <a:bodyPr/>
          <a:lstStyle/>
          <a:p>
            <a:fld id="{3BE224B6-48B7-48F4-B2E1-A273A2247066}" type="slidenum">
              <a:rPr lang="fr-FR" smtClean="0"/>
              <a:t>18</a:t>
            </a:fld>
            <a:endParaRPr lang="fr-FR"/>
          </a:p>
        </p:txBody>
      </p:sp>
      <p:graphicFrame>
        <p:nvGraphicFramePr>
          <p:cNvPr id="12" name="Tableau 11"/>
          <p:cNvGraphicFramePr>
            <a:graphicFrameLocks noGrp="1"/>
          </p:cNvGraphicFramePr>
          <p:nvPr/>
        </p:nvGraphicFramePr>
        <p:xfrm>
          <a:off x="5576015" y="2137904"/>
          <a:ext cx="5412026" cy="3265990"/>
        </p:xfrm>
        <a:graphic>
          <a:graphicData uri="http://schemas.openxmlformats.org/drawingml/2006/table">
            <a:tbl>
              <a:tblPr firstRow="1" bandRow="1">
                <a:tableStyleId>{7DF18680-E054-41AD-8BC1-D1AEF772440D}</a:tableStyleId>
              </a:tblPr>
              <a:tblGrid>
                <a:gridCol w="2745007">
                  <a:extLst>
                    <a:ext uri="{9D8B030D-6E8A-4147-A177-3AD203B41FA5}">
                      <a16:colId xmlns:a16="http://schemas.microsoft.com/office/drawing/2014/main" val="811090478"/>
                    </a:ext>
                  </a:extLst>
                </a:gridCol>
                <a:gridCol w="2667019">
                  <a:extLst>
                    <a:ext uri="{9D8B030D-6E8A-4147-A177-3AD203B41FA5}">
                      <a16:colId xmlns:a16="http://schemas.microsoft.com/office/drawing/2014/main" val="2229571190"/>
                    </a:ext>
                  </a:extLst>
                </a:gridCol>
              </a:tblGrid>
              <a:tr h="510836">
                <a:tc>
                  <a:txBody>
                    <a:bodyPr/>
                    <a:lstStyle/>
                    <a:p>
                      <a:pPr algn="ctr"/>
                      <a:r>
                        <a:rPr lang="en-US" sz="2800" noProof="0" dirty="0"/>
                        <a:t>Pros</a:t>
                      </a:r>
                    </a:p>
                  </a:txBody>
                  <a:tcPr anchor="ctr">
                    <a:solidFill>
                      <a:schemeClr val="accent6">
                        <a:lumMod val="60000"/>
                        <a:lumOff val="40000"/>
                      </a:schemeClr>
                    </a:solidFill>
                  </a:tcPr>
                </a:tc>
                <a:tc>
                  <a:txBody>
                    <a:bodyPr/>
                    <a:lstStyle/>
                    <a:p>
                      <a:pPr algn="ctr"/>
                      <a:r>
                        <a:rPr lang="en-US" sz="2800" noProof="0" dirty="0"/>
                        <a:t>Cons</a:t>
                      </a:r>
                    </a:p>
                  </a:txBody>
                  <a:tcPr anchor="ctr">
                    <a:solidFill>
                      <a:schemeClr val="accent6">
                        <a:lumMod val="60000"/>
                        <a:lumOff val="40000"/>
                      </a:schemeClr>
                    </a:solidFill>
                  </a:tcPr>
                </a:tc>
                <a:extLst>
                  <a:ext uri="{0D108BD9-81ED-4DB2-BD59-A6C34878D82A}">
                    <a16:rowId xmlns:a16="http://schemas.microsoft.com/office/drawing/2014/main" val="4143439300"/>
                  </a:ext>
                </a:extLst>
              </a:tr>
              <a:tr h="2747830">
                <a:tc>
                  <a:txBody>
                    <a:bodyPr/>
                    <a:lstStyle/>
                    <a:p>
                      <a:pPr marL="285750" indent="-285750" algn="ctr">
                        <a:lnSpc>
                          <a:spcPct val="200000"/>
                        </a:lnSpc>
                        <a:buFont typeface="Wingdings" panose="05000000000000000000" pitchFamily="2" charset="2"/>
                        <a:buChar char="Ø"/>
                      </a:pPr>
                      <a:r>
                        <a:rPr lang="en-US" noProof="0" dirty="0"/>
                        <a:t>Very low DIBL</a:t>
                      </a:r>
                    </a:p>
                    <a:p>
                      <a:pPr marL="285750" indent="-285750" algn="ctr">
                        <a:lnSpc>
                          <a:spcPct val="200000"/>
                        </a:lnSpc>
                        <a:buFont typeface="Wingdings" panose="05000000000000000000" pitchFamily="2" charset="2"/>
                        <a:buChar char="Ø"/>
                      </a:pPr>
                      <a:r>
                        <a:rPr lang="en-US" noProof="0" dirty="0"/>
                        <a:t>Low</a:t>
                      </a:r>
                      <a:r>
                        <a:rPr lang="en-US" baseline="0" noProof="0" dirty="0"/>
                        <a:t> trapping</a:t>
                      </a:r>
                      <a:endParaRPr lang="en-US" noProof="0" dirty="0"/>
                    </a:p>
                  </a:txBody>
                  <a:tcPr anchor="ctr">
                    <a:solidFill>
                      <a:schemeClr val="accent6">
                        <a:lumMod val="20000"/>
                        <a:lumOff val="80000"/>
                      </a:schemeClr>
                    </a:solidFill>
                  </a:tcPr>
                </a:tc>
                <a:tc>
                  <a:txBody>
                    <a:bodyPr/>
                    <a:lstStyle/>
                    <a:p>
                      <a:pPr marL="285750" indent="-285750" algn="ctr">
                        <a:lnSpc>
                          <a:spcPct val="200000"/>
                        </a:lnSpc>
                        <a:buFont typeface="Wingdings" panose="05000000000000000000" pitchFamily="2" charset="2"/>
                        <a:buChar char="Ø"/>
                      </a:pPr>
                      <a:r>
                        <a:rPr lang="en-US" noProof="0" dirty="0"/>
                        <a:t>No LP measurements </a:t>
                      </a:r>
                    </a:p>
                    <a:p>
                      <a:pPr marL="285750" indent="-285750" algn="ctr">
                        <a:lnSpc>
                          <a:spcPct val="200000"/>
                        </a:lnSpc>
                        <a:buFont typeface="Wingdings" panose="05000000000000000000" pitchFamily="2" charset="2"/>
                        <a:buChar char="Ø"/>
                      </a:pPr>
                      <a:r>
                        <a:rPr lang="en-US" noProof="0" dirty="0"/>
                        <a:t>Reliability</a:t>
                      </a:r>
                      <a:r>
                        <a:rPr lang="en-US" baseline="0" noProof="0" dirty="0"/>
                        <a:t> ?</a:t>
                      </a:r>
                      <a:endParaRPr lang="en-US" noProof="0" dirty="0"/>
                    </a:p>
                  </a:txBody>
                  <a:tcPr anchor="ctr">
                    <a:solidFill>
                      <a:schemeClr val="accent6">
                        <a:lumMod val="20000"/>
                        <a:lumOff val="80000"/>
                      </a:schemeClr>
                    </a:solidFill>
                  </a:tcPr>
                </a:tc>
                <a:extLst>
                  <a:ext uri="{0D108BD9-81ED-4DB2-BD59-A6C34878D82A}">
                    <a16:rowId xmlns:a16="http://schemas.microsoft.com/office/drawing/2014/main" val="2240100539"/>
                  </a:ext>
                </a:extLst>
              </a:tr>
            </a:tbl>
          </a:graphicData>
        </a:graphic>
      </p:graphicFrame>
      <p:sp>
        <p:nvSpPr>
          <p:cNvPr id="13" name="ZoneTexte 12"/>
          <p:cNvSpPr txBox="1"/>
          <p:nvPr/>
        </p:nvSpPr>
        <p:spPr>
          <a:xfrm>
            <a:off x="10097142" y="2209214"/>
            <a:ext cx="528347" cy="523220"/>
          </a:xfrm>
          <a:prstGeom prst="rect">
            <a:avLst/>
          </a:prstGeom>
          <a:noFill/>
        </p:spPr>
        <p:txBody>
          <a:bodyPr wrap="square" rtlCol="0">
            <a:spAutoFit/>
          </a:bodyPr>
          <a:lstStyle/>
          <a:p>
            <a:r>
              <a:rPr lang="fr-FR" sz="2800" b="1" dirty="0">
                <a:solidFill>
                  <a:srgbClr val="FF0000"/>
                </a:solidFill>
                <a:sym typeface="Wingdings" panose="05000000000000000000" pitchFamily="2" charset="2"/>
              </a:rPr>
              <a:t></a:t>
            </a:r>
            <a:endParaRPr lang="en-US" sz="2800" b="1" dirty="0">
              <a:solidFill>
                <a:srgbClr val="FF0000"/>
              </a:solidFill>
            </a:endParaRPr>
          </a:p>
        </p:txBody>
      </p:sp>
      <p:sp>
        <p:nvSpPr>
          <p:cNvPr id="14" name="ZoneTexte 13"/>
          <p:cNvSpPr txBox="1"/>
          <p:nvPr/>
        </p:nvSpPr>
        <p:spPr>
          <a:xfrm>
            <a:off x="7334032" y="2209214"/>
            <a:ext cx="528347" cy="523220"/>
          </a:xfrm>
          <a:prstGeom prst="rect">
            <a:avLst/>
          </a:prstGeom>
          <a:noFill/>
        </p:spPr>
        <p:txBody>
          <a:bodyPr wrap="square" rtlCol="0">
            <a:spAutoFit/>
          </a:bodyPr>
          <a:lstStyle/>
          <a:p>
            <a:r>
              <a:rPr lang="fr-FR" sz="2800" b="1" dirty="0">
                <a:solidFill>
                  <a:srgbClr val="00B050"/>
                </a:solidFill>
                <a:sym typeface="Wingdings" panose="05000000000000000000" pitchFamily="2" charset="2"/>
              </a:rPr>
              <a:t></a:t>
            </a:r>
            <a:endParaRPr lang="en-US" sz="2800" b="1" dirty="0">
              <a:solidFill>
                <a:srgbClr val="00B050"/>
              </a:solidFill>
            </a:endParaRPr>
          </a:p>
        </p:txBody>
      </p:sp>
    </p:spTree>
    <p:extLst>
      <p:ext uri="{BB962C8B-B14F-4D97-AF65-F5344CB8AC3E}">
        <p14:creationId xmlns:p14="http://schemas.microsoft.com/office/powerpoint/2010/main" val="1966468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3"/>
          <p:cNvSpPr>
            <a:spLocks noChangeArrowheads="1"/>
          </p:cNvSpPr>
          <p:nvPr/>
        </p:nvSpPr>
        <p:spPr bwMode="auto">
          <a:xfrm>
            <a:off x="526450" y="141707"/>
            <a:ext cx="1125781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4389438">
              <a:defRPr sz="2400">
                <a:solidFill>
                  <a:schemeClr val="tx1"/>
                </a:solidFill>
                <a:latin typeface="Arial" panose="020B0604020202020204" pitchFamily="34" charset="0"/>
                <a:ea typeface="ＭＳ Ｐゴシック" panose="020B0600070205080204" pitchFamily="34" charset="-128"/>
              </a:defRPr>
            </a:lvl1pPr>
            <a:lvl2pPr marL="742950" indent="-285750" defTabSz="4389438">
              <a:defRPr sz="2400">
                <a:solidFill>
                  <a:schemeClr val="tx1"/>
                </a:solidFill>
                <a:latin typeface="Arial" panose="020B0604020202020204" pitchFamily="34" charset="0"/>
                <a:ea typeface="ＭＳ Ｐゴシック" panose="020B0600070205080204" pitchFamily="34" charset="-128"/>
              </a:defRPr>
            </a:lvl2pPr>
            <a:lvl3pPr marL="1143000" indent="-228600" defTabSz="4389438">
              <a:defRPr sz="2400">
                <a:solidFill>
                  <a:schemeClr val="tx1"/>
                </a:solidFill>
                <a:latin typeface="Arial" panose="020B0604020202020204" pitchFamily="34" charset="0"/>
                <a:ea typeface="ＭＳ Ｐゴシック" panose="020B0600070205080204" pitchFamily="34" charset="-128"/>
              </a:defRPr>
            </a:lvl3pPr>
            <a:lvl4pPr marL="1600200" indent="-228600" defTabSz="4389438">
              <a:defRPr sz="2400">
                <a:solidFill>
                  <a:schemeClr val="tx1"/>
                </a:solidFill>
                <a:latin typeface="Arial" panose="020B0604020202020204" pitchFamily="34" charset="0"/>
                <a:ea typeface="ＭＳ Ｐゴシック" panose="020B0600070205080204" pitchFamily="34" charset="-128"/>
              </a:defRPr>
            </a:lvl4pPr>
            <a:lvl5pPr marL="2057400" indent="-228600" defTabSz="4389438">
              <a:defRPr sz="2400">
                <a:solidFill>
                  <a:schemeClr val="tx1"/>
                </a:solidFill>
                <a:latin typeface="Arial" panose="020B0604020202020204" pitchFamily="34" charset="0"/>
                <a:ea typeface="ＭＳ Ｐゴシック" panose="020B0600070205080204" pitchFamily="34" charset="-128"/>
              </a:defRPr>
            </a:lvl5pPr>
            <a:lvl6pPr marL="2514600" indent="-228600"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TW" b="1" dirty="0">
                <a:solidFill>
                  <a:srgbClr val="002060"/>
                </a:solidFill>
                <a:latin typeface="Verdana" panose="020B0604030504040204" pitchFamily="34" charset="0"/>
                <a:cs typeface="Arial" panose="020B0604020202020204" pitchFamily="34" charset="0"/>
              </a:rPr>
              <a:t>State-of-the art mm-wave GaN devices with L</a:t>
            </a:r>
            <a:r>
              <a:rPr lang="en-US" altLang="zh-TW" b="1" baseline="-25000" dirty="0">
                <a:solidFill>
                  <a:srgbClr val="002060"/>
                </a:solidFill>
                <a:latin typeface="Verdana" panose="020B0604030504040204" pitchFamily="34" charset="0"/>
                <a:cs typeface="Arial" panose="020B0604020202020204" pitchFamily="34" charset="0"/>
              </a:rPr>
              <a:t>G</a:t>
            </a:r>
            <a:r>
              <a:rPr lang="en-US" altLang="zh-TW" b="1" dirty="0">
                <a:solidFill>
                  <a:srgbClr val="002060"/>
                </a:solidFill>
                <a:latin typeface="Verdana" panose="020B0604030504040204" pitchFamily="34" charset="0"/>
                <a:cs typeface="Arial" panose="020B0604020202020204" pitchFamily="34" charset="0"/>
              </a:rPr>
              <a:t> &lt; 150 nm</a:t>
            </a:r>
            <a:endParaRPr lang="en-US" altLang="en-US" b="1" dirty="0">
              <a:solidFill>
                <a:srgbClr val="002060"/>
              </a:solidFill>
              <a:latin typeface="Verdana" panose="020B0604030504040204" pitchFamily="34" charset="0"/>
              <a:cs typeface="Arial" panose="020B0604020202020204" pitchFamily="34" charset="0"/>
            </a:endParaRPr>
          </a:p>
        </p:txBody>
      </p:sp>
      <p:sp>
        <p:nvSpPr>
          <p:cNvPr id="4" name="Espace réservé du numéro de diapositive 3"/>
          <p:cNvSpPr>
            <a:spLocks noGrp="1"/>
          </p:cNvSpPr>
          <p:nvPr>
            <p:ph type="sldNum" sz="quarter" idx="12"/>
          </p:nvPr>
        </p:nvSpPr>
        <p:spPr/>
        <p:txBody>
          <a:bodyPr/>
          <a:lstStyle/>
          <a:p>
            <a:fld id="{3BE224B6-48B7-48F4-B2E1-A273A2247066}" type="slidenum">
              <a:rPr lang="fr-FR" smtClean="0"/>
              <a:t>19</a:t>
            </a:fld>
            <a:endParaRPr lang="fr-FR"/>
          </a:p>
        </p:txBody>
      </p:sp>
      <p:pic>
        <p:nvPicPr>
          <p:cNvPr id="5" name="Image 4"/>
          <p:cNvPicPr>
            <a:picLocks noChangeAspect="1"/>
          </p:cNvPicPr>
          <p:nvPr/>
        </p:nvPicPr>
        <p:blipFill>
          <a:blip r:embed="rId2"/>
          <a:stretch>
            <a:fillRect/>
          </a:stretch>
        </p:blipFill>
        <p:spPr>
          <a:xfrm>
            <a:off x="1324772" y="603372"/>
            <a:ext cx="9232523" cy="6254628"/>
          </a:xfrm>
          <a:prstGeom prst="rect">
            <a:avLst/>
          </a:prstGeom>
        </p:spPr>
      </p:pic>
    </p:spTree>
    <p:extLst>
      <p:ext uri="{BB962C8B-B14F-4D97-AF65-F5344CB8AC3E}">
        <p14:creationId xmlns:p14="http://schemas.microsoft.com/office/powerpoint/2010/main" val="790554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3"/>
          <p:cNvSpPr>
            <a:spLocks noChangeArrowheads="1"/>
          </p:cNvSpPr>
          <p:nvPr/>
        </p:nvSpPr>
        <p:spPr bwMode="auto">
          <a:xfrm>
            <a:off x="113972" y="225114"/>
            <a:ext cx="11938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4389438">
              <a:defRPr sz="2400">
                <a:solidFill>
                  <a:schemeClr val="tx1"/>
                </a:solidFill>
                <a:latin typeface="Arial" panose="020B0604020202020204" pitchFamily="34" charset="0"/>
                <a:ea typeface="ＭＳ Ｐゴシック" panose="020B0600070205080204" pitchFamily="34" charset="-128"/>
              </a:defRPr>
            </a:lvl1pPr>
            <a:lvl2pPr marL="742950" indent="-285750" defTabSz="4389438">
              <a:defRPr sz="2400">
                <a:solidFill>
                  <a:schemeClr val="tx1"/>
                </a:solidFill>
                <a:latin typeface="Arial" panose="020B0604020202020204" pitchFamily="34" charset="0"/>
                <a:ea typeface="ＭＳ Ｐゴシック" panose="020B0600070205080204" pitchFamily="34" charset="-128"/>
              </a:defRPr>
            </a:lvl2pPr>
            <a:lvl3pPr marL="1143000" indent="-228600" defTabSz="4389438">
              <a:defRPr sz="2400">
                <a:solidFill>
                  <a:schemeClr val="tx1"/>
                </a:solidFill>
                <a:latin typeface="Arial" panose="020B0604020202020204" pitchFamily="34" charset="0"/>
                <a:ea typeface="ＭＳ Ｐゴシック" panose="020B0600070205080204" pitchFamily="34" charset="-128"/>
              </a:defRPr>
            </a:lvl3pPr>
            <a:lvl4pPr marL="1600200" indent="-228600" defTabSz="4389438">
              <a:defRPr sz="2400">
                <a:solidFill>
                  <a:schemeClr val="tx1"/>
                </a:solidFill>
                <a:latin typeface="Arial" panose="020B0604020202020204" pitchFamily="34" charset="0"/>
                <a:ea typeface="ＭＳ Ｐゴシック" panose="020B0600070205080204" pitchFamily="34" charset="-128"/>
              </a:defRPr>
            </a:lvl4pPr>
            <a:lvl5pPr marL="2057400" indent="-228600" defTabSz="4389438">
              <a:defRPr sz="2400">
                <a:solidFill>
                  <a:schemeClr val="tx1"/>
                </a:solidFill>
                <a:latin typeface="Arial" panose="020B0604020202020204" pitchFamily="34" charset="0"/>
                <a:ea typeface="ＭＳ Ｐゴシック" panose="020B0600070205080204" pitchFamily="34" charset="-128"/>
              </a:defRPr>
            </a:lvl5pPr>
            <a:lvl6pPr marL="2514600" indent="-228600"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TW" b="1" dirty="0">
                <a:solidFill>
                  <a:srgbClr val="002060"/>
                </a:solidFill>
                <a:latin typeface="Verdana" panose="020B0604030504040204" pitchFamily="34" charset="0"/>
                <a:cs typeface="Arial" panose="020B0604020202020204" pitchFamily="34" charset="0"/>
              </a:rPr>
              <a:t>Requirements /Figure of merits for mm-wave </a:t>
            </a:r>
            <a:r>
              <a:rPr lang="en-US" altLang="zh-TW" b="1" dirty="0" err="1">
                <a:solidFill>
                  <a:srgbClr val="002060"/>
                </a:solidFill>
                <a:latin typeface="Verdana" panose="020B0604030504040204" pitchFamily="34" charset="0"/>
                <a:cs typeface="Arial" panose="020B0604020202020204" pitchFamily="34" charset="0"/>
              </a:rPr>
              <a:t>GaN</a:t>
            </a:r>
            <a:r>
              <a:rPr lang="en-US" altLang="zh-TW" b="1" dirty="0">
                <a:solidFill>
                  <a:srgbClr val="002060"/>
                </a:solidFill>
                <a:latin typeface="Verdana" panose="020B0604030504040204" pitchFamily="34" charset="0"/>
                <a:cs typeface="Arial" panose="020B0604020202020204" pitchFamily="34" charset="0"/>
              </a:rPr>
              <a:t> technology</a:t>
            </a:r>
            <a:endParaRPr lang="en-US" altLang="en-US" b="1" dirty="0">
              <a:solidFill>
                <a:srgbClr val="002060"/>
              </a:solidFill>
              <a:latin typeface="Verdana" panose="020B0604030504040204" pitchFamily="34" charset="0"/>
              <a:cs typeface="Arial" panose="020B0604020202020204" pitchFamily="34" charset="0"/>
            </a:endParaRPr>
          </a:p>
        </p:txBody>
      </p:sp>
      <p:sp>
        <p:nvSpPr>
          <p:cNvPr id="3" name="Rectangle à coins arrondis 2"/>
          <p:cNvSpPr/>
          <p:nvPr/>
        </p:nvSpPr>
        <p:spPr>
          <a:xfrm>
            <a:off x="100684" y="961455"/>
            <a:ext cx="3211475" cy="505326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à coins arrondis 3"/>
          <p:cNvSpPr/>
          <p:nvPr/>
        </p:nvSpPr>
        <p:spPr>
          <a:xfrm>
            <a:off x="3387853" y="961455"/>
            <a:ext cx="2976223" cy="505326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5" name="Rectangle à coins arrondis 4"/>
          <p:cNvSpPr/>
          <p:nvPr/>
        </p:nvSpPr>
        <p:spPr>
          <a:xfrm>
            <a:off x="6439771" y="961455"/>
            <a:ext cx="2721496" cy="505326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à coins arrondis 5"/>
          <p:cNvSpPr/>
          <p:nvPr/>
        </p:nvSpPr>
        <p:spPr>
          <a:xfrm>
            <a:off x="371508" y="1100362"/>
            <a:ext cx="2595212" cy="1212784"/>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High RF performances </a:t>
            </a:r>
          </a:p>
        </p:txBody>
      </p:sp>
      <p:sp>
        <p:nvSpPr>
          <p:cNvPr id="7" name="Rectangle à coins arrondis 6"/>
          <p:cNvSpPr/>
          <p:nvPr/>
        </p:nvSpPr>
        <p:spPr>
          <a:xfrm>
            <a:off x="3579523" y="1062489"/>
            <a:ext cx="2535225" cy="1212784"/>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High PAE/P</a:t>
            </a:r>
            <a:r>
              <a:rPr lang="en-US" sz="2000" b="1" baseline="-25000" dirty="0">
                <a:solidFill>
                  <a:schemeClr val="tx1"/>
                </a:solidFill>
              </a:rPr>
              <a:t>out</a:t>
            </a:r>
            <a:endParaRPr lang="en-US" sz="2000" b="1" dirty="0">
              <a:solidFill>
                <a:schemeClr val="tx1"/>
              </a:solidFill>
            </a:endParaRPr>
          </a:p>
        </p:txBody>
      </p:sp>
      <p:sp>
        <p:nvSpPr>
          <p:cNvPr id="8" name="Rectangle à coins arrondis 7"/>
          <p:cNvSpPr/>
          <p:nvPr/>
        </p:nvSpPr>
        <p:spPr>
          <a:xfrm>
            <a:off x="6709359" y="1015984"/>
            <a:ext cx="2202581" cy="1212784"/>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Reliability </a:t>
            </a:r>
          </a:p>
        </p:txBody>
      </p:sp>
      <p:sp>
        <p:nvSpPr>
          <p:cNvPr id="9" name="ZoneTexte 8"/>
          <p:cNvSpPr txBox="1"/>
          <p:nvPr/>
        </p:nvSpPr>
        <p:spPr>
          <a:xfrm>
            <a:off x="56631" y="2621332"/>
            <a:ext cx="3487426" cy="286796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t>Vertical epi-scaling</a:t>
            </a:r>
          </a:p>
          <a:p>
            <a:pPr marL="285750" indent="-285750">
              <a:lnSpc>
                <a:spcPct val="150000"/>
              </a:lnSpc>
              <a:buFont typeface="Arial" panose="020B0604020202020204" pitchFamily="34" charset="0"/>
              <a:buChar char="•"/>
            </a:pPr>
            <a:r>
              <a:rPr lang="en-US" dirty="0"/>
              <a:t>Short gate length (sub-100 nm)</a:t>
            </a:r>
          </a:p>
          <a:p>
            <a:pPr marL="285750" indent="-285750">
              <a:lnSpc>
                <a:spcPct val="150000"/>
              </a:lnSpc>
              <a:buFont typeface="Arial" panose="020B0604020202020204" pitchFamily="34" charset="0"/>
              <a:buChar char="•"/>
            </a:pPr>
            <a:r>
              <a:rPr lang="en-US" dirty="0"/>
              <a:t>Reduction of SCE</a:t>
            </a:r>
          </a:p>
          <a:p>
            <a:pPr marL="444500" lvl="1" indent="-285750">
              <a:lnSpc>
                <a:spcPct val="150000"/>
              </a:lnSpc>
              <a:buFont typeface="Wingdings" panose="05000000000000000000" pitchFamily="2" charset="2"/>
              <a:buChar char="Ø"/>
            </a:pPr>
            <a:r>
              <a:rPr lang="en-US" sz="1700" dirty="0"/>
              <a:t>High aspect ratio L</a:t>
            </a:r>
            <a:r>
              <a:rPr lang="en-US" sz="1700" baseline="-25000" dirty="0"/>
              <a:t>G</a:t>
            </a:r>
            <a:r>
              <a:rPr lang="en-US" sz="1700" dirty="0"/>
              <a:t>/a </a:t>
            </a:r>
          </a:p>
          <a:p>
            <a:pPr marL="444500" lvl="1" indent="-285750">
              <a:lnSpc>
                <a:spcPct val="150000"/>
              </a:lnSpc>
              <a:buFont typeface="Wingdings" panose="05000000000000000000" pitchFamily="2" charset="2"/>
              <a:buChar char="Ø"/>
            </a:pPr>
            <a:r>
              <a:rPr lang="en-US" sz="1700" dirty="0"/>
              <a:t>Buffer engineering: </a:t>
            </a:r>
            <a:br>
              <a:rPr lang="en-US" sz="1700" dirty="0"/>
            </a:br>
            <a:r>
              <a:rPr lang="en-US" sz="1700" dirty="0"/>
              <a:t>reduction of DIBL under high electric field </a:t>
            </a:r>
          </a:p>
        </p:txBody>
      </p:sp>
      <p:sp>
        <p:nvSpPr>
          <p:cNvPr id="10" name="ZoneTexte 9"/>
          <p:cNvSpPr txBox="1"/>
          <p:nvPr/>
        </p:nvSpPr>
        <p:spPr>
          <a:xfrm>
            <a:off x="3312158" y="2413582"/>
            <a:ext cx="3018976" cy="3373359"/>
          </a:xfrm>
          <a:prstGeom prst="rect">
            <a:avLst/>
          </a:prstGeom>
          <a:noFill/>
        </p:spPr>
        <p:txBody>
          <a:bodyPr wrap="square" rtlCol="0">
            <a:spAutoFit/>
          </a:bodyPr>
          <a:lstStyle/>
          <a:p>
            <a:pPr marL="285750" indent="-285750" algn="ctr">
              <a:lnSpc>
                <a:spcPct val="150000"/>
              </a:lnSpc>
              <a:buFont typeface="Arial" panose="020B0604020202020204" pitchFamily="34" charset="0"/>
              <a:buChar char="•"/>
            </a:pPr>
            <a:r>
              <a:rPr lang="en-US" dirty="0"/>
              <a:t>High power gain G</a:t>
            </a:r>
            <a:r>
              <a:rPr lang="en-US" baseline="-25000" dirty="0"/>
              <a:t>P</a:t>
            </a:r>
            <a:endParaRPr lang="en-US" dirty="0"/>
          </a:p>
          <a:p>
            <a:pPr marL="285750" indent="-285750" algn="ctr">
              <a:lnSpc>
                <a:spcPct val="150000"/>
              </a:lnSpc>
              <a:buFont typeface="Arial" panose="020B0604020202020204" pitchFamily="34" charset="0"/>
              <a:buChar char="•"/>
            </a:pPr>
            <a:r>
              <a:rPr lang="en-US" dirty="0"/>
              <a:t>High BV capabilities</a:t>
            </a:r>
          </a:p>
          <a:p>
            <a:pPr marL="285750" indent="-285750" algn="ctr">
              <a:lnSpc>
                <a:spcPct val="150000"/>
              </a:lnSpc>
              <a:buFont typeface="Arial" panose="020B0604020202020204" pitchFamily="34" charset="0"/>
              <a:buChar char="•"/>
            </a:pPr>
            <a:r>
              <a:rPr lang="en-US" dirty="0"/>
              <a:t>Optimized passivation and bulk defects for low trapping effects </a:t>
            </a:r>
          </a:p>
          <a:p>
            <a:pPr marL="285750" indent="-285750" algn="ctr">
              <a:lnSpc>
                <a:spcPct val="150000"/>
              </a:lnSpc>
              <a:buFont typeface="Arial" panose="020B0604020202020204" pitchFamily="34" charset="0"/>
              <a:buChar char="•"/>
            </a:pPr>
            <a:r>
              <a:rPr lang="en-US" dirty="0"/>
              <a:t>Minimize self-heating </a:t>
            </a:r>
            <a:br>
              <a:rPr lang="en-US" dirty="0"/>
            </a:br>
            <a:r>
              <a:rPr lang="en-US" dirty="0"/>
              <a:t>(e.g. improve thermal dissipation)</a:t>
            </a:r>
          </a:p>
        </p:txBody>
      </p:sp>
      <p:sp>
        <p:nvSpPr>
          <p:cNvPr id="11" name="ZoneTexte 10"/>
          <p:cNvSpPr txBox="1"/>
          <p:nvPr/>
        </p:nvSpPr>
        <p:spPr>
          <a:xfrm>
            <a:off x="6406829" y="2621332"/>
            <a:ext cx="2556655" cy="2957861"/>
          </a:xfrm>
          <a:prstGeom prst="rect">
            <a:avLst/>
          </a:prstGeom>
          <a:noFill/>
        </p:spPr>
        <p:txBody>
          <a:bodyPr wrap="square" rtlCol="0">
            <a:spAutoFit/>
          </a:bodyPr>
          <a:lstStyle/>
          <a:p>
            <a:pPr marL="285750" indent="-285750" algn="ctr">
              <a:lnSpc>
                <a:spcPct val="150000"/>
              </a:lnSpc>
              <a:buFont typeface="Arial" panose="020B0604020202020204" pitchFamily="34" charset="0"/>
              <a:buChar char="•"/>
            </a:pPr>
            <a:r>
              <a:rPr lang="en-US" dirty="0"/>
              <a:t>Low and stable leakage current  </a:t>
            </a:r>
          </a:p>
          <a:p>
            <a:pPr algn="ctr">
              <a:lnSpc>
                <a:spcPct val="150000"/>
              </a:lnSpc>
            </a:pPr>
            <a:endParaRPr lang="en-US" dirty="0"/>
          </a:p>
          <a:p>
            <a:pPr marL="285750" indent="-285750" algn="ctr">
              <a:lnSpc>
                <a:spcPct val="150000"/>
              </a:lnSpc>
              <a:buFont typeface="Arial" panose="020B0604020202020204" pitchFamily="34" charset="0"/>
              <a:buChar char="•"/>
            </a:pPr>
            <a:r>
              <a:rPr lang="en-US" dirty="0"/>
              <a:t>Maintain low junction temperature</a:t>
            </a:r>
          </a:p>
          <a:p>
            <a:pPr algn="ctr">
              <a:lnSpc>
                <a:spcPct val="150000"/>
              </a:lnSpc>
            </a:pPr>
            <a:endParaRPr lang="en-US" dirty="0"/>
          </a:p>
          <a:p>
            <a:pPr marL="285750" indent="-285750" algn="ctr">
              <a:lnSpc>
                <a:spcPct val="150000"/>
              </a:lnSpc>
              <a:buFont typeface="Arial" panose="020B0604020202020204" pitchFamily="34" charset="0"/>
              <a:buChar char="•"/>
            </a:pPr>
            <a:r>
              <a:rPr lang="en-US" dirty="0"/>
              <a:t>High MTTF</a:t>
            </a:r>
          </a:p>
        </p:txBody>
      </p:sp>
      <p:sp>
        <p:nvSpPr>
          <p:cNvPr id="14" name="Rectangle à coins arrondis 13"/>
          <p:cNvSpPr/>
          <p:nvPr/>
        </p:nvSpPr>
        <p:spPr>
          <a:xfrm>
            <a:off x="9236962" y="961455"/>
            <a:ext cx="2865810" cy="505326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15" name="Rectangle à coins arrondis 14"/>
          <p:cNvSpPr/>
          <p:nvPr/>
        </p:nvSpPr>
        <p:spPr>
          <a:xfrm>
            <a:off x="9504338" y="1015984"/>
            <a:ext cx="2332062" cy="1212784"/>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Linearity </a:t>
            </a:r>
          </a:p>
        </p:txBody>
      </p:sp>
      <p:sp>
        <p:nvSpPr>
          <p:cNvPr id="12" name="Double flèche horizontale 11"/>
          <p:cNvSpPr/>
          <p:nvPr/>
        </p:nvSpPr>
        <p:spPr>
          <a:xfrm>
            <a:off x="2225538" y="5681173"/>
            <a:ext cx="7767587" cy="86915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Simultaneously  </a:t>
            </a:r>
          </a:p>
        </p:txBody>
      </p:sp>
      <p:sp>
        <p:nvSpPr>
          <p:cNvPr id="17" name="ZoneTexte 16"/>
          <p:cNvSpPr txBox="1"/>
          <p:nvPr/>
        </p:nvSpPr>
        <p:spPr>
          <a:xfrm>
            <a:off x="9247204" y="2939308"/>
            <a:ext cx="2589196" cy="2492990"/>
          </a:xfrm>
          <a:prstGeom prst="rect">
            <a:avLst/>
          </a:prstGeom>
          <a:noFill/>
        </p:spPr>
        <p:txBody>
          <a:bodyPr wrap="square" rtlCol="0">
            <a:spAutoFit/>
          </a:bodyPr>
          <a:lstStyle/>
          <a:p>
            <a:pPr marL="285750" indent="-285750" algn="ctr">
              <a:buFont typeface="Arial" panose="020B0604020202020204" pitchFamily="34" charset="0"/>
              <a:buChar char="•"/>
            </a:pPr>
            <a:r>
              <a:rPr lang="en-US" dirty="0"/>
              <a:t>Flat g</a:t>
            </a:r>
            <a:r>
              <a:rPr lang="en-US" baseline="-25000" dirty="0"/>
              <a:t>m</a:t>
            </a:r>
          </a:p>
          <a:p>
            <a:pPr marL="285750" indent="-285750" algn="ctr">
              <a:buFont typeface="Arial" panose="020B0604020202020204" pitchFamily="34" charset="0"/>
              <a:buChar char="•"/>
            </a:pPr>
            <a:endParaRPr lang="en-US" baseline="-25000" dirty="0"/>
          </a:p>
          <a:p>
            <a:pPr marL="285750" indent="-285750" algn="ctr">
              <a:buFont typeface="Arial" panose="020B0604020202020204" pitchFamily="34" charset="0"/>
              <a:buChar char="•"/>
            </a:pPr>
            <a:r>
              <a:rPr lang="en-US" dirty="0"/>
              <a:t> High OIP3</a:t>
            </a:r>
          </a:p>
          <a:p>
            <a:pPr marL="285750" indent="-285750" algn="ctr">
              <a:buFont typeface="Arial" panose="020B0604020202020204" pitchFamily="34" charset="0"/>
              <a:buChar char="•"/>
            </a:pPr>
            <a:endParaRPr lang="en-US" dirty="0"/>
          </a:p>
          <a:p>
            <a:pPr marL="285750" indent="-285750" algn="ctr">
              <a:buFont typeface="Arial" panose="020B0604020202020204" pitchFamily="34" charset="0"/>
              <a:buChar char="•"/>
            </a:pPr>
            <a:r>
              <a:rPr lang="en-US" dirty="0"/>
              <a:t>High OIP3/P</a:t>
            </a:r>
            <a:r>
              <a:rPr lang="en-US" baseline="-25000" dirty="0"/>
              <a:t>DC</a:t>
            </a:r>
            <a:r>
              <a:rPr lang="en-US" dirty="0"/>
              <a:t> ratio</a:t>
            </a:r>
          </a:p>
          <a:p>
            <a:pPr marL="285750" indent="-285750" algn="ctr">
              <a:buFont typeface="Arial" panose="020B0604020202020204" pitchFamily="34" charset="0"/>
              <a:buChar char="•"/>
            </a:pPr>
            <a:endParaRPr lang="en-US" dirty="0"/>
          </a:p>
          <a:p>
            <a:pPr marL="285750" indent="-285750" algn="ctr">
              <a:buFont typeface="Arial" panose="020B0604020202020204" pitchFamily="34" charset="0"/>
              <a:buChar char="•"/>
            </a:pPr>
            <a:r>
              <a:rPr lang="en-US" dirty="0"/>
              <a:t>Low IM3</a:t>
            </a:r>
          </a:p>
          <a:p>
            <a:pPr marL="285750" indent="-285750" algn="ctr">
              <a:buFont typeface="Arial" panose="020B0604020202020204" pitchFamily="34" charset="0"/>
              <a:buChar char="•"/>
            </a:pPr>
            <a:endParaRPr lang="en-US" dirty="0"/>
          </a:p>
          <a:p>
            <a:pPr marL="285750" indent="-285750" algn="ctr">
              <a:buFont typeface="Arial" panose="020B0604020202020204" pitchFamily="34" charset="0"/>
              <a:buChar char="•"/>
            </a:pPr>
            <a:r>
              <a:rPr lang="en-US" dirty="0"/>
              <a:t>High C/IM3</a:t>
            </a:r>
          </a:p>
        </p:txBody>
      </p:sp>
    </p:spTree>
    <p:extLst>
      <p:ext uri="{BB962C8B-B14F-4D97-AF65-F5344CB8AC3E}">
        <p14:creationId xmlns:p14="http://schemas.microsoft.com/office/powerpoint/2010/main" val="2610623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a:extLst>
              <a:ext uri="{FF2B5EF4-FFF2-40B4-BE49-F238E27FC236}">
                <a16:creationId xmlns:a16="http://schemas.microsoft.com/office/drawing/2014/main" id="{E1444352-EE90-F942-982C-745B3E612853}"/>
              </a:ext>
            </a:extLst>
          </p:cNvPr>
          <p:cNvGrpSpPr/>
          <p:nvPr/>
        </p:nvGrpSpPr>
        <p:grpSpPr>
          <a:xfrm>
            <a:off x="3158611" y="340652"/>
            <a:ext cx="5384811" cy="698642"/>
            <a:chOff x="3001948" y="256854"/>
            <a:chExt cx="5384811" cy="698642"/>
          </a:xfrm>
        </p:grpSpPr>
        <p:sp>
          <p:nvSpPr>
            <p:cNvPr id="5" name="Rectangle 4"/>
            <p:cNvSpPr/>
            <p:nvPr/>
          </p:nvSpPr>
          <p:spPr>
            <a:xfrm>
              <a:off x="3170920" y="256854"/>
              <a:ext cx="4968013" cy="698642"/>
            </a:xfrm>
            <a:prstGeom prst="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ZoneTexte 3"/>
            <p:cNvSpPr txBox="1"/>
            <p:nvPr/>
          </p:nvSpPr>
          <p:spPr>
            <a:xfrm>
              <a:off x="3001948" y="384853"/>
              <a:ext cx="5384811" cy="477054"/>
            </a:xfrm>
            <a:prstGeom prst="rect">
              <a:avLst/>
            </a:prstGeom>
            <a:noFill/>
          </p:spPr>
          <p:txBody>
            <a:bodyPr wrap="square" rtlCol="0">
              <a:spAutoFit/>
            </a:bodyPr>
            <a:lstStyle/>
            <a:p>
              <a:pPr algn="ctr"/>
              <a:r>
                <a:rPr lang="fr-FR" sz="2500" b="1" dirty="0">
                  <a:latin typeface="Times New Roman" panose="02020603050405020304" pitchFamily="18" charset="0"/>
                  <a:cs typeface="Times New Roman" panose="02020603050405020304" pitchFamily="18" charset="0"/>
                </a:rPr>
                <a:t>Simulation Updates / Possibilities</a:t>
              </a:r>
            </a:p>
          </p:txBody>
        </p:sp>
      </p:grpSp>
      <p:grpSp>
        <p:nvGrpSpPr>
          <p:cNvPr id="22" name="Groupe 21">
            <a:extLst>
              <a:ext uri="{FF2B5EF4-FFF2-40B4-BE49-F238E27FC236}">
                <a16:creationId xmlns:a16="http://schemas.microsoft.com/office/drawing/2014/main" id="{05F1360F-9C2D-5146-A171-C9ECD635D208}"/>
              </a:ext>
            </a:extLst>
          </p:cNvPr>
          <p:cNvGrpSpPr/>
          <p:nvPr/>
        </p:nvGrpSpPr>
        <p:grpSpPr>
          <a:xfrm>
            <a:off x="3572566" y="1590268"/>
            <a:ext cx="4588060" cy="3213224"/>
            <a:chOff x="782052" y="1813119"/>
            <a:chExt cx="4518460" cy="2526939"/>
          </a:xfrm>
        </p:grpSpPr>
        <p:sp>
          <p:nvSpPr>
            <p:cNvPr id="23" name="Rectangle 22">
              <a:extLst>
                <a:ext uri="{FF2B5EF4-FFF2-40B4-BE49-F238E27FC236}">
                  <a16:creationId xmlns:a16="http://schemas.microsoft.com/office/drawing/2014/main" id="{54528893-B844-7748-AB92-1479AA109679}"/>
                </a:ext>
              </a:extLst>
            </p:cNvPr>
            <p:cNvSpPr/>
            <p:nvPr/>
          </p:nvSpPr>
          <p:spPr>
            <a:xfrm>
              <a:off x="782052" y="2308052"/>
              <a:ext cx="4487778" cy="2032006"/>
            </a:xfrm>
            <a:prstGeom prst="rect">
              <a:avLst/>
            </a:prstGeom>
            <a:solidFill>
              <a:schemeClr val="accent2">
                <a:lumMod val="20000"/>
                <a:lumOff val="80000"/>
              </a:schemeClr>
            </a:solidFill>
            <a:ln w="2540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dirty="0">
                <a:latin typeface="Times New Roman" panose="02020603050405020304" pitchFamily="18" charset="0"/>
                <a:cs typeface="Times New Roman" panose="02020603050405020304" pitchFamily="18" charset="0"/>
              </a:endParaRPr>
            </a:p>
          </p:txBody>
        </p:sp>
        <p:cxnSp>
          <p:nvCxnSpPr>
            <p:cNvPr id="26" name="Connecteur droit 25">
              <a:extLst>
                <a:ext uri="{FF2B5EF4-FFF2-40B4-BE49-F238E27FC236}">
                  <a16:creationId xmlns:a16="http://schemas.microsoft.com/office/drawing/2014/main" id="{1DCE5FBD-E378-D14D-9432-DD8A367E5E35}"/>
                </a:ext>
              </a:extLst>
            </p:cNvPr>
            <p:cNvCxnSpPr>
              <a:cxnSpLocks/>
            </p:cNvCxnSpPr>
            <p:nvPr/>
          </p:nvCxnSpPr>
          <p:spPr>
            <a:xfrm>
              <a:off x="836796" y="3315398"/>
              <a:ext cx="4463716"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27" name="Connecteur droit 26">
              <a:extLst>
                <a:ext uri="{FF2B5EF4-FFF2-40B4-BE49-F238E27FC236}">
                  <a16:creationId xmlns:a16="http://schemas.microsoft.com/office/drawing/2014/main" id="{3E7CD495-E6CD-254D-B049-1FEE831A9CAE}"/>
                </a:ext>
              </a:extLst>
            </p:cNvPr>
            <p:cNvCxnSpPr>
              <a:cxnSpLocks/>
            </p:cNvCxnSpPr>
            <p:nvPr/>
          </p:nvCxnSpPr>
          <p:spPr>
            <a:xfrm>
              <a:off x="806115" y="2747447"/>
              <a:ext cx="4463716"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30" name="ZoneTexte 29">
              <a:extLst>
                <a:ext uri="{FF2B5EF4-FFF2-40B4-BE49-F238E27FC236}">
                  <a16:creationId xmlns:a16="http://schemas.microsoft.com/office/drawing/2014/main" id="{FF4B49B3-D949-3749-9818-8461950633FD}"/>
                </a:ext>
              </a:extLst>
            </p:cNvPr>
            <p:cNvSpPr txBox="1"/>
            <p:nvPr/>
          </p:nvSpPr>
          <p:spPr>
            <a:xfrm>
              <a:off x="1742227" y="3632566"/>
              <a:ext cx="2652852" cy="387158"/>
            </a:xfrm>
            <a:prstGeom prst="rect">
              <a:avLst/>
            </a:prstGeom>
            <a:noFill/>
          </p:spPr>
          <p:txBody>
            <a:bodyPr wrap="none" rtlCol="0">
              <a:spAutoFit/>
            </a:bodyPr>
            <a:lstStyle/>
            <a:p>
              <a:pPr algn="ctr"/>
              <a:r>
                <a:rPr lang="fr-FR" b="1" dirty="0" err="1">
                  <a:latin typeface="Times New Roman" panose="02020603050405020304" pitchFamily="18" charset="0"/>
                  <a:cs typeface="Times New Roman" panose="02020603050405020304" pitchFamily="18" charset="0"/>
                </a:rPr>
                <a:t>GaN</a:t>
              </a:r>
              <a:r>
                <a:rPr lang="fr-FR" b="1" dirty="0">
                  <a:latin typeface="Times New Roman" panose="02020603050405020304" pitchFamily="18" charset="0"/>
                  <a:cs typeface="Times New Roman" panose="02020603050405020304" pitchFamily="18" charset="0"/>
                </a:rPr>
                <a:t> Buffer </a:t>
              </a:r>
              <a:r>
                <a:rPr lang="fr-FR" b="1" dirty="0" err="1">
                  <a:latin typeface="Times New Roman" panose="02020603050405020304" pitchFamily="18" charset="0"/>
                  <a:cs typeface="Times New Roman" panose="02020603050405020304" pitchFamily="18" charset="0"/>
                </a:rPr>
                <a:t>doped</a:t>
              </a:r>
              <a:r>
                <a:rPr lang="fr-FR" b="1" dirty="0">
                  <a:latin typeface="Times New Roman" panose="02020603050405020304" pitchFamily="18" charset="0"/>
                  <a:cs typeface="Times New Roman" panose="02020603050405020304" pitchFamily="18" charset="0"/>
                </a:rPr>
                <a:t> C</a:t>
              </a:r>
              <a:endParaRPr lang="fr-FR" b="1" dirty="0">
                <a:highlight>
                  <a:srgbClr val="FFFF00"/>
                </a:highlight>
                <a:latin typeface="Times New Roman" panose="02020603050405020304" pitchFamily="18" charset="0"/>
                <a:cs typeface="Times New Roman" panose="02020603050405020304" pitchFamily="18" charset="0"/>
              </a:endParaRPr>
            </a:p>
          </p:txBody>
        </p:sp>
        <p:sp>
          <p:nvSpPr>
            <p:cNvPr id="31" name="ZoneTexte 30">
              <a:extLst>
                <a:ext uri="{FF2B5EF4-FFF2-40B4-BE49-F238E27FC236}">
                  <a16:creationId xmlns:a16="http://schemas.microsoft.com/office/drawing/2014/main" id="{9E874B67-64DE-464C-B2EC-29D388D3AF00}"/>
                </a:ext>
              </a:extLst>
            </p:cNvPr>
            <p:cNvSpPr txBox="1"/>
            <p:nvPr/>
          </p:nvSpPr>
          <p:spPr>
            <a:xfrm>
              <a:off x="2277146" y="2881914"/>
              <a:ext cx="1497587" cy="290450"/>
            </a:xfrm>
            <a:prstGeom prst="rect">
              <a:avLst/>
            </a:prstGeom>
            <a:noFill/>
          </p:spPr>
          <p:txBody>
            <a:bodyPr wrap="square" rtlCol="0">
              <a:spAutoFit/>
            </a:bodyPr>
            <a:lstStyle/>
            <a:p>
              <a:r>
                <a:rPr lang="fr-FR" b="1" dirty="0" err="1">
                  <a:latin typeface="Times New Roman" panose="02020603050405020304" pitchFamily="18" charset="0"/>
                  <a:cs typeface="Times New Roman" panose="02020603050405020304" pitchFamily="18" charset="0"/>
                </a:rPr>
                <a:t>GaN</a:t>
              </a:r>
              <a:r>
                <a:rPr lang="fr-FR" b="1" dirty="0">
                  <a:latin typeface="Times New Roman" panose="02020603050405020304" pitchFamily="18" charset="0"/>
                  <a:cs typeface="Times New Roman" panose="02020603050405020304" pitchFamily="18" charset="0"/>
                </a:rPr>
                <a:t> </a:t>
              </a:r>
              <a:r>
                <a:rPr lang="fr-FR" b="1" dirty="0" err="1">
                  <a:latin typeface="Times New Roman" panose="02020603050405020304" pitchFamily="18" charset="0"/>
                  <a:cs typeface="Times New Roman" panose="02020603050405020304" pitchFamily="18" charset="0"/>
                </a:rPr>
                <a:t>channel</a:t>
              </a:r>
              <a:r>
                <a:rPr lang="fr-FR" b="1" dirty="0">
                  <a:latin typeface="Times New Roman" panose="02020603050405020304" pitchFamily="18" charset="0"/>
                  <a:cs typeface="Times New Roman" panose="02020603050405020304" pitchFamily="18" charset="0"/>
                </a:rPr>
                <a:t> </a:t>
              </a:r>
              <a:endParaRPr lang="fr-FR" b="1" dirty="0">
                <a:highlight>
                  <a:srgbClr val="00FFFF"/>
                </a:highlight>
                <a:latin typeface="Times New Roman" panose="02020603050405020304" pitchFamily="18" charset="0"/>
                <a:cs typeface="Times New Roman" panose="02020603050405020304" pitchFamily="18" charset="0"/>
              </a:endParaRPr>
            </a:p>
          </p:txBody>
        </p:sp>
        <p:sp>
          <p:nvSpPr>
            <p:cNvPr id="32" name="ZoneTexte 31">
              <a:extLst>
                <a:ext uri="{FF2B5EF4-FFF2-40B4-BE49-F238E27FC236}">
                  <a16:creationId xmlns:a16="http://schemas.microsoft.com/office/drawing/2014/main" id="{6FB675BC-E207-9441-A09A-AAFC43880CD5}"/>
                </a:ext>
              </a:extLst>
            </p:cNvPr>
            <p:cNvSpPr txBox="1"/>
            <p:nvPr/>
          </p:nvSpPr>
          <p:spPr>
            <a:xfrm>
              <a:off x="2335302" y="2378856"/>
              <a:ext cx="1466701" cy="290450"/>
            </a:xfrm>
            <a:prstGeom prst="rect">
              <a:avLst/>
            </a:prstGeom>
            <a:noFill/>
          </p:spPr>
          <p:txBody>
            <a:bodyPr wrap="square" rtlCol="0">
              <a:spAutoFit/>
            </a:bodyPr>
            <a:lstStyle/>
            <a:p>
              <a:r>
                <a:rPr lang="fr-FR" b="1" dirty="0" err="1">
                  <a:latin typeface="Times New Roman" panose="02020603050405020304" pitchFamily="18" charset="0"/>
                  <a:cs typeface="Times New Roman" panose="02020603050405020304" pitchFamily="18" charset="0"/>
                </a:rPr>
                <a:t>AlN</a:t>
              </a:r>
              <a:r>
                <a:rPr lang="fr-FR" b="1" dirty="0">
                  <a:latin typeface="Times New Roman" panose="02020603050405020304" pitchFamily="18" charset="0"/>
                  <a:cs typeface="Times New Roman" panose="02020603050405020304" pitchFamily="18" charset="0"/>
                </a:rPr>
                <a:t> </a:t>
              </a:r>
              <a:r>
                <a:rPr lang="fr-FR" b="1" dirty="0" err="1">
                  <a:latin typeface="Times New Roman" panose="02020603050405020304" pitchFamily="18" charset="0"/>
                  <a:cs typeface="Times New Roman" panose="02020603050405020304" pitchFamily="18" charset="0"/>
                </a:rPr>
                <a:t>Barrier</a:t>
              </a:r>
              <a:endParaRPr lang="fr-FR" b="1" dirty="0">
                <a:highlight>
                  <a:srgbClr val="FFFF00"/>
                </a:highlight>
                <a:latin typeface="Times New Roman" panose="02020603050405020304" pitchFamily="18" charset="0"/>
                <a:cs typeface="Times New Roman" panose="02020603050405020304" pitchFamily="18" charset="0"/>
              </a:endParaRPr>
            </a:p>
          </p:txBody>
        </p:sp>
        <p:sp>
          <p:nvSpPr>
            <p:cNvPr id="33" name="Rectangle 32">
              <a:extLst>
                <a:ext uri="{FF2B5EF4-FFF2-40B4-BE49-F238E27FC236}">
                  <a16:creationId xmlns:a16="http://schemas.microsoft.com/office/drawing/2014/main" id="{18E9CD52-2A21-DC42-B6D2-A2B1260CAE1E}"/>
                </a:ext>
              </a:extLst>
            </p:cNvPr>
            <p:cNvSpPr/>
            <p:nvPr/>
          </p:nvSpPr>
          <p:spPr>
            <a:xfrm>
              <a:off x="4704348" y="1816691"/>
              <a:ext cx="596164" cy="48402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latin typeface="Times New Roman" panose="02020603050405020304" pitchFamily="18" charset="0"/>
                  <a:cs typeface="Times New Roman" panose="02020603050405020304" pitchFamily="18" charset="0"/>
                </a:rPr>
                <a:t>D</a:t>
              </a:r>
            </a:p>
          </p:txBody>
        </p:sp>
        <p:sp>
          <p:nvSpPr>
            <p:cNvPr id="34" name="Rectangle 33">
              <a:extLst>
                <a:ext uri="{FF2B5EF4-FFF2-40B4-BE49-F238E27FC236}">
                  <a16:creationId xmlns:a16="http://schemas.microsoft.com/office/drawing/2014/main" id="{B8430424-2192-F94F-B83A-29321AF37DE9}"/>
                </a:ext>
              </a:extLst>
            </p:cNvPr>
            <p:cNvSpPr/>
            <p:nvPr/>
          </p:nvSpPr>
          <p:spPr>
            <a:xfrm>
              <a:off x="2791928" y="1816691"/>
              <a:ext cx="553453" cy="48272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latin typeface="Times New Roman" panose="02020603050405020304" pitchFamily="18" charset="0"/>
                  <a:cs typeface="Times New Roman" panose="02020603050405020304" pitchFamily="18" charset="0"/>
                </a:rPr>
                <a:t>G</a:t>
              </a:r>
            </a:p>
          </p:txBody>
        </p:sp>
        <p:sp>
          <p:nvSpPr>
            <p:cNvPr id="35" name="Rectangle 34">
              <a:extLst>
                <a:ext uri="{FF2B5EF4-FFF2-40B4-BE49-F238E27FC236}">
                  <a16:creationId xmlns:a16="http://schemas.microsoft.com/office/drawing/2014/main" id="{498D11A5-0FE0-584F-8CFF-E9659703BB02}"/>
                </a:ext>
              </a:extLst>
            </p:cNvPr>
            <p:cNvSpPr/>
            <p:nvPr/>
          </p:nvSpPr>
          <p:spPr>
            <a:xfrm>
              <a:off x="782053" y="1819972"/>
              <a:ext cx="577517" cy="47871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latin typeface="Times New Roman" panose="02020603050405020304" pitchFamily="18" charset="0"/>
                  <a:cs typeface="Times New Roman" panose="02020603050405020304" pitchFamily="18" charset="0"/>
                </a:rPr>
                <a:t>S</a:t>
              </a:r>
            </a:p>
          </p:txBody>
        </p:sp>
        <p:sp>
          <p:nvSpPr>
            <p:cNvPr id="36" name="Rectangle 35">
              <a:extLst>
                <a:ext uri="{FF2B5EF4-FFF2-40B4-BE49-F238E27FC236}">
                  <a16:creationId xmlns:a16="http://schemas.microsoft.com/office/drawing/2014/main" id="{1DDEF74D-3706-D74A-870C-F780E05A90ED}"/>
                </a:ext>
              </a:extLst>
            </p:cNvPr>
            <p:cNvSpPr/>
            <p:nvPr/>
          </p:nvSpPr>
          <p:spPr>
            <a:xfrm>
              <a:off x="1359569" y="1813119"/>
              <a:ext cx="1432359" cy="47871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err="1">
                  <a:solidFill>
                    <a:schemeClr val="tx1"/>
                  </a:solidFill>
                  <a:latin typeface="Times New Roman" panose="02020603050405020304" pitchFamily="18" charset="0"/>
                  <a:cs typeface="Times New Roman" panose="02020603050405020304" pitchFamily="18" charset="0"/>
                </a:rPr>
                <a:t>SiN</a:t>
              </a:r>
              <a:endParaRPr lang="fr-FR" sz="2400" b="1" dirty="0">
                <a:solidFill>
                  <a:schemeClr val="tx1"/>
                </a:solidFill>
                <a:latin typeface="Times New Roman" panose="02020603050405020304" pitchFamily="18" charset="0"/>
                <a:cs typeface="Times New Roman" panose="02020603050405020304" pitchFamily="18" charset="0"/>
              </a:endParaRPr>
            </a:p>
          </p:txBody>
        </p:sp>
        <p:sp>
          <p:nvSpPr>
            <p:cNvPr id="37" name="Rectangle 36">
              <a:extLst>
                <a:ext uri="{FF2B5EF4-FFF2-40B4-BE49-F238E27FC236}">
                  <a16:creationId xmlns:a16="http://schemas.microsoft.com/office/drawing/2014/main" id="{F6F1FF2E-50F7-354D-A92B-5BFA8C4F569C}"/>
                </a:ext>
              </a:extLst>
            </p:cNvPr>
            <p:cNvSpPr/>
            <p:nvPr/>
          </p:nvSpPr>
          <p:spPr>
            <a:xfrm>
              <a:off x="3345380" y="1813119"/>
              <a:ext cx="1358968" cy="48272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err="1">
                  <a:solidFill>
                    <a:schemeClr val="tx1"/>
                  </a:solidFill>
                  <a:latin typeface="Times New Roman" panose="02020603050405020304" pitchFamily="18" charset="0"/>
                  <a:cs typeface="Times New Roman" panose="02020603050405020304" pitchFamily="18" charset="0"/>
                </a:rPr>
                <a:t>SiN</a:t>
              </a:r>
              <a:endParaRPr lang="fr-FR" sz="2400" b="1" dirty="0">
                <a:solidFill>
                  <a:schemeClr val="tx1"/>
                </a:solidFill>
                <a:highlight>
                  <a:srgbClr val="FFFF00"/>
                </a:highlight>
                <a:latin typeface="Times New Roman" panose="02020603050405020304" pitchFamily="18" charset="0"/>
                <a:cs typeface="Times New Roman" panose="02020603050405020304" pitchFamily="18" charset="0"/>
              </a:endParaRPr>
            </a:p>
          </p:txBody>
        </p:sp>
      </p:grpSp>
      <p:sp>
        <p:nvSpPr>
          <p:cNvPr id="40" name="ZoneTexte 39"/>
          <p:cNvSpPr txBox="1"/>
          <p:nvPr/>
        </p:nvSpPr>
        <p:spPr>
          <a:xfrm>
            <a:off x="3623513" y="5153033"/>
            <a:ext cx="6176268" cy="1061829"/>
          </a:xfrm>
          <a:prstGeom prst="rect">
            <a:avLst/>
          </a:prstGeom>
          <a:noFill/>
        </p:spPr>
        <p:txBody>
          <a:bodyPr wrap="square" rtlCol="0">
            <a:spAutoFit/>
          </a:bodyPr>
          <a:lstStyle/>
          <a:p>
            <a:r>
              <a:rPr lang="en-US" sz="2100" dirty="0">
                <a:latin typeface="Times New Roman" panose="02020603050405020304" pitchFamily="18" charset="0"/>
                <a:cs typeface="Times New Roman" panose="02020603050405020304" pitchFamily="18" charset="0"/>
              </a:rPr>
              <a:t>Simulation can be performed including buffer layers</a:t>
            </a:r>
          </a:p>
          <a:p>
            <a:pPr marL="285750" indent="-285750">
              <a:buFont typeface="Arial" panose="020B0604020202020204" pitchFamily="34" charset="0"/>
              <a:buChar char="•"/>
            </a:pPr>
            <a:endParaRPr lang="en-US" sz="2100" dirty="0">
              <a:latin typeface="Times New Roman" panose="02020603050405020304" pitchFamily="18" charset="0"/>
              <a:cs typeface="Times New Roman" panose="02020603050405020304" pitchFamily="18" charset="0"/>
            </a:endParaRPr>
          </a:p>
          <a:p>
            <a:r>
              <a:rPr lang="en-US" sz="2100" dirty="0">
                <a:latin typeface="Times New Roman" panose="02020603050405020304" pitchFamily="18" charset="0"/>
                <a:cs typeface="Times New Roman" panose="02020603050405020304" pitchFamily="18" charset="0"/>
              </a:rPr>
              <a:t>Different variations (scaling) can be carried out</a:t>
            </a:r>
          </a:p>
        </p:txBody>
      </p:sp>
      <p:sp>
        <p:nvSpPr>
          <p:cNvPr id="2" name="Espace réservé du numéro de diapositive 1"/>
          <p:cNvSpPr>
            <a:spLocks noGrp="1"/>
          </p:cNvSpPr>
          <p:nvPr>
            <p:ph type="sldNum" sz="quarter" idx="12"/>
          </p:nvPr>
        </p:nvSpPr>
        <p:spPr/>
        <p:txBody>
          <a:bodyPr/>
          <a:lstStyle/>
          <a:p>
            <a:fld id="{3BE224B6-48B7-48F4-B2E1-A273A2247066}" type="slidenum">
              <a:rPr lang="fr-FR" smtClean="0"/>
              <a:t>20</a:t>
            </a:fld>
            <a:endParaRPr lang="fr-FR"/>
          </a:p>
        </p:txBody>
      </p:sp>
      <p:sp>
        <p:nvSpPr>
          <p:cNvPr id="6" name="Flèche vers la droite 5">
            <a:extLst>
              <a:ext uri="{FF2B5EF4-FFF2-40B4-BE49-F238E27FC236}">
                <a16:creationId xmlns:a16="http://schemas.microsoft.com/office/drawing/2014/main" id="{E89E663C-27EE-1748-A6FA-B590EBFC8918}"/>
              </a:ext>
            </a:extLst>
          </p:cNvPr>
          <p:cNvSpPr/>
          <p:nvPr/>
        </p:nvSpPr>
        <p:spPr>
          <a:xfrm>
            <a:off x="2832057" y="5102623"/>
            <a:ext cx="700130" cy="567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lèche vers la droite 19">
            <a:extLst>
              <a:ext uri="{FF2B5EF4-FFF2-40B4-BE49-F238E27FC236}">
                <a16:creationId xmlns:a16="http://schemas.microsoft.com/office/drawing/2014/main" id="{6610755C-332A-1349-B622-8711843530B6}"/>
              </a:ext>
            </a:extLst>
          </p:cNvPr>
          <p:cNvSpPr/>
          <p:nvPr/>
        </p:nvSpPr>
        <p:spPr>
          <a:xfrm>
            <a:off x="2832057" y="5718014"/>
            <a:ext cx="700130" cy="567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95436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2012F18C-24DC-264B-BC6F-F82831A8F7D2}"/>
              </a:ext>
            </a:extLst>
          </p:cNvPr>
          <p:cNvGrpSpPr/>
          <p:nvPr/>
        </p:nvGrpSpPr>
        <p:grpSpPr>
          <a:xfrm>
            <a:off x="3976099" y="117958"/>
            <a:ext cx="3585680" cy="698642"/>
            <a:chOff x="3976099" y="256854"/>
            <a:chExt cx="3585680" cy="698642"/>
          </a:xfrm>
        </p:grpSpPr>
        <p:sp>
          <p:nvSpPr>
            <p:cNvPr id="5" name="Rectangle 4"/>
            <p:cNvSpPr/>
            <p:nvPr/>
          </p:nvSpPr>
          <p:spPr>
            <a:xfrm>
              <a:off x="3976099" y="256854"/>
              <a:ext cx="3585680" cy="698642"/>
            </a:xfrm>
            <a:prstGeom prst="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4122820" y="357374"/>
              <a:ext cx="3385336" cy="477054"/>
            </a:xfrm>
            <a:prstGeom prst="rect">
              <a:avLst/>
            </a:prstGeom>
            <a:noFill/>
          </p:spPr>
          <p:txBody>
            <a:bodyPr wrap="square" rtlCol="0">
              <a:spAutoFit/>
            </a:bodyPr>
            <a:lstStyle/>
            <a:p>
              <a:pPr algn="ctr"/>
              <a:r>
                <a:rPr lang="en-US" sz="2500" b="1" dirty="0">
                  <a:latin typeface="Times New Roman" panose="02020603050405020304" pitchFamily="18" charset="0"/>
                  <a:cs typeface="Times New Roman" panose="02020603050405020304" pitchFamily="18" charset="0"/>
                </a:rPr>
                <a:t>Simulation possibilities </a:t>
              </a:r>
            </a:p>
          </p:txBody>
        </p:sp>
      </p:grpSp>
      <p:graphicFrame>
        <p:nvGraphicFramePr>
          <p:cNvPr id="2" name="Tableau 1"/>
          <p:cNvGraphicFramePr>
            <a:graphicFrameLocks noGrp="1"/>
          </p:cNvGraphicFramePr>
          <p:nvPr/>
        </p:nvGraphicFramePr>
        <p:xfrm>
          <a:off x="1177902" y="987491"/>
          <a:ext cx="11014098" cy="2392680"/>
        </p:xfrm>
        <a:graphic>
          <a:graphicData uri="http://schemas.openxmlformats.org/drawingml/2006/table">
            <a:tbl>
              <a:tblPr firstRow="1" bandRow="1">
                <a:tableStyleId>{5940675A-B579-460E-94D1-54222C63F5DA}</a:tableStyleId>
              </a:tblPr>
              <a:tblGrid>
                <a:gridCol w="2202819">
                  <a:extLst>
                    <a:ext uri="{9D8B030D-6E8A-4147-A177-3AD203B41FA5}">
                      <a16:colId xmlns:a16="http://schemas.microsoft.com/office/drawing/2014/main" val="3803863802"/>
                    </a:ext>
                  </a:extLst>
                </a:gridCol>
                <a:gridCol w="2191976">
                  <a:extLst>
                    <a:ext uri="{9D8B030D-6E8A-4147-A177-3AD203B41FA5}">
                      <a16:colId xmlns:a16="http://schemas.microsoft.com/office/drawing/2014/main" val="3219997346"/>
                    </a:ext>
                  </a:extLst>
                </a:gridCol>
                <a:gridCol w="2213664">
                  <a:extLst>
                    <a:ext uri="{9D8B030D-6E8A-4147-A177-3AD203B41FA5}">
                      <a16:colId xmlns:a16="http://schemas.microsoft.com/office/drawing/2014/main" val="2306760191"/>
                    </a:ext>
                  </a:extLst>
                </a:gridCol>
                <a:gridCol w="3154354">
                  <a:extLst>
                    <a:ext uri="{9D8B030D-6E8A-4147-A177-3AD203B41FA5}">
                      <a16:colId xmlns:a16="http://schemas.microsoft.com/office/drawing/2014/main" val="1354767261"/>
                    </a:ext>
                  </a:extLst>
                </a:gridCol>
                <a:gridCol w="1251285">
                  <a:extLst>
                    <a:ext uri="{9D8B030D-6E8A-4147-A177-3AD203B41FA5}">
                      <a16:colId xmlns:a16="http://schemas.microsoft.com/office/drawing/2014/main" val="44529530"/>
                    </a:ext>
                  </a:extLst>
                </a:gridCol>
              </a:tblGrid>
              <a:tr h="370840">
                <a:tc gridSpan="2">
                  <a:txBody>
                    <a:bodyPr/>
                    <a:lstStyle/>
                    <a:p>
                      <a:pPr algn="ctr"/>
                      <a:r>
                        <a:rPr lang="en-US" sz="1800" b="1" noProof="0" dirty="0">
                          <a:solidFill>
                            <a:schemeClr val="tx1"/>
                          </a:solidFill>
                          <a:latin typeface="Times New Roman" panose="02020603050405020304" pitchFamily="18" charset="0"/>
                          <a:cs typeface="Times New Roman" panose="02020603050405020304" pitchFamily="18" charset="0"/>
                        </a:rPr>
                        <a:t>Small signal</a:t>
                      </a:r>
                    </a:p>
                  </a:txBody>
                  <a:tcPr/>
                </a:tc>
                <a:tc hMerge="1">
                  <a:txBody>
                    <a:bodyPr/>
                    <a:lstStyle/>
                    <a:p>
                      <a:endParaRPr lang="fr-FR"/>
                    </a:p>
                  </a:txBody>
                  <a:tcPr/>
                </a:tc>
                <a:tc>
                  <a:txBody>
                    <a:bodyPr/>
                    <a:lstStyle/>
                    <a:p>
                      <a:pPr algn="ctr"/>
                      <a:r>
                        <a:rPr lang="en-US" sz="1800" b="1" noProof="0" dirty="0">
                          <a:solidFill>
                            <a:schemeClr val="tx1"/>
                          </a:solidFill>
                          <a:latin typeface="Times New Roman" panose="02020603050405020304" pitchFamily="18" charset="0"/>
                          <a:cs typeface="Times New Roman" panose="02020603050405020304" pitchFamily="18" charset="0"/>
                        </a:rPr>
                        <a:t>Linearity</a:t>
                      </a:r>
                    </a:p>
                  </a:txBody>
                  <a:tcPr/>
                </a:tc>
                <a:tc>
                  <a:txBody>
                    <a:bodyPr/>
                    <a:lstStyle/>
                    <a:p>
                      <a:pPr algn="ctr"/>
                      <a:r>
                        <a:rPr lang="en-US" sz="1800" b="1" noProof="0" dirty="0">
                          <a:solidFill>
                            <a:srgbClr val="FF0000"/>
                          </a:solidFill>
                          <a:latin typeface="Times New Roman" panose="02020603050405020304" pitchFamily="18" charset="0"/>
                          <a:cs typeface="Times New Roman" panose="02020603050405020304" pitchFamily="18" charset="0"/>
                        </a:rPr>
                        <a:t>Large signal</a:t>
                      </a:r>
                    </a:p>
                  </a:txBody>
                  <a:tcPr/>
                </a:tc>
                <a:tc rowSpan="5">
                  <a:txBody>
                    <a:bodyPr/>
                    <a:lstStyle/>
                    <a:p>
                      <a:endParaRPr lang="en-US" sz="1800" noProof="0" dirty="0">
                        <a:latin typeface="Times New Roman" panose="02020603050405020304" pitchFamily="18" charset="0"/>
                        <a:cs typeface="Times New Roman" panose="02020603050405020304" pitchFamily="18" charset="0"/>
                      </a:endParaRPr>
                    </a:p>
                  </a:txBody>
                  <a:tcPr>
                    <a:lnR w="12700" cmpd="sng">
                      <a:noFill/>
                    </a:lnR>
                    <a:lnT w="12700" cmpd="sng">
                      <a:noFill/>
                    </a:lnT>
                    <a:lnB w="12700" cmpd="sng">
                      <a:noFill/>
                    </a:lnB>
                  </a:tcPr>
                </a:tc>
                <a:extLst>
                  <a:ext uri="{0D108BD9-81ED-4DB2-BD59-A6C34878D82A}">
                    <a16:rowId xmlns:a16="http://schemas.microsoft.com/office/drawing/2014/main" val="1936953271"/>
                  </a:ext>
                </a:extLst>
              </a:tr>
              <a:tr h="370840">
                <a:tc>
                  <a:txBody>
                    <a:bodyPr/>
                    <a:lstStyle/>
                    <a:p>
                      <a:pPr algn="ctr"/>
                      <a:r>
                        <a:rPr lang="en-US" sz="1800" b="1" noProof="0" dirty="0">
                          <a:solidFill>
                            <a:srgbClr val="0070C0"/>
                          </a:solidFill>
                          <a:latin typeface="Times New Roman" panose="02020603050405020304" pitchFamily="18" charset="0"/>
                          <a:cs typeface="Times New Roman" panose="02020603050405020304" pitchFamily="18" charset="0"/>
                        </a:rPr>
                        <a:t>DC</a:t>
                      </a:r>
                    </a:p>
                  </a:txBody>
                  <a:tcPr/>
                </a:tc>
                <a:tc>
                  <a:txBody>
                    <a:bodyPr/>
                    <a:lstStyle/>
                    <a:p>
                      <a:pPr algn="ctr"/>
                      <a:r>
                        <a:rPr lang="en-US" sz="1800" b="1" noProof="0" dirty="0">
                          <a:solidFill>
                            <a:srgbClr val="0070C0"/>
                          </a:solidFill>
                          <a:latin typeface="Times New Roman" panose="02020603050405020304" pitchFamily="18" charset="0"/>
                          <a:cs typeface="Times New Roman" panose="02020603050405020304" pitchFamily="18" charset="0"/>
                        </a:rPr>
                        <a:t>AC</a:t>
                      </a:r>
                    </a:p>
                  </a:txBody>
                  <a:tcPr/>
                </a:tc>
                <a:tc>
                  <a:txBody>
                    <a:bodyPr/>
                    <a:lstStyle/>
                    <a:p>
                      <a:pPr algn="ctr"/>
                      <a:r>
                        <a:rPr lang="en-US" sz="1800" b="1" noProof="0" dirty="0">
                          <a:solidFill>
                            <a:srgbClr val="0070C0"/>
                          </a:solidFill>
                          <a:latin typeface="Times New Roman" panose="02020603050405020304" pitchFamily="18" charset="0"/>
                          <a:cs typeface="Times New Roman" panose="02020603050405020304" pitchFamily="18" charset="0"/>
                        </a:rPr>
                        <a:t>From gm</a:t>
                      </a:r>
                    </a:p>
                  </a:txBody>
                  <a:tcPr/>
                </a:tc>
                <a:tc>
                  <a:txBody>
                    <a:bodyPr/>
                    <a:lstStyle/>
                    <a:p>
                      <a:pPr algn="ctr"/>
                      <a:r>
                        <a:rPr lang="en-US" sz="1800" b="1" noProof="0" dirty="0">
                          <a:solidFill>
                            <a:srgbClr val="FF0000"/>
                          </a:solidFill>
                          <a:latin typeface="Times New Roman" panose="02020603050405020304" pitchFamily="18" charset="0"/>
                          <a:cs typeface="Times New Roman" panose="02020603050405020304" pitchFamily="18" charset="0"/>
                        </a:rPr>
                        <a:t>Not possible directly on </a:t>
                      </a:r>
                      <a:r>
                        <a:rPr lang="en-US" sz="1800" b="1" noProof="0" dirty="0" err="1">
                          <a:solidFill>
                            <a:srgbClr val="FF0000"/>
                          </a:solidFill>
                          <a:latin typeface="Times New Roman" panose="02020603050405020304" pitchFamily="18" charset="0"/>
                          <a:cs typeface="Times New Roman" panose="02020603050405020304" pitchFamily="18" charset="0"/>
                        </a:rPr>
                        <a:t>Silvaco</a:t>
                      </a:r>
                      <a:endParaRPr lang="en-US" sz="1800" b="1" noProof="0" dirty="0">
                        <a:solidFill>
                          <a:srgbClr val="FF0000"/>
                        </a:solidFill>
                        <a:latin typeface="Times New Roman" panose="02020603050405020304" pitchFamily="18" charset="0"/>
                        <a:cs typeface="Times New Roman" panose="02020603050405020304" pitchFamily="18" charset="0"/>
                      </a:endParaRPr>
                    </a:p>
                  </a:txBody>
                  <a:tcPr/>
                </a:tc>
                <a:tc vMerge="1">
                  <a:txBody>
                    <a:bodyPr/>
                    <a:lstStyle/>
                    <a:p>
                      <a:endParaRPr lang="fr-FR"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65380921"/>
                  </a:ext>
                </a:extLst>
              </a:tr>
              <a:tr h="370840">
                <a:tc>
                  <a:txBody>
                    <a:bodyPr/>
                    <a:lstStyle/>
                    <a:p>
                      <a:pPr algn="ctr"/>
                      <a:r>
                        <a:rPr lang="en-US" sz="1800" noProof="0" dirty="0" err="1">
                          <a:latin typeface="Times New Roman" panose="02020603050405020304" pitchFamily="18" charset="0"/>
                          <a:cs typeface="Times New Roman" panose="02020603050405020304" pitchFamily="18" charset="0"/>
                        </a:rPr>
                        <a:t>IdVd</a:t>
                      </a:r>
                      <a:endParaRPr lang="en-US" sz="1800" noProof="0" dirty="0">
                        <a:latin typeface="Times New Roman" panose="02020603050405020304" pitchFamily="18" charset="0"/>
                        <a:cs typeface="Times New Roman" panose="02020603050405020304" pitchFamily="18" charset="0"/>
                      </a:endParaRPr>
                    </a:p>
                  </a:txBody>
                  <a:tcPr/>
                </a:tc>
                <a:tc>
                  <a:txBody>
                    <a:bodyPr/>
                    <a:lstStyle/>
                    <a:p>
                      <a:pPr algn="ctr"/>
                      <a:r>
                        <a:rPr lang="en-US" sz="1800" noProof="0" dirty="0">
                          <a:latin typeface="Times New Roman" panose="02020603050405020304" pitchFamily="18" charset="0"/>
                          <a:cs typeface="Times New Roman" panose="02020603050405020304" pitchFamily="18" charset="0"/>
                        </a:rPr>
                        <a:t>S parameters</a:t>
                      </a:r>
                    </a:p>
                  </a:txBody>
                  <a:tcPr/>
                </a:tc>
                <a:tc>
                  <a:txBody>
                    <a:bodyPr/>
                    <a:lstStyle/>
                    <a:p>
                      <a:pPr algn="ctr"/>
                      <a:r>
                        <a:rPr lang="en-US" sz="1800" noProof="0" dirty="0">
                          <a:latin typeface="Times New Roman" panose="02020603050405020304" pitchFamily="18" charset="0"/>
                          <a:cs typeface="Times New Roman" panose="02020603050405020304" pitchFamily="18" charset="0"/>
                        </a:rPr>
                        <a:t>gm</a:t>
                      </a:r>
                      <a:r>
                        <a:rPr lang="en-US" sz="1800" baseline="-25000" noProof="0" dirty="0">
                          <a:latin typeface="Times New Roman" panose="02020603050405020304" pitchFamily="18" charset="0"/>
                          <a:cs typeface="Times New Roman" panose="02020603050405020304" pitchFamily="18" charset="0"/>
                        </a:rPr>
                        <a:t>2</a:t>
                      </a:r>
                      <a:r>
                        <a:rPr lang="en-US" sz="1800" noProof="0" dirty="0">
                          <a:latin typeface="Times New Roman" panose="02020603050405020304" pitchFamily="18" charset="0"/>
                          <a:cs typeface="Times New Roman" panose="02020603050405020304" pitchFamily="18" charset="0"/>
                        </a:rPr>
                        <a:t> / gm</a:t>
                      </a:r>
                      <a:r>
                        <a:rPr lang="en-US" sz="1800" baseline="-25000" noProof="0" dirty="0">
                          <a:latin typeface="Times New Roman" panose="02020603050405020304" pitchFamily="18" charset="0"/>
                          <a:cs typeface="Times New Roman" panose="02020603050405020304" pitchFamily="18" charset="0"/>
                        </a:rPr>
                        <a:t>3</a:t>
                      </a:r>
                    </a:p>
                  </a:txBody>
                  <a:tcPr/>
                </a:tc>
                <a:tc>
                  <a:txBody>
                    <a:bodyPr/>
                    <a:lstStyle/>
                    <a:p>
                      <a:pPr algn="ctr"/>
                      <a:r>
                        <a:rPr lang="en-US" sz="1800" b="0" noProof="0" dirty="0">
                          <a:solidFill>
                            <a:srgbClr val="FF0000"/>
                          </a:solidFill>
                          <a:latin typeface="Times New Roman" panose="02020603050405020304" pitchFamily="18" charset="0"/>
                          <a:cs typeface="Times New Roman" panose="02020603050405020304" pitchFamily="18" charset="0"/>
                        </a:rPr>
                        <a:t>Pout</a:t>
                      </a:r>
                    </a:p>
                  </a:txBody>
                  <a:tcPr/>
                </a:tc>
                <a:tc vMerge="1">
                  <a:txBody>
                    <a:bodyPr/>
                    <a:lstStyle/>
                    <a:p>
                      <a:endParaRPr lang="fr-FR">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97838932"/>
                  </a:ext>
                </a:extLst>
              </a:tr>
              <a:tr h="370840">
                <a:tc>
                  <a:txBody>
                    <a:bodyPr/>
                    <a:lstStyle/>
                    <a:p>
                      <a:pPr algn="ctr"/>
                      <a:r>
                        <a:rPr lang="en-US" sz="1800" noProof="0" dirty="0">
                          <a:latin typeface="Times New Roman" panose="02020603050405020304" pitchFamily="18" charset="0"/>
                          <a:cs typeface="Times New Roman" panose="02020603050405020304" pitchFamily="18" charset="0"/>
                        </a:rPr>
                        <a:t>IdVg</a:t>
                      </a:r>
                      <a:r>
                        <a:rPr lang="en-US" sz="1800" baseline="0" noProof="0" dirty="0">
                          <a:latin typeface="Times New Roman" panose="02020603050405020304" pitchFamily="18" charset="0"/>
                          <a:cs typeface="Times New Roman" panose="02020603050405020304" pitchFamily="18" charset="0"/>
                        </a:rPr>
                        <a:t> / gm</a:t>
                      </a:r>
                      <a:endParaRPr lang="en-US" sz="1800" noProof="0" dirty="0">
                        <a:latin typeface="Times New Roman" panose="02020603050405020304" pitchFamily="18" charset="0"/>
                        <a:cs typeface="Times New Roman" panose="02020603050405020304" pitchFamily="18" charset="0"/>
                      </a:endParaRPr>
                    </a:p>
                  </a:txBody>
                  <a:tcPr/>
                </a:tc>
                <a:tc>
                  <a:txBody>
                    <a:bodyPr/>
                    <a:lstStyle/>
                    <a:p>
                      <a:pPr algn="ctr"/>
                      <a:r>
                        <a:rPr lang="en-US" sz="1800" noProof="0" dirty="0">
                          <a:latin typeface="Times New Roman" panose="02020603050405020304" pitchFamily="18" charset="0"/>
                          <a:cs typeface="Times New Roman" panose="02020603050405020304" pitchFamily="18" charset="0"/>
                        </a:rPr>
                        <a:t>f</a:t>
                      </a:r>
                      <a:r>
                        <a:rPr lang="en-US" sz="1800" baseline="-25000" noProof="0" dirty="0">
                          <a:latin typeface="Times New Roman" panose="02020603050405020304" pitchFamily="18" charset="0"/>
                          <a:cs typeface="Times New Roman" panose="02020603050405020304" pitchFamily="18" charset="0"/>
                        </a:rPr>
                        <a:t>t</a:t>
                      </a:r>
                      <a:r>
                        <a:rPr lang="en-US" sz="1800" baseline="0" noProof="0" dirty="0">
                          <a:latin typeface="Times New Roman" panose="02020603050405020304" pitchFamily="18" charset="0"/>
                          <a:cs typeface="Times New Roman" panose="02020603050405020304" pitchFamily="18" charset="0"/>
                        </a:rPr>
                        <a:t> / f</a:t>
                      </a:r>
                      <a:r>
                        <a:rPr lang="en-US" sz="1800" baseline="-25000" noProof="0" dirty="0">
                          <a:latin typeface="Times New Roman" panose="02020603050405020304" pitchFamily="18" charset="0"/>
                          <a:cs typeface="Times New Roman" panose="02020603050405020304" pitchFamily="18" charset="0"/>
                        </a:rPr>
                        <a:t>max</a:t>
                      </a:r>
                    </a:p>
                  </a:txBody>
                  <a:tcPr/>
                </a:tc>
                <a:tc>
                  <a:txBody>
                    <a:bodyPr/>
                    <a:lstStyle/>
                    <a:p>
                      <a:pPr algn="ctr"/>
                      <a:r>
                        <a:rPr lang="en-US" sz="1800" noProof="0" dirty="0">
                          <a:latin typeface="Times New Roman" panose="02020603050405020304" pitchFamily="18" charset="0"/>
                          <a:cs typeface="Times New Roman" panose="02020603050405020304" pitchFamily="18" charset="0"/>
                        </a:rPr>
                        <a:t>V</a:t>
                      </a:r>
                      <a:r>
                        <a:rPr lang="en-US" sz="1800" baseline="-25000" noProof="0" dirty="0">
                          <a:latin typeface="Times New Roman" panose="02020603050405020304" pitchFamily="18" charset="0"/>
                          <a:cs typeface="Times New Roman" panose="02020603050405020304" pitchFamily="18" charset="0"/>
                        </a:rPr>
                        <a:t>IP2</a:t>
                      </a:r>
                      <a:r>
                        <a:rPr lang="en-US" sz="1800" noProof="0" dirty="0">
                          <a:latin typeface="Times New Roman" panose="02020603050405020304" pitchFamily="18" charset="0"/>
                          <a:cs typeface="Times New Roman" panose="02020603050405020304" pitchFamily="18" charset="0"/>
                        </a:rPr>
                        <a:t> / V</a:t>
                      </a:r>
                      <a:r>
                        <a:rPr lang="en-US" sz="1800" baseline="-25000" noProof="0" dirty="0">
                          <a:latin typeface="Times New Roman" panose="02020603050405020304" pitchFamily="18" charset="0"/>
                          <a:cs typeface="Times New Roman" panose="02020603050405020304" pitchFamily="18" charset="0"/>
                        </a:rPr>
                        <a:t>IP3</a:t>
                      </a:r>
                    </a:p>
                  </a:txBody>
                  <a:tcPr/>
                </a:tc>
                <a:tc>
                  <a:txBody>
                    <a:bodyPr/>
                    <a:lstStyle/>
                    <a:p>
                      <a:pPr algn="ctr"/>
                      <a:r>
                        <a:rPr lang="en-US" sz="1800" b="0" noProof="0" dirty="0">
                          <a:solidFill>
                            <a:srgbClr val="FF0000"/>
                          </a:solidFill>
                          <a:latin typeface="Times New Roman" panose="02020603050405020304" pitchFamily="18" charset="0"/>
                          <a:cs typeface="Times New Roman" panose="02020603050405020304" pitchFamily="18" charset="0"/>
                        </a:rPr>
                        <a:t>Power gain</a:t>
                      </a:r>
                    </a:p>
                  </a:txBody>
                  <a:tcPr/>
                </a:tc>
                <a:tc vMerge="1">
                  <a:txBody>
                    <a:bodyPr/>
                    <a:lstStyle/>
                    <a:p>
                      <a:endParaRPr lang="fr-FR"/>
                    </a:p>
                  </a:txBody>
                  <a:tcPr/>
                </a:tc>
                <a:extLst>
                  <a:ext uri="{0D108BD9-81ED-4DB2-BD59-A6C34878D82A}">
                    <a16:rowId xmlns:a16="http://schemas.microsoft.com/office/drawing/2014/main" val="599593352"/>
                  </a:ext>
                </a:extLst>
              </a:tr>
              <a:tr h="370840">
                <a:tc>
                  <a:txBody>
                    <a:bodyPr/>
                    <a:lstStyle/>
                    <a:p>
                      <a:pPr algn="ctr"/>
                      <a:r>
                        <a:rPr lang="en-US" sz="1800" noProof="0" dirty="0">
                          <a:latin typeface="Times New Roman" panose="02020603050405020304" pitchFamily="18" charset="0"/>
                          <a:cs typeface="Times New Roman" panose="02020603050405020304" pitchFamily="18" charset="0"/>
                        </a:rPr>
                        <a:t>BV / DIBL</a:t>
                      </a:r>
                    </a:p>
                  </a:txBody>
                  <a:tcPr/>
                </a:tc>
                <a:tc>
                  <a:txBody>
                    <a:bodyPr/>
                    <a:lstStyle/>
                    <a:p>
                      <a:pPr algn="ctr"/>
                      <a:r>
                        <a:rPr lang="en-US" sz="1800" noProof="0" dirty="0" err="1">
                          <a:latin typeface="Times New Roman" panose="02020603050405020304" pitchFamily="18" charset="0"/>
                          <a:cs typeface="Times New Roman" panose="02020603050405020304" pitchFamily="18" charset="0"/>
                        </a:rPr>
                        <a:t>Cgd</a:t>
                      </a:r>
                      <a:r>
                        <a:rPr lang="en-US" sz="1800" baseline="0" noProof="0" dirty="0">
                          <a:latin typeface="Times New Roman" panose="02020603050405020304" pitchFamily="18" charset="0"/>
                          <a:cs typeface="Times New Roman" panose="02020603050405020304" pitchFamily="18" charset="0"/>
                        </a:rPr>
                        <a:t> / Cgs vs. frequency</a:t>
                      </a:r>
                      <a:endParaRPr lang="en-US" sz="1800" noProof="0" dirty="0">
                        <a:latin typeface="Times New Roman" panose="02020603050405020304" pitchFamily="18" charset="0"/>
                        <a:cs typeface="Times New Roman" panose="02020603050405020304" pitchFamily="18" charset="0"/>
                      </a:endParaRPr>
                    </a:p>
                  </a:txBody>
                  <a:tcPr/>
                </a:tc>
                <a:tc>
                  <a:txBody>
                    <a:bodyPr/>
                    <a:lstStyle/>
                    <a:p>
                      <a:pPr algn="ctr"/>
                      <a:r>
                        <a:rPr lang="en-US" sz="1800" noProof="0" dirty="0">
                          <a:latin typeface="Times New Roman" panose="02020603050405020304" pitchFamily="18" charset="0"/>
                          <a:cs typeface="Times New Roman" panose="02020603050405020304" pitchFamily="18" charset="0"/>
                        </a:rPr>
                        <a:t>IIP3 / OIP3 / IDM3</a:t>
                      </a:r>
                    </a:p>
                  </a:txBody>
                  <a:tcPr/>
                </a:tc>
                <a:tc>
                  <a:txBody>
                    <a:bodyPr/>
                    <a:lstStyle/>
                    <a:p>
                      <a:pPr algn="ctr"/>
                      <a:r>
                        <a:rPr lang="en-US" sz="1800" b="0" noProof="0" dirty="0">
                          <a:solidFill>
                            <a:srgbClr val="FF0000"/>
                          </a:solidFill>
                          <a:latin typeface="Times New Roman" panose="02020603050405020304" pitchFamily="18" charset="0"/>
                          <a:cs typeface="Times New Roman" panose="02020603050405020304" pitchFamily="18" charset="0"/>
                        </a:rPr>
                        <a:t>Drain efficiency</a:t>
                      </a:r>
                    </a:p>
                  </a:txBody>
                  <a:tcPr/>
                </a:tc>
                <a:tc vMerge="1">
                  <a:txBody>
                    <a:bodyPr/>
                    <a:lstStyle/>
                    <a:p>
                      <a:endParaRPr lang="fr-FR"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72231614"/>
                  </a:ext>
                </a:extLst>
              </a:tr>
            </a:tbl>
          </a:graphicData>
        </a:graphic>
      </p:graphicFrame>
      <p:grpSp>
        <p:nvGrpSpPr>
          <p:cNvPr id="7" name="Groupe 6">
            <a:extLst>
              <a:ext uri="{FF2B5EF4-FFF2-40B4-BE49-F238E27FC236}">
                <a16:creationId xmlns:a16="http://schemas.microsoft.com/office/drawing/2014/main" id="{4D866939-5D4F-F34B-8198-3CCB547B9BC8}"/>
              </a:ext>
            </a:extLst>
          </p:cNvPr>
          <p:cNvGrpSpPr/>
          <p:nvPr/>
        </p:nvGrpSpPr>
        <p:grpSpPr>
          <a:xfrm>
            <a:off x="3976099" y="3522347"/>
            <a:ext cx="3407934" cy="698642"/>
            <a:chOff x="4100222" y="3775578"/>
            <a:chExt cx="3407934" cy="698642"/>
          </a:xfrm>
        </p:grpSpPr>
        <p:sp>
          <p:nvSpPr>
            <p:cNvPr id="39" name="Rectangle 38"/>
            <p:cNvSpPr/>
            <p:nvPr/>
          </p:nvSpPr>
          <p:spPr>
            <a:xfrm>
              <a:off x="4100222" y="3775578"/>
              <a:ext cx="3369923" cy="698642"/>
            </a:xfrm>
            <a:prstGeom prst="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ZoneTexte 40"/>
            <p:cNvSpPr txBox="1"/>
            <p:nvPr/>
          </p:nvSpPr>
          <p:spPr>
            <a:xfrm>
              <a:off x="4122820" y="3897564"/>
              <a:ext cx="3385336" cy="477054"/>
            </a:xfrm>
            <a:prstGeom prst="rect">
              <a:avLst/>
            </a:prstGeom>
            <a:noFill/>
          </p:spPr>
          <p:txBody>
            <a:bodyPr wrap="square" rtlCol="0">
              <a:spAutoFit/>
            </a:bodyPr>
            <a:lstStyle/>
            <a:p>
              <a:pPr algn="ctr"/>
              <a:r>
                <a:rPr lang="en-US" sz="2500" b="1" dirty="0">
                  <a:latin typeface="Times New Roman" panose="02020603050405020304" pitchFamily="18" charset="0"/>
                  <a:cs typeface="Times New Roman" panose="02020603050405020304" pitchFamily="18" charset="0"/>
                </a:rPr>
                <a:t>Scaling possibilities</a:t>
              </a:r>
            </a:p>
          </p:txBody>
        </p:sp>
      </p:grpSp>
      <p:graphicFrame>
        <p:nvGraphicFramePr>
          <p:cNvPr id="44" name="Tableau 43"/>
          <p:cNvGraphicFramePr>
            <a:graphicFrameLocks noGrp="1"/>
          </p:cNvGraphicFramePr>
          <p:nvPr/>
        </p:nvGraphicFramePr>
        <p:xfrm>
          <a:off x="2844386" y="4430299"/>
          <a:ext cx="5849106" cy="1920240"/>
        </p:xfrm>
        <a:graphic>
          <a:graphicData uri="http://schemas.openxmlformats.org/drawingml/2006/table">
            <a:tbl>
              <a:tblPr firstRow="1" bandRow="1">
                <a:tableStyleId>{5940675A-B579-460E-94D1-54222C63F5DA}</a:tableStyleId>
              </a:tblPr>
              <a:tblGrid>
                <a:gridCol w="1949702">
                  <a:extLst>
                    <a:ext uri="{9D8B030D-6E8A-4147-A177-3AD203B41FA5}">
                      <a16:colId xmlns:a16="http://schemas.microsoft.com/office/drawing/2014/main" val="3803863802"/>
                    </a:ext>
                  </a:extLst>
                </a:gridCol>
                <a:gridCol w="1949702">
                  <a:extLst>
                    <a:ext uri="{9D8B030D-6E8A-4147-A177-3AD203B41FA5}">
                      <a16:colId xmlns:a16="http://schemas.microsoft.com/office/drawing/2014/main" val="3219997346"/>
                    </a:ext>
                  </a:extLst>
                </a:gridCol>
                <a:gridCol w="1949702">
                  <a:extLst>
                    <a:ext uri="{9D8B030D-6E8A-4147-A177-3AD203B41FA5}">
                      <a16:colId xmlns:a16="http://schemas.microsoft.com/office/drawing/2014/main" val="2306760191"/>
                    </a:ext>
                  </a:extLst>
                </a:gridCol>
              </a:tblGrid>
              <a:tr h="370840">
                <a:tc>
                  <a:txBody>
                    <a:bodyPr/>
                    <a:lstStyle/>
                    <a:p>
                      <a:pPr algn="ctr"/>
                      <a:r>
                        <a:rPr lang="en-US" sz="1800" noProof="0" dirty="0">
                          <a:latin typeface="Times New Roman" panose="02020603050405020304" pitchFamily="18" charset="0"/>
                          <a:cs typeface="Times New Roman" panose="02020603050405020304" pitchFamily="18" charset="0"/>
                        </a:rPr>
                        <a:t>Thickness</a:t>
                      </a:r>
                      <a:r>
                        <a:rPr lang="en-US" sz="1800" baseline="0" noProof="0" dirty="0">
                          <a:latin typeface="Times New Roman" panose="02020603050405020304" pitchFamily="18" charset="0"/>
                          <a:cs typeface="Times New Roman" panose="02020603050405020304" pitchFamily="18" charset="0"/>
                        </a:rPr>
                        <a:t> of the layers</a:t>
                      </a:r>
                      <a:endParaRPr lang="en-US" sz="1800" noProof="0" dirty="0">
                        <a:latin typeface="Times New Roman" panose="02020603050405020304" pitchFamily="18" charset="0"/>
                        <a:cs typeface="Times New Roman" panose="02020603050405020304" pitchFamily="18" charset="0"/>
                      </a:endParaRPr>
                    </a:p>
                  </a:txBody>
                  <a:tcPr/>
                </a:tc>
                <a:tc>
                  <a:txBody>
                    <a:bodyPr/>
                    <a:lstStyle/>
                    <a:p>
                      <a:pPr algn="ctr"/>
                      <a:r>
                        <a:rPr lang="en-US" sz="1800" noProof="0" dirty="0" err="1">
                          <a:latin typeface="Times New Roman" panose="02020603050405020304" pitchFamily="18" charset="0"/>
                          <a:cs typeface="Times New Roman" panose="02020603050405020304" pitchFamily="18" charset="0"/>
                        </a:rPr>
                        <a:t>Lg</a:t>
                      </a:r>
                      <a:r>
                        <a:rPr lang="en-US" sz="1800" baseline="0" noProof="0" dirty="0">
                          <a:latin typeface="Times New Roman" panose="02020603050405020304" pitchFamily="18" charset="0"/>
                          <a:cs typeface="Times New Roman" panose="02020603050405020304" pitchFamily="18" charset="0"/>
                        </a:rPr>
                        <a:t> </a:t>
                      </a:r>
                      <a:r>
                        <a:rPr lang="en-US" sz="1800" baseline="0" noProof="0" dirty="0" err="1">
                          <a:latin typeface="Times New Roman" panose="02020603050405020304" pitchFamily="18" charset="0"/>
                          <a:cs typeface="Times New Roman" panose="02020603050405020304" pitchFamily="18" charset="0"/>
                        </a:rPr>
                        <a:t>Ld</a:t>
                      </a:r>
                      <a:r>
                        <a:rPr lang="en-US" sz="1800" baseline="0" noProof="0" dirty="0">
                          <a:latin typeface="Times New Roman" panose="02020603050405020304" pitchFamily="18" charset="0"/>
                          <a:cs typeface="Times New Roman" panose="02020603050405020304" pitchFamily="18" charset="0"/>
                        </a:rPr>
                        <a:t> Ls</a:t>
                      </a:r>
                      <a:endParaRPr lang="en-US" sz="1800" noProof="0" dirty="0">
                        <a:latin typeface="Times New Roman" panose="02020603050405020304" pitchFamily="18" charset="0"/>
                        <a:cs typeface="Times New Roman" panose="02020603050405020304" pitchFamily="18" charset="0"/>
                      </a:endParaRPr>
                    </a:p>
                  </a:txBody>
                  <a:tcPr/>
                </a:tc>
                <a:tc>
                  <a:txBody>
                    <a:bodyPr/>
                    <a:lstStyle/>
                    <a:p>
                      <a:pPr algn="ctr"/>
                      <a:r>
                        <a:rPr lang="en-US" sz="1800" noProof="0" dirty="0">
                          <a:latin typeface="Times New Roman" panose="02020603050405020304" pitchFamily="18" charset="0"/>
                          <a:cs typeface="Times New Roman" panose="02020603050405020304" pitchFamily="18" charset="0"/>
                        </a:rPr>
                        <a:t>Gate-Drain-Source distances</a:t>
                      </a:r>
                    </a:p>
                  </a:txBody>
                  <a:tcPr/>
                </a:tc>
                <a:extLst>
                  <a:ext uri="{0D108BD9-81ED-4DB2-BD59-A6C34878D82A}">
                    <a16:rowId xmlns:a16="http://schemas.microsoft.com/office/drawing/2014/main" val="1936953271"/>
                  </a:ext>
                </a:extLst>
              </a:tr>
              <a:tr h="370840">
                <a:tc>
                  <a:txBody>
                    <a:bodyPr/>
                    <a:lstStyle/>
                    <a:p>
                      <a:pPr algn="ctr"/>
                      <a:r>
                        <a:rPr lang="en-US" sz="1800" noProof="0" dirty="0" err="1">
                          <a:latin typeface="Times New Roman" panose="02020603050405020304" pitchFamily="18" charset="0"/>
                          <a:cs typeface="Times New Roman" panose="02020603050405020304" pitchFamily="18" charset="0"/>
                        </a:rPr>
                        <a:t>Rg</a:t>
                      </a:r>
                      <a:r>
                        <a:rPr lang="en-US" sz="1800" baseline="0" noProof="0" dirty="0">
                          <a:latin typeface="Times New Roman" panose="02020603050405020304" pitchFamily="18" charset="0"/>
                          <a:cs typeface="Times New Roman" panose="02020603050405020304" pitchFamily="18" charset="0"/>
                        </a:rPr>
                        <a:t> Rd </a:t>
                      </a:r>
                      <a:r>
                        <a:rPr lang="en-US" sz="1800" baseline="0" noProof="0" dirty="0" err="1">
                          <a:latin typeface="Times New Roman" panose="02020603050405020304" pitchFamily="18" charset="0"/>
                          <a:cs typeface="Times New Roman" panose="02020603050405020304" pitchFamily="18" charset="0"/>
                        </a:rPr>
                        <a:t>Rs</a:t>
                      </a:r>
                      <a:endParaRPr lang="en-US" sz="1800" baseline="0" noProof="0" dirty="0">
                        <a:latin typeface="Times New Roman" panose="02020603050405020304" pitchFamily="18" charset="0"/>
                        <a:cs typeface="Times New Roman" panose="02020603050405020304" pitchFamily="18" charset="0"/>
                      </a:endParaRPr>
                    </a:p>
                    <a:p>
                      <a:pPr algn="ctr"/>
                      <a:endParaRPr lang="en-US" sz="1800" noProof="0" dirty="0">
                        <a:latin typeface="Times New Roman" panose="02020603050405020304" pitchFamily="18" charset="0"/>
                        <a:cs typeface="Times New Roman" panose="02020603050405020304" pitchFamily="18" charset="0"/>
                      </a:endParaRPr>
                    </a:p>
                  </a:txBody>
                  <a:tcPr/>
                </a:tc>
                <a:tc>
                  <a:txBody>
                    <a:bodyPr/>
                    <a:lstStyle/>
                    <a:p>
                      <a:pPr algn="ctr"/>
                      <a:r>
                        <a:rPr lang="en-US" sz="1800" noProof="0" dirty="0">
                          <a:latin typeface="Times New Roman" panose="02020603050405020304" pitchFamily="18" charset="0"/>
                          <a:cs typeface="Times New Roman" panose="02020603050405020304" pitchFamily="18" charset="0"/>
                        </a:rPr>
                        <a:t>Cg Cd Cs</a:t>
                      </a:r>
                    </a:p>
                  </a:txBody>
                  <a:tcPr/>
                </a:tc>
                <a:tc>
                  <a:txBody>
                    <a:bodyPr/>
                    <a:lstStyle/>
                    <a:p>
                      <a:pPr algn="ctr"/>
                      <a:r>
                        <a:rPr lang="en-US" sz="1800" noProof="0" dirty="0">
                          <a:latin typeface="Times New Roman" panose="02020603050405020304" pitchFamily="18" charset="0"/>
                          <a:cs typeface="Times New Roman" panose="02020603050405020304" pitchFamily="18" charset="0"/>
                        </a:rPr>
                        <a:t>Trap</a:t>
                      </a:r>
                      <a:r>
                        <a:rPr lang="en-US" sz="1800" baseline="0" noProof="0" dirty="0">
                          <a:latin typeface="Times New Roman" panose="02020603050405020304" pitchFamily="18" charset="0"/>
                          <a:cs typeface="Times New Roman" panose="02020603050405020304" pitchFamily="18" charset="0"/>
                        </a:rPr>
                        <a:t>s density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noProof="0" dirty="0">
                          <a:latin typeface="Times New Roman" panose="02020603050405020304" pitchFamily="18" charset="0"/>
                          <a:cs typeface="Times New Roman" panose="02020603050405020304" pitchFamily="18" charset="0"/>
                        </a:rPr>
                        <a:t>Thermal effects</a:t>
                      </a:r>
                    </a:p>
                  </a:txBody>
                  <a:tcPr/>
                </a:tc>
                <a:extLst>
                  <a:ext uri="{0D108BD9-81ED-4DB2-BD59-A6C34878D82A}">
                    <a16:rowId xmlns:a16="http://schemas.microsoft.com/office/drawing/2014/main" val="106538092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aseline="0" noProof="0" dirty="0">
                          <a:latin typeface="Times New Roman" panose="02020603050405020304" pitchFamily="18" charset="0"/>
                          <a:cs typeface="Times New Roman" panose="02020603050405020304" pitchFamily="18" charset="0"/>
                        </a:rPr>
                        <a:t>Layer</a:t>
                      </a:r>
                      <a:r>
                        <a:rPr lang="en-US" sz="1800" noProof="0" dirty="0">
                          <a:latin typeface="Times New Roman" panose="02020603050405020304" pitchFamily="18" charset="0"/>
                          <a:cs typeface="Times New Roman" panose="02020603050405020304" pitchFamily="18" charset="0"/>
                        </a:rPr>
                        <a:t> doping</a:t>
                      </a:r>
                    </a:p>
                    <a:p>
                      <a:pPr algn="ctr"/>
                      <a:endParaRPr lang="en-US" sz="1800" noProof="0" dirty="0">
                        <a:latin typeface="Times New Roman" panose="02020603050405020304" pitchFamily="18" charset="0"/>
                        <a:cs typeface="Times New Roman" panose="02020603050405020304" pitchFamily="18" charset="0"/>
                      </a:endParaRPr>
                    </a:p>
                  </a:txBody>
                  <a:tcPr/>
                </a:tc>
                <a:tc>
                  <a:txBody>
                    <a:bodyPr/>
                    <a:lstStyle/>
                    <a:p>
                      <a:pPr algn="ctr"/>
                      <a:r>
                        <a:rPr lang="en-US" sz="1800" noProof="0" dirty="0">
                          <a:latin typeface="Times New Roman" panose="02020603050405020304" pitchFamily="18" charset="0"/>
                          <a:cs typeface="Times New Roman" panose="02020603050405020304" pitchFamily="18" charset="0"/>
                        </a:rPr>
                        <a:t>2DEG</a:t>
                      </a:r>
                      <a:r>
                        <a:rPr lang="en-US" sz="1800" baseline="0" noProof="0" dirty="0">
                          <a:latin typeface="Times New Roman" panose="02020603050405020304" pitchFamily="18" charset="0"/>
                          <a:cs typeface="Times New Roman" panose="02020603050405020304" pitchFamily="18" charset="0"/>
                        </a:rPr>
                        <a:t> concentration</a:t>
                      </a:r>
                      <a:endParaRPr lang="en-US" sz="1800" noProof="0" dirty="0">
                        <a:latin typeface="Times New Roman" panose="02020603050405020304" pitchFamily="18" charset="0"/>
                        <a:cs typeface="Times New Roman" panose="02020603050405020304" pitchFamily="18" charset="0"/>
                      </a:endParaRPr>
                    </a:p>
                  </a:txBody>
                  <a:tcPr/>
                </a:tc>
                <a:tc>
                  <a:txBody>
                    <a:bodyPr/>
                    <a:lstStyle/>
                    <a:p>
                      <a:pPr algn="ctr"/>
                      <a:r>
                        <a:rPr lang="en-US" sz="1800" noProof="0" dirty="0">
                          <a:latin typeface="Times New Roman" panose="02020603050405020304" pitchFamily="18" charset="0"/>
                          <a:cs typeface="Times New Roman" panose="02020603050405020304" pitchFamily="18" charset="0"/>
                        </a:rPr>
                        <a:t>% of</a:t>
                      </a:r>
                      <a:r>
                        <a:rPr lang="en-US" sz="1800" baseline="0" noProof="0" dirty="0">
                          <a:latin typeface="Times New Roman" panose="02020603050405020304" pitchFamily="18" charset="0"/>
                          <a:cs typeface="Times New Roman" panose="02020603050405020304" pitchFamily="18" charset="0"/>
                        </a:rPr>
                        <a:t> component </a:t>
                      </a:r>
                    </a:p>
                    <a:p>
                      <a:pPr algn="ctr"/>
                      <a:r>
                        <a:rPr lang="en-US" sz="1800" baseline="0" noProof="0" dirty="0">
                          <a:latin typeface="Times New Roman" panose="02020603050405020304" pitchFamily="18" charset="0"/>
                          <a:cs typeface="Times New Roman" panose="02020603050405020304" pitchFamily="18" charset="0"/>
                        </a:rPr>
                        <a:t>(</a:t>
                      </a:r>
                      <a:r>
                        <a:rPr lang="en-US" sz="1800" baseline="0" noProof="0" dirty="0" err="1">
                          <a:latin typeface="Times New Roman" panose="02020603050405020304" pitchFamily="18" charset="0"/>
                          <a:cs typeface="Times New Roman" panose="02020603050405020304" pitchFamily="18" charset="0"/>
                        </a:rPr>
                        <a:t>i.e</a:t>
                      </a:r>
                      <a:r>
                        <a:rPr lang="en-US" sz="1800" baseline="0" noProof="0" dirty="0">
                          <a:latin typeface="Times New Roman" panose="02020603050405020304" pitchFamily="18" charset="0"/>
                          <a:cs typeface="Times New Roman" panose="02020603050405020304" pitchFamily="18" charset="0"/>
                        </a:rPr>
                        <a:t> AlxGa1-xN)</a:t>
                      </a:r>
                      <a:endParaRPr lang="en-US" sz="1800" noProof="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97838932"/>
                  </a:ext>
                </a:extLst>
              </a:tr>
            </a:tbl>
          </a:graphicData>
        </a:graphic>
      </p:graphicFrame>
      <p:sp>
        <p:nvSpPr>
          <p:cNvPr id="3" name="Espace réservé du numéro de diapositive 2"/>
          <p:cNvSpPr>
            <a:spLocks noGrp="1"/>
          </p:cNvSpPr>
          <p:nvPr>
            <p:ph type="sldNum" sz="quarter" idx="12"/>
          </p:nvPr>
        </p:nvSpPr>
        <p:spPr/>
        <p:txBody>
          <a:bodyPr/>
          <a:lstStyle/>
          <a:p>
            <a:fld id="{3BE224B6-48B7-48F4-B2E1-A273A2247066}" type="slidenum">
              <a:rPr lang="fr-FR" smtClean="0"/>
              <a:t>21</a:t>
            </a:fld>
            <a:endParaRPr lang="fr-FR"/>
          </a:p>
        </p:txBody>
      </p:sp>
    </p:spTree>
    <p:extLst>
      <p:ext uri="{BB962C8B-B14F-4D97-AF65-F5344CB8AC3E}">
        <p14:creationId xmlns:p14="http://schemas.microsoft.com/office/powerpoint/2010/main" val="3520900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402572" y="256854"/>
            <a:ext cx="7158117" cy="667820"/>
          </a:xfrm>
          <a:prstGeom prst="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1461812" y="352237"/>
            <a:ext cx="9110296" cy="477054"/>
          </a:xfrm>
          <a:prstGeom prst="rect">
            <a:avLst/>
          </a:prstGeom>
          <a:noFill/>
        </p:spPr>
        <p:txBody>
          <a:bodyPr wrap="square" rtlCol="0">
            <a:spAutoFit/>
          </a:bodyPr>
          <a:lstStyle/>
          <a:p>
            <a:pPr algn="ctr"/>
            <a:r>
              <a:rPr lang="fr-FR" sz="2500" b="1" dirty="0">
                <a:latin typeface="Times New Roman" panose="02020603050405020304" pitchFamily="18" charset="0"/>
                <a:cs typeface="Times New Roman" panose="02020603050405020304" pitchFamily="18" charset="0"/>
              </a:rPr>
              <a:t>Example of </a:t>
            </a:r>
            <a:r>
              <a:rPr lang="fr-FR" sz="2500" b="1" dirty="0" err="1">
                <a:latin typeface="Times New Roman" panose="02020603050405020304" pitchFamily="18" charset="0"/>
                <a:cs typeface="Times New Roman" panose="02020603050405020304" pitchFamily="18" charset="0"/>
              </a:rPr>
              <a:t>scaling</a:t>
            </a:r>
            <a:r>
              <a:rPr lang="fr-FR" sz="2500" b="1" dirty="0">
                <a:latin typeface="Times New Roman" panose="02020603050405020304" pitchFamily="18" charset="0"/>
                <a:cs typeface="Times New Roman" panose="02020603050405020304" pitchFamily="18" charset="0"/>
              </a:rPr>
              <a:t> : Impact of </a:t>
            </a:r>
            <a:r>
              <a:rPr lang="fr-FR" sz="2500" b="1" dirty="0" err="1">
                <a:latin typeface="Times New Roman" panose="02020603050405020304" pitchFamily="18" charset="0"/>
                <a:cs typeface="Times New Roman" panose="02020603050405020304" pitchFamily="18" charset="0"/>
              </a:rPr>
              <a:t>channel</a:t>
            </a:r>
            <a:r>
              <a:rPr lang="fr-FR" sz="2500" b="1" dirty="0">
                <a:latin typeface="Times New Roman" panose="02020603050405020304" pitchFamily="18" charset="0"/>
                <a:cs typeface="Times New Roman" panose="02020603050405020304" pitchFamily="18" charset="0"/>
              </a:rPr>
              <a:t> </a:t>
            </a:r>
            <a:r>
              <a:rPr lang="fr-FR" sz="2500" b="1" dirty="0" err="1">
                <a:latin typeface="Times New Roman" panose="02020603050405020304" pitchFamily="18" charset="0"/>
                <a:cs typeface="Times New Roman" panose="02020603050405020304" pitchFamily="18" charset="0"/>
              </a:rPr>
              <a:t>thickness</a:t>
            </a:r>
            <a:endParaRPr lang="fr-FR" sz="2500" b="1" dirty="0">
              <a:latin typeface="Times New Roman" panose="02020603050405020304" pitchFamily="18" charset="0"/>
              <a:cs typeface="Times New Roman" panose="02020603050405020304" pitchFamily="18" charset="0"/>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5957" y="2203530"/>
            <a:ext cx="5376697" cy="3872301"/>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696" y="2203530"/>
            <a:ext cx="4891675" cy="3872301"/>
          </a:xfrm>
          <a:prstGeom prst="rect">
            <a:avLst/>
          </a:prstGeom>
        </p:spPr>
      </p:pic>
      <p:sp>
        <p:nvSpPr>
          <p:cNvPr id="14" name="ZoneTexte 13"/>
          <p:cNvSpPr txBox="1"/>
          <p:nvPr/>
        </p:nvSpPr>
        <p:spPr>
          <a:xfrm>
            <a:off x="2865190" y="1026766"/>
            <a:ext cx="7158117" cy="369332"/>
          </a:xfrm>
          <a:prstGeom prst="rect">
            <a:avLst/>
          </a:prstGeom>
          <a:noFill/>
        </p:spPr>
        <p:txBody>
          <a:bodyPr wrap="square" rtlCol="0">
            <a:spAutoFit/>
          </a:bodyPr>
          <a:lstStyle/>
          <a:p>
            <a:r>
              <a:rPr lang="fr-FR" b="1" dirty="0">
                <a:latin typeface="Times New Roman" panose="02020603050405020304" pitchFamily="18" charset="0"/>
                <a:cs typeface="Times New Roman" panose="02020603050405020304" pitchFamily="18" charset="0"/>
              </a:rPr>
              <a:t>AlN </a:t>
            </a:r>
            <a:r>
              <a:rPr lang="fr-FR" b="1" dirty="0" err="1">
                <a:latin typeface="Times New Roman" panose="02020603050405020304" pitchFamily="18" charset="0"/>
                <a:cs typeface="Times New Roman" panose="02020603050405020304" pitchFamily="18" charset="0"/>
              </a:rPr>
              <a:t>barrier</a:t>
            </a:r>
            <a:r>
              <a:rPr lang="fr-FR" b="1" dirty="0">
                <a:latin typeface="Times New Roman" panose="02020603050405020304" pitchFamily="18" charset="0"/>
                <a:cs typeface="Times New Roman" panose="02020603050405020304" pitchFamily="18" charset="0"/>
              </a:rPr>
              <a:t> = 4nm / Lg = 100 nm / </a:t>
            </a:r>
            <a:r>
              <a:rPr lang="fr-FR" b="1" dirty="0" err="1">
                <a:latin typeface="Times New Roman" panose="02020603050405020304" pitchFamily="18" charset="0"/>
                <a:cs typeface="Times New Roman" panose="02020603050405020304" pitchFamily="18" charset="0"/>
              </a:rPr>
              <a:t>Lgd</a:t>
            </a:r>
            <a:r>
              <a:rPr lang="fr-FR" b="1" dirty="0">
                <a:latin typeface="Times New Roman" panose="02020603050405020304" pitchFamily="18" charset="0"/>
                <a:cs typeface="Times New Roman" panose="02020603050405020304" pitchFamily="18" charset="0"/>
              </a:rPr>
              <a:t> = 1 micron / </a:t>
            </a:r>
            <a:r>
              <a:rPr lang="fr-FR" b="1" dirty="0" err="1">
                <a:latin typeface="Times New Roman" panose="02020603050405020304" pitchFamily="18" charset="0"/>
                <a:cs typeface="Times New Roman" panose="02020603050405020304" pitchFamily="18" charset="0"/>
              </a:rPr>
              <a:t>Lgs</a:t>
            </a:r>
            <a:r>
              <a:rPr lang="fr-FR" b="1" dirty="0">
                <a:latin typeface="Times New Roman" panose="02020603050405020304" pitchFamily="18" charset="0"/>
                <a:cs typeface="Times New Roman" panose="02020603050405020304" pitchFamily="18" charset="0"/>
              </a:rPr>
              <a:t> = 600 nm</a:t>
            </a:r>
          </a:p>
        </p:txBody>
      </p:sp>
      <p:sp>
        <p:nvSpPr>
          <p:cNvPr id="10" name="ZoneTexte 9">
            <a:extLst>
              <a:ext uri="{FF2B5EF4-FFF2-40B4-BE49-F238E27FC236}">
                <a16:creationId xmlns:a16="http://schemas.microsoft.com/office/drawing/2014/main" id="{AF46B37F-3E59-784B-8232-D80F2322E52E}"/>
              </a:ext>
            </a:extLst>
          </p:cNvPr>
          <p:cNvSpPr txBox="1"/>
          <p:nvPr/>
        </p:nvSpPr>
        <p:spPr>
          <a:xfrm>
            <a:off x="4983497" y="6163699"/>
            <a:ext cx="2066925" cy="369332"/>
          </a:xfrm>
          <a:prstGeom prst="rect">
            <a:avLst/>
          </a:prstGeom>
          <a:noFill/>
        </p:spPr>
        <p:txBody>
          <a:bodyPr wrap="square" rtlCol="0">
            <a:spAutoFit/>
          </a:bodyPr>
          <a:lstStyle/>
          <a:p>
            <a:r>
              <a:rPr lang="fr-FR" b="1" dirty="0">
                <a:latin typeface="Times New Roman" panose="02020603050405020304" pitchFamily="18" charset="0"/>
                <a:cs typeface="Times New Roman" panose="02020603050405020304" pitchFamily="18" charset="0"/>
              </a:rPr>
              <a:t>Vds </a:t>
            </a:r>
            <a:r>
              <a:rPr lang="fr-FR" b="1" dirty="0">
                <a:latin typeface="Times New Roman" panose="02020603050405020304" pitchFamily="18" charset="0"/>
                <a:cs typeface="Times New Roman" panose="02020603050405020304" pitchFamily="18" charset="0"/>
                <a:sym typeface="Wingdings" pitchFamily="2" charset="2"/>
              </a:rPr>
              <a:t> 2V to 18V</a:t>
            </a:r>
            <a:endParaRPr lang="fr-FR" b="1" dirty="0">
              <a:latin typeface="Times New Roman" panose="02020603050405020304" pitchFamily="18" charset="0"/>
              <a:cs typeface="Times New Roman" panose="02020603050405020304" pitchFamily="18" charset="0"/>
            </a:endParaRPr>
          </a:p>
        </p:txBody>
      </p:sp>
      <p:sp>
        <p:nvSpPr>
          <p:cNvPr id="11" name="ZoneTexte 10"/>
          <p:cNvSpPr txBox="1"/>
          <p:nvPr/>
        </p:nvSpPr>
        <p:spPr>
          <a:xfrm>
            <a:off x="6693155" y="1735872"/>
            <a:ext cx="4132385" cy="369332"/>
          </a:xfrm>
          <a:prstGeom prst="rect">
            <a:avLst/>
          </a:prstGeom>
          <a:noFill/>
        </p:spPr>
        <p:txBody>
          <a:bodyPr wrap="square" rtlCol="0">
            <a:spAutoFit/>
          </a:bodyPr>
          <a:lstStyle/>
          <a:p>
            <a:r>
              <a:rPr lang="fr-FR" b="1" dirty="0">
                <a:solidFill>
                  <a:srgbClr val="002060"/>
                </a:solidFill>
                <a:latin typeface="Times New Roman" panose="02020603050405020304" pitchFamily="18" charset="0"/>
                <a:cs typeface="Times New Roman" panose="02020603050405020304" pitchFamily="18" charset="0"/>
              </a:rPr>
              <a:t>100 nm  </a:t>
            </a:r>
            <a:r>
              <a:rPr lang="fr-FR" dirty="0">
                <a:latin typeface="Times New Roman" panose="02020603050405020304" pitchFamily="18" charset="0"/>
                <a:cs typeface="Times New Roman" panose="02020603050405020304" pitchFamily="18" charset="0"/>
              </a:rPr>
              <a:t>C-</a:t>
            </a:r>
            <a:r>
              <a:rPr lang="fr-FR" dirty="0" err="1">
                <a:latin typeface="Times New Roman" panose="02020603050405020304" pitchFamily="18" charset="0"/>
                <a:cs typeface="Times New Roman" panose="02020603050405020304" pitchFamily="18" charset="0"/>
              </a:rPr>
              <a:t>doped</a:t>
            </a:r>
            <a:r>
              <a:rPr lang="fr-FR" dirty="0">
                <a:latin typeface="Times New Roman" panose="02020603050405020304" pitchFamily="18" charset="0"/>
                <a:cs typeface="Times New Roman" panose="02020603050405020304" pitchFamily="18" charset="0"/>
              </a:rPr>
              <a:t> Buffer: high C-doping</a:t>
            </a:r>
            <a:endParaRPr lang="fr-FR" baseline="30000" dirty="0">
              <a:latin typeface="Times New Roman" panose="02020603050405020304" pitchFamily="18" charset="0"/>
              <a:cs typeface="Times New Roman" panose="02020603050405020304" pitchFamily="18" charset="0"/>
            </a:endParaRPr>
          </a:p>
        </p:txBody>
      </p:sp>
      <p:sp>
        <p:nvSpPr>
          <p:cNvPr id="12" name="ZoneTexte 11"/>
          <p:cNvSpPr txBox="1"/>
          <p:nvPr/>
        </p:nvSpPr>
        <p:spPr>
          <a:xfrm>
            <a:off x="1366462" y="1738815"/>
            <a:ext cx="4132385" cy="369332"/>
          </a:xfrm>
          <a:prstGeom prst="rect">
            <a:avLst/>
          </a:prstGeom>
          <a:noFill/>
        </p:spPr>
        <p:txBody>
          <a:bodyPr wrap="square" rtlCol="0">
            <a:spAutoFit/>
          </a:bodyPr>
          <a:lstStyle/>
          <a:p>
            <a:r>
              <a:rPr lang="fr-FR" b="1" dirty="0">
                <a:solidFill>
                  <a:srgbClr val="002060"/>
                </a:solidFill>
                <a:latin typeface="Times New Roman" panose="02020603050405020304" pitchFamily="18" charset="0"/>
                <a:cs typeface="Times New Roman" panose="02020603050405020304" pitchFamily="18" charset="0"/>
              </a:rPr>
              <a:t>500 nm</a:t>
            </a:r>
            <a:r>
              <a:rPr lang="fr-FR" dirty="0">
                <a:latin typeface="Times New Roman" panose="02020603050405020304" pitchFamily="18" charset="0"/>
                <a:cs typeface="Times New Roman" panose="02020603050405020304" pitchFamily="18" charset="0"/>
              </a:rPr>
              <a:t>  C-</a:t>
            </a:r>
            <a:r>
              <a:rPr lang="fr-FR" dirty="0" err="1">
                <a:latin typeface="Times New Roman" panose="02020603050405020304" pitchFamily="18" charset="0"/>
                <a:cs typeface="Times New Roman" panose="02020603050405020304" pitchFamily="18" charset="0"/>
              </a:rPr>
              <a:t>doped</a:t>
            </a:r>
            <a:r>
              <a:rPr lang="fr-FR" dirty="0">
                <a:latin typeface="Times New Roman" panose="02020603050405020304" pitchFamily="18" charset="0"/>
                <a:cs typeface="Times New Roman" panose="02020603050405020304" pitchFamily="18" charset="0"/>
              </a:rPr>
              <a:t> Buffer: high C-doping</a:t>
            </a:r>
            <a:endParaRPr lang="fr-FR" baseline="30000" dirty="0">
              <a:latin typeface="Times New Roman" panose="02020603050405020304" pitchFamily="18" charset="0"/>
              <a:cs typeface="Times New Roman" panose="02020603050405020304" pitchFamily="18" charset="0"/>
            </a:endParaRPr>
          </a:p>
        </p:txBody>
      </p:sp>
      <p:sp>
        <p:nvSpPr>
          <p:cNvPr id="2" name="Espace réservé du numéro de diapositive 1"/>
          <p:cNvSpPr>
            <a:spLocks noGrp="1"/>
          </p:cNvSpPr>
          <p:nvPr>
            <p:ph type="sldNum" sz="quarter" idx="12"/>
          </p:nvPr>
        </p:nvSpPr>
        <p:spPr/>
        <p:txBody>
          <a:bodyPr/>
          <a:lstStyle/>
          <a:p>
            <a:fld id="{3BE224B6-48B7-48F4-B2E1-A273A2247066}" type="slidenum">
              <a:rPr lang="fr-FR" smtClean="0"/>
              <a:t>22</a:t>
            </a:fld>
            <a:endParaRPr lang="fr-FR"/>
          </a:p>
        </p:txBody>
      </p:sp>
    </p:spTree>
    <p:extLst>
      <p:ext uri="{BB962C8B-B14F-4D97-AF65-F5344CB8AC3E}">
        <p14:creationId xmlns:p14="http://schemas.microsoft.com/office/powerpoint/2010/main" val="36082329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118167" y="256854"/>
            <a:ext cx="7870786" cy="667820"/>
          </a:xfrm>
          <a:prstGeom prst="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1461812" y="352237"/>
            <a:ext cx="9110296" cy="477054"/>
          </a:xfrm>
          <a:prstGeom prst="rect">
            <a:avLst/>
          </a:prstGeom>
          <a:noFill/>
        </p:spPr>
        <p:txBody>
          <a:bodyPr wrap="square" rtlCol="0">
            <a:spAutoFit/>
          </a:bodyPr>
          <a:lstStyle/>
          <a:p>
            <a:pPr algn="ctr"/>
            <a:r>
              <a:rPr lang="fr-FR" sz="2500" b="1" dirty="0">
                <a:latin typeface="Times New Roman" panose="02020603050405020304" pitchFamily="18" charset="0"/>
                <a:cs typeface="Times New Roman" panose="02020603050405020304" pitchFamily="18" charset="0"/>
              </a:rPr>
              <a:t>Example of </a:t>
            </a:r>
            <a:r>
              <a:rPr lang="fr-FR" sz="2500" b="1" dirty="0" err="1">
                <a:latin typeface="Times New Roman" panose="02020603050405020304" pitchFamily="18" charset="0"/>
                <a:cs typeface="Times New Roman" panose="02020603050405020304" pitchFamily="18" charset="0"/>
              </a:rPr>
              <a:t>scaling</a:t>
            </a:r>
            <a:r>
              <a:rPr lang="fr-FR" sz="2500" b="1" dirty="0">
                <a:latin typeface="Times New Roman" panose="02020603050405020304" pitchFamily="18" charset="0"/>
                <a:cs typeface="Times New Roman" panose="02020603050405020304" pitchFamily="18" charset="0"/>
              </a:rPr>
              <a:t> : Impact of C-doping concentration</a:t>
            </a: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6458" y="2134199"/>
            <a:ext cx="5105564" cy="3677031"/>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623" y="2134200"/>
            <a:ext cx="4969135" cy="3677031"/>
          </a:xfrm>
          <a:prstGeom prst="rect">
            <a:avLst/>
          </a:prstGeom>
        </p:spPr>
      </p:pic>
      <p:sp>
        <p:nvSpPr>
          <p:cNvPr id="7" name="ZoneTexte 6"/>
          <p:cNvSpPr txBox="1"/>
          <p:nvPr/>
        </p:nvSpPr>
        <p:spPr>
          <a:xfrm>
            <a:off x="6922618" y="1669484"/>
            <a:ext cx="4132385" cy="369332"/>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100 nm  C-</a:t>
            </a:r>
            <a:r>
              <a:rPr lang="fr-FR" dirty="0" err="1">
                <a:latin typeface="Times New Roman" panose="02020603050405020304" pitchFamily="18" charset="0"/>
                <a:cs typeface="Times New Roman" panose="02020603050405020304" pitchFamily="18" charset="0"/>
              </a:rPr>
              <a:t>doped</a:t>
            </a:r>
            <a:r>
              <a:rPr lang="fr-FR" dirty="0">
                <a:latin typeface="Times New Roman" panose="02020603050405020304" pitchFamily="18" charset="0"/>
                <a:cs typeface="Times New Roman" panose="02020603050405020304" pitchFamily="18" charset="0"/>
              </a:rPr>
              <a:t> Buffer: </a:t>
            </a:r>
            <a:r>
              <a:rPr lang="fr-FR" b="1" dirty="0">
                <a:solidFill>
                  <a:srgbClr val="002060"/>
                </a:solidFill>
                <a:latin typeface="Times New Roman" panose="02020603050405020304" pitchFamily="18" charset="0"/>
                <a:cs typeface="Times New Roman" panose="02020603050405020304" pitchFamily="18" charset="0"/>
              </a:rPr>
              <a:t>high C-doping</a:t>
            </a:r>
            <a:endParaRPr lang="fr-FR" b="1" baseline="30000" dirty="0">
              <a:solidFill>
                <a:srgbClr val="002060"/>
              </a:solidFill>
              <a:latin typeface="Times New Roman" panose="02020603050405020304" pitchFamily="18" charset="0"/>
              <a:cs typeface="Times New Roman" panose="02020603050405020304" pitchFamily="18" charset="0"/>
            </a:endParaRPr>
          </a:p>
        </p:txBody>
      </p:sp>
      <p:sp>
        <p:nvSpPr>
          <p:cNvPr id="4" name="ZoneTexte 3"/>
          <p:cNvSpPr txBox="1"/>
          <p:nvPr/>
        </p:nvSpPr>
        <p:spPr>
          <a:xfrm>
            <a:off x="2682170" y="1050318"/>
            <a:ext cx="7167713" cy="369332"/>
          </a:xfrm>
          <a:prstGeom prst="rect">
            <a:avLst/>
          </a:prstGeom>
          <a:noFill/>
        </p:spPr>
        <p:txBody>
          <a:bodyPr wrap="square" rtlCol="0">
            <a:spAutoFit/>
          </a:bodyPr>
          <a:lstStyle/>
          <a:p>
            <a:r>
              <a:rPr lang="fr-FR" b="1" dirty="0">
                <a:latin typeface="Times New Roman" panose="02020603050405020304" pitchFamily="18" charset="0"/>
                <a:cs typeface="Times New Roman" panose="02020603050405020304" pitchFamily="18" charset="0"/>
              </a:rPr>
              <a:t>AlN </a:t>
            </a:r>
            <a:r>
              <a:rPr lang="fr-FR" b="1" dirty="0" err="1">
                <a:latin typeface="Times New Roman" panose="02020603050405020304" pitchFamily="18" charset="0"/>
                <a:cs typeface="Times New Roman" panose="02020603050405020304" pitchFamily="18" charset="0"/>
              </a:rPr>
              <a:t>barrier</a:t>
            </a:r>
            <a:r>
              <a:rPr lang="fr-FR" b="1" dirty="0">
                <a:latin typeface="Times New Roman" panose="02020603050405020304" pitchFamily="18" charset="0"/>
                <a:cs typeface="Times New Roman" panose="02020603050405020304" pitchFamily="18" charset="0"/>
              </a:rPr>
              <a:t> = 4nm / Lg = 100 nm / </a:t>
            </a:r>
            <a:r>
              <a:rPr lang="fr-FR" b="1" dirty="0" err="1">
                <a:latin typeface="Times New Roman" panose="02020603050405020304" pitchFamily="18" charset="0"/>
                <a:cs typeface="Times New Roman" panose="02020603050405020304" pitchFamily="18" charset="0"/>
              </a:rPr>
              <a:t>Lgd</a:t>
            </a:r>
            <a:r>
              <a:rPr lang="fr-FR" b="1" dirty="0">
                <a:latin typeface="Times New Roman" panose="02020603050405020304" pitchFamily="18" charset="0"/>
                <a:cs typeface="Times New Roman" panose="02020603050405020304" pitchFamily="18" charset="0"/>
              </a:rPr>
              <a:t> = 1 micron / </a:t>
            </a:r>
            <a:r>
              <a:rPr lang="fr-FR" b="1" dirty="0" err="1">
                <a:latin typeface="Times New Roman" panose="02020603050405020304" pitchFamily="18" charset="0"/>
                <a:cs typeface="Times New Roman" panose="02020603050405020304" pitchFamily="18" charset="0"/>
              </a:rPr>
              <a:t>Lgs</a:t>
            </a:r>
            <a:r>
              <a:rPr lang="fr-FR" b="1" dirty="0">
                <a:latin typeface="Times New Roman" panose="02020603050405020304" pitchFamily="18" charset="0"/>
                <a:cs typeface="Times New Roman" panose="02020603050405020304" pitchFamily="18" charset="0"/>
              </a:rPr>
              <a:t> = 600 nm</a:t>
            </a:r>
          </a:p>
        </p:txBody>
      </p:sp>
      <p:sp>
        <p:nvSpPr>
          <p:cNvPr id="10" name="ZoneTexte 9">
            <a:extLst>
              <a:ext uri="{FF2B5EF4-FFF2-40B4-BE49-F238E27FC236}">
                <a16:creationId xmlns:a16="http://schemas.microsoft.com/office/drawing/2014/main" id="{EED4E9E9-13A4-C345-A7A5-921934D2FE64}"/>
              </a:ext>
            </a:extLst>
          </p:cNvPr>
          <p:cNvSpPr txBox="1"/>
          <p:nvPr/>
        </p:nvSpPr>
        <p:spPr>
          <a:xfrm>
            <a:off x="5062537" y="5987018"/>
            <a:ext cx="2066925" cy="369332"/>
          </a:xfrm>
          <a:prstGeom prst="rect">
            <a:avLst/>
          </a:prstGeom>
          <a:noFill/>
        </p:spPr>
        <p:txBody>
          <a:bodyPr wrap="square" rtlCol="0">
            <a:spAutoFit/>
          </a:bodyPr>
          <a:lstStyle/>
          <a:p>
            <a:r>
              <a:rPr lang="fr-FR" b="1" dirty="0">
                <a:latin typeface="Times New Roman" panose="02020603050405020304" pitchFamily="18" charset="0"/>
                <a:cs typeface="Times New Roman" panose="02020603050405020304" pitchFamily="18" charset="0"/>
              </a:rPr>
              <a:t>Vds </a:t>
            </a:r>
            <a:r>
              <a:rPr lang="fr-FR" b="1" dirty="0">
                <a:latin typeface="Times New Roman" panose="02020603050405020304" pitchFamily="18" charset="0"/>
                <a:cs typeface="Times New Roman" panose="02020603050405020304" pitchFamily="18" charset="0"/>
                <a:sym typeface="Wingdings" pitchFamily="2" charset="2"/>
              </a:rPr>
              <a:t> 2V to 18V</a:t>
            </a:r>
            <a:endParaRPr lang="fr-FR" b="1" dirty="0">
              <a:latin typeface="Times New Roman" panose="02020603050405020304" pitchFamily="18" charset="0"/>
              <a:cs typeface="Times New Roman" panose="02020603050405020304" pitchFamily="18" charset="0"/>
            </a:endParaRPr>
          </a:p>
        </p:txBody>
      </p:sp>
      <p:sp>
        <p:nvSpPr>
          <p:cNvPr id="11" name="ZoneTexte 10"/>
          <p:cNvSpPr txBox="1"/>
          <p:nvPr/>
        </p:nvSpPr>
        <p:spPr>
          <a:xfrm>
            <a:off x="1136997" y="1669484"/>
            <a:ext cx="4132385" cy="369332"/>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100 nm  C-</a:t>
            </a:r>
            <a:r>
              <a:rPr lang="fr-FR" dirty="0" err="1">
                <a:latin typeface="Times New Roman" panose="02020603050405020304" pitchFamily="18" charset="0"/>
                <a:cs typeface="Times New Roman" panose="02020603050405020304" pitchFamily="18" charset="0"/>
              </a:rPr>
              <a:t>doped</a:t>
            </a:r>
            <a:r>
              <a:rPr lang="fr-FR" dirty="0">
                <a:latin typeface="Times New Roman" panose="02020603050405020304" pitchFamily="18" charset="0"/>
                <a:cs typeface="Times New Roman" panose="02020603050405020304" pitchFamily="18" charset="0"/>
              </a:rPr>
              <a:t> Buffer: </a:t>
            </a:r>
            <a:r>
              <a:rPr lang="fr-FR" b="1" dirty="0" err="1">
                <a:solidFill>
                  <a:srgbClr val="002060"/>
                </a:solidFill>
                <a:latin typeface="Times New Roman" panose="02020603050405020304" pitchFamily="18" charset="0"/>
                <a:cs typeface="Times New Roman" panose="02020603050405020304" pitchFamily="18" charset="0"/>
              </a:rPr>
              <a:t>low</a:t>
            </a:r>
            <a:r>
              <a:rPr lang="fr-FR" b="1" dirty="0">
                <a:solidFill>
                  <a:srgbClr val="002060"/>
                </a:solidFill>
                <a:latin typeface="Times New Roman" panose="02020603050405020304" pitchFamily="18" charset="0"/>
                <a:cs typeface="Times New Roman" panose="02020603050405020304" pitchFamily="18" charset="0"/>
              </a:rPr>
              <a:t> C-doping</a:t>
            </a:r>
            <a:endParaRPr lang="fr-FR" b="1" baseline="30000" dirty="0">
              <a:solidFill>
                <a:srgbClr val="002060"/>
              </a:solidFill>
              <a:latin typeface="Times New Roman" panose="02020603050405020304" pitchFamily="18"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3BE224B6-48B7-48F4-B2E1-A273A2247066}" type="slidenum">
              <a:rPr lang="fr-FR" smtClean="0"/>
              <a:t>23</a:t>
            </a:fld>
            <a:endParaRPr lang="fr-FR"/>
          </a:p>
        </p:txBody>
      </p:sp>
    </p:spTree>
    <p:extLst>
      <p:ext uri="{BB962C8B-B14F-4D97-AF65-F5344CB8AC3E}">
        <p14:creationId xmlns:p14="http://schemas.microsoft.com/office/powerpoint/2010/main" val="1493604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63366" y="2483645"/>
            <a:ext cx="9808692" cy="1569660"/>
          </a:xfrm>
          <a:prstGeom prst="rect">
            <a:avLst/>
          </a:prstGeom>
          <a:noFill/>
        </p:spPr>
        <p:txBody>
          <a:bodyPr wrap="square" rtlCol="0">
            <a:spAutoFit/>
          </a:bodyPr>
          <a:lstStyle/>
          <a:p>
            <a:pPr algn="ctr"/>
            <a:r>
              <a:rPr lang="fr-FR" sz="4800" b="1" dirty="0"/>
              <a:t>TCAD : </a:t>
            </a:r>
            <a:r>
              <a:rPr lang="fr-FR" sz="4800" b="1" dirty="0" err="1"/>
              <a:t>Graded</a:t>
            </a:r>
            <a:r>
              <a:rPr lang="fr-FR" sz="4800" b="1" dirty="0"/>
              <a:t> vs standard </a:t>
            </a:r>
            <a:r>
              <a:rPr lang="fr-FR" sz="4800" b="1" dirty="0" err="1"/>
              <a:t>channel</a:t>
            </a:r>
            <a:r>
              <a:rPr lang="fr-FR" sz="4800" b="1" dirty="0"/>
              <a:t> </a:t>
            </a:r>
            <a:r>
              <a:rPr lang="fr-FR" sz="4800" b="1" dirty="0" err="1"/>
              <a:t>HEMTs</a:t>
            </a:r>
            <a:endParaRPr lang="fr-FR" sz="4800" b="1" dirty="0"/>
          </a:p>
        </p:txBody>
      </p:sp>
    </p:spTree>
    <p:extLst>
      <p:ext uri="{BB962C8B-B14F-4D97-AF65-F5344CB8AC3E}">
        <p14:creationId xmlns:p14="http://schemas.microsoft.com/office/powerpoint/2010/main" val="2943373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6033" y="27639"/>
            <a:ext cx="7932428" cy="646331"/>
          </a:xfrm>
          <a:prstGeom prst="rect">
            <a:avLst/>
          </a:prstGeom>
        </p:spPr>
        <p:txBody>
          <a:bodyPr wrap="none">
            <a:spAutoFit/>
          </a:bodyPr>
          <a:lstStyle/>
          <a:p>
            <a:r>
              <a:rPr lang="en-US" sz="3600" b="1" dirty="0"/>
              <a:t>I. TCAD simulations : Graded vs standard</a:t>
            </a:r>
            <a:endParaRPr lang="fr-FR" sz="3600" dirty="0"/>
          </a:p>
        </p:txBody>
      </p:sp>
      <p:sp>
        <p:nvSpPr>
          <p:cNvPr id="4" name="Rectangle 3"/>
          <p:cNvSpPr/>
          <p:nvPr/>
        </p:nvSpPr>
        <p:spPr>
          <a:xfrm>
            <a:off x="2006043" y="3488499"/>
            <a:ext cx="3034420" cy="461665"/>
          </a:xfrm>
          <a:prstGeom prst="rect">
            <a:avLst/>
          </a:prstGeom>
        </p:spPr>
        <p:txBody>
          <a:bodyPr wrap="none">
            <a:spAutoFit/>
          </a:bodyPr>
          <a:lstStyle/>
          <a:p>
            <a:r>
              <a:rPr lang="en-US" sz="2400" b="1" dirty="0">
                <a:solidFill>
                  <a:srgbClr val="0000FF"/>
                </a:solidFill>
              </a:rPr>
              <a:t>Standard </a:t>
            </a:r>
            <a:r>
              <a:rPr lang="en-US" sz="2400" b="1" dirty="0" err="1">
                <a:solidFill>
                  <a:srgbClr val="0000FF"/>
                </a:solidFill>
              </a:rPr>
              <a:t>GaN</a:t>
            </a:r>
            <a:r>
              <a:rPr lang="en-US" sz="2400" b="1" dirty="0">
                <a:solidFill>
                  <a:srgbClr val="0000FF"/>
                </a:solidFill>
              </a:rPr>
              <a:t> channel</a:t>
            </a:r>
            <a:endParaRPr lang="fr-FR" sz="2400" dirty="0">
              <a:solidFill>
                <a:srgbClr val="0000FF"/>
              </a:solidFill>
            </a:endParaRPr>
          </a:p>
        </p:txBody>
      </p:sp>
      <p:sp>
        <p:nvSpPr>
          <p:cNvPr id="8" name="Rectangle 7"/>
          <p:cNvSpPr/>
          <p:nvPr/>
        </p:nvSpPr>
        <p:spPr>
          <a:xfrm>
            <a:off x="931445" y="900152"/>
            <a:ext cx="4872455" cy="461665"/>
          </a:xfrm>
          <a:prstGeom prst="rect">
            <a:avLst/>
          </a:prstGeom>
        </p:spPr>
        <p:txBody>
          <a:bodyPr wrap="square">
            <a:spAutoFit/>
          </a:bodyPr>
          <a:lstStyle/>
          <a:p>
            <a:pPr algn="ctr"/>
            <a:r>
              <a:rPr lang="en-US" sz="2400" b="1" dirty="0">
                <a:solidFill>
                  <a:srgbClr val="0000FF"/>
                </a:solidFill>
              </a:rPr>
              <a:t>Graded </a:t>
            </a:r>
            <a:r>
              <a:rPr lang="en-US" sz="2400" b="1" dirty="0" err="1">
                <a:solidFill>
                  <a:srgbClr val="0000FF"/>
                </a:solidFill>
              </a:rPr>
              <a:t>AlGaN</a:t>
            </a:r>
            <a:r>
              <a:rPr lang="en-US" sz="2400" b="1" dirty="0">
                <a:solidFill>
                  <a:srgbClr val="0000FF"/>
                </a:solidFill>
              </a:rPr>
              <a:t> channel</a:t>
            </a:r>
            <a:endParaRPr lang="fr-FR" sz="2400" dirty="0">
              <a:solidFill>
                <a:srgbClr val="0000FF"/>
              </a:solidFill>
            </a:endParaRPr>
          </a:p>
        </p:txBody>
      </p:sp>
      <p:pic>
        <p:nvPicPr>
          <p:cNvPr id="13" name="Imag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033" y="1405658"/>
            <a:ext cx="5951929" cy="2039000"/>
          </a:xfrm>
          <a:prstGeom prst="rect">
            <a:avLst/>
          </a:prstGeom>
        </p:spPr>
      </p:pic>
      <p:pic>
        <p:nvPicPr>
          <p:cNvPr id="15" name="Imag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033" y="3994005"/>
            <a:ext cx="5951929" cy="2381743"/>
          </a:xfrm>
          <a:prstGeom prst="rect">
            <a:avLst/>
          </a:prstGeom>
        </p:spPr>
      </p:pic>
      <p:sp>
        <p:nvSpPr>
          <p:cNvPr id="17" name="ZoneTexte 16"/>
          <p:cNvSpPr txBox="1"/>
          <p:nvPr/>
        </p:nvSpPr>
        <p:spPr>
          <a:xfrm>
            <a:off x="6556658" y="1270996"/>
            <a:ext cx="5434961" cy="2308324"/>
          </a:xfrm>
          <a:prstGeom prst="rect">
            <a:avLst/>
          </a:prstGeom>
          <a:noFill/>
        </p:spPr>
        <p:txBody>
          <a:bodyPr wrap="square" rtlCol="0">
            <a:spAutoFit/>
          </a:bodyPr>
          <a:lstStyle/>
          <a:p>
            <a:pPr marL="285750" indent="-285750" algn="just">
              <a:buFont typeface="Arial" panose="020B0604020202020204" pitchFamily="34" charset="0"/>
              <a:buChar char="•"/>
            </a:pPr>
            <a:r>
              <a:rPr lang="fr-FR" sz="2400" dirty="0"/>
              <a:t>15nm  </a:t>
            </a:r>
            <a:r>
              <a:rPr lang="fr-FR" sz="2400" dirty="0" err="1"/>
              <a:t>AlGaN</a:t>
            </a:r>
            <a:r>
              <a:rPr lang="fr-FR" sz="2400" dirty="0"/>
              <a:t> (25%) </a:t>
            </a:r>
            <a:r>
              <a:rPr lang="fr-FR" sz="2400" dirty="0" err="1"/>
              <a:t>barrier</a:t>
            </a:r>
            <a:endParaRPr lang="fr-FR" sz="2400" dirty="0"/>
          </a:p>
          <a:p>
            <a:pPr marL="285750" indent="-285750" algn="just">
              <a:buFont typeface="Arial" panose="020B0604020202020204" pitchFamily="34" charset="0"/>
              <a:buChar char="•"/>
            </a:pPr>
            <a:r>
              <a:rPr lang="fr-FR" sz="2400" dirty="0"/>
              <a:t>6nm </a:t>
            </a:r>
            <a:r>
              <a:rPr lang="fr-FR" sz="2400" dirty="0" err="1"/>
              <a:t>Graded</a:t>
            </a:r>
            <a:r>
              <a:rPr lang="fr-FR" sz="2400" dirty="0"/>
              <a:t> </a:t>
            </a:r>
            <a:r>
              <a:rPr lang="fr-FR" sz="2400" dirty="0" err="1"/>
              <a:t>AlGaN</a:t>
            </a:r>
            <a:r>
              <a:rPr lang="fr-FR" sz="2400" dirty="0"/>
              <a:t> </a:t>
            </a:r>
            <a:r>
              <a:rPr lang="fr-FR" sz="2400" dirty="0" err="1"/>
              <a:t>channel</a:t>
            </a:r>
            <a:r>
              <a:rPr lang="fr-FR" sz="2400" dirty="0"/>
              <a:t>  (0 to 10%)</a:t>
            </a:r>
          </a:p>
          <a:p>
            <a:pPr marL="285750" indent="-285750" algn="just">
              <a:buFont typeface="Arial" panose="020B0604020202020204" pitchFamily="34" charset="0"/>
              <a:buChar char="•"/>
            </a:pPr>
            <a:r>
              <a:rPr lang="fr-FR" sz="2400" dirty="0"/>
              <a:t>20nm </a:t>
            </a:r>
            <a:r>
              <a:rPr lang="fr-FR" sz="2400" dirty="0" err="1"/>
              <a:t>GaN</a:t>
            </a:r>
            <a:r>
              <a:rPr lang="fr-FR" sz="2400" dirty="0"/>
              <a:t> </a:t>
            </a:r>
            <a:r>
              <a:rPr lang="fr-FR" sz="2400" dirty="0" err="1"/>
              <a:t>channel</a:t>
            </a:r>
            <a:r>
              <a:rPr lang="fr-FR" sz="2400" dirty="0"/>
              <a:t> </a:t>
            </a:r>
          </a:p>
          <a:p>
            <a:pPr marL="285750" indent="-285750" algn="just">
              <a:buFont typeface="Arial" panose="020B0604020202020204" pitchFamily="34" charset="0"/>
              <a:buChar char="•"/>
            </a:pPr>
            <a:r>
              <a:rPr lang="fr-FR" sz="2400" dirty="0"/>
              <a:t>1µm </a:t>
            </a:r>
            <a:r>
              <a:rPr lang="fr-FR" sz="2400" dirty="0" err="1"/>
              <a:t>AlGaN</a:t>
            </a:r>
            <a:r>
              <a:rPr lang="fr-FR" sz="2400" dirty="0"/>
              <a:t> (4%) buffer</a:t>
            </a:r>
          </a:p>
          <a:p>
            <a:pPr marL="285750" indent="-285750" algn="just">
              <a:buFont typeface="Arial" panose="020B0604020202020204" pitchFamily="34" charset="0"/>
              <a:buChar char="•"/>
            </a:pPr>
            <a:r>
              <a:rPr lang="fr-FR" sz="2400" dirty="0"/>
              <a:t>Lg = 50nm, </a:t>
            </a:r>
            <a:r>
              <a:rPr lang="fr-FR" sz="2400" dirty="0" err="1"/>
              <a:t>Lgd</a:t>
            </a:r>
            <a:r>
              <a:rPr lang="fr-FR" sz="2400" dirty="0"/>
              <a:t> = 0.5µm</a:t>
            </a:r>
          </a:p>
          <a:p>
            <a:pPr marL="285750" indent="-285750" algn="just">
              <a:buFont typeface="Arial" panose="020B0604020202020204" pitchFamily="34" charset="0"/>
              <a:buChar char="•"/>
            </a:pPr>
            <a:r>
              <a:rPr lang="fr-FR" sz="2400" b="1" dirty="0"/>
              <a:t>Ns = 9.0e12</a:t>
            </a:r>
            <a:r>
              <a:rPr lang="fr-FR" sz="2400" b="1" dirty="0">
                <a:latin typeface="Times New Roman" panose="02020603050405020304" pitchFamily="18" charset="0"/>
                <a:cs typeface="Times New Roman" panose="02020603050405020304" pitchFamily="18" charset="0"/>
              </a:rPr>
              <a:t> </a:t>
            </a:r>
            <a:r>
              <a:rPr lang="fr-FR" sz="2400" b="1" dirty="0">
                <a:cs typeface="Times New Roman" panose="02020603050405020304" pitchFamily="18" charset="0"/>
              </a:rPr>
              <a:t>cm</a:t>
            </a:r>
            <a:r>
              <a:rPr lang="fr-FR" sz="2400" b="1" baseline="30000" dirty="0">
                <a:cs typeface="Times New Roman" panose="02020603050405020304" pitchFamily="18" charset="0"/>
              </a:rPr>
              <a:t>2</a:t>
            </a:r>
            <a:r>
              <a:rPr lang="fr-FR" sz="2400" b="1" dirty="0"/>
              <a:t>, µ = 1500 </a:t>
            </a:r>
            <a:r>
              <a:rPr lang="fr-FR" sz="2400" b="1" dirty="0">
                <a:cs typeface="Times New Roman" panose="02020603050405020304" pitchFamily="18" charset="0"/>
              </a:rPr>
              <a:t>cm</a:t>
            </a:r>
            <a:r>
              <a:rPr lang="fr-FR" sz="2400" b="1" baseline="30000" dirty="0">
                <a:cs typeface="Times New Roman" panose="02020603050405020304" pitchFamily="18" charset="0"/>
              </a:rPr>
              <a:t>2</a:t>
            </a:r>
            <a:r>
              <a:rPr lang="fr-FR" sz="2400" b="1" dirty="0">
                <a:cs typeface="Times New Roman" panose="02020603050405020304" pitchFamily="18" charset="0"/>
              </a:rPr>
              <a:t>/Vs</a:t>
            </a:r>
            <a:endParaRPr lang="fr-FR" sz="2400" b="1" baseline="30000" dirty="0">
              <a:cs typeface="Times New Roman" panose="02020603050405020304" pitchFamily="18" charset="0"/>
            </a:endParaRPr>
          </a:p>
        </p:txBody>
      </p:sp>
      <p:sp>
        <p:nvSpPr>
          <p:cNvPr id="18" name="ZoneTexte 17"/>
          <p:cNvSpPr txBox="1"/>
          <p:nvPr/>
        </p:nvSpPr>
        <p:spPr>
          <a:xfrm>
            <a:off x="6556659" y="4436756"/>
            <a:ext cx="5434961" cy="1938992"/>
          </a:xfrm>
          <a:prstGeom prst="rect">
            <a:avLst/>
          </a:prstGeom>
          <a:noFill/>
        </p:spPr>
        <p:txBody>
          <a:bodyPr wrap="square" rtlCol="0">
            <a:spAutoFit/>
          </a:bodyPr>
          <a:lstStyle/>
          <a:p>
            <a:pPr marL="285750" indent="-285750" algn="just">
              <a:buFont typeface="Arial" panose="020B0604020202020204" pitchFamily="34" charset="0"/>
              <a:buChar char="•"/>
            </a:pPr>
            <a:r>
              <a:rPr lang="fr-FR" sz="2400" dirty="0"/>
              <a:t>15nm  </a:t>
            </a:r>
            <a:r>
              <a:rPr lang="fr-FR" sz="2400" dirty="0" err="1"/>
              <a:t>AlGaN</a:t>
            </a:r>
            <a:r>
              <a:rPr lang="fr-FR" sz="2400" dirty="0"/>
              <a:t> (25%) </a:t>
            </a:r>
            <a:r>
              <a:rPr lang="fr-FR" sz="2400" dirty="0" err="1"/>
              <a:t>barrier</a:t>
            </a:r>
            <a:endParaRPr lang="fr-FR" sz="2400" dirty="0"/>
          </a:p>
          <a:p>
            <a:pPr marL="285750" indent="-285750" algn="just">
              <a:buFont typeface="Arial" panose="020B0604020202020204" pitchFamily="34" charset="0"/>
              <a:buChar char="•"/>
            </a:pPr>
            <a:r>
              <a:rPr lang="fr-FR" sz="2400" dirty="0"/>
              <a:t>20nm </a:t>
            </a:r>
            <a:r>
              <a:rPr lang="fr-FR" sz="2400" dirty="0" err="1"/>
              <a:t>GaN</a:t>
            </a:r>
            <a:r>
              <a:rPr lang="fr-FR" sz="2400" dirty="0"/>
              <a:t> </a:t>
            </a:r>
            <a:r>
              <a:rPr lang="fr-FR" sz="2400" dirty="0" err="1"/>
              <a:t>channel</a:t>
            </a:r>
            <a:r>
              <a:rPr lang="fr-FR" sz="2400" dirty="0"/>
              <a:t> </a:t>
            </a:r>
          </a:p>
          <a:p>
            <a:pPr marL="285750" indent="-285750" algn="just">
              <a:buFont typeface="Arial" panose="020B0604020202020204" pitchFamily="34" charset="0"/>
              <a:buChar char="•"/>
            </a:pPr>
            <a:r>
              <a:rPr lang="fr-FR" sz="2400" dirty="0"/>
              <a:t>1µm </a:t>
            </a:r>
            <a:r>
              <a:rPr lang="fr-FR" sz="2400" dirty="0" err="1"/>
              <a:t>AlGaN</a:t>
            </a:r>
            <a:r>
              <a:rPr lang="fr-FR" sz="2400" dirty="0"/>
              <a:t> (4%) buffer</a:t>
            </a:r>
          </a:p>
          <a:p>
            <a:pPr marL="285750" indent="-285750" algn="just">
              <a:buFont typeface="Arial" panose="020B0604020202020204" pitchFamily="34" charset="0"/>
              <a:buChar char="•"/>
            </a:pPr>
            <a:r>
              <a:rPr lang="fr-FR" sz="2400" dirty="0"/>
              <a:t>Lg = 50nm, </a:t>
            </a:r>
            <a:r>
              <a:rPr lang="fr-FR" sz="2400" dirty="0" err="1"/>
              <a:t>Lgd</a:t>
            </a:r>
            <a:r>
              <a:rPr lang="fr-FR" sz="2400" dirty="0"/>
              <a:t> = 0.5µm</a:t>
            </a:r>
          </a:p>
          <a:p>
            <a:pPr marL="285750" indent="-285750" algn="just">
              <a:buFont typeface="Arial" panose="020B0604020202020204" pitchFamily="34" charset="0"/>
              <a:buChar char="•"/>
            </a:pPr>
            <a:r>
              <a:rPr lang="fr-FR" sz="2400" b="1" dirty="0"/>
              <a:t>Ns = 1.5e13</a:t>
            </a:r>
            <a:r>
              <a:rPr lang="fr-FR" sz="2400" b="1" dirty="0">
                <a:cs typeface="Times New Roman" panose="02020603050405020304" pitchFamily="18" charset="0"/>
              </a:rPr>
              <a:t> cm</a:t>
            </a:r>
            <a:r>
              <a:rPr lang="fr-FR" sz="2400" b="1" baseline="30000" dirty="0">
                <a:cs typeface="Times New Roman" panose="02020603050405020304" pitchFamily="18" charset="0"/>
              </a:rPr>
              <a:t>2</a:t>
            </a:r>
            <a:r>
              <a:rPr lang="fr-FR" sz="2400" b="1" dirty="0"/>
              <a:t>, µ = 1500 </a:t>
            </a:r>
            <a:r>
              <a:rPr lang="fr-FR" sz="2400" b="1" dirty="0">
                <a:cs typeface="Times New Roman" panose="02020603050405020304" pitchFamily="18" charset="0"/>
              </a:rPr>
              <a:t>cm</a:t>
            </a:r>
            <a:r>
              <a:rPr lang="fr-FR" sz="2400" b="1" baseline="30000" dirty="0">
                <a:cs typeface="Times New Roman" panose="02020603050405020304" pitchFamily="18" charset="0"/>
              </a:rPr>
              <a:t>2</a:t>
            </a:r>
            <a:r>
              <a:rPr lang="fr-FR" sz="2400" b="1" dirty="0">
                <a:cs typeface="Times New Roman" panose="02020603050405020304" pitchFamily="18" charset="0"/>
              </a:rPr>
              <a:t>/Vs</a:t>
            </a:r>
            <a:endParaRPr lang="fr-FR" sz="2400" b="1" baseline="30000" dirty="0">
              <a:cs typeface="Times New Roman" panose="02020603050405020304" pitchFamily="18" charset="0"/>
            </a:endParaRPr>
          </a:p>
        </p:txBody>
      </p:sp>
    </p:spTree>
    <p:extLst>
      <p:ext uri="{BB962C8B-B14F-4D97-AF65-F5344CB8AC3E}">
        <p14:creationId xmlns:p14="http://schemas.microsoft.com/office/powerpoint/2010/main" val="26073244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63047" y="0"/>
            <a:ext cx="7515071" cy="646331"/>
          </a:xfrm>
          <a:prstGeom prst="rect">
            <a:avLst/>
          </a:prstGeom>
        </p:spPr>
        <p:txBody>
          <a:bodyPr wrap="none">
            <a:spAutoFit/>
          </a:bodyPr>
          <a:lstStyle/>
          <a:p>
            <a:r>
              <a:rPr lang="en-US" sz="3600" b="1" dirty="0">
                <a:solidFill>
                  <a:srgbClr val="0000FF"/>
                </a:solidFill>
              </a:rPr>
              <a:t>I. TCAD simulations : IV Characteristics</a:t>
            </a:r>
            <a:endParaRPr lang="fr-FR" sz="3600" dirty="0">
              <a:solidFill>
                <a:srgbClr val="0000FF"/>
              </a:solidFill>
            </a:endParaRPr>
          </a:p>
        </p:txBody>
      </p:sp>
      <p:sp>
        <p:nvSpPr>
          <p:cNvPr id="2" name="ZoneTexte 1"/>
          <p:cNvSpPr txBox="1"/>
          <p:nvPr/>
        </p:nvSpPr>
        <p:spPr>
          <a:xfrm>
            <a:off x="704371" y="5020887"/>
            <a:ext cx="4942933" cy="1107996"/>
          </a:xfrm>
          <a:prstGeom prst="rect">
            <a:avLst/>
          </a:prstGeom>
          <a:noFill/>
        </p:spPr>
        <p:txBody>
          <a:bodyPr wrap="square" rtlCol="0">
            <a:spAutoFit/>
          </a:bodyPr>
          <a:lstStyle/>
          <a:p>
            <a:pPr algn="ctr"/>
            <a:r>
              <a:rPr lang="fr-FR" sz="2200" b="1" dirty="0"/>
              <a:t>Impact of transconductance </a:t>
            </a:r>
            <a:r>
              <a:rPr lang="fr-FR" sz="2200" b="1" dirty="0" err="1"/>
              <a:t>flatness</a:t>
            </a:r>
            <a:r>
              <a:rPr lang="fr-FR" sz="2200" b="1" dirty="0"/>
              <a:t> on Gm2 and Gm3 : more intermodulation </a:t>
            </a:r>
            <a:r>
              <a:rPr lang="fr-FR" sz="2200" b="1" dirty="0" err="1"/>
              <a:t>distortion</a:t>
            </a:r>
            <a:r>
              <a:rPr lang="fr-FR" sz="2200" b="1" dirty="0"/>
              <a:t> (IMD) for standard </a:t>
            </a:r>
            <a:r>
              <a:rPr lang="fr-FR" sz="2200" b="1" dirty="0" err="1"/>
              <a:t>channel</a:t>
            </a:r>
            <a:endParaRPr lang="fr-FR" sz="2200" b="1" dirty="0"/>
          </a:p>
        </p:txBody>
      </p:sp>
      <p:pic>
        <p:nvPicPr>
          <p:cNvPr id="6" name="Image 5"/>
          <p:cNvPicPr>
            <a:picLocks noChangeAspect="1"/>
          </p:cNvPicPr>
          <p:nvPr/>
        </p:nvPicPr>
        <p:blipFill>
          <a:blip r:embed="rId2"/>
          <a:stretch>
            <a:fillRect/>
          </a:stretch>
        </p:blipFill>
        <p:spPr>
          <a:xfrm>
            <a:off x="6116322" y="3398716"/>
            <a:ext cx="4726006" cy="3622122"/>
          </a:xfrm>
          <a:prstGeom prst="rect">
            <a:avLst/>
          </a:prstGeom>
        </p:spPr>
      </p:pic>
      <p:pic>
        <p:nvPicPr>
          <p:cNvPr id="8" name="Image 7"/>
          <p:cNvPicPr>
            <a:picLocks noChangeAspect="1"/>
          </p:cNvPicPr>
          <p:nvPr/>
        </p:nvPicPr>
        <p:blipFill>
          <a:blip r:embed="rId3"/>
          <a:stretch>
            <a:fillRect/>
          </a:stretch>
        </p:blipFill>
        <p:spPr>
          <a:xfrm>
            <a:off x="6116322" y="294036"/>
            <a:ext cx="4666489" cy="3576506"/>
          </a:xfrm>
          <a:prstGeom prst="rect">
            <a:avLst/>
          </a:prstGeom>
        </p:spPr>
      </p:pic>
      <p:pic>
        <p:nvPicPr>
          <p:cNvPr id="9" name="Image 8"/>
          <p:cNvPicPr>
            <a:picLocks noChangeAspect="1"/>
          </p:cNvPicPr>
          <p:nvPr/>
        </p:nvPicPr>
        <p:blipFill>
          <a:blip r:embed="rId4"/>
          <a:stretch>
            <a:fillRect/>
          </a:stretch>
        </p:blipFill>
        <p:spPr>
          <a:xfrm>
            <a:off x="704371" y="727424"/>
            <a:ext cx="5716836" cy="4381517"/>
          </a:xfrm>
          <a:prstGeom prst="rect">
            <a:avLst/>
          </a:prstGeom>
        </p:spPr>
      </p:pic>
    </p:spTree>
    <p:extLst>
      <p:ext uri="{BB962C8B-B14F-4D97-AF65-F5344CB8AC3E}">
        <p14:creationId xmlns:p14="http://schemas.microsoft.com/office/powerpoint/2010/main" val="38113164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8206" y="188939"/>
            <a:ext cx="10382842" cy="646331"/>
          </a:xfrm>
          <a:prstGeom prst="rect">
            <a:avLst/>
          </a:prstGeom>
        </p:spPr>
        <p:txBody>
          <a:bodyPr wrap="none">
            <a:spAutoFit/>
          </a:bodyPr>
          <a:lstStyle/>
          <a:p>
            <a:r>
              <a:rPr lang="en-US" sz="3600" b="1" dirty="0">
                <a:solidFill>
                  <a:srgbClr val="0000FF"/>
                </a:solidFill>
              </a:rPr>
              <a:t>I. TCAD simulations : IV &amp; small signal characteristics</a:t>
            </a:r>
            <a:endParaRPr lang="fr-FR" sz="3600" dirty="0">
              <a:solidFill>
                <a:srgbClr val="0000FF"/>
              </a:solidFill>
            </a:endParaRPr>
          </a:p>
        </p:txBody>
      </p:sp>
      <p:pic>
        <p:nvPicPr>
          <p:cNvPr id="7" name="Image 6"/>
          <p:cNvPicPr>
            <a:picLocks noChangeAspect="1"/>
          </p:cNvPicPr>
          <p:nvPr/>
        </p:nvPicPr>
        <p:blipFill>
          <a:blip r:embed="rId2"/>
          <a:stretch>
            <a:fillRect/>
          </a:stretch>
        </p:blipFill>
        <p:spPr>
          <a:xfrm>
            <a:off x="5679312" y="1151872"/>
            <a:ext cx="5731899" cy="4393061"/>
          </a:xfrm>
          <a:prstGeom prst="rect">
            <a:avLst/>
          </a:prstGeom>
        </p:spPr>
      </p:pic>
      <p:pic>
        <p:nvPicPr>
          <p:cNvPr id="8" name="Image 7"/>
          <p:cNvPicPr>
            <a:picLocks noChangeAspect="1"/>
          </p:cNvPicPr>
          <p:nvPr/>
        </p:nvPicPr>
        <p:blipFill>
          <a:blip r:embed="rId3"/>
          <a:stretch>
            <a:fillRect/>
          </a:stretch>
        </p:blipFill>
        <p:spPr>
          <a:xfrm>
            <a:off x="731530" y="1151872"/>
            <a:ext cx="5706847" cy="4373860"/>
          </a:xfrm>
          <a:prstGeom prst="rect">
            <a:avLst/>
          </a:prstGeom>
        </p:spPr>
      </p:pic>
    </p:spTree>
    <p:extLst>
      <p:ext uri="{BB962C8B-B14F-4D97-AF65-F5344CB8AC3E}">
        <p14:creationId xmlns:p14="http://schemas.microsoft.com/office/powerpoint/2010/main" val="14577464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334542" y="2632578"/>
            <a:ext cx="9970078" cy="1754326"/>
          </a:xfrm>
          <a:prstGeom prst="rect">
            <a:avLst/>
          </a:prstGeom>
          <a:noFill/>
        </p:spPr>
        <p:txBody>
          <a:bodyPr wrap="square" rtlCol="0">
            <a:spAutoFit/>
          </a:bodyPr>
          <a:lstStyle/>
          <a:p>
            <a:pPr algn="ctr"/>
            <a:r>
              <a:rPr lang="fr-FR" sz="5400" b="1" dirty="0"/>
              <a:t>ICCAP : </a:t>
            </a:r>
            <a:r>
              <a:rPr lang="fr-FR" sz="5400" b="1" dirty="0" err="1"/>
              <a:t>Angelov</a:t>
            </a:r>
            <a:r>
              <a:rPr lang="fr-FR" sz="5400" b="1" dirty="0"/>
              <a:t> </a:t>
            </a:r>
            <a:r>
              <a:rPr lang="fr-FR" sz="5400" b="1" dirty="0" err="1"/>
              <a:t>fitting</a:t>
            </a:r>
            <a:endParaRPr lang="fr-FR" sz="5400" b="1" dirty="0"/>
          </a:p>
          <a:p>
            <a:pPr algn="ctr"/>
            <a:r>
              <a:rPr lang="fr-FR" sz="5400" b="1" dirty="0" err="1">
                <a:solidFill>
                  <a:srgbClr val="FF0000"/>
                </a:solidFill>
              </a:rPr>
              <a:t>Graded</a:t>
            </a:r>
            <a:r>
              <a:rPr lang="fr-FR" sz="5400" b="1" dirty="0">
                <a:solidFill>
                  <a:srgbClr val="FF0000"/>
                </a:solidFill>
              </a:rPr>
              <a:t> </a:t>
            </a:r>
            <a:r>
              <a:rPr lang="fr-FR" sz="5400" b="1" dirty="0" err="1">
                <a:solidFill>
                  <a:srgbClr val="FF0000"/>
                </a:solidFill>
              </a:rPr>
              <a:t>channel</a:t>
            </a:r>
            <a:r>
              <a:rPr lang="fr-FR" sz="5400" b="1" dirty="0">
                <a:solidFill>
                  <a:srgbClr val="FF0000"/>
                </a:solidFill>
              </a:rPr>
              <a:t> </a:t>
            </a:r>
          </a:p>
        </p:txBody>
      </p:sp>
    </p:spTree>
    <p:extLst>
      <p:ext uri="{BB962C8B-B14F-4D97-AF65-F5344CB8AC3E}">
        <p14:creationId xmlns:p14="http://schemas.microsoft.com/office/powerpoint/2010/main" val="13545838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2629676" y="273575"/>
            <a:ext cx="6838026" cy="646331"/>
          </a:xfrm>
          <a:prstGeom prst="rect">
            <a:avLst/>
          </a:prstGeom>
        </p:spPr>
        <p:txBody>
          <a:bodyPr wrap="none">
            <a:spAutoFit/>
          </a:bodyPr>
          <a:lstStyle/>
          <a:p>
            <a:r>
              <a:rPr lang="en-US" sz="3600" b="1" dirty="0">
                <a:solidFill>
                  <a:srgbClr val="0000FF"/>
                </a:solidFill>
              </a:rPr>
              <a:t>II. ICCAP Fitting : DC characteristics</a:t>
            </a:r>
            <a:endParaRPr lang="fr-FR" sz="3600" dirty="0">
              <a:solidFill>
                <a:srgbClr val="0000FF"/>
              </a:solidFill>
            </a:endParaRPr>
          </a:p>
        </p:txBody>
      </p:sp>
      <p:grpSp>
        <p:nvGrpSpPr>
          <p:cNvPr id="2" name="Groupe 1"/>
          <p:cNvGrpSpPr/>
          <p:nvPr/>
        </p:nvGrpSpPr>
        <p:grpSpPr>
          <a:xfrm>
            <a:off x="561246" y="1349047"/>
            <a:ext cx="10974885" cy="3432548"/>
            <a:chOff x="441685" y="1216043"/>
            <a:chExt cx="10974885" cy="3432548"/>
          </a:xfrm>
        </p:grpSpPr>
        <p:pic>
          <p:nvPicPr>
            <p:cNvPr id="12" name="Image 11"/>
            <p:cNvPicPr>
              <a:picLocks noChangeAspect="1"/>
            </p:cNvPicPr>
            <p:nvPr/>
          </p:nvPicPr>
          <p:blipFill rotWithShape="1">
            <a:blip r:embed="rId2">
              <a:extLst>
                <a:ext uri="{28A0092B-C50C-407E-A947-70E740481C1C}">
                  <a14:useLocalDpi xmlns:a14="http://schemas.microsoft.com/office/drawing/2010/main" val="0"/>
                </a:ext>
              </a:extLst>
            </a:blip>
            <a:srcRect l="534" t="1628" r="54140" b="52244"/>
            <a:stretch/>
          </p:blipFill>
          <p:spPr>
            <a:xfrm>
              <a:off x="7679755" y="1309686"/>
              <a:ext cx="3675646" cy="3338905"/>
            </a:xfrm>
            <a:prstGeom prst="rect">
              <a:avLst/>
            </a:prstGeom>
          </p:spPr>
        </p:pic>
        <p:pic>
          <p:nvPicPr>
            <p:cNvPr id="16" name="Image 15"/>
            <p:cNvPicPr>
              <a:picLocks noChangeAspect="1"/>
            </p:cNvPicPr>
            <p:nvPr/>
          </p:nvPicPr>
          <p:blipFill rotWithShape="1">
            <a:blip r:embed="rId3">
              <a:extLst>
                <a:ext uri="{28A0092B-C50C-407E-A947-70E740481C1C}">
                  <a14:useLocalDpi xmlns:a14="http://schemas.microsoft.com/office/drawing/2010/main" val="0"/>
                </a:ext>
              </a:extLst>
            </a:blip>
            <a:srcRect l="33939" r="35513" b="51855"/>
            <a:stretch/>
          </p:blipFill>
          <p:spPr>
            <a:xfrm>
              <a:off x="4039577" y="1249295"/>
              <a:ext cx="3330644" cy="3302743"/>
            </a:xfrm>
            <a:prstGeom prst="rect">
              <a:avLst/>
            </a:prstGeom>
          </p:spPr>
        </p:pic>
        <p:sp>
          <p:nvSpPr>
            <p:cNvPr id="17" name="ZoneTexte 16"/>
            <p:cNvSpPr txBox="1"/>
            <p:nvPr/>
          </p:nvSpPr>
          <p:spPr>
            <a:xfrm>
              <a:off x="4528470" y="1508721"/>
              <a:ext cx="1168400" cy="646331"/>
            </a:xfrm>
            <a:prstGeom prst="rect">
              <a:avLst/>
            </a:prstGeom>
            <a:noFill/>
          </p:spPr>
          <p:txBody>
            <a:bodyPr wrap="square" rtlCol="0">
              <a:spAutoFit/>
            </a:bodyPr>
            <a:lstStyle/>
            <a:p>
              <a:pPr algn="just"/>
              <a:r>
                <a:rPr lang="en-US" b="1" dirty="0">
                  <a:solidFill>
                    <a:srgbClr val="FF0000"/>
                  </a:solidFill>
                  <a:cs typeface="Times New Roman" panose="02020603050405020304" pitchFamily="18" charset="0"/>
                </a:rPr>
                <a:t>TCAD</a:t>
              </a:r>
            </a:p>
            <a:p>
              <a:pPr algn="just"/>
              <a:r>
                <a:rPr lang="en-US" b="1" dirty="0" err="1">
                  <a:solidFill>
                    <a:srgbClr val="0000FF"/>
                  </a:solidFill>
                  <a:cs typeface="Times New Roman" panose="02020603050405020304" pitchFamily="18" charset="0"/>
                </a:rPr>
                <a:t>Angelov</a:t>
              </a:r>
              <a:endParaRPr lang="fr-FR" b="1" dirty="0">
                <a:solidFill>
                  <a:srgbClr val="0000FF"/>
                </a:solidFill>
                <a:cs typeface="Times New Roman" panose="02020603050405020304" pitchFamily="18" charset="0"/>
              </a:endParaRPr>
            </a:p>
          </p:txBody>
        </p:sp>
        <p:sp>
          <p:nvSpPr>
            <p:cNvPr id="19" name="ZoneTexte 18"/>
            <p:cNvSpPr txBox="1"/>
            <p:nvPr/>
          </p:nvSpPr>
          <p:spPr>
            <a:xfrm>
              <a:off x="8217512" y="1508721"/>
              <a:ext cx="1168400" cy="646331"/>
            </a:xfrm>
            <a:prstGeom prst="rect">
              <a:avLst/>
            </a:prstGeom>
            <a:noFill/>
          </p:spPr>
          <p:txBody>
            <a:bodyPr wrap="square" rtlCol="0">
              <a:spAutoFit/>
            </a:bodyPr>
            <a:lstStyle/>
            <a:p>
              <a:r>
                <a:rPr lang="en-US" b="1" dirty="0">
                  <a:solidFill>
                    <a:srgbClr val="FF0000"/>
                  </a:solidFill>
                  <a:cs typeface="Times New Roman" panose="02020603050405020304" pitchFamily="18" charset="0"/>
                </a:rPr>
                <a:t>TCAD</a:t>
              </a:r>
            </a:p>
            <a:p>
              <a:r>
                <a:rPr lang="en-US" b="1" dirty="0" err="1">
                  <a:solidFill>
                    <a:srgbClr val="0000FF"/>
                  </a:solidFill>
                  <a:cs typeface="Times New Roman" panose="02020603050405020304" pitchFamily="18" charset="0"/>
                </a:rPr>
                <a:t>Angelov</a:t>
              </a:r>
              <a:endParaRPr lang="fr-FR" b="1" dirty="0">
                <a:solidFill>
                  <a:srgbClr val="0000FF"/>
                </a:solidFill>
                <a:cs typeface="Times New Roman" panose="02020603050405020304" pitchFamily="18" charset="0"/>
              </a:endParaRPr>
            </a:p>
          </p:txBody>
        </p:sp>
        <p:pic>
          <p:nvPicPr>
            <p:cNvPr id="21" name="Image 20"/>
            <p:cNvPicPr>
              <a:picLocks noChangeAspect="1"/>
            </p:cNvPicPr>
            <p:nvPr/>
          </p:nvPicPr>
          <p:blipFill rotWithShape="1">
            <a:blip r:embed="rId3">
              <a:extLst>
                <a:ext uri="{28A0092B-C50C-407E-A947-70E740481C1C}">
                  <a14:useLocalDpi xmlns:a14="http://schemas.microsoft.com/office/drawing/2010/main" val="0"/>
                </a:ext>
              </a:extLst>
            </a:blip>
            <a:srcRect r="68998" b="52719"/>
            <a:stretch/>
          </p:blipFill>
          <p:spPr>
            <a:xfrm>
              <a:off x="441685" y="1216043"/>
              <a:ext cx="3441899" cy="3302743"/>
            </a:xfrm>
            <a:prstGeom prst="rect">
              <a:avLst/>
            </a:prstGeom>
          </p:spPr>
        </p:pic>
        <p:sp>
          <p:nvSpPr>
            <p:cNvPr id="22" name="ZoneTexte 21"/>
            <p:cNvSpPr txBox="1"/>
            <p:nvPr/>
          </p:nvSpPr>
          <p:spPr>
            <a:xfrm>
              <a:off x="972219" y="1475469"/>
              <a:ext cx="1168400" cy="646331"/>
            </a:xfrm>
            <a:prstGeom prst="rect">
              <a:avLst/>
            </a:prstGeom>
            <a:noFill/>
          </p:spPr>
          <p:txBody>
            <a:bodyPr wrap="square" rtlCol="0">
              <a:spAutoFit/>
            </a:bodyPr>
            <a:lstStyle/>
            <a:p>
              <a:r>
                <a:rPr lang="en-US" b="1" dirty="0">
                  <a:solidFill>
                    <a:srgbClr val="FF0000"/>
                  </a:solidFill>
                  <a:cs typeface="Times New Roman" panose="02020603050405020304" pitchFamily="18" charset="0"/>
                </a:rPr>
                <a:t>TCAD</a:t>
              </a:r>
            </a:p>
            <a:p>
              <a:r>
                <a:rPr lang="en-US" b="1" dirty="0" err="1">
                  <a:solidFill>
                    <a:srgbClr val="0000FF"/>
                  </a:solidFill>
                  <a:cs typeface="Times New Roman" panose="02020603050405020304" pitchFamily="18" charset="0"/>
                </a:rPr>
                <a:t>Angelov</a:t>
              </a:r>
              <a:endParaRPr lang="fr-FR" b="1" dirty="0">
                <a:solidFill>
                  <a:srgbClr val="0000FF"/>
                </a:solidFill>
                <a:cs typeface="Times New Roman" panose="02020603050405020304" pitchFamily="18" charset="0"/>
              </a:endParaRPr>
            </a:p>
          </p:txBody>
        </p:sp>
        <p:sp>
          <p:nvSpPr>
            <p:cNvPr id="14" name="ZoneTexte 13"/>
            <p:cNvSpPr txBox="1"/>
            <p:nvPr/>
          </p:nvSpPr>
          <p:spPr>
            <a:xfrm>
              <a:off x="8882881" y="3909033"/>
              <a:ext cx="2533689" cy="338554"/>
            </a:xfrm>
            <a:prstGeom prst="rect">
              <a:avLst/>
            </a:prstGeom>
            <a:noFill/>
          </p:spPr>
          <p:txBody>
            <a:bodyPr wrap="square" rtlCol="0">
              <a:spAutoFit/>
            </a:bodyPr>
            <a:lstStyle/>
            <a:p>
              <a:r>
                <a:rPr lang="en-US" sz="1600" b="1" dirty="0" err="1">
                  <a:cs typeface="Times New Roman" panose="02020603050405020304" pitchFamily="18" charset="0"/>
                </a:rPr>
                <a:t>Vgs</a:t>
              </a:r>
              <a:r>
                <a:rPr lang="en-US" sz="1600" b="1" dirty="0">
                  <a:cs typeface="Times New Roman" panose="02020603050405020304" pitchFamily="18" charset="0"/>
                </a:rPr>
                <a:t>: -4 V to 0V; step = 0.5V</a:t>
              </a:r>
              <a:endParaRPr lang="fr-FR" sz="1600" b="1" dirty="0">
                <a:cs typeface="Times New Roman" panose="02020603050405020304" pitchFamily="18" charset="0"/>
              </a:endParaRPr>
            </a:p>
          </p:txBody>
        </p:sp>
        <p:sp>
          <p:nvSpPr>
            <p:cNvPr id="23" name="ZoneTexte 22"/>
            <p:cNvSpPr txBox="1"/>
            <p:nvPr/>
          </p:nvSpPr>
          <p:spPr>
            <a:xfrm>
              <a:off x="2263000" y="3662812"/>
              <a:ext cx="1457665" cy="584775"/>
            </a:xfrm>
            <a:prstGeom prst="rect">
              <a:avLst/>
            </a:prstGeom>
            <a:noFill/>
          </p:spPr>
          <p:txBody>
            <a:bodyPr wrap="square" rtlCol="0">
              <a:spAutoFit/>
            </a:bodyPr>
            <a:lstStyle/>
            <a:p>
              <a:pPr algn="ctr"/>
              <a:r>
                <a:rPr lang="en-US" sz="1600" b="1" dirty="0" err="1">
                  <a:cs typeface="Times New Roman" panose="02020603050405020304" pitchFamily="18" charset="0"/>
                </a:rPr>
                <a:t>Vds</a:t>
              </a:r>
              <a:r>
                <a:rPr lang="en-US" sz="1600" b="1" dirty="0">
                  <a:cs typeface="Times New Roman" panose="02020603050405020304" pitchFamily="18" charset="0"/>
                </a:rPr>
                <a:t>: 4 V to 15V step = 1V</a:t>
              </a:r>
              <a:endParaRPr lang="fr-FR" sz="1600" b="1" dirty="0">
                <a:cs typeface="Times New Roman" panose="02020603050405020304" pitchFamily="18" charset="0"/>
              </a:endParaRPr>
            </a:p>
          </p:txBody>
        </p:sp>
        <p:sp>
          <p:nvSpPr>
            <p:cNvPr id="26" name="ZoneTexte 25"/>
            <p:cNvSpPr txBox="1"/>
            <p:nvPr/>
          </p:nvSpPr>
          <p:spPr>
            <a:xfrm>
              <a:off x="5552237" y="3696063"/>
              <a:ext cx="1457665" cy="584775"/>
            </a:xfrm>
            <a:prstGeom prst="rect">
              <a:avLst/>
            </a:prstGeom>
            <a:noFill/>
          </p:spPr>
          <p:txBody>
            <a:bodyPr wrap="square" rtlCol="0">
              <a:spAutoFit/>
            </a:bodyPr>
            <a:lstStyle/>
            <a:p>
              <a:pPr algn="ctr"/>
              <a:r>
                <a:rPr lang="en-US" sz="1600" b="1" dirty="0" err="1">
                  <a:cs typeface="Times New Roman" panose="02020603050405020304" pitchFamily="18" charset="0"/>
                </a:rPr>
                <a:t>Vds</a:t>
              </a:r>
              <a:r>
                <a:rPr lang="en-US" sz="1600" b="1" dirty="0">
                  <a:cs typeface="Times New Roman" panose="02020603050405020304" pitchFamily="18" charset="0"/>
                </a:rPr>
                <a:t>: 4 V to 15V step = 1V</a:t>
              </a:r>
              <a:endParaRPr lang="fr-FR" sz="1600" b="1" dirty="0">
                <a:cs typeface="Times New Roman" panose="02020603050405020304" pitchFamily="18" charset="0"/>
              </a:endParaRPr>
            </a:p>
          </p:txBody>
        </p:sp>
      </p:grpSp>
    </p:spTree>
    <p:extLst>
      <p:ext uri="{BB962C8B-B14F-4D97-AF65-F5344CB8AC3E}">
        <p14:creationId xmlns:p14="http://schemas.microsoft.com/office/powerpoint/2010/main" val="4241917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nvPr>
        </p:nvSpPr>
        <p:spPr/>
        <p:txBody>
          <a:bodyPr/>
          <a:lstStyle/>
          <a:p>
            <a:fld id="{093EF114-BD19-4E49-AF11-C346593B86DE}" type="slidenum">
              <a:rPr lang="en-US" smtClean="0"/>
              <a:pPr/>
              <a:t>3</a:t>
            </a:fld>
            <a:endParaRPr lang="en-US"/>
          </a:p>
        </p:txBody>
      </p:sp>
      <p:grpSp>
        <p:nvGrpSpPr>
          <p:cNvPr id="23" name="Groupe 22"/>
          <p:cNvGrpSpPr/>
          <p:nvPr/>
        </p:nvGrpSpPr>
        <p:grpSpPr>
          <a:xfrm>
            <a:off x="968746" y="2079848"/>
            <a:ext cx="2733577" cy="2554320"/>
            <a:chOff x="968746" y="2079848"/>
            <a:chExt cx="2733577" cy="2554320"/>
          </a:xfrm>
        </p:grpSpPr>
        <p:sp>
          <p:nvSpPr>
            <p:cNvPr id="8" name="Rectangle 7"/>
            <p:cNvSpPr/>
            <p:nvPr/>
          </p:nvSpPr>
          <p:spPr>
            <a:xfrm>
              <a:off x="968746" y="3824001"/>
              <a:ext cx="2733575" cy="81016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Substrate </a:t>
              </a:r>
            </a:p>
          </p:txBody>
        </p:sp>
        <p:sp>
          <p:nvSpPr>
            <p:cNvPr id="9" name="Rectangle 8"/>
            <p:cNvSpPr/>
            <p:nvPr/>
          </p:nvSpPr>
          <p:spPr>
            <a:xfrm>
              <a:off x="968746" y="3256111"/>
              <a:ext cx="2733575" cy="56789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Buffer </a:t>
              </a:r>
            </a:p>
          </p:txBody>
        </p:sp>
        <p:sp>
          <p:nvSpPr>
            <p:cNvPr id="10" name="Rectangle 9"/>
            <p:cNvSpPr/>
            <p:nvPr/>
          </p:nvSpPr>
          <p:spPr>
            <a:xfrm>
              <a:off x="968748" y="2810284"/>
              <a:ext cx="2733575" cy="44932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Channel </a:t>
              </a:r>
            </a:p>
          </p:txBody>
        </p:sp>
        <p:sp>
          <p:nvSpPr>
            <p:cNvPr id="11" name="Rectangle 10"/>
            <p:cNvSpPr/>
            <p:nvPr/>
          </p:nvSpPr>
          <p:spPr>
            <a:xfrm>
              <a:off x="968746" y="2415180"/>
              <a:ext cx="2733575" cy="39510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Barrier layer  </a:t>
              </a:r>
            </a:p>
          </p:txBody>
        </p:sp>
        <p:sp>
          <p:nvSpPr>
            <p:cNvPr id="12" name="Rectangle 11"/>
            <p:cNvSpPr/>
            <p:nvPr/>
          </p:nvSpPr>
          <p:spPr>
            <a:xfrm>
              <a:off x="968746" y="2079848"/>
              <a:ext cx="2733575" cy="3312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Cap layer </a:t>
              </a:r>
            </a:p>
          </p:txBody>
        </p:sp>
      </p:grpSp>
      <p:pic>
        <p:nvPicPr>
          <p:cNvPr id="17" name="Imag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3530" y="2344716"/>
            <a:ext cx="1632518" cy="2588140"/>
          </a:xfrm>
          <a:prstGeom prst="rect">
            <a:avLst/>
          </a:prstGeom>
        </p:spPr>
      </p:pic>
      <p:sp>
        <p:nvSpPr>
          <p:cNvPr id="18" name="ZoneTexte 17"/>
          <p:cNvSpPr txBox="1"/>
          <p:nvPr/>
        </p:nvSpPr>
        <p:spPr>
          <a:xfrm>
            <a:off x="4242822" y="3309767"/>
            <a:ext cx="2214121" cy="1477328"/>
          </a:xfrm>
          <a:prstGeom prst="rect">
            <a:avLst/>
          </a:prstGeom>
          <a:noFill/>
        </p:spPr>
        <p:txBody>
          <a:bodyPr wrap="square" rtlCol="0">
            <a:spAutoFit/>
          </a:bodyPr>
          <a:lstStyle/>
          <a:p>
            <a:r>
              <a:rPr lang="en-US" b="1" dirty="0"/>
              <a:t>RF performances</a:t>
            </a:r>
            <a:r>
              <a:rPr lang="en-US" dirty="0"/>
              <a:t>:</a:t>
            </a:r>
          </a:p>
          <a:p>
            <a:pPr marL="285750" indent="-285750">
              <a:buFont typeface="Wingdings" panose="05000000000000000000" pitchFamily="2" charset="2"/>
              <a:buChar char="ü"/>
            </a:pPr>
            <a:r>
              <a:rPr lang="en-US" dirty="0"/>
              <a:t>High PAE</a:t>
            </a:r>
          </a:p>
          <a:p>
            <a:pPr marL="285750" indent="-285750">
              <a:buFont typeface="Wingdings" panose="05000000000000000000" pitchFamily="2" charset="2"/>
              <a:buChar char="ü"/>
            </a:pPr>
            <a:r>
              <a:rPr lang="en-US" dirty="0"/>
              <a:t>High P</a:t>
            </a:r>
            <a:r>
              <a:rPr lang="en-US" baseline="-25000" dirty="0"/>
              <a:t>OUT</a:t>
            </a:r>
            <a:endParaRPr lang="en-US" dirty="0"/>
          </a:p>
          <a:p>
            <a:pPr marL="285750" indent="-285750">
              <a:buFont typeface="Wingdings" panose="05000000000000000000" pitchFamily="2" charset="2"/>
              <a:buChar char="ü"/>
            </a:pPr>
            <a:r>
              <a:rPr lang="en-US" dirty="0"/>
              <a:t>High gain</a:t>
            </a:r>
          </a:p>
          <a:p>
            <a:pPr marL="285750" indent="-285750">
              <a:buFont typeface="Wingdings" panose="05000000000000000000" pitchFamily="2" charset="2"/>
              <a:buChar char="ü"/>
            </a:pPr>
            <a:r>
              <a:rPr lang="en-US" dirty="0"/>
              <a:t>High linearity</a:t>
            </a:r>
          </a:p>
        </p:txBody>
      </p:sp>
      <p:sp>
        <p:nvSpPr>
          <p:cNvPr id="20" name="ZoneTexte 19"/>
          <p:cNvSpPr txBox="1"/>
          <p:nvPr/>
        </p:nvSpPr>
        <p:spPr>
          <a:xfrm>
            <a:off x="8823810" y="2294105"/>
            <a:ext cx="2943790" cy="1754326"/>
          </a:xfrm>
          <a:prstGeom prst="rect">
            <a:avLst/>
          </a:prstGeom>
          <a:noFill/>
        </p:spPr>
        <p:txBody>
          <a:bodyPr wrap="square" rtlCol="0">
            <a:spAutoFit/>
          </a:bodyPr>
          <a:lstStyle/>
          <a:p>
            <a:pPr marL="285750" indent="-285750">
              <a:buFont typeface="Wingdings" panose="05000000000000000000" pitchFamily="2" charset="2"/>
              <a:buChar char="ü"/>
            </a:pPr>
            <a:r>
              <a:rPr lang="en-US" dirty="0"/>
              <a:t>High RF performances</a:t>
            </a:r>
          </a:p>
          <a:p>
            <a:pPr marL="285750" indent="-285750">
              <a:buFont typeface="Wingdings" panose="05000000000000000000" pitchFamily="2" charset="2"/>
              <a:buChar char="ü"/>
            </a:pPr>
            <a:r>
              <a:rPr lang="en-US" dirty="0"/>
              <a:t>Reliability </a:t>
            </a:r>
          </a:p>
          <a:p>
            <a:pPr marL="285750" indent="-285750">
              <a:buFont typeface="Wingdings" panose="05000000000000000000" pitchFamily="2" charset="2"/>
              <a:buChar char="ü"/>
            </a:pPr>
            <a:r>
              <a:rPr lang="en-US" dirty="0"/>
              <a:t>Low consumption</a:t>
            </a:r>
          </a:p>
          <a:p>
            <a:pPr marL="285750" indent="-285750">
              <a:buFont typeface="Wingdings" panose="05000000000000000000" pitchFamily="2" charset="2"/>
              <a:buChar char="ü"/>
            </a:pPr>
            <a:r>
              <a:rPr lang="en-US" dirty="0"/>
              <a:t>Linearity</a:t>
            </a:r>
          </a:p>
          <a:p>
            <a:pPr marL="285750" indent="-285750">
              <a:buFont typeface="Wingdings" panose="05000000000000000000" pitchFamily="2" charset="2"/>
              <a:buChar char="ü"/>
            </a:pPr>
            <a:r>
              <a:rPr lang="en-US" dirty="0"/>
              <a:t>Low noise </a:t>
            </a:r>
          </a:p>
          <a:p>
            <a:pPr marL="285750" indent="-285750">
              <a:buFont typeface="Wingdings" panose="05000000000000000000" pitchFamily="2" charset="2"/>
              <a:buChar char="ü"/>
            </a:pPr>
            <a:r>
              <a:rPr lang="en-US" dirty="0"/>
              <a:t>Compactness   </a:t>
            </a:r>
          </a:p>
        </p:txBody>
      </p:sp>
      <p:sp>
        <p:nvSpPr>
          <p:cNvPr id="22" name="ZoneTexte 21"/>
          <p:cNvSpPr txBox="1"/>
          <p:nvPr/>
        </p:nvSpPr>
        <p:spPr>
          <a:xfrm>
            <a:off x="217416" y="4932856"/>
            <a:ext cx="5354841" cy="1477328"/>
          </a:xfrm>
          <a:prstGeom prst="rect">
            <a:avLst/>
          </a:prstGeom>
          <a:noFill/>
        </p:spPr>
        <p:txBody>
          <a:bodyPr wrap="square" rtlCol="0">
            <a:spAutoFit/>
          </a:bodyPr>
          <a:lstStyle/>
          <a:p>
            <a:pPr marL="285750" indent="-285750">
              <a:buFont typeface="Arial" panose="020B0604020202020204" pitchFamily="34" charset="0"/>
              <a:buChar char="•"/>
            </a:pPr>
            <a:r>
              <a:rPr lang="en-US" dirty="0"/>
              <a:t>Good thermal dissipation</a:t>
            </a:r>
          </a:p>
          <a:p>
            <a:pPr marL="285750" indent="-285750">
              <a:buFont typeface="Arial" panose="020B0604020202020204" pitchFamily="34" charset="0"/>
              <a:buChar char="•"/>
            </a:pPr>
            <a:r>
              <a:rPr lang="en-US" dirty="0"/>
              <a:t>Low dislocation / Low leakage current</a:t>
            </a:r>
          </a:p>
          <a:p>
            <a:pPr marL="285750" indent="-285750">
              <a:buFont typeface="Arial" panose="020B0604020202020204" pitchFamily="34" charset="0"/>
              <a:buChar char="•"/>
            </a:pPr>
            <a:r>
              <a:rPr lang="en-US" dirty="0"/>
              <a:t>Ultrathin Barrier thickness with high polarization</a:t>
            </a:r>
          </a:p>
          <a:p>
            <a:pPr marL="285750" indent="-285750">
              <a:buFont typeface="Arial" panose="020B0604020202020204" pitchFamily="34" charset="0"/>
              <a:buChar char="•"/>
            </a:pPr>
            <a:r>
              <a:rPr lang="en-US" dirty="0"/>
              <a:t>High aspect ratio </a:t>
            </a:r>
            <a:r>
              <a:rPr lang="en-US" dirty="0" err="1"/>
              <a:t>L</a:t>
            </a:r>
            <a:r>
              <a:rPr lang="en-US" baseline="-25000" dirty="0" err="1"/>
              <a:t>g</a:t>
            </a:r>
            <a:r>
              <a:rPr lang="en-US" dirty="0"/>
              <a:t>/a</a:t>
            </a:r>
          </a:p>
          <a:p>
            <a:pPr marL="285750" indent="-285750">
              <a:buFont typeface="Arial" panose="020B0604020202020204" pitchFamily="34" charset="0"/>
              <a:buChar char="•"/>
            </a:pPr>
            <a:r>
              <a:rPr lang="en-US" dirty="0"/>
              <a:t>Low trapping effects  </a:t>
            </a:r>
          </a:p>
        </p:txBody>
      </p:sp>
      <p:grpSp>
        <p:nvGrpSpPr>
          <p:cNvPr id="25" name="Groupe 24"/>
          <p:cNvGrpSpPr/>
          <p:nvPr/>
        </p:nvGrpSpPr>
        <p:grpSpPr>
          <a:xfrm>
            <a:off x="1030075" y="1162871"/>
            <a:ext cx="2610916" cy="756159"/>
            <a:chOff x="5224462" y="2129102"/>
            <a:chExt cx="2901156" cy="1180174"/>
          </a:xfrm>
          <a:solidFill>
            <a:schemeClr val="accent2">
              <a:lumMod val="20000"/>
              <a:lumOff val="80000"/>
            </a:schemeClr>
          </a:solidFill>
        </p:grpSpPr>
        <p:sp>
          <p:nvSpPr>
            <p:cNvPr id="26" name="Chevron 25"/>
            <p:cNvSpPr/>
            <p:nvPr/>
          </p:nvSpPr>
          <p:spPr>
            <a:xfrm>
              <a:off x="5224462" y="2129102"/>
              <a:ext cx="2901156" cy="1160462"/>
            </a:xfrm>
            <a:prstGeom prst="chevr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Chevron 4"/>
            <p:cNvSpPr txBox="1"/>
            <p:nvPr/>
          </p:nvSpPr>
          <p:spPr>
            <a:xfrm>
              <a:off x="5631119" y="2160983"/>
              <a:ext cx="2087316" cy="114829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2022" tIns="57341" rIns="57341" bIns="57341" numCol="1" spcCol="1270" anchor="ctr" anchorCtr="0">
              <a:noAutofit/>
            </a:bodyPr>
            <a:lstStyle/>
            <a:p>
              <a:pPr lvl="0" algn="ctr" defTabSz="1911350">
                <a:lnSpc>
                  <a:spcPct val="90000"/>
                </a:lnSpc>
                <a:spcBef>
                  <a:spcPct val="0"/>
                </a:spcBef>
                <a:spcAft>
                  <a:spcPct val="35000"/>
                </a:spcAft>
              </a:pPr>
              <a:r>
                <a:rPr lang="en-US" sz="2400" kern="1200" dirty="0">
                  <a:solidFill>
                    <a:schemeClr val="tx1"/>
                  </a:solidFill>
                </a:rPr>
                <a:t>Epi-structure choice</a:t>
              </a:r>
            </a:p>
          </p:txBody>
        </p:sp>
      </p:grpSp>
      <p:grpSp>
        <p:nvGrpSpPr>
          <p:cNvPr id="28" name="Groupe 27"/>
          <p:cNvGrpSpPr/>
          <p:nvPr/>
        </p:nvGrpSpPr>
        <p:grpSpPr>
          <a:xfrm>
            <a:off x="4804710" y="1162869"/>
            <a:ext cx="2783293" cy="743530"/>
            <a:chOff x="5224462" y="2129102"/>
            <a:chExt cx="2901156" cy="1160464"/>
          </a:xfrm>
          <a:solidFill>
            <a:schemeClr val="accent2">
              <a:lumMod val="20000"/>
              <a:lumOff val="80000"/>
            </a:schemeClr>
          </a:solidFill>
        </p:grpSpPr>
        <p:sp>
          <p:nvSpPr>
            <p:cNvPr id="29" name="Chevron 28"/>
            <p:cNvSpPr/>
            <p:nvPr/>
          </p:nvSpPr>
          <p:spPr>
            <a:xfrm>
              <a:off x="5224462" y="2129102"/>
              <a:ext cx="2901156" cy="1160462"/>
            </a:xfrm>
            <a:prstGeom prst="chevr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Chevron 4"/>
            <p:cNvSpPr txBox="1"/>
            <p:nvPr/>
          </p:nvSpPr>
          <p:spPr>
            <a:xfrm>
              <a:off x="5804693" y="2141273"/>
              <a:ext cx="1740694" cy="114829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2022" tIns="57341" rIns="57341" bIns="57341" numCol="1" spcCol="1270" anchor="ctr" anchorCtr="0">
              <a:noAutofit/>
            </a:bodyPr>
            <a:lstStyle/>
            <a:p>
              <a:pPr lvl="0" algn="ctr" defTabSz="1911350">
                <a:lnSpc>
                  <a:spcPct val="90000"/>
                </a:lnSpc>
                <a:spcBef>
                  <a:spcPct val="0"/>
                </a:spcBef>
                <a:spcAft>
                  <a:spcPct val="35000"/>
                </a:spcAft>
              </a:pPr>
              <a:r>
                <a:rPr lang="en-US" sz="2400" kern="1200" dirty="0">
                  <a:solidFill>
                    <a:schemeClr val="tx1"/>
                  </a:solidFill>
                </a:rPr>
                <a:t>Device fabrication</a:t>
              </a:r>
            </a:p>
          </p:txBody>
        </p:sp>
      </p:grpSp>
      <p:grpSp>
        <p:nvGrpSpPr>
          <p:cNvPr id="31" name="Groupe 30"/>
          <p:cNvGrpSpPr/>
          <p:nvPr/>
        </p:nvGrpSpPr>
        <p:grpSpPr>
          <a:xfrm>
            <a:off x="8961959" y="1162868"/>
            <a:ext cx="2087041" cy="743530"/>
            <a:chOff x="5224462" y="2129102"/>
            <a:chExt cx="2901156" cy="1160464"/>
          </a:xfrm>
          <a:solidFill>
            <a:schemeClr val="accent2">
              <a:lumMod val="20000"/>
              <a:lumOff val="80000"/>
            </a:schemeClr>
          </a:solidFill>
        </p:grpSpPr>
        <p:sp>
          <p:nvSpPr>
            <p:cNvPr id="32" name="Chevron 31"/>
            <p:cNvSpPr/>
            <p:nvPr/>
          </p:nvSpPr>
          <p:spPr>
            <a:xfrm>
              <a:off x="5224462" y="2129102"/>
              <a:ext cx="2901156" cy="1160462"/>
            </a:xfrm>
            <a:prstGeom prst="chevr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Chevron 4"/>
            <p:cNvSpPr txBox="1"/>
            <p:nvPr/>
          </p:nvSpPr>
          <p:spPr>
            <a:xfrm>
              <a:off x="5804693" y="2141273"/>
              <a:ext cx="1740694" cy="114829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2022" tIns="57341" rIns="57341" bIns="57341" numCol="1" spcCol="1270" anchor="ctr" anchorCtr="0">
              <a:noAutofit/>
            </a:bodyPr>
            <a:lstStyle/>
            <a:p>
              <a:pPr lvl="0" algn="ctr" defTabSz="1911350">
                <a:lnSpc>
                  <a:spcPct val="90000"/>
                </a:lnSpc>
                <a:spcBef>
                  <a:spcPct val="0"/>
                </a:spcBef>
                <a:spcAft>
                  <a:spcPct val="35000"/>
                </a:spcAft>
              </a:pPr>
              <a:r>
                <a:rPr lang="en-US" sz="2400" kern="1200" dirty="0">
                  <a:solidFill>
                    <a:schemeClr val="tx1"/>
                  </a:solidFill>
                </a:rPr>
                <a:t>MMICs</a:t>
              </a:r>
            </a:p>
          </p:txBody>
        </p:sp>
      </p:grpSp>
      <p:sp>
        <p:nvSpPr>
          <p:cNvPr id="6" name="Rectangle à coins arrondis 5"/>
          <p:cNvSpPr/>
          <p:nvPr/>
        </p:nvSpPr>
        <p:spPr>
          <a:xfrm>
            <a:off x="5938299" y="5078617"/>
            <a:ext cx="6099713" cy="1111573"/>
          </a:xfrm>
          <a:prstGeom prst="round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Currently, reaching high PAE (&gt; 60%) together with high linearity and reliability in the mm-W is the main challenge: not demonstrated so far</a:t>
            </a:r>
          </a:p>
        </p:txBody>
      </p:sp>
      <p:sp>
        <p:nvSpPr>
          <p:cNvPr id="36" name="Rectangle 43"/>
          <p:cNvSpPr>
            <a:spLocks noChangeArrowheads="1"/>
          </p:cNvSpPr>
          <p:nvPr/>
        </p:nvSpPr>
        <p:spPr bwMode="auto">
          <a:xfrm>
            <a:off x="234949" y="95412"/>
            <a:ext cx="11938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4389438">
              <a:defRPr sz="2400">
                <a:solidFill>
                  <a:schemeClr val="tx1"/>
                </a:solidFill>
                <a:latin typeface="Arial" panose="020B0604020202020204" pitchFamily="34" charset="0"/>
                <a:ea typeface="ＭＳ Ｐゴシック" panose="020B0600070205080204" pitchFamily="34" charset="-128"/>
              </a:defRPr>
            </a:lvl1pPr>
            <a:lvl2pPr marL="742950" indent="-285750" defTabSz="4389438">
              <a:defRPr sz="2400">
                <a:solidFill>
                  <a:schemeClr val="tx1"/>
                </a:solidFill>
                <a:latin typeface="Arial" panose="020B0604020202020204" pitchFamily="34" charset="0"/>
                <a:ea typeface="ＭＳ Ｐゴシック" panose="020B0600070205080204" pitchFamily="34" charset="-128"/>
              </a:defRPr>
            </a:lvl2pPr>
            <a:lvl3pPr marL="1143000" indent="-228600" defTabSz="4389438">
              <a:defRPr sz="2400">
                <a:solidFill>
                  <a:schemeClr val="tx1"/>
                </a:solidFill>
                <a:latin typeface="Arial" panose="020B0604020202020204" pitchFamily="34" charset="0"/>
                <a:ea typeface="ＭＳ Ｐゴシック" panose="020B0600070205080204" pitchFamily="34" charset="-128"/>
              </a:defRPr>
            </a:lvl3pPr>
            <a:lvl4pPr marL="1600200" indent="-228600" defTabSz="4389438">
              <a:defRPr sz="2400">
                <a:solidFill>
                  <a:schemeClr val="tx1"/>
                </a:solidFill>
                <a:latin typeface="Arial" panose="020B0604020202020204" pitchFamily="34" charset="0"/>
                <a:ea typeface="ＭＳ Ｐゴシック" panose="020B0600070205080204" pitchFamily="34" charset="-128"/>
              </a:defRPr>
            </a:lvl4pPr>
            <a:lvl5pPr marL="2057400" indent="-228600" defTabSz="4389438">
              <a:defRPr sz="2400">
                <a:solidFill>
                  <a:schemeClr val="tx1"/>
                </a:solidFill>
                <a:latin typeface="Arial" panose="020B0604020202020204" pitchFamily="34" charset="0"/>
                <a:ea typeface="ＭＳ Ｐゴシック" panose="020B0600070205080204" pitchFamily="34" charset="-128"/>
              </a:defRPr>
            </a:lvl5pPr>
            <a:lvl6pPr marL="2514600" indent="-228600"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TW" b="1" dirty="0">
                <a:solidFill>
                  <a:srgbClr val="002060"/>
                </a:solidFill>
                <a:latin typeface="Verdana" panose="020B0604030504040204" pitchFamily="34" charset="0"/>
                <a:cs typeface="Arial" panose="020B0604020202020204" pitchFamily="34" charset="0"/>
              </a:rPr>
              <a:t>Challenges </a:t>
            </a:r>
            <a:endParaRPr lang="en-US" altLang="en-US" b="1" dirty="0">
              <a:solidFill>
                <a:srgbClr val="002060"/>
              </a:solidFill>
              <a:latin typeface="Verdana" panose="020B0604030504040204" pitchFamily="34" charset="0"/>
              <a:cs typeface="Arial" panose="020B0604020202020204" pitchFamily="34" charset="0"/>
            </a:endParaRPr>
          </a:p>
        </p:txBody>
      </p:sp>
      <p:sp>
        <p:nvSpPr>
          <p:cNvPr id="37" name="ZoneTexte 36"/>
          <p:cNvSpPr txBox="1"/>
          <p:nvPr/>
        </p:nvSpPr>
        <p:spPr>
          <a:xfrm>
            <a:off x="4265792" y="2083755"/>
            <a:ext cx="3345015" cy="1200329"/>
          </a:xfrm>
          <a:prstGeom prst="rect">
            <a:avLst/>
          </a:prstGeom>
          <a:noFill/>
        </p:spPr>
        <p:txBody>
          <a:bodyPr wrap="square" rtlCol="0">
            <a:spAutoFit/>
          </a:bodyPr>
          <a:lstStyle/>
          <a:p>
            <a:r>
              <a:rPr lang="en-US" b="1" dirty="0"/>
              <a:t>DC &amp; small signal performances</a:t>
            </a:r>
            <a:r>
              <a:rPr lang="en-US" dirty="0"/>
              <a:t>:</a:t>
            </a:r>
          </a:p>
          <a:p>
            <a:pPr marL="285750" indent="-285750">
              <a:buFont typeface="Wingdings" panose="05000000000000000000" pitchFamily="2" charset="2"/>
              <a:buChar char="ü"/>
            </a:pPr>
            <a:r>
              <a:rPr lang="en-US" dirty="0"/>
              <a:t>Low R</a:t>
            </a:r>
            <a:r>
              <a:rPr lang="en-US" baseline="-25000" dirty="0"/>
              <a:t>C</a:t>
            </a:r>
          </a:p>
          <a:p>
            <a:pPr marL="285750" indent="-285750">
              <a:buFont typeface="Wingdings" panose="05000000000000000000" pitchFamily="2" charset="2"/>
              <a:buChar char="ü"/>
            </a:pPr>
            <a:r>
              <a:rPr lang="en-US" dirty="0"/>
              <a:t>High F</a:t>
            </a:r>
            <a:r>
              <a:rPr lang="en-US" baseline="-25000" dirty="0"/>
              <a:t>t</a:t>
            </a:r>
            <a:r>
              <a:rPr lang="en-US" dirty="0"/>
              <a:t>/</a:t>
            </a:r>
            <a:r>
              <a:rPr lang="en-US" dirty="0" err="1"/>
              <a:t>F</a:t>
            </a:r>
            <a:r>
              <a:rPr lang="en-US" baseline="-25000" dirty="0" err="1"/>
              <a:t>max</a:t>
            </a:r>
            <a:endParaRPr lang="en-US" baseline="-25000" dirty="0"/>
          </a:p>
          <a:p>
            <a:pPr marL="285750" indent="-285750">
              <a:buFont typeface="Wingdings" panose="05000000000000000000" pitchFamily="2" charset="2"/>
              <a:buChar char="ü"/>
            </a:pPr>
            <a:r>
              <a:rPr lang="en-US" dirty="0"/>
              <a:t>High and flat G</a:t>
            </a:r>
            <a:r>
              <a:rPr lang="en-US" baseline="-25000" dirty="0"/>
              <a:t>m</a:t>
            </a:r>
            <a:endParaRPr lang="en-US" dirty="0"/>
          </a:p>
        </p:txBody>
      </p:sp>
    </p:spTree>
    <p:extLst>
      <p:ext uri="{BB962C8B-B14F-4D97-AF65-F5344CB8AC3E}">
        <p14:creationId xmlns:p14="http://schemas.microsoft.com/office/powerpoint/2010/main" val="1295819833"/>
      </p:ext>
    </p:extLst>
  </p:cSld>
  <p:clrMapOvr>
    <a:masterClrMapping/>
  </p:clrMapOvr>
  <mc:AlternateContent xmlns:mc="http://schemas.openxmlformats.org/markup-compatibility/2006" xmlns:p14="http://schemas.microsoft.com/office/powerpoint/2010/main">
    <mc:Choice Requires="p14">
      <p:transition spd="slow" p14:dur="2000" advTm="85309"/>
    </mc:Choice>
    <mc:Fallback xmlns="">
      <p:transition spd="slow" advTm="85309"/>
    </mc:Fallback>
  </mc:AlternateContent>
  <p:extLst>
    <p:ext uri="{3A86A75C-4F4B-4683-9AE1-C65F6400EC91}">
      <p14:laserTraceLst xmlns:p14="http://schemas.microsoft.com/office/powerpoint/2010/main">
        <p14:tracePtLst>
          <p14:tracePt t="18933" x="44450" y="6489700"/>
          <p14:tracePt t="18941" x="107950" y="6413500"/>
          <p14:tracePt t="18949" x="146050" y="6375400"/>
          <p14:tracePt t="18963" x="171450" y="6337300"/>
          <p14:tracePt t="18980" x="209550" y="6210300"/>
          <p14:tracePt t="18997" x="279400" y="5981700"/>
          <p14:tracePt t="19013" x="355600" y="5810250"/>
          <p14:tracePt t="19030" x="457200" y="5626100"/>
          <p14:tracePt t="19047" x="546100" y="5435600"/>
          <p14:tracePt t="19063" x="571500" y="5270500"/>
          <p14:tracePt t="19080" x="571500" y="5149850"/>
          <p14:tracePt t="19097" x="584200" y="5035550"/>
          <p14:tracePt t="19113" x="590550" y="4946650"/>
          <p14:tracePt t="19130" x="609600" y="4832350"/>
          <p14:tracePt t="19147" x="641350" y="4679950"/>
          <p14:tracePt t="19163" x="692150" y="4552950"/>
          <p14:tracePt t="19180" x="730250" y="4419600"/>
          <p14:tracePt t="19197" x="806450" y="4267200"/>
          <p14:tracePt t="19213" x="825500" y="4165600"/>
          <p14:tracePt t="19230" x="869950" y="4044950"/>
          <p14:tracePt t="19247" x="914400" y="3930650"/>
          <p14:tracePt t="19263" x="977900" y="3822700"/>
          <p14:tracePt t="19280" x="1028700" y="3740150"/>
          <p14:tracePt t="19297" x="1073150" y="3657600"/>
          <p14:tracePt t="19313" x="1143000" y="3549650"/>
          <p14:tracePt t="19330" x="1200150" y="3454400"/>
          <p14:tracePt t="19347" x="1276350" y="3321050"/>
          <p14:tracePt t="19364" x="1365250" y="3200400"/>
          <p14:tracePt t="19366" x="1403350" y="3162300"/>
          <p14:tracePt t="19380" x="1466850" y="3098800"/>
          <p14:tracePt t="19397" x="1612900" y="2914650"/>
          <p14:tracePt t="19413" x="1708150" y="2825750"/>
          <p14:tracePt t="19430" x="1790700" y="2774950"/>
          <p14:tracePt t="19447" x="1835150" y="2755900"/>
          <p14:tracePt t="19463" x="1873250" y="2749550"/>
          <p14:tracePt t="19480" x="1892300" y="2743200"/>
          <p14:tracePt t="19497" x="1930400" y="2724150"/>
          <p14:tracePt t="19513" x="1981200" y="2717800"/>
          <p14:tracePt t="19530" x="2063750" y="2717800"/>
          <p14:tracePt t="19547" x="2190750" y="2717800"/>
          <p14:tracePt t="19563" x="2260600" y="2717800"/>
          <p14:tracePt t="19580" x="2305050" y="2730500"/>
          <p14:tracePt t="19597" x="2368550" y="2774950"/>
          <p14:tracePt t="19613" x="2400300" y="2813050"/>
          <p14:tracePt t="19630" x="2425700" y="2863850"/>
          <p14:tracePt t="19647" x="2438400" y="2921000"/>
          <p14:tracePt t="19663" x="2470150" y="3009900"/>
          <p14:tracePt t="19680" x="2508250" y="3073400"/>
          <p14:tracePt t="19697" x="2520950" y="3162300"/>
          <p14:tracePt t="19714" x="2552700" y="3263900"/>
          <p14:tracePt t="19730" x="2571750" y="3352800"/>
          <p14:tracePt t="19747" x="2571750" y="3422650"/>
          <p14:tracePt t="19764" x="2571750" y="3486150"/>
          <p14:tracePt t="19780" x="2559050" y="3549650"/>
          <p14:tracePt t="19797" x="2520950" y="3619500"/>
          <p14:tracePt t="19814" x="2514600" y="3638550"/>
          <p14:tracePt t="19830" x="2495550" y="3663950"/>
          <p14:tracePt t="19847" x="2463800" y="3695700"/>
          <p14:tracePt t="19864" x="2444750" y="3708400"/>
          <p14:tracePt t="19880" x="2425700" y="3727450"/>
          <p14:tracePt t="19897" x="2406650" y="3740150"/>
          <p14:tracePt t="19914" x="2381250" y="3746500"/>
          <p14:tracePt t="19930" x="2355850" y="3765550"/>
          <p14:tracePt t="19947" x="2330450" y="3771900"/>
          <p14:tracePt t="19964" x="2292350" y="3778250"/>
          <p14:tracePt t="19980" x="2260600" y="3778250"/>
          <p14:tracePt t="19997" x="2216150" y="3778250"/>
          <p14:tracePt t="20013" x="2184400" y="3778250"/>
          <p14:tracePt t="20030" x="2171700" y="3778250"/>
          <p14:tracePt t="20047" x="2146300" y="3778250"/>
          <p14:tracePt t="20064" x="2114550" y="3765550"/>
          <p14:tracePt t="20080" x="2070100" y="3752850"/>
          <p14:tracePt t="20097" x="2038350" y="3721100"/>
          <p14:tracePt t="20114" x="2006600" y="3708400"/>
          <p14:tracePt t="20130" x="1987550" y="3689350"/>
          <p14:tracePt t="20147" x="1974850" y="3670300"/>
          <p14:tracePt t="20164" x="1968500" y="3657600"/>
          <p14:tracePt t="20180" x="1962150" y="3638550"/>
          <p14:tracePt t="20197" x="1962150" y="3606800"/>
          <p14:tracePt t="20214" x="1955800" y="3562350"/>
          <p14:tracePt t="20230" x="1955800" y="3517900"/>
          <p14:tracePt t="20247" x="1955800" y="3460750"/>
          <p14:tracePt t="20264" x="1955800" y="3422650"/>
          <p14:tracePt t="20280" x="1955800" y="3390900"/>
          <p14:tracePt t="20297" x="1955800" y="3352800"/>
          <p14:tracePt t="20314" x="1955800" y="3333750"/>
          <p14:tracePt t="20330" x="1962150" y="3302000"/>
          <p14:tracePt t="20347" x="1974850" y="3276600"/>
          <p14:tracePt t="20364" x="1987550" y="3257550"/>
          <p14:tracePt t="20366" x="2000250" y="3244850"/>
          <p14:tracePt t="20380" x="2019300" y="3225800"/>
          <p14:tracePt t="20397" x="2070100" y="3194050"/>
          <p14:tracePt t="20414" x="2114550" y="3162300"/>
          <p14:tracePt t="20430" x="2139950" y="3143250"/>
          <p14:tracePt t="20447" x="2159000" y="3136900"/>
          <p14:tracePt t="20464" x="2184400" y="3124200"/>
          <p14:tracePt t="20480" x="2184400" y="3117850"/>
          <p14:tracePt t="20497" x="2190750" y="3117850"/>
          <p14:tracePt t="20514" x="2203450" y="3105150"/>
          <p14:tracePt t="20530" x="2216150" y="3105150"/>
          <p14:tracePt t="20547" x="2254250" y="3105150"/>
          <p14:tracePt t="20564" x="2298700" y="3105150"/>
          <p14:tracePt t="20580" x="2343150" y="3117850"/>
          <p14:tracePt t="20597" x="2381250" y="3136900"/>
          <p14:tracePt t="20614" x="2400300" y="3143250"/>
          <p14:tracePt t="20630" x="2425700" y="3155950"/>
          <p14:tracePt t="20647" x="2457450" y="3187700"/>
          <p14:tracePt t="20664" x="2476500" y="3206750"/>
          <p14:tracePt t="20680" x="2508250" y="3232150"/>
          <p14:tracePt t="20697" x="2533650" y="3263900"/>
          <p14:tracePt t="20714" x="2552700" y="3314700"/>
          <p14:tracePt t="20730" x="2584450" y="3359150"/>
          <p14:tracePt t="20747" x="2609850" y="3397250"/>
          <p14:tracePt t="20764" x="2616200" y="3460750"/>
          <p14:tracePt t="20780" x="2622550" y="3505200"/>
          <p14:tracePt t="20797" x="2641600" y="3581400"/>
          <p14:tracePt t="20814" x="2641600" y="3613150"/>
          <p14:tracePt t="20830" x="2641600" y="3651250"/>
          <p14:tracePt t="20847" x="2641600" y="3676650"/>
          <p14:tracePt t="20864" x="2641600" y="3702050"/>
          <p14:tracePt t="20880" x="2622550" y="3746500"/>
          <p14:tracePt t="20897" x="2597150" y="3790950"/>
          <p14:tracePt t="20914" x="2565400" y="3848100"/>
          <p14:tracePt t="20930" x="2514600" y="3892550"/>
          <p14:tracePt t="20947" x="2463800" y="3956050"/>
          <p14:tracePt t="20964" x="2425700" y="3994150"/>
          <p14:tracePt t="20980" x="2368550" y="4038600"/>
          <p14:tracePt t="20997" x="2241550" y="4102100"/>
          <p14:tracePt t="21014" x="2120900" y="4159250"/>
          <p14:tracePt t="21030" x="2006600" y="4222750"/>
          <p14:tracePt t="21047" x="1885950" y="4260850"/>
          <p14:tracePt t="21064" x="1784350" y="4286250"/>
          <p14:tracePt t="21080" x="1676400" y="4330700"/>
          <p14:tracePt t="21097" x="1606550" y="4343400"/>
          <p14:tracePt t="21114" x="1524000" y="4368800"/>
          <p14:tracePt t="21130" x="1428750" y="4387850"/>
          <p14:tracePt t="21147" x="1308100" y="4425950"/>
          <p14:tracePt t="21164" x="1193800" y="4457700"/>
          <p14:tracePt t="21180" x="1060450" y="4476750"/>
          <p14:tracePt t="21197" x="889000" y="4527550"/>
          <p14:tracePt t="21214" x="762000" y="4540250"/>
          <p14:tracePt t="21230" x="673100" y="4559300"/>
          <p14:tracePt t="21247" x="615950" y="4572000"/>
          <p14:tracePt t="21264" x="565150" y="4597400"/>
          <p14:tracePt t="21280" x="482600" y="4610100"/>
          <p14:tracePt t="21297" x="361950" y="4673600"/>
          <p14:tracePt t="21314" x="254000" y="4711700"/>
          <p14:tracePt t="21330" x="101600" y="4762500"/>
          <p14:tracePt t="21347" x="6350" y="4787900"/>
          <p14:tracePt t="21364" x="0" y="4813300"/>
          <p14:tracePt t="21366" x="0" y="4819650"/>
          <p14:tracePt t="21380" x="0" y="4826000"/>
          <p14:tracePt t="21397" x="0" y="4845050"/>
          <p14:tracePt t="21414" x="0" y="4851400"/>
          <p14:tracePt t="21430" x="0" y="4870450"/>
          <p14:tracePt t="21447" x="0" y="4876800"/>
          <p14:tracePt t="21542" x="0" y="4864100"/>
          <p14:tracePt t="26175" x="0" y="4838700"/>
          <p14:tracePt t="26183" x="25400" y="4756150"/>
          <p14:tracePt t="26191" x="95250" y="4667250"/>
          <p14:tracePt t="26200" x="127000" y="4603750"/>
          <p14:tracePt t="26214" x="165100" y="4559300"/>
          <p14:tracePt t="26231" x="292100" y="4387850"/>
          <p14:tracePt t="26248" x="412750" y="4235450"/>
          <p14:tracePt t="26264" x="539750" y="4121150"/>
          <p14:tracePt t="26281" x="641350" y="4019550"/>
          <p14:tracePt t="26298" x="723900" y="3943350"/>
          <p14:tracePt t="26314" x="793750" y="3848100"/>
          <p14:tracePt t="26331" x="857250" y="3752850"/>
          <p14:tracePt t="26348" x="939800" y="3638550"/>
          <p14:tracePt t="26364" x="996950" y="3600450"/>
          <p14:tracePt t="26381" x="1035050" y="3575050"/>
          <p14:tracePt t="26398" x="1085850" y="3568700"/>
          <p14:tracePt t="26414" x="1174750" y="3549650"/>
          <p14:tracePt t="26431" x="1498600" y="3454400"/>
          <p14:tracePt t="26448" x="1733550" y="3384550"/>
          <p14:tracePt t="26464" x="1955800" y="3308350"/>
          <p14:tracePt t="26481" x="2082800" y="3276600"/>
          <p14:tracePt t="26498" x="2159000" y="3251200"/>
          <p14:tracePt t="26514" x="2197100" y="3244850"/>
          <p14:tracePt t="26531" x="2228850" y="3238500"/>
          <p14:tracePt t="26548" x="2266950" y="3225800"/>
          <p14:tracePt t="26564" x="2311400" y="3225800"/>
          <p14:tracePt t="26581" x="2368550" y="3225800"/>
          <p14:tracePt t="26598" x="2425700" y="3225800"/>
          <p14:tracePt t="26614" x="2508250" y="3244850"/>
          <p14:tracePt t="26631" x="2559050" y="3270250"/>
          <p14:tracePt t="26648" x="2578100" y="3289300"/>
          <p14:tracePt t="26664" x="2578100" y="3295650"/>
          <p14:tracePt t="26681" x="2578100" y="3314700"/>
          <p14:tracePt t="26698" x="2578100" y="3327400"/>
          <p14:tracePt t="26714" x="2578100" y="3340100"/>
          <p14:tracePt t="26731" x="2571750" y="3359150"/>
          <p14:tracePt t="26748" x="2533650" y="3390900"/>
          <p14:tracePt t="26764" x="2489200" y="3422650"/>
          <p14:tracePt t="26781" x="2451100" y="3441700"/>
          <p14:tracePt t="26798" x="2413000" y="3467100"/>
          <p14:tracePt t="26814" x="2381250" y="3473450"/>
          <p14:tracePt t="26831" x="2355850" y="3479800"/>
          <p14:tracePt t="26848" x="2343150" y="3479800"/>
          <p14:tracePt t="26864" x="2317750" y="3479800"/>
          <p14:tracePt t="26881" x="2273300" y="3479800"/>
          <p14:tracePt t="26898" x="2241550" y="3479800"/>
          <p14:tracePt t="26914" x="2184400" y="3479800"/>
          <p14:tracePt t="26931" x="2139950" y="3454400"/>
          <p14:tracePt t="26948" x="2114550" y="3441700"/>
          <p14:tracePt t="26965" x="2089150" y="3422650"/>
          <p14:tracePt t="26981" x="2063750" y="3390900"/>
          <p14:tracePt t="26998" x="2063750" y="3371850"/>
          <p14:tracePt t="27014" x="2057400" y="3359150"/>
          <p14:tracePt t="27031" x="2057400" y="3327400"/>
          <p14:tracePt t="27048" x="2051050" y="3295650"/>
          <p14:tracePt t="27064" x="2051050" y="3276600"/>
          <p14:tracePt t="27081" x="2051050" y="3263900"/>
          <p14:tracePt t="27098" x="2051050" y="3244850"/>
          <p14:tracePt t="27114" x="2051050" y="3225800"/>
          <p14:tracePt t="27131" x="2076450" y="3206750"/>
          <p14:tracePt t="27148" x="2101850" y="3162300"/>
          <p14:tracePt t="27164" x="2146300" y="3130550"/>
          <p14:tracePt t="27181" x="2165350" y="3124200"/>
          <p14:tracePt t="27198" x="2184400" y="3111500"/>
          <p14:tracePt t="27214" x="2197100" y="3098800"/>
          <p14:tracePt t="27231" x="2209800" y="3098800"/>
          <p14:tracePt t="27248" x="2216150" y="3092450"/>
          <p14:tracePt t="27264" x="2222500" y="3092450"/>
          <p14:tracePt t="27281" x="2247900" y="3092450"/>
          <p14:tracePt t="27298" x="2273300" y="3092450"/>
          <p14:tracePt t="27314" x="2305050" y="3092450"/>
          <p14:tracePt t="27331" x="2343150" y="3098800"/>
          <p14:tracePt t="27348" x="2362200" y="3111500"/>
          <p14:tracePt t="27364" x="2387600" y="3130550"/>
          <p14:tracePt t="27381" x="2406650" y="3143250"/>
          <p14:tracePt t="27398" x="2438400" y="3187700"/>
          <p14:tracePt t="27414" x="2451100" y="3206750"/>
          <p14:tracePt t="27431" x="2470150" y="3244850"/>
          <p14:tracePt t="27448" x="2476500" y="3276600"/>
          <p14:tracePt t="27465" x="2476500" y="3314700"/>
          <p14:tracePt t="27481" x="2482850" y="3333750"/>
          <p14:tracePt t="27498" x="2482850" y="3365500"/>
          <p14:tracePt t="27514" x="2482850" y="3378200"/>
          <p14:tracePt t="27531" x="2482850" y="3409950"/>
          <p14:tracePt t="27548" x="2482850" y="3416300"/>
          <p14:tracePt t="27564" x="2476500" y="3441700"/>
          <p14:tracePt t="27581" x="2457450" y="3460750"/>
          <p14:tracePt t="27598" x="2438400" y="3486150"/>
          <p14:tracePt t="27614" x="2413000" y="3505200"/>
          <p14:tracePt t="27631" x="2374900" y="3517900"/>
          <p14:tracePt t="27648" x="2362200" y="3517900"/>
          <p14:tracePt t="27664" x="2343150" y="3530600"/>
          <p14:tracePt t="27681" x="2311400" y="3530600"/>
          <p14:tracePt t="27698" x="2260600" y="3530600"/>
          <p14:tracePt t="27714" x="2190750" y="3530600"/>
          <p14:tracePt t="27731" x="2063750" y="3517900"/>
          <p14:tracePt t="27748" x="1930400" y="3486150"/>
          <p14:tracePt t="27764" x="1873250" y="3486150"/>
          <p14:tracePt t="27781" x="1822450" y="3486150"/>
          <p14:tracePt t="27798" x="1758950" y="3486150"/>
          <p14:tracePt t="27815" x="1727200" y="3486150"/>
          <p14:tracePt t="27831" x="1638300" y="3486150"/>
          <p14:tracePt t="27848" x="1504950" y="3486150"/>
          <p14:tracePt t="27864" x="1276350" y="3486150"/>
          <p14:tracePt t="27881" x="1047750" y="3486150"/>
          <p14:tracePt t="27898" x="831850" y="3486150"/>
          <p14:tracePt t="27914" x="679450" y="3498850"/>
          <p14:tracePt t="27932" x="603250" y="3511550"/>
          <p14:tracePt t="27948" x="520700" y="3530600"/>
          <p14:tracePt t="27964" x="457200" y="3536950"/>
          <p14:tracePt t="27981" x="381000" y="3543300"/>
          <p14:tracePt t="27998" x="311150" y="3549650"/>
          <p14:tracePt t="28015" x="184150" y="3581400"/>
          <p14:tracePt t="28031" x="0" y="3619500"/>
          <p14:tracePt t="28048" x="0" y="3632200"/>
          <p14:tracePt t="28065" x="0" y="3651250"/>
          <p14:tracePt t="28192" x="0" y="3632200"/>
          <p14:tracePt t="28208" x="0" y="3625850"/>
          <p14:tracePt t="28240" x="0" y="3619500"/>
          <p14:tracePt t="28248" x="0" y="3613150"/>
          <p14:tracePt t="28256" x="0" y="3606800"/>
          <p14:tracePt t="28265" x="0" y="3600450"/>
          <p14:tracePt t="28281" x="0" y="3587750"/>
          <p14:tracePt t="32553" x="0" y="3498850"/>
          <p14:tracePt t="32561" x="38100" y="3403600"/>
          <p14:tracePt t="32569" x="44450" y="3346450"/>
          <p14:tracePt t="32582" x="76200" y="3282950"/>
          <p14:tracePt t="32599" x="82550" y="3175000"/>
          <p14:tracePt t="32615" x="114300" y="3003550"/>
          <p14:tracePt t="32632" x="171450" y="2851150"/>
          <p14:tracePt t="32648" x="196850" y="2705100"/>
          <p14:tracePt t="32665" x="215900" y="2565400"/>
          <p14:tracePt t="32682" x="228600" y="2463800"/>
          <p14:tracePt t="32698" x="234950" y="2336800"/>
          <p14:tracePt t="32715" x="266700" y="2247900"/>
          <p14:tracePt t="32732" x="304800" y="2146300"/>
          <p14:tracePt t="32748" x="330200" y="2101850"/>
          <p14:tracePt t="32765" x="368300" y="2063750"/>
          <p14:tracePt t="32782" x="406400" y="2025650"/>
          <p14:tracePt t="32798" x="476250" y="1981200"/>
          <p14:tracePt t="32815" x="565150" y="1943100"/>
          <p14:tracePt t="32832" x="641350" y="1930400"/>
          <p14:tracePt t="32849" x="730250" y="1905000"/>
          <p14:tracePt t="32865" x="857250" y="1892300"/>
          <p14:tracePt t="32882" x="946150" y="1892300"/>
          <p14:tracePt t="32898" x="1035050" y="1905000"/>
          <p14:tracePt t="32915" x="1111250" y="1943100"/>
          <p14:tracePt t="32932" x="1206500" y="1987550"/>
          <p14:tracePt t="32948" x="1289050" y="2044700"/>
          <p14:tracePt t="32965" x="1416050" y="2082800"/>
          <p14:tracePt t="32982" x="1587500" y="2133600"/>
          <p14:tracePt t="32998" x="1771650" y="2203450"/>
          <p14:tracePt t="33015" x="1873250" y="2247900"/>
          <p14:tracePt t="33032" x="1943100" y="2292350"/>
          <p14:tracePt t="33048" x="1987550" y="2324100"/>
          <p14:tracePt t="33065" x="2032000" y="2374900"/>
          <p14:tracePt t="33082" x="2051050" y="2400300"/>
          <p14:tracePt t="33098" x="2070100" y="2463800"/>
          <p14:tracePt t="33115" x="2082800" y="2508250"/>
          <p14:tracePt t="33132" x="2095500" y="2552700"/>
          <p14:tracePt t="33148" x="2108200" y="2597150"/>
          <p14:tracePt t="33165" x="2114550" y="2635250"/>
          <p14:tracePt t="33182" x="2114550" y="2654300"/>
          <p14:tracePt t="33199" x="2114550" y="2660650"/>
          <p14:tracePt t="33215" x="2114550" y="2667000"/>
          <p14:tracePt t="33232" x="2114550" y="2679700"/>
          <p14:tracePt t="33249" x="2114550" y="2692400"/>
          <p14:tracePt t="33265" x="2095500" y="2705100"/>
          <p14:tracePt t="33282" x="2076450" y="2705100"/>
          <p14:tracePt t="33299" x="2057400" y="2705100"/>
          <p14:tracePt t="33315" x="2032000" y="2705100"/>
          <p14:tracePt t="33332" x="1993900" y="2705100"/>
          <p14:tracePt t="33349" x="1974850" y="2705100"/>
          <p14:tracePt t="33365" x="1955800" y="2705100"/>
          <p14:tracePt t="33382" x="1930400" y="2705100"/>
          <p14:tracePt t="33398" x="1911350" y="2692400"/>
          <p14:tracePt t="33415" x="1905000" y="2686050"/>
          <p14:tracePt t="33432" x="1892300" y="2679700"/>
          <p14:tracePt t="33449" x="1885950" y="2673350"/>
          <p14:tracePt t="33546" x="1885950" y="2667000"/>
          <p14:tracePt t="33554" x="1905000" y="2641600"/>
          <p14:tracePt t="33562" x="1943100" y="2616200"/>
          <p14:tracePt t="33569" x="1987550" y="2603500"/>
          <p14:tracePt t="33582" x="2019300" y="2578100"/>
          <p14:tracePt t="33599" x="2057400" y="2565400"/>
          <p14:tracePt t="33615" x="2082800" y="2559050"/>
          <p14:tracePt t="33632" x="2101850" y="2546350"/>
          <p14:tracePt t="33665" x="2120900" y="2546350"/>
          <p14:tracePt t="33682" x="2146300" y="2546350"/>
          <p14:tracePt t="33699" x="2165350" y="2546350"/>
          <p14:tracePt t="33715" x="2190750" y="2552700"/>
          <p14:tracePt t="33732" x="2235200" y="2559050"/>
          <p14:tracePt t="33749" x="2254250" y="2571750"/>
          <p14:tracePt t="33765" x="2292350" y="2590800"/>
          <p14:tracePt t="33782" x="2336800" y="2622550"/>
          <p14:tracePt t="33799" x="2362200" y="2635250"/>
          <p14:tracePt t="33815" x="2393950" y="2660650"/>
          <p14:tracePt t="33832" x="2419350" y="2686050"/>
          <p14:tracePt t="33849" x="2438400" y="2705100"/>
          <p14:tracePt t="33865" x="2444750" y="2711450"/>
          <p14:tracePt t="33906" x="2444750" y="2717800"/>
          <p14:tracePt t="33922" x="2444750" y="2724150"/>
          <p14:tracePt t="33938" x="2444750" y="2736850"/>
          <p14:tracePt t="33946" x="2444750" y="2749550"/>
          <p14:tracePt t="33954" x="2432050" y="2755900"/>
          <p14:tracePt t="33965" x="2425700" y="2755900"/>
          <p14:tracePt t="33982" x="2393950" y="2755900"/>
          <p14:tracePt t="33999" x="2362200" y="2762250"/>
          <p14:tracePt t="34015" x="2330450" y="2762250"/>
          <p14:tracePt t="34032" x="2311400" y="2762250"/>
          <p14:tracePt t="34049" x="2279650" y="2762250"/>
          <p14:tracePt t="34065" x="2260600" y="2762250"/>
          <p14:tracePt t="34082" x="2241550" y="2762250"/>
          <p14:tracePt t="34099" x="2222500" y="2762250"/>
          <p14:tracePt t="34115" x="2209800" y="2762250"/>
          <p14:tracePt t="34132" x="2184400" y="2743200"/>
          <p14:tracePt t="34149" x="2171700" y="2736850"/>
          <p14:tracePt t="34165" x="2165350" y="2736850"/>
          <p14:tracePt t="34199" x="2146300" y="2730500"/>
          <p14:tracePt t="34215" x="2139950" y="2717800"/>
          <p14:tracePt t="34232" x="2133600" y="2711450"/>
          <p14:tracePt t="34249" x="2127250" y="2705100"/>
          <p14:tracePt t="34265" x="2127250" y="2698750"/>
          <p14:tracePt t="34282" x="2120900" y="2692400"/>
          <p14:tracePt t="34330" x="2120900" y="2686050"/>
          <p14:tracePt t="34338" x="2120900" y="2679700"/>
          <p14:tracePt t="34410" x="2133600" y="2673350"/>
          <p14:tracePt t="34418" x="2139950" y="2673350"/>
          <p14:tracePt t="34434" x="2152650" y="2667000"/>
          <p14:tracePt t="34466" x="2159000" y="2660650"/>
          <p14:tracePt t="34482" x="2165350" y="2660650"/>
          <p14:tracePt t="34499" x="2171700" y="2660650"/>
          <p14:tracePt t="34506" x="2178050" y="2660650"/>
          <p14:tracePt t="34714" x="2184400" y="2660650"/>
          <p14:tracePt t="34778" x="2178050" y="2673350"/>
          <p14:tracePt t="34818" x="2178050" y="2679700"/>
          <p14:tracePt t="34842" x="2165350" y="2692400"/>
          <p14:tracePt t="34882" x="2152650" y="2692400"/>
          <p14:tracePt t="34890" x="2139950" y="2705100"/>
          <p14:tracePt t="34906" x="2114550" y="2705100"/>
          <p14:tracePt t="34915" x="2108200" y="2705100"/>
          <p14:tracePt t="34932" x="2089150" y="2711450"/>
          <p14:tracePt t="34949" x="2070100" y="2711450"/>
          <p14:tracePt t="34965" x="2057400" y="2711450"/>
          <p14:tracePt t="34982" x="2038350" y="2724150"/>
          <p14:tracePt t="34999" x="2006600" y="2724150"/>
          <p14:tracePt t="35015" x="1822450" y="2762250"/>
          <p14:tracePt t="35032" x="1631950" y="2781300"/>
          <p14:tracePt t="35049" x="1479550" y="2813050"/>
          <p14:tracePt t="35065" x="1390650" y="2825750"/>
          <p14:tracePt t="35082" x="1320800" y="2832100"/>
          <p14:tracePt t="35099" x="1314450" y="2838450"/>
          <p14:tracePt t="35132" x="1295400" y="2838450"/>
          <p14:tracePt t="35149" x="1263650" y="2851150"/>
          <p14:tracePt t="35165" x="1206500" y="2863850"/>
          <p14:tracePt t="35182" x="1047750" y="2921000"/>
          <p14:tracePt t="35199" x="869950" y="2971800"/>
          <p14:tracePt t="35215" x="698500" y="3016250"/>
          <p14:tracePt t="35232" x="552450" y="3067050"/>
          <p14:tracePt t="35249" x="450850" y="3111500"/>
          <p14:tracePt t="35265" x="368300" y="3162300"/>
          <p14:tracePt t="35282" x="292100" y="3225800"/>
          <p14:tracePt t="35299" x="196850" y="3289300"/>
          <p14:tracePt t="35315" x="88900" y="3359150"/>
          <p14:tracePt t="35332" x="0" y="3454400"/>
          <p14:tracePt t="35349" x="0" y="3536950"/>
          <p14:tracePt t="35365" x="0" y="3619500"/>
          <p14:tracePt t="35382" x="0" y="3670300"/>
          <p14:tracePt t="35399" x="0" y="3721100"/>
          <p14:tracePt t="35415" x="0" y="3752850"/>
          <p14:tracePt t="35432" x="0" y="3797300"/>
          <p14:tracePt t="35449" x="0" y="3841750"/>
          <p14:tracePt t="35465" x="0" y="3879850"/>
          <p14:tracePt t="35482" x="0" y="3924300"/>
          <p14:tracePt t="35499" x="0" y="3956050"/>
          <p14:tracePt t="35515" x="0" y="3968750"/>
          <p14:tracePt t="35532" x="0" y="4000500"/>
          <p14:tracePt t="35549" x="0" y="4019550"/>
          <p14:tracePt t="35565" x="0" y="4032250"/>
          <p14:tracePt t="35582" x="0" y="4038600"/>
          <p14:tracePt t="35615" x="0" y="4044950"/>
          <p14:tracePt t="35632" x="0" y="4051300"/>
          <p14:tracePt t="84918" x="0" y="0"/>
        </p14:tracePtLst>
      </p14:laserTraceLst>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0685" y="755107"/>
            <a:ext cx="3475775" cy="3105530"/>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330" y="730044"/>
            <a:ext cx="3682034" cy="3169495"/>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0166" y="832912"/>
            <a:ext cx="3489351" cy="3027725"/>
          </a:xfrm>
          <a:prstGeom prst="rect">
            <a:avLst/>
          </a:prstGeom>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7807" y="3899539"/>
            <a:ext cx="3617783" cy="2887133"/>
          </a:xfrm>
          <a:prstGeom prst="rect">
            <a:avLst/>
          </a:prstGeom>
        </p:spPr>
      </p:pic>
      <p:pic>
        <p:nvPicPr>
          <p:cNvPr id="9" name="Imag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22125" y="4010049"/>
            <a:ext cx="3768560" cy="2840588"/>
          </a:xfrm>
          <a:prstGeom prst="rect">
            <a:avLst/>
          </a:prstGeom>
        </p:spPr>
      </p:pic>
      <p:pic>
        <p:nvPicPr>
          <p:cNvPr id="10" name="Imag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63755" y="4049353"/>
            <a:ext cx="3331104" cy="2715433"/>
          </a:xfrm>
          <a:prstGeom prst="rect">
            <a:avLst/>
          </a:prstGeom>
        </p:spPr>
      </p:pic>
      <p:sp>
        <p:nvSpPr>
          <p:cNvPr id="26" name="Rectangle 25"/>
          <p:cNvSpPr/>
          <p:nvPr/>
        </p:nvSpPr>
        <p:spPr>
          <a:xfrm>
            <a:off x="248533" y="-7045"/>
            <a:ext cx="5955220" cy="646331"/>
          </a:xfrm>
          <a:prstGeom prst="rect">
            <a:avLst/>
          </a:prstGeom>
        </p:spPr>
        <p:txBody>
          <a:bodyPr wrap="none">
            <a:spAutoFit/>
          </a:bodyPr>
          <a:lstStyle/>
          <a:p>
            <a:r>
              <a:rPr lang="en-US" sz="3600" b="1" dirty="0">
                <a:solidFill>
                  <a:srgbClr val="0000FF"/>
                </a:solidFill>
              </a:rPr>
              <a:t>II. ICCAP Fitting : Capacitances</a:t>
            </a:r>
            <a:endParaRPr lang="fr-FR" sz="3600" dirty="0">
              <a:solidFill>
                <a:srgbClr val="0000FF"/>
              </a:solidFill>
            </a:endParaRPr>
          </a:p>
        </p:txBody>
      </p:sp>
      <p:sp>
        <p:nvSpPr>
          <p:cNvPr id="27" name="ZoneTexte 26"/>
          <p:cNvSpPr txBox="1"/>
          <p:nvPr/>
        </p:nvSpPr>
        <p:spPr>
          <a:xfrm rot="16200000">
            <a:off x="-608177" y="1851175"/>
            <a:ext cx="2045399" cy="523220"/>
          </a:xfrm>
          <a:prstGeom prst="rect">
            <a:avLst/>
          </a:prstGeom>
          <a:noFill/>
        </p:spPr>
        <p:txBody>
          <a:bodyPr wrap="square" rtlCol="0">
            <a:spAutoFit/>
          </a:bodyPr>
          <a:lstStyle/>
          <a:p>
            <a:r>
              <a:rPr lang="fr-FR" sz="2800" b="1" dirty="0" err="1"/>
              <a:t>Vgs</a:t>
            </a:r>
            <a:r>
              <a:rPr lang="fr-FR" sz="2800" b="1" dirty="0"/>
              <a:t> </a:t>
            </a:r>
            <a:r>
              <a:rPr lang="fr-FR" sz="2800" b="1" dirty="0" err="1"/>
              <a:t>sweep</a:t>
            </a:r>
            <a:endParaRPr lang="fr-FR" sz="2800" b="1" dirty="0"/>
          </a:p>
        </p:txBody>
      </p:sp>
      <p:sp>
        <p:nvSpPr>
          <p:cNvPr id="28" name="ZoneTexte 27"/>
          <p:cNvSpPr txBox="1"/>
          <p:nvPr/>
        </p:nvSpPr>
        <p:spPr>
          <a:xfrm rot="16200000">
            <a:off x="-558789" y="4946592"/>
            <a:ext cx="2045399" cy="523220"/>
          </a:xfrm>
          <a:prstGeom prst="rect">
            <a:avLst/>
          </a:prstGeom>
          <a:noFill/>
        </p:spPr>
        <p:txBody>
          <a:bodyPr wrap="square" rtlCol="0">
            <a:spAutoFit/>
          </a:bodyPr>
          <a:lstStyle/>
          <a:p>
            <a:r>
              <a:rPr lang="fr-FR" sz="2800" b="1" dirty="0"/>
              <a:t>Vds </a:t>
            </a:r>
            <a:r>
              <a:rPr lang="fr-FR" sz="2800" b="1" dirty="0" err="1"/>
              <a:t>sweep</a:t>
            </a:r>
            <a:endParaRPr lang="fr-FR" sz="2800" b="1" dirty="0"/>
          </a:p>
        </p:txBody>
      </p:sp>
      <p:sp>
        <p:nvSpPr>
          <p:cNvPr id="29" name="ZoneTexte 28"/>
          <p:cNvSpPr txBox="1"/>
          <p:nvPr/>
        </p:nvSpPr>
        <p:spPr>
          <a:xfrm>
            <a:off x="10476287" y="268379"/>
            <a:ext cx="1818339" cy="461665"/>
          </a:xfrm>
          <a:prstGeom prst="rect">
            <a:avLst/>
          </a:prstGeom>
          <a:noFill/>
        </p:spPr>
        <p:txBody>
          <a:bodyPr wrap="square" rtlCol="0">
            <a:spAutoFit/>
          </a:bodyPr>
          <a:lstStyle/>
          <a:p>
            <a:r>
              <a:rPr lang="fr-FR" sz="2400" b="1" dirty="0" err="1">
                <a:solidFill>
                  <a:srgbClr val="0000FF"/>
                </a:solidFill>
              </a:rPr>
              <a:t>Angelov</a:t>
            </a:r>
            <a:endParaRPr lang="fr-FR" sz="2400" b="1" dirty="0">
              <a:solidFill>
                <a:srgbClr val="0000FF"/>
              </a:solidFill>
            </a:endParaRPr>
          </a:p>
        </p:txBody>
      </p:sp>
      <p:sp>
        <p:nvSpPr>
          <p:cNvPr id="30" name="ZoneTexte 29"/>
          <p:cNvSpPr txBox="1"/>
          <p:nvPr/>
        </p:nvSpPr>
        <p:spPr>
          <a:xfrm>
            <a:off x="10605962" y="-66862"/>
            <a:ext cx="1818339" cy="461665"/>
          </a:xfrm>
          <a:prstGeom prst="rect">
            <a:avLst/>
          </a:prstGeom>
          <a:noFill/>
        </p:spPr>
        <p:txBody>
          <a:bodyPr wrap="square" rtlCol="0">
            <a:spAutoFit/>
          </a:bodyPr>
          <a:lstStyle/>
          <a:p>
            <a:r>
              <a:rPr lang="fr-FR" sz="2400" b="1" dirty="0">
                <a:solidFill>
                  <a:srgbClr val="FF0000"/>
                </a:solidFill>
              </a:rPr>
              <a:t>TCAD</a:t>
            </a:r>
          </a:p>
        </p:txBody>
      </p:sp>
      <p:sp>
        <p:nvSpPr>
          <p:cNvPr id="31" name="ZoneTexte 30"/>
          <p:cNvSpPr txBox="1"/>
          <p:nvPr/>
        </p:nvSpPr>
        <p:spPr>
          <a:xfrm>
            <a:off x="10170859" y="1017721"/>
            <a:ext cx="1524000" cy="400110"/>
          </a:xfrm>
          <a:prstGeom prst="rect">
            <a:avLst/>
          </a:prstGeom>
          <a:noFill/>
        </p:spPr>
        <p:txBody>
          <a:bodyPr wrap="square" rtlCol="0">
            <a:spAutoFit/>
          </a:bodyPr>
          <a:lstStyle/>
          <a:p>
            <a:r>
              <a:rPr lang="fr-FR" sz="2000" b="1" dirty="0"/>
              <a:t>Vds = 0V</a:t>
            </a:r>
          </a:p>
        </p:txBody>
      </p:sp>
      <p:sp>
        <p:nvSpPr>
          <p:cNvPr id="32" name="ZoneTexte 31"/>
          <p:cNvSpPr txBox="1"/>
          <p:nvPr/>
        </p:nvSpPr>
        <p:spPr>
          <a:xfrm>
            <a:off x="6510413" y="1170735"/>
            <a:ext cx="1524000" cy="400110"/>
          </a:xfrm>
          <a:prstGeom prst="rect">
            <a:avLst/>
          </a:prstGeom>
          <a:noFill/>
        </p:spPr>
        <p:txBody>
          <a:bodyPr wrap="square" rtlCol="0">
            <a:spAutoFit/>
          </a:bodyPr>
          <a:lstStyle/>
          <a:p>
            <a:r>
              <a:rPr lang="fr-FR" sz="2000" b="1" dirty="0"/>
              <a:t>Vds = 0V</a:t>
            </a:r>
          </a:p>
        </p:txBody>
      </p:sp>
      <p:sp>
        <p:nvSpPr>
          <p:cNvPr id="33" name="ZoneTexte 32"/>
          <p:cNvSpPr txBox="1"/>
          <p:nvPr/>
        </p:nvSpPr>
        <p:spPr>
          <a:xfrm>
            <a:off x="2815916" y="1170735"/>
            <a:ext cx="1524000" cy="400110"/>
          </a:xfrm>
          <a:prstGeom prst="rect">
            <a:avLst/>
          </a:prstGeom>
          <a:noFill/>
        </p:spPr>
        <p:txBody>
          <a:bodyPr wrap="square" rtlCol="0">
            <a:spAutoFit/>
          </a:bodyPr>
          <a:lstStyle/>
          <a:p>
            <a:r>
              <a:rPr lang="fr-FR" sz="2000" b="1" dirty="0"/>
              <a:t>Vds = 0V</a:t>
            </a:r>
          </a:p>
        </p:txBody>
      </p:sp>
      <p:sp>
        <p:nvSpPr>
          <p:cNvPr id="34" name="ZoneTexte 33"/>
          <p:cNvSpPr txBox="1"/>
          <p:nvPr/>
        </p:nvSpPr>
        <p:spPr>
          <a:xfrm>
            <a:off x="10028572" y="4585612"/>
            <a:ext cx="1524000" cy="400110"/>
          </a:xfrm>
          <a:prstGeom prst="rect">
            <a:avLst/>
          </a:prstGeom>
          <a:noFill/>
        </p:spPr>
        <p:txBody>
          <a:bodyPr wrap="square" rtlCol="0">
            <a:spAutoFit/>
          </a:bodyPr>
          <a:lstStyle/>
          <a:p>
            <a:r>
              <a:rPr lang="fr-FR" sz="2000" b="1" dirty="0" err="1"/>
              <a:t>Vgs</a:t>
            </a:r>
            <a:r>
              <a:rPr lang="fr-FR" sz="2000" b="1" dirty="0"/>
              <a:t> = -2.1V</a:t>
            </a:r>
          </a:p>
        </p:txBody>
      </p:sp>
      <p:sp>
        <p:nvSpPr>
          <p:cNvPr id="35" name="ZoneTexte 34"/>
          <p:cNvSpPr txBox="1"/>
          <p:nvPr/>
        </p:nvSpPr>
        <p:spPr>
          <a:xfrm>
            <a:off x="6303335" y="4185502"/>
            <a:ext cx="1524000" cy="400110"/>
          </a:xfrm>
          <a:prstGeom prst="rect">
            <a:avLst/>
          </a:prstGeom>
          <a:noFill/>
        </p:spPr>
        <p:txBody>
          <a:bodyPr wrap="square" rtlCol="0">
            <a:spAutoFit/>
          </a:bodyPr>
          <a:lstStyle/>
          <a:p>
            <a:r>
              <a:rPr lang="fr-FR" sz="2000" b="1" dirty="0" err="1"/>
              <a:t>Vgs</a:t>
            </a:r>
            <a:r>
              <a:rPr lang="fr-FR" sz="2000" b="1" dirty="0"/>
              <a:t> = -2.1V</a:t>
            </a:r>
          </a:p>
        </p:txBody>
      </p:sp>
      <p:sp>
        <p:nvSpPr>
          <p:cNvPr id="36" name="ZoneTexte 35"/>
          <p:cNvSpPr txBox="1"/>
          <p:nvPr/>
        </p:nvSpPr>
        <p:spPr>
          <a:xfrm>
            <a:off x="2566669" y="4185502"/>
            <a:ext cx="1524000" cy="400110"/>
          </a:xfrm>
          <a:prstGeom prst="rect">
            <a:avLst/>
          </a:prstGeom>
          <a:noFill/>
        </p:spPr>
        <p:txBody>
          <a:bodyPr wrap="square" rtlCol="0">
            <a:spAutoFit/>
          </a:bodyPr>
          <a:lstStyle/>
          <a:p>
            <a:r>
              <a:rPr lang="fr-FR" sz="2000" b="1" dirty="0" err="1"/>
              <a:t>Vgs</a:t>
            </a:r>
            <a:r>
              <a:rPr lang="fr-FR" sz="2000" b="1" dirty="0"/>
              <a:t> = -2.1V</a:t>
            </a:r>
          </a:p>
        </p:txBody>
      </p:sp>
    </p:spTree>
    <p:extLst>
      <p:ext uri="{BB962C8B-B14F-4D97-AF65-F5344CB8AC3E}">
        <p14:creationId xmlns:p14="http://schemas.microsoft.com/office/powerpoint/2010/main" val="849356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334542" y="2632578"/>
            <a:ext cx="9970078" cy="1754326"/>
          </a:xfrm>
          <a:prstGeom prst="rect">
            <a:avLst/>
          </a:prstGeom>
          <a:noFill/>
        </p:spPr>
        <p:txBody>
          <a:bodyPr wrap="square" rtlCol="0">
            <a:spAutoFit/>
          </a:bodyPr>
          <a:lstStyle/>
          <a:p>
            <a:pPr algn="ctr"/>
            <a:r>
              <a:rPr lang="fr-FR" sz="5400" b="1" dirty="0"/>
              <a:t>ICCAP : </a:t>
            </a:r>
            <a:r>
              <a:rPr lang="fr-FR" sz="5400" b="1" dirty="0" err="1"/>
              <a:t>Angelov</a:t>
            </a:r>
            <a:r>
              <a:rPr lang="fr-FR" sz="5400" b="1" dirty="0"/>
              <a:t> </a:t>
            </a:r>
            <a:r>
              <a:rPr lang="fr-FR" sz="5400" b="1" dirty="0" err="1"/>
              <a:t>fitting</a:t>
            </a:r>
            <a:endParaRPr lang="fr-FR" sz="5400" b="1" dirty="0"/>
          </a:p>
          <a:p>
            <a:pPr algn="ctr"/>
            <a:r>
              <a:rPr lang="fr-FR" sz="5400" b="1" dirty="0">
                <a:solidFill>
                  <a:srgbClr val="FF0000"/>
                </a:solidFill>
              </a:rPr>
              <a:t>Standard </a:t>
            </a:r>
            <a:r>
              <a:rPr lang="fr-FR" sz="5400" b="1" dirty="0" err="1">
                <a:solidFill>
                  <a:srgbClr val="FF0000"/>
                </a:solidFill>
              </a:rPr>
              <a:t>GaN</a:t>
            </a:r>
            <a:r>
              <a:rPr lang="fr-FR" sz="5400" b="1" dirty="0">
                <a:solidFill>
                  <a:srgbClr val="FF0000"/>
                </a:solidFill>
              </a:rPr>
              <a:t> </a:t>
            </a:r>
            <a:r>
              <a:rPr lang="fr-FR" sz="5400" b="1" dirty="0" err="1">
                <a:solidFill>
                  <a:srgbClr val="FF0000"/>
                </a:solidFill>
              </a:rPr>
              <a:t>channel</a:t>
            </a:r>
            <a:r>
              <a:rPr lang="fr-FR" sz="5400" b="1" dirty="0">
                <a:solidFill>
                  <a:srgbClr val="FF0000"/>
                </a:solidFill>
              </a:rPr>
              <a:t> </a:t>
            </a:r>
          </a:p>
        </p:txBody>
      </p:sp>
    </p:spTree>
    <p:extLst>
      <p:ext uri="{BB962C8B-B14F-4D97-AF65-F5344CB8AC3E}">
        <p14:creationId xmlns:p14="http://schemas.microsoft.com/office/powerpoint/2010/main" val="36207870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81008" y="280959"/>
            <a:ext cx="6838026" cy="646331"/>
          </a:xfrm>
          <a:prstGeom prst="rect">
            <a:avLst/>
          </a:prstGeom>
        </p:spPr>
        <p:txBody>
          <a:bodyPr wrap="none">
            <a:spAutoFit/>
          </a:bodyPr>
          <a:lstStyle/>
          <a:p>
            <a:r>
              <a:rPr lang="en-US" sz="3600" b="1" dirty="0">
                <a:solidFill>
                  <a:srgbClr val="0000FF"/>
                </a:solidFill>
              </a:rPr>
              <a:t>II. ICCAP Fitting : DC characteristics</a:t>
            </a:r>
            <a:endParaRPr lang="fr-FR" sz="3600" dirty="0">
              <a:solidFill>
                <a:srgbClr val="0000FF"/>
              </a:solidFill>
            </a:endParaRPr>
          </a:p>
        </p:txBody>
      </p:sp>
      <p:grpSp>
        <p:nvGrpSpPr>
          <p:cNvPr id="5" name="Groupe 4"/>
          <p:cNvGrpSpPr/>
          <p:nvPr/>
        </p:nvGrpSpPr>
        <p:grpSpPr>
          <a:xfrm>
            <a:off x="86059" y="1240333"/>
            <a:ext cx="11786154" cy="3765046"/>
            <a:chOff x="86059" y="1240333"/>
            <a:chExt cx="11786154" cy="3765046"/>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3746" y="1240333"/>
              <a:ext cx="3181874" cy="3765046"/>
            </a:xfrm>
            <a:prstGeom prst="rect">
              <a:avLst/>
            </a:prstGeom>
          </p:spPr>
        </p:pic>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59" y="1245857"/>
              <a:ext cx="3978363" cy="3518677"/>
            </a:xfrm>
            <a:prstGeom prst="rect">
              <a:avLst/>
            </a:prstGeom>
          </p:spPr>
        </p:pic>
        <p:sp>
          <p:nvSpPr>
            <p:cNvPr id="9" name="ZoneTexte 8"/>
            <p:cNvSpPr txBox="1"/>
            <p:nvPr/>
          </p:nvSpPr>
          <p:spPr>
            <a:xfrm>
              <a:off x="4910943" y="1834552"/>
              <a:ext cx="1175852" cy="400110"/>
            </a:xfrm>
            <a:prstGeom prst="rect">
              <a:avLst/>
            </a:prstGeom>
            <a:noFill/>
          </p:spPr>
          <p:txBody>
            <a:bodyPr wrap="square" rtlCol="0">
              <a:spAutoFit/>
            </a:bodyPr>
            <a:lstStyle/>
            <a:p>
              <a:r>
                <a:rPr lang="fr-FR" sz="2000" b="1" dirty="0" err="1">
                  <a:solidFill>
                    <a:srgbClr val="0000FF"/>
                  </a:solidFill>
                </a:rPr>
                <a:t>Angelov</a:t>
              </a:r>
              <a:endParaRPr lang="fr-FR" sz="2000" b="1" dirty="0">
                <a:solidFill>
                  <a:srgbClr val="0000FF"/>
                </a:solidFill>
              </a:endParaRPr>
            </a:p>
          </p:txBody>
        </p:sp>
        <p:sp>
          <p:nvSpPr>
            <p:cNvPr id="10" name="ZoneTexte 9"/>
            <p:cNvSpPr txBox="1"/>
            <p:nvPr/>
          </p:nvSpPr>
          <p:spPr>
            <a:xfrm>
              <a:off x="5024169" y="1593974"/>
              <a:ext cx="1175852" cy="400110"/>
            </a:xfrm>
            <a:prstGeom prst="rect">
              <a:avLst/>
            </a:prstGeom>
            <a:noFill/>
          </p:spPr>
          <p:txBody>
            <a:bodyPr wrap="square" rtlCol="0">
              <a:spAutoFit/>
            </a:bodyPr>
            <a:lstStyle/>
            <a:p>
              <a:r>
                <a:rPr lang="fr-FR" sz="2000" b="1" dirty="0">
                  <a:solidFill>
                    <a:srgbClr val="FF0000"/>
                  </a:solidFill>
                </a:rPr>
                <a:t>TCAD</a:t>
              </a:r>
            </a:p>
          </p:txBody>
        </p:sp>
        <p:sp>
          <p:nvSpPr>
            <p:cNvPr id="13" name="ZoneTexte 12"/>
            <p:cNvSpPr txBox="1"/>
            <p:nvPr/>
          </p:nvSpPr>
          <p:spPr>
            <a:xfrm>
              <a:off x="698452" y="1825968"/>
              <a:ext cx="1175852" cy="400110"/>
            </a:xfrm>
            <a:prstGeom prst="rect">
              <a:avLst/>
            </a:prstGeom>
            <a:noFill/>
          </p:spPr>
          <p:txBody>
            <a:bodyPr wrap="square" rtlCol="0">
              <a:spAutoFit/>
            </a:bodyPr>
            <a:lstStyle/>
            <a:p>
              <a:r>
                <a:rPr lang="fr-FR" sz="2000" b="1" dirty="0" err="1">
                  <a:solidFill>
                    <a:srgbClr val="0000FF"/>
                  </a:solidFill>
                </a:rPr>
                <a:t>Angelov</a:t>
              </a:r>
              <a:endParaRPr lang="fr-FR" sz="2000" b="1" dirty="0">
                <a:solidFill>
                  <a:srgbClr val="0000FF"/>
                </a:solidFill>
              </a:endParaRPr>
            </a:p>
          </p:txBody>
        </p:sp>
        <p:sp>
          <p:nvSpPr>
            <p:cNvPr id="14" name="ZoneTexte 13"/>
            <p:cNvSpPr txBox="1"/>
            <p:nvPr/>
          </p:nvSpPr>
          <p:spPr>
            <a:xfrm>
              <a:off x="829540" y="1593974"/>
              <a:ext cx="1175852" cy="400110"/>
            </a:xfrm>
            <a:prstGeom prst="rect">
              <a:avLst/>
            </a:prstGeom>
            <a:noFill/>
          </p:spPr>
          <p:txBody>
            <a:bodyPr wrap="square" rtlCol="0">
              <a:spAutoFit/>
            </a:bodyPr>
            <a:lstStyle/>
            <a:p>
              <a:r>
                <a:rPr lang="fr-FR" sz="2000" b="1" dirty="0">
                  <a:solidFill>
                    <a:srgbClr val="FF0000"/>
                  </a:solidFill>
                </a:rPr>
                <a:t>TCAD</a:t>
              </a:r>
            </a:p>
          </p:txBody>
        </p:sp>
        <p:sp>
          <p:nvSpPr>
            <p:cNvPr id="4" name="ZoneTexte 3"/>
            <p:cNvSpPr txBox="1"/>
            <p:nvPr/>
          </p:nvSpPr>
          <p:spPr>
            <a:xfrm>
              <a:off x="4910943" y="4206497"/>
              <a:ext cx="2749606" cy="369332"/>
            </a:xfrm>
            <a:prstGeom prst="rect">
              <a:avLst/>
            </a:prstGeom>
            <a:noFill/>
          </p:spPr>
          <p:txBody>
            <a:bodyPr wrap="square" rtlCol="0">
              <a:spAutoFit/>
            </a:bodyPr>
            <a:lstStyle/>
            <a:p>
              <a:r>
                <a:rPr lang="fr-FR" b="1" dirty="0"/>
                <a:t>3 &lt; Vds &lt; 15V ; </a:t>
              </a:r>
              <a:r>
                <a:rPr lang="fr-FR" b="1" dirty="0" err="1"/>
                <a:t>step</a:t>
              </a:r>
              <a:r>
                <a:rPr lang="fr-FR" b="1" dirty="0"/>
                <a:t> 1V</a:t>
              </a:r>
            </a:p>
          </p:txBody>
        </p:sp>
        <p:sp>
          <p:nvSpPr>
            <p:cNvPr id="15" name="ZoneTexte 14"/>
            <p:cNvSpPr txBox="1"/>
            <p:nvPr/>
          </p:nvSpPr>
          <p:spPr>
            <a:xfrm>
              <a:off x="2084656" y="3516400"/>
              <a:ext cx="1760547" cy="646331"/>
            </a:xfrm>
            <a:prstGeom prst="rect">
              <a:avLst/>
            </a:prstGeom>
            <a:noFill/>
          </p:spPr>
          <p:txBody>
            <a:bodyPr wrap="square" rtlCol="0">
              <a:spAutoFit/>
            </a:bodyPr>
            <a:lstStyle/>
            <a:p>
              <a:pPr algn="ctr"/>
              <a:r>
                <a:rPr lang="fr-FR" b="1" dirty="0"/>
                <a:t>3 &lt; Vds &lt; 15V</a:t>
              </a:r>
            </a:p>
            <a:p>
              <a:pPr algn="ctr"/>
              <a:r>
                <a:rPr lang="fr-FR" b="1" dirty="0"/>
                <a:t> </a:t>
              </a:r>
              <a:r>
                <a:rPr lang="fr-FR" b="1" dirty="0" err="1"/>
                <a:t>step</a:t>
              </a:r>
              <a:r>
                <a:rPr lang="fr-FR" b="1" dirty="0"/>
                <a:t> 1V</a:t>
              </a:r>
            </a:p>
          </p:txBody>
        </p:sp>
        <p:pic>
          <p:nvPicPr>
            <p:cNvPr id="16" name="Imag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4944" y="1307595"/>
              <a:ext cx="3960440" cy="3303430"/>
            </a:xfrm>
            <a:prstGeom prst="rect">
              <a:avLst/>
            </a:prstGeom>
          </p:spPr>
        </p:pic>
        <p:sp>
          <p:nvSpPr>
            <p:cNvPr id="7" name="ZoneTexte 6"/>
            <p:cNvSpPr txBox="1"/>
            <p:nvPr/>
          </p:nvSpPr>
          <p:spPr>
            <a:xfrm>
              <a:off x="8403592" y="1840575"/>
              <a:ext cx="1175852" cy="400110"/>
            </a:xfrm>
            <a:prstGeom prst="rect">
              <a:avLst/>
            </a:prstGeom>
            <a:noFill/>
          </p:spPr>
          <p:txBody>
            <a:bodyPr wrap="square" rtlCol="0">
              <a:spAutoFit/>
            </a:bodyPr>
            <a:lstStyle/>
            <a:p>
              <a:r>
                <a:rPr lang="fr-FR" sz="2000" b="1" dirty="0" err="1">
                  <a:solidFill>
                    <a:srgbClr val="0000FF"/>
                  </a:solidFill>
                </a:rPr>
                <a:t>Angelov</a:t>
              </a:r>
              <a:endParaRPr lang="fr-FR" sz="2000" b="1" dirty="0">
                <a:solidFill>
                  <a:srgbClr val="0000FF"/>
                </a:solidFill>
              </a:endParaRPr>
            </a:p>
          </p:txBody>
        </p:sp>
        <p:sp>
          <p:nvSpPr>
            <p:cNvPr id="8" name="ZoneTexte 7"/>
            <p:cNvSpPr txBox="1"/>
            <p:nvPr/>
          </p:nvSpPr>
          <p:spPr>
            <a:xfrm>
              <a:off x="8534681" y="1560868"/>
              <a:ext cx="1175852" cy="400110"/>
            </a:xfrm>
            <a:prstGeom prst="rect">
              <a:avLst/>
            </a:prstGeom>
            <a:noFill/>
          </p:spPr>
          <p:txBody>
            <a:bodyPr wrap="square" rtlCol="0">
              <a:spAutoFit/>
            </a:bodyPr>
            <a:lstStyle/>
            <a:p>
              <a:r>
                <a:rPr lang="fr-FR" sz="2000" b="1" dirty="0">
                  <a:solidFill>
                    <a:srgbClr val="FF0000"/>
                  </a:solidFill>
                </a:rPr>
                <a:t>TCAD</a:t>
              </a:r>
            </a:p>
          </p:txBody>
        </p:sp>
        <p:sp>
          <p:nvSpPr>
            <p:cNvPr id="11" name="ZoneTexte 10"/>
            <p:cNvSpPr txBox="1"/>
            <p:nvPr/>
          </p:nvSpPr>
          <p:spPr>
            <a:xfrm>
              <a:off x="9122607" y="3839565"/>
              <a:ext cx="2749606" cy="369332"/>
            </a:xfrm>
            <a:prstGeom prst="rect">
              <a:avLst/>
            </a:prstGeom>
            <a:noFill/>
          </p:spPr>
          <p:txBody>
            <a:bodyPr wrap="square" rtlCol="0">
              <a:spAutoFit/>
            </a:bodyPr>
            <a:lstStyle/>
            <a:p>
              <a:r>
                <a:rPr lang="fr-FR" b="1" dirty="0"/>
                <a:t>-4 &lt; </a:t>
              </a:r>
              <a:r>
                <a:rPr lang="fr-FR" b="1" dirty="0" err="1"/>
                <a:t>Vgs</a:t>
              </a:r>
              <a:r>
                <a:rPr lang="fr-FR" b="1" dirty="0"/>
                <a:t> &lt; 1V ; </a:t>
              </a:r>
              <a:r>
                <a:rPr lang="fr-FR" b="1" dirty="0" err="1"/>
                <a:t>step</a:t>
              </a:r>
              <a:r>
                <a:rPr lang="fr-FR" b="1" dirty="0"/>
                <a:t> 0.5V</a:t>
              </a:r>
            </a:p>
          </p:txBody>
        </p:sp>
      </p:grpSp>
    </p:spTree>
    <p:extLst>
      <p:ext uri="{BB962C8B-B14F-4D97-AF65-F5344CB8AC3E}">
        <p14:creationId xmlns:p14="http://schemas.microsoft.com/office/powerpoint/2010/main" val="31578623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48455" y="68557"/>
            <a:ext cx="5955220" cy="646331"/>
          </a:xfrm>
          <a:prstGeom prst="rect">
            <a:avLst/>
          </a:prstGeom>
        </p:spPr>
        <p:txBody>
          <a:bodyPr wrap="none">
            <a:spAutoFit/>
          </a:bodyPr>
          <a:lstStyle/>
          <a:p>
            <a:r>
              <a:rPr lang="en-US" sz="3600" b="1" dirty="0">
                <a:solidFill>
                  <a:srgbClr val="0000FF"/>
                </a:solidFill>
              </a:rPr>
              <a:t>II. ICCAP Fitting : Capacitances</a:t>
            </a:r>
            <a:endParaRPr lang="fr-FR" sz="3600" dirty="0">
              <a:solidFill>
                <a:srgbClr val="0000FF"/>
              </a:solidFill>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9994" y="967071"/>
            <a:ext cx="3837180" cy="2725865"/>
          </a:xfrm>
          <a:prstGeom prst="rect">
            <a:avLst/>
          </a:prstGeom>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1123" y="953811"/>
            <a:ext cx="2881612" cy="2916488"/>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292" y="967071"/>
            <a:ext cx="3790572" cy="2603100"/>
          </a:xfrm>
          <a:prstGeom prst="rect">
            <a:avLst/>
          </a:prstGeom>
        </p:spPr>
      </p:pic>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01123" y="3926077"/>
            <a:ext cx="3252097" cy="2616064"/>
          </a:xfrm>
          <a:prstGeom prst="rect">
            <a:avLst/>
          </a:prstGeom>
        </p:spPr>
      </p:pic>
      <p:pic>
        <p:nvPicPr>
          <p:cNvPr id="9"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55868" y="3870299"/>
            <a:ext cx="3738759" cy="2596587"/>
          </a:xfrm>
          <a:prstGeom prst="rect">
            <a:avLst/>
          </a:prstGeom>
        </p:spPr>
      </p:pic>
      <p:pic>
        <p:nvPicPr>
          <p:cNvPr id="10" name="Imag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0328" y="3945119"/>
            <a:ext cx="3457662" cy="2597022"/>
          </a:xfrm>
          <a:prstGeom prst="rect">
            <a:avLst/>
          </a:prstGeom>
        </p:spPr>
      </p:pic>
      <p:sp>
        <p:nvSpPr>
          <p:cNvPr id="12" name="ZoneTexte 11"/>
          <p:cNvSpPr txBox="1"/>
          <p:nvPr/>
        </p:nvSpPr>
        <p:spPr>
          <a:xfrm>
            <a:off x="8928068" y="1270000"/>
            <a:ext cx="1524000" cy="400110"/>
          </a:xfrm>
          <a:prstGeom prst="rect">
            <a:avLst/>
          </a:prstGeom>
          <a:noFill/>
        </p:spPr>
        <p:txBody>
          <a:bodyPr wrap="square" rtlCol="0">
            <a:spAutoFit/>
          </a:bodyPr>
          <a:lstStyle/>
          <a:p>
            <a:r>
              <a:rPr lang="fr-FR" sz="2000" b="1" dirty="0"/>
              <a:t>Vds = 0V</a:t>
            </a:r>
          </a:p>
        </p:txBody>
      </p:sp>
      <p:sp>
        <p:nvSpPr>
          <p:cNvPr id="13" name="ZoneTexte 12"/>
          <p:cNvSpPr txBox="1"/>
          <p:nvPr/>
        </p:nvSpPr>
        <p:spPr>
          <a:xfrm>
            <a:off x="6046456" y="1270000"/>
            <a:ext cx="1524000" cy="400110"/>
          </a:xfrm>
          <a:prstGeom prst="rect">
            <a:avLst/>
          </a:prstGeom>
          <a:noFill/>
        </p:spPr>
        <p:txBody>
          <a:bodyPr wrap="square" rtlCol="0">
            <a:spAutoFit/>
          </a:bodyPr>
          <a:lstStyle/>
          <a:p>
            <a:r>
              <a:rPr lang="fr-FR" sz="2000" b="1" dirty="0"/>
              <a:t>Vds = 0V</a:t>
            </a:r>
          </a:p>
        </p:txBody>
      </p:sp>
      <p:sp>
        <p:nvSpPr>
          <p:cNvPr id="14" name="ZoneTexte 13"/>
          <p:cNvSpPr txBox="1"/>
          <p:nvPr/>
        </p:nvSpPr>
        <p:spPr>
          <a:xfrm>
            <a:off x="2421086" y="1270000"/>
            <a:ext cx="1524000" cy="400110"/>
          </a:xfrm>
          <a:prstGeom prst="rect">
            <a:avLst/>
          </a:prstGeom>
          <a:noFill/>
        </p:spPr>
        <p:txBody>
          <a:bodyPr wrap="square" rtlCol="0">
            <a:spAutoFit/>
          </a:bodyPr>
          <a:lstStyle/>
          <a:p>
            <a:r>
              <a:rPr lang="fr-FR" sz="2000" b="1" dirty="0"/>
              <a:t>Vds = 0V</a:t>
            </a:r>
          </a:p>
        </p:txBody>
      </p:sp>
      <p:sp>
        <p:nvSpPr>
          <p:cNvPr id="15" name="ZoneTexte 14"/>
          <p:cNvSpPr txBox="1"/>
          <p:nvPr/>
        </p:nvSpPr>
        <p:spPr>
          <a:xfrm>
            <a:off x="9843962" y="4163040"/>
            <a:ext cx="1524000" cy="400110"/>
          </a:xfrm>
          <a:prstGeom prst="rect">
            <a:avLst/>
          </a:prstGeom>
          <a:noFill/>
        </p:spPr>
        <p:txBody>
          <a:bodyPr wrap="square" rtlCol="0">
            <a:spAutoFit/>
          </a:bodyPr>
          <a:lstStyle/>
          <a:p>
            <a:r>
              <a:rPr lang="fr-FR" sz="2000" b="1" dirty="0" err="1"/>
              <a:t>Vgs</a:t>
            </a:r>
            <a:r>
              <a:rPr lang="fr-FR" sz="2000" b="1" dirty="0"/>
              <a:t> = -2.6V</a:t>
            </a:r>
          </a:p>
        </p:txBody>
      </p:sp>
      <p:sp>
        <p:nvSpPr>
          <p:cNvPr id="16" name="ZoneTexte 15"/>
          <p:cNvSpPr txBox="1"/>
          <p:nvPr/>
        </p:nvSpPr>
        <p:spPr>
          <a:xfrm>
            <a:off x="6046177" y="4163040"/>
            <a:ext cx="1524000" cy="400110"/>
          </a:xfrm>
          <a:prstGeom prst="rect">
            <a:avLst/>
          </a:prstGeom>
          <a:noFill/>
        </p:spPr>
        <p:txBody>
          <a:bodyPr wrap="square" rtlCol="0">
            <a:spAutoFit/>
          </a:bodyPr>
          <a:lstStyle/>
          <a:p>
            <a:r>
              <a:rPr lang="fr-FR" sz="2000" b="1" dirty="0" err="1"/>
              <a:t>Vgs</a:t>
            </a:r>
            <a:r>
              <a:rPr lang="fr-FR" sz="2000" b="1" dirty="0"/>
              <a:t> = -2.6V</a:t>
            </a:r>
          </a:p>
        </p:txBody>
      </p:sp>
      <p:sp>
        <p:nvSpPr>
          <p:cNvPr id="17" name="ZoneTexte 16"/>
          <p:cNvSpPr txBox="1"/>
          <p:nvPr/>
        </p:nvSpPr>
        <p:spPr>
          <a:xfrm>
            <a:off x="2192596" y="4192865"/>
            <a:ext cx="1524000" cy="400110"/>
          </a:xfrm>
          <a:prstGeom prst="rect">
            <a:avLst/>
          </a:prstGeom>
          <a:noFill/>
        </p:spPr>
        <p:txBody>
          <a:bodyPr wrap="square" rtlCol="0">
            <a:spAutoFit/>
          </a:bodyPr>
          <a:lstStyle/>
          <a:p>
            <a:r>
              <a:rPr lang="fr-FR" sz="2000" b="1" dirty="0" err="1"/>
              <a:t>Vgs</a:t>
            </a:r>
            <a:r>
              <a:rPr lang="fr-FR" sz="2000" b="1" dirty="0"/>
              <a:t> = -2.6V</a:t>
            </a:r>
          </a:p>
        </p:txBody>
      </p:sp>
      <p:sp>
        <p:nvSpPr>
          <p:cNvPr id="18" name="ZoneTexte 17"/>
          <p:cNvSpPr txBox="1"/>
          <p:nvPr/>
        </p:nvSpPr>
        <p:spPr>
          <a:xfrm rot="16200000">
            <a:off x="-642830" y="1851174"/>
            <a:ext cx="2045399" cy="523220"/>
          </a:xfrm>
          <a:prstGeom prst="rect">
            <a:avLst/>
          </a:prstGeom>
          <a:noFill/>
        </p:spPr>
        <p:txBody>
          <a:bodyPr wrap="square" rtlCol="0">
            <a:spAutoFit/>
          </a:bodyPr>
          <a:lstStyle/>
          <a:p>
            <a:r>
              <a:rPr lang="fr-FR" sz="2800" b="1" dirty="0" err="1"/>
              <a:t>Vgs</a:t>
            </a:r>
            <a:r>
              <a:rPr lang="fr-FR" sz="2800" b="1" dirty="0"/>
              <a:t> </a:t>
            </a:r>
            <a:r>
              <a:rPr lang="fr-FR" sz="2800" b="1" dirty="0" err="1"/>
              <a:t>sweep</a:t>
            </a:r>
            <a:endParaRPr lang="fr-FR" sz="2800" b="1" dirty="0"/>
          </a:p>
        </p:txBody>
      </p:sp>
      <p:sp>
        <p:nvSpPr>
          <p:cNvPr id="20" name="ZoneTexte 19"/>
          <p:cNvSpPr txBox="1"/>
          <p:nvPr/>
        </p:nvSpPr>
        <p:spPr>
          <a:xfrm rot="16200000">
            <a:off x="-642829" y="4924130"/>
            <a:ext cx="2045399" cy="523220"/>
          </a:xfrm>
          <a:prstGeom prst="rect">
            <a:avLst/>
          </a:prstGeom>
          <a:noFill/>
        </p:spPr>
        <p:txBody>
          <a:bodyPr wrap="square" rtlCol="0">
            <a:spAutoFit/>
          </a:bodyPr>
          <a:lstStyle/>
          <a:p>
            <a:r>
              <a:rPr lang="fr-FR" sz="2800" b="1" dirty="0"/>
              <a:t>Vds </a:t>
            </a:r>
            <a:r>
              <a:rPr lang="fr-FR" sz="2800" b="1" dirty="0" err="1"/>
              <a:t>sweep</a:t>
            </a:r>
            <a:endParaRPr lang="fr-FR" sz="2800" b="1" dirty="0"/>
          </a:p>
        </p:txBody>
      </p:sp>
      <p:sp>
        <p:nvSpPr>
          <p:cNvPr id="21" name="ZoneTexte 20"/>
          <p:cNvSpPr txBox="1"/>
          <p:nvPr/>
        </p:nvSpPr>
        <p:spPr>
          <a:xfrm>
            <a:off x="10476287" y="268379"/>
            <a:ext cx="1818339" cy="584775"/>
          </a:xfrm>
          <a:prstGeom prst="rect">
            <a:avLst/>
          </a:prstGeom>
          <a:noFill/>
        </p:spPr>
        <p:txBody>
          <a:bodyPr wrap="square" rtlCol="0">
            <a:spAutoFit/>
          </a:bodyPr>
          <a:lstStyle/>
          <a:p>
            <a:r>
              <a:rPr lang="fr-FR" sz="3200" b="1" dirty="0" err="1">
                <a:solidFill>
                  <a:srgbClr val="0000FF"/>
                </a:solidFill>
              </a:rPr>
              <a:t>Angelov</a:t>
            </a:r>
            <a:endParaRPr lang="fr-FR" sz="3200" b="1" dirty="0">
              <a:solidFill>
                <a:srgbClr val="0000FF"/>
              </a:solidFill>
            </a:endParaRPr>
          </a:p>
        </p:txBody>
      </p:sp>
      <p:sp>
        <p:nvSpPr>
          <p:cNvPr id="22" name="ZoneTexte 21"/>
          <p:cNvSpPr txBox="1"/>
          <p:nvPr/>
        </p:nvSpPr>
        <p:spPr>
          <a:xfrm>
            <a:off x="10605962" y="-66862"/>
            <a:ext cx="1818339" cy="584775"/>
          </a:xfrm>
          <a:prstGeom prst="rect">
            <a:avLst/>
          </a:prstGeom>
          <a:noFill/>
        </p:spPr>
        <p:txBody>
          <a:bodyPr wrap="square" rtlCol="0">
            <a:spAutoFit/>
          </a:bodyPr>
          <a:lstStyle/>
          <a:p>
            <a:r>
              <a:rPr lang="fr-FR" sz="3200" b="1" dirty="0">
                <a:solidFill>
                  <a:srgbClr val="FF0000"/>
                </a:solidFill>
              </a:rPr>
              <a:t>TCAD</a:t>
            </a:r>
          </a:p>
        </p:txBody>
      </p:sp>
    </p:spTree>
    <p:extLst>
      <p:ext uri="{BB962C8B-B14F-4D97-AF65-F5344CB8AC3E}">
        <p14:creationId xmlns:p14="http://schemas.microsoft.com/office/powerpoint/2010/main" val="31841663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51822" y="2504324"/>
            <a:ext cx="12510078" cy="1754326"/>
          </a:xfrm>
          <a:prstGeom prst="rect">
            <a:avLst/>
          </a:prstGeom>
          <a:noFill/>
        </p:spPr>
        <p:txBody>
          <a:bodyPr wrap="square" rtlCol="0">
            <a:spAutoFit/>
          </a:bodyPr>
          <a:lstStyle/>
          <a:p>
            <a:pPr algn="ctr"/>
            <a:r>
              <a:rPr lang="fr-FR" sz="5400" b="1" dirty="0"/>
              <a:t>ADS : Large signal &amp; </a:t>
            </a:r>
            <a:r>
              <a:rPr lang="fr-FR" sz="5400" b="1" dirty="0" err="1"/>
              <a:t>Linearity</a:t>
            </a:r>
            <a:r>
              <a:rPr lang="fr-FR" sz="5400" b="1" dirty="0"/>
              <a:t> </a:t>
            </a:r>
          </a:p>
          <a:p>
            <a:pPr algn="ctr"/>
            <a:r>
              <a:rPr lang="fr-FR" sz="5400" b="1" dirty="0" err="1"/>
              <a:t>comparison</a:t>
            </a:r>
            <a:endParaRPr lang="fr-FR" sz="5400" b="1" dirty="0"/>
          </a:p>
        </p:txBody>
      </p:sp>
    </p:spTree>
    <p:extLst>
      <p:ext uri="{BB962C8B-B14F-4D97-AF65-F5344CB8AC3E}">
        <p14:creationId xmlns:p14="http://schemas.microsoft.com/office/powerpoint/2010/main" val="26012116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0524" y="77400"/>
            <a:ext cx="9052671" cy="646331"/>
          </a:xfrm>
          <a:prstGeom prst="rect">
            <a:avLst/>
          </a:prstGeom>
        </p:spPr>
        <p:txBody>
          <a:bodyPr wrap="none">
            <a:spAutoFit/>
          </a:bodyPr>
          <a:lstStyle/>
          <a:p>
            <a:pPr algn="ctr"/>
            <a:r>
              <a:rPr lang="en-US" sz="3600" b="1" dirty="0">
                <a:solidFill>
                  <a:srgbClr val="0000FF"/>
                </a:solidFill>
              </a:rPr>
              <a:t>III. Large signal modelling : Class AB, </a:t>
            </a:r>
            <a:r>
              <a:rPr lang="en-US" sz="3600" b="1" dirty="0" err="1">
                <a:solidFill>
                  <a:srgbClr val="0000FF"/>
                </a:solidFill>
              </a:rPr>
              <a:t>Vds</a:t>
            </a:r>
            <a:r>
              <a:rPr lang="en-US" sz="3600" b="1" dirty="0">
                <a:solidFill>
                  <a:srgbClr val="0000FF"/>
                </a:solidFill>
              </a:rPr>
              <a:t> = 14V</a:t>
            </a:r>
            <a:endParaRPr lang="fr-FR" sz="3600" dirty="0">
              <a:solidFill>
                <a:srgbClr val="0000FF"/>
              </a:solidFill>
            </a:endParaRPr>
          </a:p>
        </p:txBody>
      </p:sp>
      <p:sp>
        <p:nvSpPr>
          <p:cNvPr id="7" name="Rectangle 6"/>
          <p:cNvSpPr/>
          <p:nvPr/>
        </p:nvSpPr>
        <p:spPr>
          <a:xfrm>
            <a:off x="6886341" y="1149513"/>
            <a:ext cx="3756093" cy="461665"/>
          </a:xfrm>
          <a:prstGeom prst="rect">
            <a:avLst/>
          </a:prstGeom>
        </p:spPr>
        <p:txBody>
          <a:bodyPr wrap="none">
            <a:spAutoFit/>
          </a:bodyPr>
          <a:lstStyle/>
          <a:p>
            <a:pPr algn="ctr"/>
            <a:r>
              <a:rPr lang="en-US" sz="2400" b="1" dirty="0"/>
              <a:t>Standard – IEMN simulation</a:t>
            </a:r>
            <a:endParaRPr lang="fr-FR" sz="2400" dirty="0"/>
          </a:p>
        </p:txBody>
      </p:sp>
      <p:sp>
        <p:nvSpPr>
          <p:cNvPr id="14" name="Rectangle 13"/>
          <p:cNvSpPr/>
          <p:nvPr/>
        </p:nvSpPr>
        <p:spPr>
          <a:xfrm>
            <a:off x="1700729" y="1149514"/>
            <a:ext cx="3536546" cy="461665"/>
          </a:xfrm>
          <a:prstGeom prst="rect">
            <a:avLst/>
          </a:prstGeom>
        </p:spPr>
        <p:txBody>
          <a:bodyPr wrap="none">
            <a:spAutoFit/>
          </a:bodyPr>
          <a:lstStyle/>
          <a:p>
            <a:pPr algn="ctr"/>
            <a:r>
              <a:rPr lang="en-US" sz="2400" b="1" dirty="0"/>
              <a:t>Graded – IEMN simulation</a:t>
            </a:r>
            <a:endParaRPr lang="fr-FR" sz="2400" dirty="0"/>
          </a:p>
        </p:txBody>
      </p:sp>
      <p:pic>
        <p:nvPicPr>
          <p:cNvPr id="8" name="Image 7"/>
          <p:cNvPicPr>
            <a:picLocks noChangeAspect="1"/>
          </p:cNvPicPr>
          <p:nvPr/>
        </p:nvPicPr>
        <p:blipFill>
          <a:blip r:embed="rId2"/>
          <a:stretch>
            <a:fillRect/>
          </a:stretch>
        </p:blipFill>
        <p:spPr>
          <a:xfrm>
            <a:off x="653582" y="1172279"/>
            <a:ext cx="5630840" cy="4315608"/>
          </a:xfrm>
          <a:prstGeom prst="rect">
            <a:avLst/>
          </a:prstGeom>
        </p:spPr>
      </p:pic>
      <p:pic>
        <p:nvPicPr>
          <p:cNvPr id="2" name="Image 1"/>
          <p:cNvPicPr>
            <a:picLocks noChangeAspect="1"/>
          </p:cNvPicPr>
          <p:nvPr/>
        </p:nvPicPr>
        <p:blipFill>
          <a:blip r:embed="rId3"/>
          <a:stretch>
            <a:fillRect/>
          </a:stretch>
        </p:blipFill>
        <p:spPr>
          <a:xfrm>
            <a:off x="5834580" y="1218389"/>
            <a:ext cx="5390188" cy="4223387"/>
          </a:xfrm>
          <a:prstGeom prst="rect">
            <a:avLst/>
          </a:prstGeom>
        </p:spPr>
      </p:pic>
      <p:sp>
        <p:nvSpPr>
          <p:cNvPr id="10" name="ZoneTexte 9"/>
          <p:cNvSpPr txBox="1"/>
          <p:nvPr/>
        </p:nvSpPr>
        <p:spPr>
          <a:xfrm>
            <a:off x="1194445" y="5312539"/>
            <a:ext cx="10030323" cy="1384995"/>
          </a:xfrm>
          <a:prstGeom prst="rect">
            <a:avLst/>
          </a:prstGeom>
          <a:noFill/>
        </p:spPr>
        <p:txBody>
          <a:bodyPr wrap="square" rtlCol="0">
            <a:spAutoFit/>
          </a:bodyPr>
          <a:lstStyle/>
          <a:p>
            <a:pPr marL="342900" indent="-342900" algn="ctr">
              <a:buFont typeface="Arial" panose="020B0604020202020204" pitchFamily="34" charset="0"/>
              <a:buChar char="•"/>
            </a:pPr>
            <a:r>
              <a:rPr lang="fr-FR" sz="2400" b="1" dirty="0" err="1"/>
              <a:t>Higher</a:t>
            </a:r>
            <a:r>
              <a:rPr lang="fr-FR" sz="2400" b="1" dirty="0"/>
              <a:t> PAE are </a:t>
            </a:r>
            <a:r>
              <a:rPr lang="fr-FR" sz="2400" b="1" dirty="0" err="1"/>
              <a:t>found</a:t>
            </a:r>
            <a:r>
              <a:rPr lang="fr-FR" sz="2400" b="1" dirty="0"/>
              <a:t> for standard </a:t>
            </a:r>
            <a:r>
              <a:rPr lang="fr-FR" sz="2400" b="1" dirty="0" err="1"/>
              <a:t>channel</a:t>
            </a:r>
            <a:r>
              <a:rPr lang="fr-FR" sz="2400" b="1" dirty="0"/>
              <a:t> at the </a:t>
            </a:r>
            <a:r>
              <a:rPr lang="fr-FR" sz="2400" b="1" dirty="0" err="1"/>
              <a:t>same</a:t>
            </a:r>
            <a:r>
              <a:rPr lang="fr-FR" sz="2400" b="1" dirty="0"/>
              <a:t> P</a:t>
            </a:r>
            <a:r>
              <a:rPr lang="fr-FR" sz="2400" b="1" baseline="-25000" dirty="0"/>
              <a:t>OUT,</a:t>
            </a:r>
            <a:r>
              <a:rPr lang="fr-FR" sz="2400" b="1" dirty="0"/>
              <a:t> consistent </a:t>
            </a:r>
            <a:r>
              <a:rPr lang="fr-FR" sz="2400" b="1" dirty="0" err="1"/>
              <a:t>with</a:t>
            </a:r>
            <a:r>
              <a:rPr lang="fr-FR" sz="2400" b="1" dirty="0"/>
              <a:t> the </a:t>
            </a:r>
            <a:r>
              <a:rPr lang="fr-FR" sz="2400" b="1" dirty="0" err="1"/>
              <a:t>higher</a:t>
            </a:r>
            <a:r>
              <a:rPr lang="fr-FR" sz="2400" b="1" dirty="0"/>
              <a:t> gain</a:t>
            </a:r>
          </a:p>
          <a:p>
            <a:pPr marL="342900" indent="-342900" algn="ctr">
              <a:buFont typeface="Arial" panose="020B0604020202020204" pitchFamily="34" charset="0"/>
              <a:buChar char="•"/>
            </a:pPr>
            <a:endParaRPr lang="fr-FR" sz="1100" b="1" dirty="0"/>
          </a:p>
          <a:p>
            <a:pPr marL="342900" indent="-342900" algn="ctr">
              <a:buFont typeface="Arial" panose="020B0604020202020204" pitchFamily="34" charset="0"/>
              <a:buChar char="•"/>
            </a:pPr>
            <a:r>
              <a:rPr lang="fr-FR" sz="2400" b="1" dirty="0"/>
              <a:t>Simulations are </a:t>
            </a:r>
            <a:r>
              <a:rPr lang="fr-FR" sz="2400" b="1" dirty="0" err="1"/>
              <a:t>performed</a:t>
            </a:r>
            <a:r>
              <a:rPr lang="fr-FR" sz="2400" b="1" dirty="0"/>
              <a:t> </a:t>
            </a:r>
            <a:r>
              <a:rPr lang="fr-FR" sz="2400" b="1" dirty="0" err="1"/>
              <a:t>with</a:t>
            </a:r>
            <a:r>
              <a:rPr lang="fr-FR" sz="2400" b="1" dirty="0"/>
              <a:t> the </a:t>
            </a:r>
            <a:r>
              <a:rPr lang="fr-FR" sz="2400" b="1" dirty="0" err="1"/>
              <a:t>same</a:t>
            </a:r>
            <a:r>
              <a:rPr lang="fr-FR" sz="2400" b="1" dirty="0"/>
              <a:t> </a:t>
            </a:r>
            <a:r>
              <a:rPr lang="fr-FR" sz="2400" b="1" dirty="0" err="1"/>
              <a:t>impedance</a:t>
            </a:r>
            <a:r>
              <a:rPr lang="fr-FR" sz="2400" b="1" dirty="0"/>
              <a:t> </a:t>
            </a:r>
            <a:r>
              <a:rPr lang="fr-FR" sz="2400" b="1" dirty="0" err="1"/>
              <a:t>matching</a:t>
            </a:r>
            <a:r>
              <a:rPr lang="fr-FR" sz="2400" b="1" dirty="0"/>
              <a:t> </a:t>
            </a:r>
          </a:p>
        </p:txBody>
      </p:sp>
    </p:spTree>
    <p:extLst>
      <p:ext uri="{BB962C8B-B14F-4D97-AF65-F5344CB8AC3E}">
        <p14:creationId xmlns:p14="http://schemas.microsoft.com/office/powerpoint/2010/main" val="23679066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1754" y="2193"/>
            <a:ext cx="7653634" cy="584775"/>
          </a:xfrm>
          <a:prstGeom prst="rect">
            <a:avLst/>
          </a:prstGeom>
        </p:spPr>
        <p:txBody>
          <a:bodyPr wrap="none">
            <a:spAutoFit/>
          </a:bodyPr>
          <a:lstStyle/>
          <a:p>
            <a:pPr algn="ctr"/>
            <a:r>
              <a:rPr lang="en-US" sz="3200" b="1" dirty="0">
                <a:solidFill>
                  <a:srgbClr val="0000FF"/>
                </a:solidFill>
              </a:rPr>
              <a:t>III. Linearity modelling : Class AB, </a:t>
            </a:r>
            <a:r>
              <a:rPr lang="en-US" sz="3200" b="1" dirty="0" err="1">
                <a:solidFill>
                  <a:srgbClr val="0000FF"/>
                </a:solidFill>
              </a:rPr>
              <a:t>Vds</a:t>
            </a:r>
            <a:r>
              <a:rPr lang="en-US" sz="3200" b="1" dirty="0">
                <a:solidFill>
                  <a:srgbClr val="0000FF"/>
                </a:solidFill>
              </a:rPr>
              <a:t> = 14V </a:t>
            </a:r>
            <a:endParaRPr lang="fr-FR" sz="3200" dirty="0">
              <a:solidFill>
                <a:srgbClr val="0000FF"/>
              </a:solidFill>
            </a:endParaRPr>
          </a:p>
        </p:txBody>
      </p:sp>
      <p:sp>
        <p:nvSpPr>
          <p:cNvPr id="13" name="ZoneTexte 12"/>
          <p:cNvSpPr txBox="1"/>
          <p:nvPr/>
        </p:nvSpPr>
        <p:spPr>
          <a:xfrm>
            <a:off x="1528686" y="5124197"/>
            <a:ext cx="3682879" cy="707886"/>
          </a:xfrm>
          <a:prstGeom prst="rect">
            <a:avLst/>
          </a:prstGeom>
          <a:noFill/>
        </p:spPr>
        <p:txBody>
          <a:bodyPr wrap="square" rtlCol="0">
            <a:spAutoFit/>
          </a:bodyPr>
          <a:lstStyle/>
          <a:p>
            <a:pPr marL="342900" indent="-342900" algn="ctr">
              <a:buFont typeface="Arial" panose="020B0604020202020204" pitchFamily="34" charset="0"/>
              <a:buChar char="•"/>
            </a:pPr>
            <a:r>
              <a:rPr lang="fr-FR" sz="2000" b="1" dirty="0"/>
              <a:t>-30 </a:t>
            </a:r>
            <a:r>
              <a:rPr lang="fr-FR" sz="2000" b="1" dirty="0" err="1"/>
              <a:t>dBc</a:t>
            </a:r>
            <a:r>
              <a:rPr lang="fr-FR" sz="2000" b="1" dirty="0"/>
              <a:t> at 7dB </a:t>
            </a:r>
            <a:r>
              <a:rPr lang="fr-FR" sz="2000" b="1" dirty="0">
                <a:solidFill>
                  <a:srgbClr val="0000FF"/>
                </a:solidFill>
              </a:rPr>
              <a:t>output power </a:t>
            </a:r>
            <a:r>
              <a:rPr lang="fr-FR" sz="2000" b="1" dirty="0" err="1">
                <a:solidFill>
                  <a:srgbClr val="0000FF"/>
                </a:solidFill>
              </a:rPr>
              <a:t>backed</a:t>
            </a:r>
            <a:r>
              <a:rPr lang="fr-FR" sz="2000" b="1" dirty="0">
                <a:solidFill>
                  <a:srgbClr val="0000FF"/>
                </a:solidFill>
              </a:rPr>
              <a:t>-off </a:t>
            </a:r>
            <a:r>
              <a:rPr lang="fr-FR" sz="2000" b="1" dirty="0" err="1">
                <a:solidFill>
                  <a:srgbClr val="0000FF"/>
                </a:solidFill>
              </a:rPr>
              <a:t>with</a:t>
            </a:r>
            <a:r>
              <a:rPr lang="fr-FR" sz="2000" b="1" dirty="0">
                <a:solidFill>
                  <a:srgbClr val="0000FF"/>
                </a:solidFill>
              </a:rPr>
              <a:t> </a:t>
            </a:r>
            <a:r>
              <a:rPr lang="fr-FR" sz="2000" b="1" dirty="0"/>
              <a:t>40% PAE</a:t>
            </a:r>
          </a:p>
        </p:txBody>
      </p:sp>
      <p:sp>
        <p:nvSpPr>
          <p:cNvPr id="9" name="ZoneTexte 8"/>
          <p:cNvSpPr txBox="1"/>
          <p:nvPr/>
        </p:nvSpPr>
        <p:spPr>
          <a:xfrm>
            <a:off x="7171006" y="5118761"/>
            <a:ext cx="3682879" cy="707886"/>
          </a:xfrm>
          <a:prstGeom prst="rect">
            <a:avLst/>
          </a:prstGeom>
          <a:noFill/>
        </p:spPr>
        <p:txBody>
          <a:bodyPr wrap="square" rtlCol="0">
            <a:spAutoFit/>
          </a:bodyPr>
          <a:lstStyle/>
          <a:p>
            <a:pPr marL="342900" indent="-342900" algn="ctr">
              <a:buFont typeface="Arial" panose="020B0604020202020204" pitchFamily="34" charset="0"/>
              <a:buChar char="•"/>
            </a:pPr>
            <a:r>
              <a:rPr lang="fr-FR" sz="2000" b="1" dirty="0"/>
              <a:t>-30 </a:t>
            </a:r>
            <a:r>
              <a:rPr lang="fr-FR" sz="2000" b="1" dirty="0" err="1"/>
              <a:t>dBc</a:t>
            </a:r>
            <a:r>
              <a:rPr lang="fr-FR" sz="2000" b="1" dirty="0"/>
              <a:t> at 10dB </a:t>
            </a:r>
            <a:r>
              <a:rPr lang="fr-FR" sz="2000" b="1" dirty="0">
                <a:solidFill>
                  <a:srgbClr val="0000FF"/>
                </a:solidFill>
              </a:rPr>
              <a:t>output power </a:t>
            </a:r>
            <a:r>
              <a:rPr lang="fr-FR" sz="2000" b="1" dirty="0" err="1">
                <a:solidFill>
                  <a:srgbClr val="0000FF"/>
                </a:solidFill>
              </a:rPr>
              <a:t>backed</a:t>
            </a:r>
            <a:r>
              <a:rPr lang="fr-FR" sz="2000" b="1" dirty="0">
                <a:solidFill>
                  <a:srgbClr val="0000FF"/>
                </a:solidFill>
              </a:rPr>
              <a:t>-off </a:t>
            </a:r>
            <a:r>
              <a:rPr lang="fr-FR" sz="2000" b="1" dirty="0" err="1">
                <a:solidFill>
                  <a:srgbClr val="0000FF"/>
                </a:solidFill>
              </a:rPr>
              <a:t>with</a:t>
            </a:r>
            <a:r>
              <a:rPr lang="fr-FR" sz="2000" b="1" dirty="0">
                <a:solidFill>
                  <a:srgbClr val="0000FF"/>
                </a:solidFill>
              </a:rPr>
              <a:t> </a:t>
            </a:r>
            <a:r>
              <a:rPr lang="fr-FR" sz="2000" b="1" dirty="0"/>
              <a:t>30% PAE</a:t>
            </a:r>
          </a:p>
        </p:txBody>
      </p:sp>
      <p:grpSp>
        <p:nvGrpSpPr>
          <p:cNvPr id="3" name="Groupe 2"/>
          <p:cNvGrpSpPr/>
          <p:nvPr/>
        </p:nvGrpSpPr>
        <p:grpSpPr>
          <a:xfrm>
            <a:off x="195564" y="613753"/>
            <a:ext cx="6142692" cy="4707902"/>
            <a:chOff x="305713" y="1006291"/>
            <a:chExt cx="6142692" cy="4707902"/>
          </a:xfrm>
        </p:grpSpPr>
        <p:sp>
          <p:nvSpPr>
            <p:cNvPr id="14" name="Rectangle 13"/>
            <p:cNvSpPr/>
            <p:nvPr/>
          </p:nvSpPr>
          <p:spPr>
            <a:xfrm>
              <a:off x="1703169" y="1009063"/>
              <a:ext cx="3536546" cy="461665"/>
            </a:xfrm>
            <a:prstGeom prst="rect">
              <a:avLst/>
            </a:prstGeom>
          </p:spPr>
          <p:txBody>
            <a:bodyPr wrap="none">
              <a:spAutoFit/>
            </a:bodyPr>
            <a:lstStyle/>
            <a:p>
              <a:pPr algn="ctr"/>
              <a:r>
                <a:rPr lang="en-US" sz="2400" b="1" dirty="0"/>
                <a:t>Graded – IEMN simulation</a:t>
              </a:r>
              <a:endParaRPr lang="fr-FR" sz="2400" dirty="0"/>
            </a:p>
          </p:txBody>
        </p:sp>
        <p:pic>
          <p:nvPicPr>
            <p:cNvPr id="10" name="Image 9"/>
            <p:cNvPicPr>
              <a:picLocks noChangeAspect="1"/>
            </p:cNvPicPr>
            <p:nvPr/>
          </p:nvPicPr>
          <p:blipFill>
            <a:blip r:embed="rId2"/>
            <a:stretch>
              <a:fillRect/>
            </a:stretch>
          </p:blipFill>
          <p:spPr>
            <a:xfrm>
              <a:off x="305713" y="1006291"/>
              <a:ext cx="6142692" cy="4707902"/>
            </a:xfrm>
            <a:prstGeom prst="rect">
              <a:avLst/>
            </a:prstGeom>
          </p:spPr>
        </p:pic>
      </p:grpSp>
      <p:grpSp>
        <p:nvGrpSpPr>
          <p:cNvPr id="4" name="Groupe 3"/>
          <p:cNvGrpSpPr/>
          <p:nvPr/>
        </p:nvGrpSpPr>
        <p:grpSpPr>
          <a:xfrm>
            <a:off x="5816057" y="670569"/>
            <a:ext cx="6029966" cy="4621507"/>
            <a:chOff x="6014697" y="1066441"/>
            <a:chExt cx="6029966" cy="4621507"/>
          </a:xfrm>
        </p:grpSpPr>
        <p:sp>
          <p:nvSpPr>
            <p:cNvPr id="7" name="Rectangle 6"/>
            <p:cNvSpPr/>
            <p:nvPr/>
          </p:nvSpPr>
          <p:spPr>
            <a:xfrm>
              <a:off x="7341897" y="1082494"/>
              <a:ext cx="3756093" cy="461665"/>
            </a:xfrm>
            <a:prstGeom prst="rect">
              <a:avLst/>
            </a:prstGeom>
          </p:spPr>
          <p:txBody>
            <a:bodyPr wrap="none">
              <a:spAutoFit/>
            </a:bodyPr>
            <a:lstStyle/>
            <a:p>
              <a:pPr algn="ctr"/>
              <a:r>
                <a:rPr lang="en-US" sz="2400" b="1" dirty="0"/>
                <a:t>Standard – IEMN simulation</a:t>
              </a:r>
              <a:endParaRPr lang="fr-FR" sz="2400" dirty="0"/>
            </a:p>
          </p:txBody>
        </p:sp>
        <p:pic>
          <p:nvPicPr>
            <p:cNvPr id="2" name="Image 1"/>
            <p:cNvPicPr>
              <a:picLocks noChangeAspect="1"/>
            </p:cNvPicPr>
            <p:nvPr/>
          </p:nvPicPr>
          <p:blipFill>
            <a:blip r:embed="rId3"/>
            <a:stretch>
              <a:fillRect/>
            </a:stretch>
          </p:blipFill>
          <p:spPr>
            <a:xfrm>
              <a:off x="6014697" y="1066441"/>
              <a:ext cx="6029966" cy="4621507"/>
            </a:xfrm>
            <a:prstGeom prst="rect">
              <a:avLst/>
            </a:prstGeom>
          </p:spPr>
        </p:pic>
      </p:grpSp>
      <p:sp>
        <p:nvSpPr>
          <p:cNvPr id="11" name="ZoneTexte 10"/>
          <p:cNvSpPr txBox="1"/>
          <p:nvPr/>
        </p:nvSpPr>
        <p:spPr>
          <a:xfrm>
            <a:off x="962349" y="5919339"/>
            <a:ext cx="10155924" cy="830997"/>
          </a:xfrm>
          <a:prstGeom prst="rect">
            <a:avLst/>
          </a:prstGeom>
          <a:noFill/>
        </p:spPr>
        <p:txBody>
          <a:bodyPr wrap="square" rtlCol="0">
            <a:spAutoFit/>
          </a:bodyPr>
          <a:lstStyle/>
          <a:p>
            <a:pPr algn="ctr"/>
            <a:r>
              <a:rPr lang="fr-FR" sz="2400" b="1" dirty="0" err="1"/>
              <a:t>Same</a:t>
            </a:r>
            <a:r>
              <a:rPr lang="fr-FR" sz="2400" b="1" dirty="0"/>
              <a:t> value of C/I are </a:t>
            </a:r>
            <a:r>
              <a:rPr lang="fr-FR" sz="2400" b="1" dirty="0" err="1"/>
              <a:t>achieved</a:t>
            </a:r>
            <a:r>
              <a:rPr lang="fr-FR" sz="2400" b="1" dirty="0"/>
              <a:t> in </a:t>
            </a:r>
            <a:r>
              <a:rPr lang="fr-FR" sz="2400" b="1" dirty="0" err="1"/>
              <a:t>both</a:t>
            </a:r>
            <a:r>
              <a:rPr lang="fr-FR" sz="2400" b="1" dirty="0"/>
              <a:t> cases but </a:t>
            </a:r>
            <a:r>
              <a:rPr lang="fr-FR" sz="2400" b="1" dirty="0" err="1"/>
              <a:t>with</a:t>
            </a:r>
            <a:r>
              <a:rPr lang="fr-FR" sz="2400" b="1" dirty="0"/>
              <a:t> </a:t>
            </a:r>
            <a:r>
              <a:rPr lang="fr-FR" sz="2400" b="1" dirty="0" err="1"/>
              <a:t>higher</a:t>
            </a:r>
            <a:r>
              <a:rPr lang="fr-FR" sz="2400" b="1" dirty="0"/>
              <a:t> output power back-off (10dB) for standard </a:t>
            </a:r>
            <a:r>
              <a:rPr lang="fr-FR" sz="2400" b="1" dirty="0" err="1"/>
              <a:t>channel</a:t>
            </a:r>
            <a:r>
              <a:rPr lang="fr-FR" sz="2400" b="1" dirty="0"/>
              <a:t> </a:t>
            </a:r>
            <a:r>
              <a:rPr lang="fr-FR" sz="2400" b="1" dirty="0" err="1"/>
              <a:t>with</a:t>
            </a:r>
            <a:r>
              <a:rPr lang="fr-FR" sz="2400" b="1" dirty="0"/>
              <a:t> </a:t>
            </a:r>
            <a:r>
              <a:rPr lang="fr-FR" sz="2400" b="1" dirty="0" err="1"/>
              <a:t>lower</a:t>
            </a:r>
            <a:r>
              <a:rPr lang="fr-FR" sz="2400" b="1" dirty="0"/>
              <a:t> </a:t>
            </a:r>
            <a:r>
              <a:rPr lang="fr-FR" sz="2400" b="1" dirty="0" err="1"/>
              <a:t>associated</a:t>
            </a:r>
            <a:r>
              <a:rPr lang="fr-FR" sz="2400" b="1" dirty="0"/>
              <a:t> PAE</a:t>
            </a:r>
          </a:p>
        </p:txBody>
      </p:sp>
      <p:cxnSp>
        <p:nvCxnSpPr>
          <p:cNvPr id="8" name="Straight Connector 7">
            <a:extLst>
              <a:ext uri="{FF2B5EF4-FFF2-40B4-BE49-F238E27FC236}">
                <a16:creationId xmlns:a16="http://schemas.microsoft.com/office/drawing/2014/main" id="{0DF71160-D5AC-0EF4-1AB7-447339FC91F0}"/>
              </a:ext>
            </a:extLst>
          </p:cNvPr>
          <p:cNvCxnSpPr>
            <a:cxnSpLocks/>
          </p:cNvCxnSpPr>
          <p:nvPr/>
        </p:nvCxnSpPr>
        <p:spPr>
          <a:xfrm flipV="1">
            <a:off x="9341976" y="2241592"/>
            <a:ext cx="0" cy="2249906"/>
          </a:xfrm>
          <a:prstGeom prst="line">
            <a:avLst/>
          </a:prstGeom>
          <a:ln w="38100" cap="flat" cmpd="sng" algn="ctr">
            <a:solidFill>
              <a:srgbClr val="0000FF"/>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 name="Straight Connector 14">
            <a:extLst>
              <a:ext uri="{FF2B5EF4-FFF2-40B4-BE49-F238E27FC236}">
                <a16:creationId xmlns:a16="http://schemas.microsoft.com/office/drawing/2014/main" id="{C73E33F2-D355-F4EE-8D76-D5E002442A98}"/>
              </a:ext>
            </a:extLst>
          </p:cNvPr>
          <p:cNvCxnSpPr>
            <a:cxnSpLocks/>
          </p:cNvCxnSpPr>
          <p:nvPr/>
        </p:nvCxnSpPr>
        <p:spPr>
          <a:xfrm flipV="1">
            <a:off x="4138571" y="2024478"/>
            <a:ext cx="0" cy="2460458"/>
          </a:xfrm>
          <a:prstGeom prst="line">
            <a:avLst/>
          </a:prstGeom>
          <a:ln w="38100" cap="flat" cmpd="sng" algn="ctr">
            <a:solidFill>
              <a:srgbClr val="0000FF"/>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97586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928552" y="2693323"/>
            <a:ext cx="8736676" cy="1754326"/>
          </a:xfrm>
          <a:prstGeom prst="rect">
            <a:avLst/>
          </a:prstGeom>
          <a:noFill/>
        </p:spPr>
        <p:txBody>
          <a:bodyPr wrap="square" rtlCol="0">
            <a:spAutoFit/>
          </a:bodyPr>
          <a:lstStyle/>
          <a:p>
            <a:r>
              <a:rPr lang="fr-FR" sz="5400" b="1" dirty="0"/>
              <a:t>3D TCAD simulations : </a:t>
            </a:r>
            <a:r>
              <a:rPr lang="fr-FR" sz="5400" b="1" dirty="0" err="1"/>
              <a:t>FinFET</a:t>
            </a:r>
            <a:endParaRPr lang="fr-FR" sz="5400" b="1" dirty="0"/>
          </a:p>
          <a:p>
            <a:pPr algn="ctr"/>
            <a:r>
              <a:rPr lang="fr-FR" sz="5400" b="1" dirty="0" err="1"/>
              <a:t>Literature</a:t>
            </a:r>
            <a:r>
              <a:rPr lang="fr-FR" sz="5400" b="1" dirty="0"/>
              <a:t> </a:t>
            </a:r>
            <a:r>
              <a:rPr lang="fr-FR" sz="5400" b="1" dirty="0" err="1"/>
              <a:t>survey</a:t>
            </a:r>
            <a:r>
              <a:rPr lang="fr-FR" sz="5400" b="1" dirty="0"/>
              <a:t> </a:t>
            </a:r>
          </a:p>
        </p:txBody>
      </p:sp>
    </p:spTree>
    <p:extLst>
      <p:ext uri="{BB962C8B-B14F-4D97-AF65-F5344CB8AC3E}">
        <p14:creationId xmlns:p14="http://schemas.microsoft.com/office/powerpoint/2010/main" val="37043484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66210" y="102965"/>
            <a:ext cx="7979762" cy="1015663"/>
          </a:xfrm>
          <a:prstGeom prst="rect">
            <a:avLst/>
          </a:prstGeom>
        </p:spPr>
        <p:txBody>
          <a:bodyPr wrap="square">
            <a:spAutoFit/>
          </a:bodyPr>
          <a:lstStyle/>
          <a:p>
            <a:r>
              <a:rPr lang="fr-FR" sz="2000" b="1" dirty="0" err="1">
                <a:solidFill>
                  <a:srgbClr val="0000FF"/>
                </a:solidFill>
              </a:rPr>
              <a:t>Intrinsically</a:t>
            </a:r>
            <a:r>
              <a:rPr lang="fr-FR" sz="2000" b="1" dirty="0">
                <a:solidFill>
                  <a:srgbClr val="0000FF"/>
                </a:solidFill>
              </a:rPr>
              <a:t> </a:t>
            </a:r>
            <a:r>
              <a:rPr lang="fr-FR" sz="2000" b="1" dirty="0" err="1">
                <a:solidFill>
                  <a:srgbClr val="0000FF"/>
                </a:solidFill>
              </a:rPr>
              <a:t>Linear</a:t>
            </a:r>
            <a:r>
              <a:rPr lang="fr-FR" sz="2000" b="1" dirty="0">
                <a:solidFill>
                  <a:srgbClr val="0000FF"/>
                </a:solidFill>
              </a:rPr>
              <a:t> Transistor for </a:t>
            </a:r>
            <a:r>
              <a:rPr lang="fr-FR" sz="2000" b="1" dirty="0" err="1">
                <a:solidFill>
                  <a:srgbClr val="0000FF"/>
                </a:solidFill>
              </a:rPr>
              <a:t>Millimeter-Wave</a:t>
            </a:r>
            <a:r>
              <a:rPr lang="fr-FR" sz="2000" b="1" dirty="0">
                <a:solidFill>
                  <a:srgbClr val="0000FF"/>
                </a:solidFill>
              </a:rPr>
              <a:t> </a:t>
            </a:r>
            <a:r>
              <a:rPr lang="fr-FR" sz="2000" b="1" dirty="0" err="1">
                <a:solidFill>
                  <a:srgbClr val="0000FF"/>
                </a:solidFill>
              </a:rPr>
              <a:t>Low</a:t>
            </a:r>
            <a:r>
              <a:rPr lang="fr-FR" sz="2000" b="1" dirty="0">
                <a:solidFill>
                  <a:srgbClr val="0000FF"/>
                </a:solidFill>
              </a:rPr>
              <a:t> Noise </a:t>
            </a:r>
            <a:r>
              <a:rPr lang="fr-FR" sz="2000" b="1" dirty="0" err="1">
                <a:solidFill>
                  <a:srgbClr val="0000FF"/>
                </a:solidFill>
              </a:rPr>
              <a:t>Amplifiers</a:t>
            </a:r>
            <a:r>
              <a:rPr lang="fr-FR" sz="2000" b="1" dirty="0">
                <a:solidFill>
                  <a:srgbClr val="0000FF"/>
                </a:solidFill>
              </a:rPr>
              <a:t> </a:t>
            </a:r>
          </a:p>
          <a:p>
            <a:pPr algn="ctr"/>
            <a:r>
              <a:rPr lang="fr-FR" sz="2000" i="1" dirty="0" err="1"/>
              <a:t>Woojin</a:t>
            </a:r>
            <a:r>
              <a:rPr lang="fr-FR" sz="2000" i="1" dirty="0"/>
              <a:t> Choi, </a:t>
            </a:r>
            <a:r>
              <a:rPr lang="fr-FR" sz="2000" i="1" dirty="0" err="1"/>
              <a:t>Renjie</a:t>
            </a:r>
            <a:r>
              <a:rPr lang="fr-FR" sz="2000" i="1" dirty="0"/>
              <a:t> Chen, Cooper Levy, </a:t>
            </a:r>
            <a:r>
              <a:rPr lang="fr-FR" sz="2000" i="1" dirty="0" err="1"/>
              <a:t>Atsunori</a:t>
            </a:r>
            <a:r>
              <a:rPr lang="fr-FR" sz="2000" i="1" dirty="0"/>
              <a:t> Tanaka, </a:t>
            </a:r>
            <a:r>
              <a:rPr lang="fr-FR" sz="2000" i="1" dirty="0" err="1"/>
              <a:t>Ren</a:t>
            </a:r>
            <a:r>
              <a:rPr lang="fr-FR" sz="2000" i="1" dirty="0"/>
              <a:t> Liu, </a:t>
            </a:r>
            <a:r>
              <a:rPr lang="fr-FR" sz="2000" i="1" dirty="0" err="1"/>
              <a:t>Venkatesh</a:t>
            </a:r>
            <a:r>
              <a:rPr lang="fr-FR" sz="2000" i="1" dirty="0"/>
              <a:t> </a:t>
            </a:r>
            <a:r>
              <a:rPr lang="fr-FR" sz="2000" i="1" dirty="0" err="1"/>
              <a:t>Balasubramanian</a:t>
            </a:r>
            <a:r>
              <a:rPr lang="fr-FR" sz="2000" i="1" dirty="0"/>
              <a:t>, Peter M. </a:t>
            </a:r>
            <a:r>
              <a:rPr lang="fr-FR" sz="2000" i="1" dirty="0" err="1"/>
              <a:t>Asbeck</a:t>
            </a:r>
            <a:r>
              <a:rPr lang="fr-FR" sz="2000" i="1" dirty="0"/>
              <a:t>, and </a:t>
            </a:r>
            <a:r>
              <a:rPr lang="fr-FR" sz="2000" i="1" dirty="0" err="1"/>
              <a:t>Shadi</a:t>
            </a:r>
            <a:r>
              <a:rPr lang="fr-FR" sz="2000" i="1" dirty="0"/>
              <a:t> A. </a:t>
            </a:r>
            <a:r>
              <a:rPr lang="fr-FR" sz="2000" i="1" dirty="0" err="1"/>
              <a:t>Dayeh</a:t>
            </a:r>
            <a:r>
              <a:rPr lang="fr-FR" sz="2000" i="1" dirty="0"/>
              <a:t>, </a:t>
            </a:r>
            <a:r>
              <a:rPr lang="fr-FR" sz="2000" b="1" i="1" dirty="0"/>
              <a:t>2020</a:t>
            </a:r>
          </a:p>
        </p:txBody>
      </p:sp>
      <p:sp>
        <p:nvSpPr>
          <p:cNvPr id="9" name="ZoneTexte 8"/>
          <p:cNvSpPr txBox="1"/>
          <p:nvPr/>
        </p:nvSpPr>
        <p:spPr>
          <a:xfrm>
            <a:off x="502310" y="102965"/>
            <a:ext cx="3030386" cy="584775"/>
          </a:xfrm>
          <a:prstGeom prst="rect">
            <a:avLst/>
          </a:prstGeom>
          <a:noFill/>
        </p:spPr>
        <p:txBody>
          <a:bodyPr wrap="square" rtlCol="0">
            <a:spAutoFit/>
          </a:bodyPr>
          <a:lstStyle/>
          <a:p>
            <a:r>
              <a:rPr lang="fr-FR" sz="3200" b="1" dirty="0">
                <a:solidFill>
                  <a:srgbClr val="0000FF"/>
                </a:solidFill>
              </a:rPr>
              <a:t>Reference Paper</a:t>
            </a:r>
          </a:p>
        </p:txBody>
      </p:sp>
      <p:grpSp>
        <p:nvGrpSpPr>
          <p:cNvPr id="2" name="Groupe 1"/>
          <p:cNvGrpSpPr/>
          <p:nvPr/>
        </p:nvGrpSpPr>
        <p:grpSpPr>
          <a:xfrm>
            <a:off x="8890097" y="2014632"/>
            <a:ext cx="3302834" cy="3338209"/>
            <a:chOff x="463377" y="2316402"/>
            <a:chExt cx="3302834" cy="3338209"/>
          </a:xfrm>
        </p:grpSpPr>
        <p:grpSp>
          <p:nvGrpSpPr>
            <p:cNvPr id="12" name="Groupe 11"/>
            <p:cNvGrpSpPr/>
            <p:nvPr/>
          </p:nvGrpSpPr>
          <p:grpSpPr>
            <a:xfrm>
              <a:off x="463377" y="2316402"/>
              <a:ext cx="3302834" cy="2873324"/>
              <a:chOff x="127660" y="1901559"/>
              <a:chExt cx="3783767" cy="3365766"/>
            </a:xfrm>
          </p:grpSpPr>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660" y="2363224"/>
                <a:ext cx="3783767" cy="2904101"/>
              </a:xfrm>
              <a:prstGeom prst="rect">
                <a:avLst/>
              </a:prstGeom>
            </p:spPr>
          </p:pic>
          <p:sp>
            <p:nvSpPr>
              <p:cNvPr id="11" name="ZoneTexte 10"/>
              <p:cNvSpPr txBox="1"/>
              <p:nvPr/>
            </p:nvSpPr>
            <p:spPr>
              <a:xfrm>
                <a:off x="1204372" y="1901559"/>
                <a:ext cx="2195014" cy="540787"/>
              </a:xfrm>
              <a:prstGeom prst="rect">
                <a:avLst/>
              </a:prstGeom>
              <a:noFill/>
            </p:spPr>
            <p:txBody>
              <a:bodyPr wrap="square" rtlCol="0">
                <a:spAutoFit/>
              </a:bodyPr>
              <a:lstStyle/>
              <a:p>
                <a:r>
                  <a:rPr lang="fr-FR" sz="2400" b="1" dirty="0">
                    <a:solidFill>
                      <a:srgbClr val="FF0000"/>
                    </a:solidFill>
                  </a:rPr>
                  <a:t>MIS-</a:t>
                </a:r>
                <a:r>
                  <a:rPr lang="fr-FR" sz="2400" b="1" dirty="0" err="1">
                    <a:solidFill>
                      <a:srgbClr val="FF0000"/>
                    </a:solidFill>
                  </a:rPr>
                  <a:t>FinFET</a:t>
                </a:r>
                <a:endParaRPr lang="fr-FR" sz="2400" b="1" dirty="0">
                  <a:solidFill>
                    <a:srgbClr val="FF0000"/>
                  </a:solidFill>
                </a:endParaRPr>
              </a:p>
            </p:txBody>
          </p:sp>
        </p:grpSp>
        <p:sp>
          <p:nvSpPr>
            <p:cNvPr id="13" name="Rectangle 12"/>
            <p:cNvSpPr/>
            <p:nvPr/>
          </p:nvSpPr>
          <p:spPr>
            <a:xfrm>
              <a:off x="910334" y="4946725"/>
              <a:ext cx="2408919" cy="707886"/>
            </a:xfrm>
            <a:prstGeom prst="rect">
              <a:avLst/>
            </a:prstGeom>
          </p:spPr>
          <p:txBody>
            <a:bodyPr wrap="square">
              <a:spAutoFit/>
            </a:bodyPr>
            <a:lstStyle/>
            <a:p>
              <a:pPr marL="285750" indent="-285750">
                <a:buFont typeface="Arial" panose="020B0604020202020204" pitchFamily="34" charset="0"/>
                <a:buChar char="•"/>
              </a:pPr>
              <a:r>
                <a:rPr lang="fr-FR" sz="2000" b="1" dirty="0"/>
                <a:t>Ns = 9.9e12/cm</a:t>
              </a:r>
              <a:r>
                <a:rPr lang="fr-FR" sz="2000" b="1" baseline="30000" dirty="0"/>
                <a:t>2</a:t>
              </a:r>
              <a:r>
                <a:rPr lang="fr-FR" sz="2000" b="1" dirty="0"/>
                <a:t> </a:t>
              </a:r>
            </a:p>
            <a:p>
              <a:pPr marL="285750" indent="-285750">
                <a:buFont typeface="Arial" panose="020B0604020202020204" pitchFamily="34" charset="0"/>
                <a:buChar char="•"/>
              </a:pPr>
              <a:r>
                <a:rPr lang="fr-FR" sz="2000" b="1" dirty="0"/>
                <a:t>µ =  1124 cm</a:t>
              </a:r>
              <a:r>
                <a:rPr lang="fr-FR" sz="2000" b="1" baseline="30000" dirty="0"/>
                <a:t>2</a:t>
              </a:r>
              <a:r>
                <a:rPr lang="fr-FR" sz="2000" b="1" dirty="0"/>
                <a:t>/Vs</a:t>
              </a:r>
            </a:p>
          </p:txBody>
        </p:sp>
      </p:gr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594" y="1968131"/>
            <a:ext cx="7436570" cy="3431212"/>
          </a:xfrm>
          <a:prstGeom prst="rect">
            <a:avLst/>
          </a:prstGeom>
        </p:spPr>
      </p:pic>
      <p:sp>
        <p:nvSpPr>
          <p:cNvPr id="14" name="Rectangle 13"/>
          <p:cNvSpPr/>
          <p:nvPr/>
        </p:nvSpPr>
        <p:spPr>
          <a:xfrm>
            <a:off x="3150568" y="2399019"/>
            <a:ext cx="1460500" cy="2410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2570635" y="4455162"/>
            <a:ext cx="1924121" cy="2313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8811499" y="5821787"/>
            <a:ext cx="3264873" cy="523220"/>
          </a:xfrm>
          <a:prstGeom prst="rect">
            <a:avLst/>
          </a:prstGeom>
        </p:spPr>
        <p:txBody>
          <a:bodyPr wrap="square">
            <a:spAutoFit/>
          </a:bodyPr>
          <a:lstStyle/>
          <a:p>
            <a:pPr marL="342900" indent="-342900" algn="ctr">
              <a:buFont typeface="Arial" panose="020B0604020202020204" pitchFamily="34" charset="0"/>
              <a:buChar char="•"/>
            </a:pPr>
            <a:r>
              <a:rPr lang="da-DK" sz="2800" b="1" dirty="0">
                <a:solidFill>
                  <a:srgbClr val="FF0000"/>
                </a:solidFill>
              </a:rPr>
              <a:t>Breakdown = 54V</a:t>
            </a:r>
            <a:endParaRPr lang="fr-FR" sz="2800" b="1" dirty="0">
              <a:solidFill>
                <a:srgbClr val="FF0000"/>
              </a:solidFill>
            </a:endParaRPr>
          </a:p>
        </p:txBody>
      </p:sp>
    </p:spTree>
    <p:extLst>
      <p:ext uri="{BB962C8B-B14F-4D97-AF65-F5344CB8AC3E}">
        <p14:creationId xmlns:p14="http://schemas.microsoft.com/office/powerpoint/2010/main" val="28676333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e 13"/>
          <p:cNvGrpSpPr/>
          <p:nvPr/>
        </p:nvGrpSpPr>
        <p:grpSpPr>
          <a:xfrm>
            <a:off x="6242976" y="3592253"/>
            <a:ext cx="3815424" cy="3329316"/>
            <a:chOff x="910334" y="2155823"/>
            <a:chExt cx="3302834" cy="2945105"/>
          </a:xfrm>
        </p:grpSpPr>
        <p:pic>
          <p:nvPicPr>
            <p:cNvPr id="17" name="Imag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334" y="2155823"/>
              <a:ext cx="3302834" cy="2479205"/>
            </a:xfrm>
            <a:prstGeom prst="rect">
              <a:avLst/>
            </a:prstGeom>
          </p:spPr>
        </p:pic>
        <p:sp>
          <p:nvSpPr>
            <p:cNvPr id="16" name="Rectangle 15"/>
            <p:cNvSpPr/>
            <p:nvPr/>
          </p:nvSpPr>
          <p:spPr>
            <a:xfrm>
              <a:off x="1606395" y="4393042"/>
              <a:ext cx="2408919" cy="707886"/>
            </a:xfrm>
            <a:prstGeom prst="rect">
              <a:avLst/>
            </a:prstGeom>
          </p:spPr>
          <p:txBody>
            <a:bodyPr wrap="square">
              <a:spAutoFit/>
            </a:bodyPr>
            <a:lstStyle/>
            <a:p>
              <a:pPr marL="285750" indent="-285750">
                <a:buFont typeface="Arial" panose="020B0604020202020204" pitchFamily="34" charset="0"/>
                <a:buChar char="•"/>
              </a:pPr>
              <a:r>
                <a:rPr lang="fr-FR" sz="2000" b="1" dirty="0"/>
                <a:t>Ns = 9.9e12/cm</a:t>
              </a:r>
              <a:r>
                <a:rPr lang="fr-FR" sz="2000" b="1" baseline="30000" dirty="0"/>
                <a:t>2</a:t>
              </a:r>
              <a:r>
                <a:rPr lang="fr-FR" sz="2000" b="1" dirty="0"/>
                <a:t> </a:t>
              </a:r>
            </a:p>
            <a:p>
              <a:pPr marL="285750" indent="-285750">
                <a:buFont typeface="Arial" panose="020B0604020202020204" pitchFamily="34" charset="0"/>
                <a:buChar char="•"/>
              </a:pPr>
              <a:r>
                <a:rPr lang="fr-FR" sz="2000" b="1" dirty="0"/>
                <a:t>µ =  1124 cm</a:t>
              </a:r>
              <a:r>
                <a:rPr lang="fr-FR" sz="2000" b="1" baseline="30000" dirty="0"/>
                <a:t>2</a:t>
              </a:r>
              <a:r>
                <a:rPr lang="fr-FR" sz="2000" b="1" dirty="0"/>
                <a:t>/Vs</a:t>
              </a:r>
            </a:p>
          </p:txBody>
        </p:sp>
      </p:grpSp>
      <p:pic>
        <p:nvPicPr>
          <p:cNvPr id="20" name="Imag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5040" y="1177018"/>
            <a:ext cx="8776583" cy="2471964"/>
          </a:xfrm>
          <a:prstGeom prst="rect">
            <a:avLst/>
          </a:prstGeom>
        </p:spPr>
      </p:pic>
      <p:sp>
        <p:nvSpPr>
          <p:cNvPr id="21" name="Rectangle 20"/>
          <p:cNvSpPr/>
          <p:nvPr/>
        </p:nvSpPr>
        <p:spPr>
          <a:xfrm>
            <a:off x="3766210" y="102965"/>
            <a:ext cx="7979762" cy="1015663"/>
          </a:xfrm>
          <a:prstGeom prst="rect">
            <a:avLst/>
          </a:prstGeom>
        </p:spPr>
        <p:txBody>
          <a:bodyPr wrap="square">
            <a:spAutoFit/>
          </a:bodyPr>
          <a:lstStyle/>
          <a:p>
            <a:r>
              <a:rPr lang="fr-FR" sz="2000" b="1" dirty="0" err="1">
                <a:solidFill>
                  <a:srgbClr val="0000FF"/>
                </a:solidFill>
              </a:rPr>
              <a:t>Intrinsically</a:t>
            </a:r>
            <a:r>
              <a:rPr lang="fr-FR" sz="2000" b="1" dirty="0">
                <a:solidFill>
                  <a:srgbClr val="0000FF"/>
                </a:solidFill>
              </a:rPr>
              <a:t> </a:t>
            </a:r>
            <a:r>
              <a:rPr lang="fr-FR" sz="2000" b="1" dirty="0" err="1">
                <a:solidFill>
                  <a:srgbClr val="0000FF"/>
                </a:solidFill>
              </a:rPr>
              <a:t>Linear</a:t>
            </a:r>
            <a:r>
              <a:rPr lang="fr-FR" sz="2000" b="1" dirty="0">
                <a:solidFill>
                  <a:srgbClr val="0000FF"/>
                </a:solidFill>
              </a:rPr>
              <a:t> Transistor for </a:t>
            </a:r>
            <a:r>
              <a:rPr lang="fr-FR" sz="2000" b="1" dirty="0" err="1">
                <a:solidFill>
                  <a:srgbClr val="0000FF"/>
                </a:solidFill>
              </a:rPr>
              <a:t>Millimeter-Wave</a:t>
            </a:r>
            <a:r>
              <a:rPr lang="fr-FR" sz="2000" b="1" dirty="0">
                <a:solidFill>
                  <a:srgbClr val="0000FF"/>
                </a:solidFill>
              </a:rPr>
              <a:t> </a:t>
            </a:r>
            <a:r>
              <a:rPr lang="fr-FR" sz="2000" b="1" dirty="0" err="1">
                <a:solidFill>
                  <a:srgbClr val="0000FF"/>
                </a:solidFill>
              </a:rPr>
              <a:t>Low</a:t>
            </a:r>
            <a:r>
              <a:rPr lang="fr-FR" sz="2000" b="1" dirty="0">
                <a:solidFill>
                  <a:srgbClr val="0000FF"/>
                </a:solidFill>
              </a:rPr>
              <a:t> Noise </a:t>
            </a:r>
            <a:r>
              <a:rPr lang="fr-FR" sz="2000" b="1" dirty="0" err="1">
                <a:solidFill>
                  <a:srgbClr val="0000FF"/>
                </a:solidFill>
              </a:rPr>
              <a:t>Amplifiers</a:t>
            </a:r>
            <a:r>
              <a:rPr lang="fr-FR" sz="2000" b="1" dirty="0">
                <a:solidFill>
                  <a:srgbClr val="0000FF"/>
                </a:solidFill>
              </a:rPr>
              <a:t> </a:t>
            </a:r>
          </a:p>
          <a:p>
            <a:pPr algn="ctr"/>
            <a:r>
              <a:rPr lang="fr-FR" sz="2000" i="1" dirty="0" err="1"/>
              <a:t>Woojin</a:t>
            </a:r>
            <a:r>
              <a:rPr lang="fr-FR" sz="2000" i="1" dirty="0"/>
              <a:t> Choi, </a:t>
            </a:r>
            <a:r>
              <a:rPr lang="fr-FR" sz="2000" i="1" dirty="0" err="1"/>
              <a:t>Renjie</a:t>
            </a:r>
            <a:r>
              <a:rPr lang="fr-FR" sz="2000" i="1" dirty="0"/>
              <a:t> Chen, Cooper Levy, </a:t>
            </a:r>
            <a:r>
              <a:rPr lang="fr-FR" sz="2000" i="1" dirty="0" err="1"/>
              <a:t>Atsunori</a:t>
            </a:r>
            <a:r>
              <a:rPr lang="fr-FR" sz="2000" i="1" dirty="0"/>
              <a:t> Tanaka, </a:t>
            </a:r>
            <a:r>
              <a:rPr lang="fr-FR" sz="2000" i="1" dirty="0" err="1"/>
              <a:t>Ren</a:t>
            </a:r>
            <a:r>
              <a:rPr lang="fr-FR" sz="2000" i="1" dirty="0"/>
              <a:t> Liu, </a:t>
            </a:r>
            <a:r>
              <a:rPr lang="fr-FR" sz="2000" i="1" dirty="0" err="1"/>
              <a:t>Venkatesh</a:t>
            </a:r>
            <a:r>
              <a:rPr lang="fr-FR" sz="2000" i="1" dirty="0"/>
              <a:t> </a:t>
            </a:r>
            <a:r>
              <a:rPr lang="fr-FR" sz="2000" i="1" dirty="0" err="1"/>
              <a:t>Balasubramanian</a:t>
            </a:r>
            <a:r>
              <a:rPr lang="fr-FR" sz="2000" i="1" dirty="0"/>
              <a:t>, Peter M. </a:t>
            </a:r>
            <a:r>
              <a:rPr lang="fr-FR" sz="2000" i="1" dirty="0" err="1"/>
              <a:t>Asbeck</a:t>
            </a:r>
            <a:r>
              <a:rPr lang="fr-FR" sz="2000" i="1" dirty="0"/>
              <a:t>, and </a:t>
            </a:r>
            <a:r>
              <a:rPr lang="fr-FR" sz="2000" i="1" dirty="0" err="1"/>
              <a:t>Shadi</a:t>
            </a:r>
            <a:r>
              <a:rPr lang="fr-FR" sz="2000" i="1" dirty="0"/>
              <a:t> A. </a:t>
            </a:r>
            <a:r>
              <a:rPr lang="fr-FR" sz="2000" i="1" dirty="0" err="1"/>
              <a:t>Dayeh</a:t>
            </a:r>
            <a:r>
              <a:rPr lang="fr-FR" sz="2000" i="1" dirty="0"/>
              <a:t>, </a:t>
            </a:r>
            <a:r>
              <a:rPr lang="fr-FR" sz="2000" b="1" i="1" dirty="0"/>
              <a:t>2020</a:t>
            </a:r>
          </a:p>
        </p:txBody>
      </p:sp>
      <p:sp>
        <p:nvSpPr>
          <p:cNvPr id="22" name="ZoneTexte 21"/>
          <p:cNvSpPr txBox="1"/>
          <p:nvPr/>
        </p:nvSpPr>
        <p:spPr>
          <a:xfrm>
            <a:off x="502310" y="102965"/>
            <a:ext cx="3030386" cy="584775"/>
          </a:xfrm>
          <a:prstGeom prst="rect">
            <a:avLst/>
          </a:prstGeom>
          <a:noFill/>
        </p:spPr>
        <p:txBody>
          <a:bodyPr wrap="square" rtlCol="0">
            <a:spAutoFit/>
          </a:bodyPr>
          <a:lstStyle/>
          <a:p>
            <a:r>
              <a:rPr lang="fr-FR" sz="3200" b="1" dirty="0">
                <a:solidFill>
                  <a:srgbClr val="0000FF"/>
                </a:solidFill>
              </a:rPr>
              <a:t>Reference Paper</a:t>
            </a:r>
          </a:p>
        </p:txBody>
      </p:sp>
      <p:grpSp>
        <p:nvGrpSpPr>
          <p:cNvPr id="4" name="Groupe 3"/>
          <p:cNvGrpSpPr/>
          <p:nvPr/>
        </p:nvGrpSpPr>
        <p:grpSpPr>
          <a:xfrm>
            <a:off x="2017503" y="3956282"/>
            <a:ext cx="3925829" cy="2676229"/>
            <a:chOff x="1569781" y="3956282"/>
            <a:chExt cx="3925829" cy="2676229"/>
          </a:xfrm>
        </p:grpSpPr>
        <p:pic>
          <p:nvPicPr>
            <p:cNvPr id="19" name="Imag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9781" y="3956282"/>
              <a:ext cx="3925829" cy="2676229"/>
            </a:xfrm>
            <a:prstGeom prst="rect">
              <a:avLst/>
            </a:prstGeom>
          </p:spPr>
        </p:pic>
        <p:sp>
          <p:nvSpPr>
            <p:cNvPr id="2" name="Rectangle 1"/>
            <p:cNvSpPr/>
            <p:nvPr/>
          </p:nvSpPr>
          <p:spPr>
            <a:xfrm>
              <a:off x="2197100" y="3956282"/>
              <a:ext cx="1460500" cy="59031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ZoneTexte 2"/>
          <p:cNvSpPr txBox="1"/>
          <p:nvPr/>
        </p:nvSpPr>
        <p:spPr>
          <a:xfrm>
            <a:off x="2927350" y="2413000"/>
            <a:ext cx="1574800" cy="523220"/>
          </a:xfrm>
          <a:prstGeom prst="rect">
            <a:avLst/>
          </a:prstGeom>
          <a:noFill/>
        </p:spPr>
        <p:txBody>
          <a:bodyPr wrap="square" rtlCol="0">
            <a:spAutoFit/>
          </a:bodyPr>
          <a:lstStyle/>
          <a:p>
            <a:r>
              <a:rPr lang="fr-FR" sz="2800" b="1" dirty="0" err="1"/>
              <a:t>Ft</a:t>
            </a:r>
            <a:r>
              <a:rPr lang="fr-FR" sz="2800" b="1" dirty="0"/>
              <a:t> </a:t>
            </a:r>
            <a:r>
              <a:rPr lang="fr-FR" sz="2800" b="1" dirty="0" err="1"/>
              <a:t>planar</a:t>
            </a:r>
            <a:endParaRPr lang="fr-FR" sz="2800" b="1" dirty="0"/>
          </a:p>
        </p:txBody>
      </p:sp>
      <p:sp>
        <p:nvSpPr>
          <p:cNvPr id="23" name="ZoneTexte 22"/>
          <p:cNvSpPr txBox="1"/>
          <p:nvPr/>
        </p:nvSpPr>
        <p:spPr>
          <a:xfrm>
            <a:off x="7651052" y="2413000"/>
            <a:ext cx="1574800" cy="523220"/>
          </a:xfrm>
          <a:prstGeom prst="rect">
            <a:avLst/>
          </a:prstGeom>
          <a:noFill/>
        </p:spPr>
        <p:txBody>
          <a:bodyPr wrap="square" rtlCol="0">
            <a:spAutoFit/>
          </a:bodyPr>
          <a:lstStyle/>
          <a:p>
            <a:r>
              <a:rPr lang="fr-FR" sz="2800" b="1" dirty="0" err="1"/>
              <a:t>Ft</a:t>
            </a:r>
            <a:r>
              <a:rPr lang="fr-FR" sz="2800" b="1" dirty="0"/>
              <a:t> </a:t>
            </a:r>
            <a:r>
              <a:rPr lang="fr-FR" sz="2800" b="1" dirty="0" err="1"/>
              <a:t>FinFET</a:t>
            </a:r>
            <a:endParaRPr lang="fr-FR" sz="2800" b="1" dirty="0"/>
          </a:p>
        </p:txBody>
      </p:sp>
      <p:sp>
        <p:nvSpPr>
          <p:cNvPr id="24" name="ZoneTexte 23"/>
          <p:cNvSpPr txBox="1"/>
          <p:nvPr/>
        </p:nvSpPr>
        <p:spPr>
          <a:xfrm>
            <a:off x="0" y="4664011"/>
            <a:ext cx="2153290" cy="954107"/>
          </a:xfrm>
          <a:prstGeom prst="rect">
            <a:avLst/>
          </a:prstGeom>
          <a:noFill/>
        </p:spPr>
        <p:txBody>
          <a:bodyPr wrap="square" rtlCol="0">
            <a:spAutoFit/>
          </a:bodyPr>
          <a:lstStyle/>
          <a:p>
            <a:pPr algn="ctr"/>
            <a:r>
              <a:rPr lang="fr-FR" sz="2800" b="1" dirty="0"/>
              <a:t>Large signal MIS-</a:t>
            </a:r>
            <a:r>
              <a:rPr lang="fr-FR" sz="2800" b="1" dirty="0" err="1"/>
              <a:t>FinFET</a:t>
            </a:r>
            <a:endParaRPr lang="fr-FR" sz="2800" b="1" dirty="0"/>
          </a:p>
        </p:txBody>
      </p:sp>
      <p:sp>
        <p:nvSpPr>
          <p:cNvPr id="5" name="Rectangle: Rounded Corners 4">
            <a:extLst>
              <a:ext uri="{FF2B5EF4-FFF2-40B4-BE49-F238E27FC236}">
                <a16:creationId xmlns:a16="http://schemas.microsoft.com/office/drawing/2014/main" id="{81EE38E9-4750-F62A-22CE-8ACD99E97241}"/>
              </a:ext>
            </a:extLst>
          </p:cNvPr>
          <p:cNvSpPr/>
          <p:nvPr/>
        </p:nvSpPr>
        <p:spPr>
          <a:xfrm>
            <a:off x="10153028" y="3592253"/>
            <a:ext cx="1965366" cy="2846617"/>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Strong </a:t>
            </a:r>
            <a:r>
              <a:rPr lang="fr-FR" dirty="0" err="1"/>
              <a:t>trade</a:t>
            </a:r>
            <a:r>
              <a:rPr lang="fr-FR" dirty="0"/>
              <a:t>-off </a:t>
            </a:r>
            <a:r>
              <a:rPr lang="fr-FR" dirty="0" err="1"/>
              <a:t>with</a:t>
            </a:r>
            <a:r>
              <a:rPr lang="fr-FR" dirty="0"/>
              <a:t> gain and </a:t>
            </a:r>
            <a:r>
              <a:rPr lang="fr-FR" dirty="0" err="1"/>
              <a:t>thus</a:t>
            </a:r>
            <a:r>
              <a:rPr lang="fr-FR" dirty="0"/>
              <a:t> high </a:t>
            </a:r>
            <a:r>
              <a:rPr lang="fr-FR" dirty="0" err="1"/>
              <a:t>frequency</a:t>
            </a:r>
            <a:r>
              <a:rPr lang="fr-FR" dirty="0"/>
              <a:t> of </a:t>
            </a:r>
            <a:r>
              <a:rPr lang="fr-FR" dirty="0" err="1"/>
              <a:t>operation</a:t>
            </a:r>
            <a:endParaRPr lang="fr-FR" dirty="0"/>
          </a:p>
          <a:p>
            <a:pPr algn="ctr"/>
            <a:endParaRPr lang="fr-FR" dirty="0"/>
          </a:p>
          <a:p>
            <a:pPr algn="ctr"/>
            <a:r>
              <a:rPr lang="fr-FR" dirty="0"/>
              <a:t>Question about </a:t>
            </a:r>
            <a:r>
              <a:rPr lang="fr-FR" dirty="0" err="1"/>
              <a:t>higher</a:t>
            </a:r>
            <a:r>
              <a:rPr lang="fr-FR" dirty="0"/>
              <a:t> drain </a:t>
            </a:r>
            <a:r>
              <a:rPr lang="fr-FR" dirty="0" err="1"/>
              <a:t>bias</a:t>
            </a:r>
            <a:r>
              <a:rPr lang="fr-FR" dirty="0"/>
              <a:t>? </a:t>
            </a:r>
            <a:r>
              <a:rPr lang="fr-FR" dirty="0" err="1"/>
              <a:t>robustness</a:t>
            </a:r>
            <a:endParaRPr lang="en-US" dirty="0"/>
          </a:p>
        </p:txBody>
      </p:sp>
    </p:spTree>
    <p:extLst>
      <p:ext uri="{BB962C8B-B14F-4D97-AF65-F5344CB8AC3E}">
        <p14:creationId xmlns:p14="http://schemas.microsoft.com/office/powerpoint/2010/main" val="3307815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3"/>
          <p:cNvSpPr>
            <a:spLocks noChangeArrowheads="1"/>
          </p:cNvSpPr>
          <p:nvPr/>
        </p:nvSpPr>
        <p:spPr bwMode="auto">
          <a:xfrm>
            <a:off x="2344821" y="102424"/>
            <a:ext cx="7010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4389438">
              <a:defRPr sz="2400">
                <a:solidFill>
                  <a:schemeClr val="tx1"/>
                </a:solidFill>
                <a:latin typeface="Arial" panose="020B0604020202020204" pitchFamily="34" charset="0"/>
                <a:ea typeface="ＭＳ Ｐゴシック" panose="020B0600070205080204" pitchFamily="34" charset="-128"/>
              </a:defRPr>
            </a:lvl1pPr>
            <a:lvl2pPr marL="742950" indent="-285750" defTabSz="4389438">
              <a:defRPr sz="2400">
                <a:solidFill>
                  <a:schemeClr val="tx1"/>
                </a:solidFill>
                <a:latin typeface="Arial" panose="020B0604020202020204" pitchFamily="34" charset="0"/>
                <a:ea typeface="ＭＳ Ｐゴシック" panose="020B0600070205080204" pitchFamily="34" charset="-128"/>
              </a:defRPr>
            </a:lvl2pPr>
            <a:lvl3pPr marL="1143000" indent="-228600" defTabSz="4389438">
              <a:defRPr sz="2400">
                <a:solidFill>
                  <a:schemeClr val="tx1"/>
                </a:solidFill>
                <a:latin typeface="Arial" panose="020B0604020202020204" pitchFamily="34" charset="0"/>
                <a:ea typeface="ＭＳ Ｐゴシック" panose="020B0600070205080204" pitchFamily="34" charset="-128"/>
              </a:defRPr>
            </a:lvl3pPr>
            <a:lvl4pPr marL="1600200" indent="-228600" defTabSz="4389438">
              <a:defRPr sz="2400">
                <a:solidFill>
                  <a:schemeClr val="tx1"/>
                </a:solidFill>
                <a:latin typeface="Arial" panose="020B0604020202020204" pitchFamily="34" charset="0"/>
                <a:ea typeface="ＭＳ Ｐゴシック" panose="020B0600070205080204" pitchFamily="34" charset="-128"/>
              </a:defRPr>
            </a:lvl4pPr>
            <a:lvl5pPr marL="2057400" indent="-228600" defTabSz="4389438">
              <a:defRPr sz="2400">
                <a:solidFill>
                  <a:schemeClr val="tx1"/>
                </a:solidFill>
                <a:latin typeface="Arial" panose="020B0604020202020204" pitchFamily="34" charset="0"/>
                <a:ea typeface="ＭＳ Ｐゴシック" panose="020B0600070205080204" pitchFamily="34" charset="-128"/>
              </a:defRPr>
            </a:lvl5pPr>
            <a:lvl6pPr marL="2514600" indent="-228600"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zh-TW" sz="3200" b="1" dirty="0">
                <a:solidFill>
                  <a:srgbClr val="002060"/>
                </a:solidFill>
                <a:latin typeface="Verdana" panose="020B0604030504040204" pitchFamily="34" charset="0"/>
                <a:cs typeface="Arial" panose="020B0604020202020204" pitchFamily="34" charset="0"/>
              </a:rPr>
              <a:t>GaN HEMT – Fujitsu  </a:t>
            </a:r>
            <a:endParaRPr lang="en-US" altLang="en-US" sz="3200" b="1" dirty="0">
              <a:solidFill>
                <a:srgbClr val="002060"/>
              </a:solidFill>
              <a:latin typeface="Verdana" panose="020B0604030504040204" pitchFamily="34" charset="0"/>
              <a:cs typeface="Arial" panose="020B0604020202020204" pitchFamily="34" charset="0"/>
            </a:endParaRPr>
          </a:p>
        </p:txBody>
      </p:sp>
      <p:pic>
        <p:nvPicPr>
          <p:cNvPr id="1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050" y="1141966"/>
            <a:ext cx="2914671" cy="2622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93721" y="1362502"/>
            <a:ext cx="2983389" cy="2401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31379" y="1089854"/>
            <a:ext cx="2737886" cy="2716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930641" y="970612"/>
            <a:ext cx="3261359" cy="2793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9372" y="4189602"/>
            <a:ext cx="4278544" cy="245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6"/>
          <p:cNvSpPr txBox="1">
            <a:spLocks noChangeArrowheads="1"/>
          </p:cNvSpPr>
          <p:nvPr/>
        </p:nvSpPr>
        <p:spPr bwMode="auto">
          <a:xfrm>
            <a:off x="4856480" y="3847459"/>
            <a:ext cx="733552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a:defRPr sz="2400">
                <a:solidFill>
                  <a:schemeClr val="tx1"/>
                </a:solidFill>
                <a:latin typeface="Arial" panose="020B0604020202020204" pitchFamily="34" charset="0"/>
                <a:ea typeface="ＭＳ Ｐゴシック" panose="020B0600070205080204" pitchFamily="34" charset="-128"/>
              </a:defRPr>
            </a:lvl1pPr>
            <a:lvl2pPr marL="1200150" indent="-7429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Arial" panose="020B0604020202020204" pitchFamily="34" charset="0"/>
              <a:buChar char="•"/>
            </a:pPr>
            <a:r>
              <a:rPr lang="en-US" altLang="en-US" sz="1800" dirty="0"/>
              <a:t>SiC substrate</a:t>
            </a:r>
          </a:p>
          <a:p>
            <a:pPr>
              <a:buFont typeface="Arial" panose="020B0604020202020204" pitchFamily="34" charset="0"/>
              <a:buChar char="•"/>
            </a:pPr>
            <a:r>
              <a:rPr lang="en-US" altLang="en-US" sz="1800" dirty="0" err="1"/>
              <a:t>InAlGaN</a:t>
            </a:r>
            <a:r>
              <a:rPr lang="en-US" altLang="en-US" sz="1800" dirty="0"/>
              <a:t> barrier was used instead of InAlN:</a:t>
            </a:r>
          </a:p>
          <a:p>
            <a:pPr marL="457200" lvl="1" indent="0"/>
            <a:r>
              <a:rPr lang="en-US" altLang="en-US" sz="1800" dirty="0"/>
              <a:t>1. Reduced gate leakage.</a:t>
            </a:r>
          </a:p>
          <a:p>
            <a:pPr marL="457200" lvl="1" indent="0"/>
            <a:r>
              <a:rPr lang="en-US" altLang="en-US" sz="1800" dirty="0"/>
              <a:t>2. 90% more 2DEG density.</a:t>
            </a:r>
          </a:p>
          <a:p>
            <a:pPr>
              <a:buFont typeface="Arial" panose="020B0604020202020204" pitchFamily="34" charset="0"/>
              <a:buChar char="•"/>
            </a:pPr>
            <a:r>
              <a:rPr lang="en-US" altLang="en-US" sz="1800" dirty="0"/>
              <a:t>Double layer SiN =&gt; prevent oxidation and reduce current collapse.</a:t>
            </a:r>
          </a:p>
          <a:p>
            <a:pPr>
              <a:buFont typeface="Arial" panose="020B0604020202020204" pitchFamily="34" charset="0"/>
              <a:buChar char="•"/>
            </a:pPr>
            <a:r>
              <a:rPr lang="en-US" altLang="en-US" sz="1800" dirty="0" err="1"/>
              <a:t>f</a:t>
            </a:r>
            <a:r>
              <a:rPr lang="en-US" altLang="en-US" sz="1800" baseline="-25000" dirty="0" err="1"/>
              <a:t>max</a:t>
            </a:r>
            <a:r>
              <a:rPr lang="en-US" altLang="en-US" sz="1800" dirty="0"/>
              <a:t>=200GHz</a:t>
            </a:r>
          </a:p>
          <a:p>
            <a:pPr>
              <a:buFont typeface="Arial" panose="020B0604020202020204" pitchFamily="34" charset="0"/>
              <a:buChar char="•"/>
            </a:pPr>
            <a:r>
              <a:rPr lang="en-US" altLang="en-US" sz="1800" dirty="0"/>
              <a:t>P</a:t>
            </a:r>
            <a:r>
              <a:rPr lang="en-US" altLang="en-US" sz="1800" baseline="-25000" dirty="0"/>
              <a:t>out</a:t>
            </a:r>
            <a:r>
              <a:rPr lang="en-US" altLang="en-US" sz="1800" dirty="0"/>
              <a:t>=3W/mm @ 96 GHz (W-band), @V</a:t>
            </a:r>
            <a:r>
              <a:rPr lang="en-US" altLang="en-US" sz="1800" baseline="-25000" dirty="0"/>
              <a:t>g</a:t>
            </a:r>
            <a:r>
              <a:rPr lang="en-US" altLang="en-US" sz="1800" dirty="0"/>
              <a:t>=-1V, </a:t>
            </a:r>
            <a:r>
              <a:rPr lang="en-US" altLang="en-US" sz="1800" dirty="0" err="1"/>
              <a:t>V</a:t>
            </a:r>
            <a:r>
              <a:rPr lang="en-US" altLang="en-US" sz="1800" baseline="-25000" dirty="0" err="1"/>
              <a:t>ds</a:t>
            </a:r>
            <a:r>
              <a:rPr lang="en-US" altLang="en-US" sz="1800" dirty="0"/>
              <a:t>=20V</a:t>
            </a:r>
          </a:p>
          <a:p>
            <a:pPr>
              <a:buFont typeface="Arial" panose="020B0604020202020204" pitchFamily="34" charset="0"/>
              <a:buChar char="•"/>
            </a:pPr>
            <a:endParaRPr lang="en-US" altLang="en-US" sz="1800" dirty="0"/>
          </a:p>
          <a:p>
            <a:pPr marL="0" indent="0"/>
            <a:r>
              <a:rPr lang="en-US" altLang="en-US" sz="1800" b="1" dirty="0"/>
              <a:t>K. </a:t>
            </a:r>
            <a:r>
              <a:rPr lang="en-US" altLang="en-US" sz="1800" b="1" dirty="0" err="1"/>
              <a:t>Makiyama</a:t>
            </a:r>
            <a:r>
              <a:rPr lang="en-US" altLang="en-US" sz="1800" b="1" dirty="0"/>
              <a:t> et al., IEDM 9.1, 2015</a:t>
            </a:r>
          </a:p>
          <a:p>
            <a:pPr>
              <a:buFont typeface="Arial" panose="020B0604020202020204" pitchFamily="34" charset="0"/>
              <a:buChar char="•"/>
            </a:pPr>
            <a:endParaRPr lang="en-US" altLang="en-US" sz="1800" dirty="0"/>
          </a:p>
        </p:txBody>
      </p:sp>
      <p:sp>
        <p:nvSpPr>
          <p:cNvPr id="2" name="Espace réservé du numéro de diapositive 1"/>
          <p:cNvSpPr>
            <a:spLocks noGrp="1"/>
          </p:cNvSpPr>
          <p:nvPr>
            <p:ph type="sldNum" sz="quarter" idx="12"/>
          </p:nvPr>
        </p:nvSpPr>
        <p:spPr/>
        <p:txBody>
          <a:bodyPr/>
          <a:lstStyle/>
          <a:p>
            <a:fld id="{3BE224B6-48B7-48F4-B2E1-A273A2247066}" type="slidenum">
              <a:rPr lang="fr-FR" smtClean="0"/>
              <a:t>4</a:t>
            </a:fld>
            <a:endParaRPr lang="fr-FR"/>
          </a:p>
        </p:txBody>
      </p:sp>
    </p:spTree>
    <p:extLst>
      <p:ext uri="{BB962C8B-B14F-4D97-AF65-F5344CB8AC3E}">
        <p14:creationId xmlns:p14="http://schemas.microsoft.com/office/powerpoint/2010/main" val="27767257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51100" y="126137"/>
            <a:ext cx="9575800" cy="1323439"/>
          </a:xfrm>
          <a:prstGeom prst="rect">
            <a:avLst/>
          </a:prstGeom>
        </p:spPr>
        <p:txBody>
          <a:bodyPr wrap="square">
            <a:spAutoFit/>
          </a:bodyPr>
          <a:lstStyle/>
          <a:p>
            <a:pPr algn="ctr"/>
            <a:r>
              <a:rPr lang="fr-FR" sz="2000" b="1" dirty="0" err="1">
                <a:solidFill>
                  <a:srgbClr val="0000FF"/>
                </a:solidFill>
              </a:rPr>
              <a:t>GaN-Based</a:t>
            </a:r>
            <a:r>
              <a:rPr lang="fr-FR" sz="2000" b="1" dirty="0">
                <a:solidFill>
                  <a:srgbClr val="0000FF"/>
                </a:solidFill>
              </a:rPr>
              <a:t> Field-</a:t>
            </a:r>
            <a:r>
              <a:rPr lang="fr-FR" sz="2000" b="1" dirty="0" err="1">
                <a:solidFill>
                  <a:srgbClr val="0000FF"/>
                </a:solidFill>
              </a:rPr>
              <a:t>Effect</a:t>
            </a:r>
            <a:r>
              <a:rPr lang="fr-FR" sz="2000" b="1" dirty="0">
                <a:solidFill>
                  <a:srgbClr val="0000FF"/>
                </a:solidFill>
              </a:rPr>
              <a:t> Transistors </a:t>
            </a:r>
            <a:r>
              <a:rPr lang="fr-FR" sz="2000" b="1" dirty="0" err="1">
                <a:solidFill>
                  <a:srgbClr val="0000FF"/>
                </a:solidFill>
              </a:rPr>
              <a:t>With</a:t>
            </a:r>
            <a:r>
              <a:rPr lang="fr-FR" sz="2000" b="1" dirty="0">
                <a:solidFill>
                  <a:srgbClr val="0000FF"/>
                </a:solidFill>
              </a:rPr>
              <a:t> </a:t>
            </a:r>
            <a:r>
              <a:rPr lang="fr-FR" sz="2000" b="1" dirty="0" err="1">
                <a:solidFill>
                  <a:srgbClr val="0000FF"/>
                </a:solidFill>
              </a:rPr>
              <a:t>Laterally</a:t>
            </a:r>
            <a:r>
              <a:rPr lang="fr-FR" sz="2000" b="1" dirty="0">
                <a:solidFill>
                  <a:srgbClr val="0000FF"/>
                </a:solidFill>
              </a:rPr>
              <a:t> </a:t>
            </a:r>
            <a:r>
              <a:rPr lang="fr-FR" sz="2000" b="1" dirty="0" err="1">
                <a:solidFill>
                  <a:srgbClr val="0000FF"/>
                </a:solidFill>
              </a:rPr>
              <a:t>Gated</a:t>
            </a:r>
            <a:r>
              <a:rPr lang="fr-FR" sz="2000" b="1" dirty="0">
                <a:solidFill>
                  <a:srgbClr val="0000FF"/>
                </a:solidFill>
              </a:rPr>
              <a:t> </a:t>
            </a:r>
            <a:r>
              <a:rPr lang="fr-FR" sz="2000" b="1" dirty="0" err="1">
                <a:solidFill>
                  <a:srgbClr val="0000FF"/>
                </a:solidFill>
              </a:rPr>
              <a:t>Two-Dimensional</a:t>
            </a:r>
            <a:r>
              <a:rPr lang="fr-FR" sz="2000" b="1" dirty="0">
                <a:solidFill>
                  <a:srgbClr val="0000FF"/>
                </a:solidFill>
              </a:rPr>
              <a:t> Electron </a:t>
            </a:r>
            <a:r>
              <a:rPr lang="fr-FR" sz="2000" b="1" dirty="0" err="1">
                <a:solidFill>
                  <a:srgbClr val="0000FF"/>
                </a:solidFill>
              </a:rPr>
              <a:t>Gas</a:t>
            </a:r>
            <a:r>
              <a:rPr lang="fr-FR" sz="2000" b="1" dirty="0">
                <a:solidFill>
                  <a:srgbClr val="0000FF"/>
                </a:solidFill>
              </a:rPr>
              <a:t> </a:t>
            </a:r>
          </a:p>
          <a:p>
            <a:pPr algn="ctr"/>
            <a:r>
              <a:rPr lang="fr-FR" sz="2000" i="1" dirty="0" err="1"/>
              <a:t>Keisuke</a:t>
            </a:r>
            <a:r>
              <a:rPr lang="fr-FR" sz="2000" i="1" dirty="0"/>
              <a:t> </a:t>
            </a:r>
            <a:r>
              <a:rPr lang="fr-FR" sz="2000" i="1" dirty="0" err="1"/>
              <a:t>Shinohara</a:t>
            </a:r>
            <a:r>
              <a:rPr lang="fr-FR" sz="2000" i="1" dirty="0"/>
              <a:t> , Senior </a:t>
            </a:r>
            <a:r>
              <a:rPr lang="fr-FR" sz="2000" i="1" dirty="0" err="1"/>
              <a:t>Member</a:t>
            </a:r>
            <a:r>
              <a:rPr lang="fr-FR" sz="2000" i="1" dirty="0"/>
              <a:t>, IEEE, Casey King, Andrew D. Carter, </a:t>
            </a:r>
            <a:r>
              <a:rPr lang="fr-FR" sz="2000" i="1" dirty="0" err="1"/>
              <a:t>Member</a:t>
            </a:r>
            <a:r>
              <a:rPr lang="fr-FR" sz="2000" i="1" dirty="0"/>
              <a:t>, IEEE, </a:t>
            </a:r>
            <a:r>
              <a:rPr lang="fr-FR" sz="2000" i="1" dirty="0" err="1"/>
              <a:t>Eric</a:t>
            </a:r>
            <a:r>
              <a:rPr lang="fr-FR" sz="2000" i="1" dirty="0"/>
              <a:t> J. </a:t>
            </a:r>
            <a:r>
              <a:rPr lang="fr-FR" sz="2000" i="1" dirty="0" err="1"/>
              <a:t>Regan</a:t>
            </a:r>
            <a:r>
              <a:rPr lang="fr-FR" sz="2000" i="1" dirty="0"/>
              <a:t>, Andrea Arias, </a:t>
            </a:r>
            <a:r>
              <a:rPr lang="fr-FR" sz="2000" i="1" dirty="0" err="1"/>
              <a:t>Member</a:t>
            </a:r>
            <a:r>
              <a:rPr lang="fr-FR" sz="2000" i="1" dirty="0"/>
              <a:t>, IEEE, Joshua Bergman, </a:t>
            </a:r>
            <a:r>
              <a:rPr lang="fr-FR" sz="2000" i="1" dirty="0" err="1"/>
              <a:t>Member</a:t>
            </a:r>
            <a:r>
              <a:rPr lang="fr-FR" sz="2000" i="1" dirty="0"/>
              <a:t>, IEEE, Miguel </a:t>
            </a:r>
            <a:r>
              <a:rPr lang="fr-FR" sz="2000" i="1" dirty="0" err="1"/>
              <a:t>Urteaga</a:t>
            </a:r>
            <a:r>
              <a:rPr lang="fr-FR" sz="2000" i="1" dirty="0"/>
              <a:t>, Senior </a:t>
            </a:r>
            <a:r>
              <a:rPr lang="fr-FR" sz="2000" i="1" dirty="0" err="1"/>
              <a:t>Member</a:t>
            </a:r>
            <a:r>
              <a:rPr lang="fr-FR" sz="2000" i="1" dirty="0"/>
              <a:t>, IEEE, and </a:t>
            </a:r>
            <a:r>
              <a:rPr lang="fr-FR" sz="2000" i="1" dirty="0" err="1"/>
              <a:t>Berinder</a:t>
            </a:r>
            <a:r>
              <a:rPr lang="fr-FR" sz="2000" i="1" dirty="0"/>
              <a:t> Brar, Senior </a:t>
            </a:r>
            <a:r>
              <a:rPr lang="fr-FR" sz="2000" i="1" dirty="0" err="1"/>
              <a:t>Member</a:t>
            </a:r>
            <a:r>
              <a:rPr lang="fr-FR" sz="2000" i="1" dirty="0"/>
              <a:t>, IEEE, </a:t>
            </a:r>
            <a:r>
              <a:rPr lang="fr-FR" sz="2000" b="1" i="1" dirty="0"/>
              <a:t>2018</a:t>
            </a:r>
          </a:p>
        </p:txBody>
      </p:sp>
      <p:sp>
        <p:nvSpPr>
          <p:cNvPr id="3" name="ZoneTexte 2"/>
          <p:cNvSpPr txBox="1"/>
          <p:nvPr/>
        </p:nvSpPr>
        <p:spPr>
          <a:xfrm>
            <a:off x="261010" y="126137"/>
            <a:ext cx="1948790" cy="1077218"/>
          </a:xfrm>
          <a:prstGeom prst="rect">
            <a:avLst/>
          </a:prstGeom>
          <a:noFill/>
        </p:spPr>
        <p:txBody>
          <a:bodyPr wrap="square" rtlCol="0">
            <a:spAutoFit/>
          </a:bodyPr>
          <a:lstStyle/>
          <a:p>
            <a:pPr algn="ctr"/>
            <a:r>
              <a:rPr lang="fr-FR" sz="3200" b="1" dirty="0">
                <a:solidFill>
                  <a:srgbClr val="0000FF"/>
                </a:solidFill>
              </a:rPr>
              <a:t>Reference Paper</a:t>
            </a:r>
          </a:p>
        </p:txBody>
      </p:sp>
      <p:grpSp>
        <p:nvGrpSpPr>
          <p:cNvPr id="6" name="Groupe 5"/>
          <p:cNvGrpSpPr/>
          <p:nvPr/>
        </p:nvGrpSpPr>
        <p:grpSpPr>
          <a:xfrm>
            <a:off x="215192" y="1790460"/>
            <a:ext cx="4655206" cy="3924540"/>
            <a:chOff x="575960" y="1892060"/>
            <a:chExt cx="4655206" cy="392454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960" y="1892060"/>
              <a:ext cx="4655206" cy="3683240"/>
            </a:xfrm>
            <a:prstGeom prst="rect">
              <a:avLst/>
            </a:prstGeom>
          </p:spPr>
        </p:pic>
        <p:sp>
          <p:nvSpPr>
            <p:cNvPr id="5" name="Rectangle 4"/>
            <p:cNvSpPr/>
            <p:nvPr/>
          </p:nvSpPr>
          <p:spPr>
            <a:xfrm>
              <a:off x="4457700" y="5283200"/>
              <a:ext cx="533400" cy="5334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grpSp>
      <p:sp>
        <p:nvSpPr>
          <p:cNvPr id="7" name="ZoneTexte 6"/>
          <p:cNvSpPr txBox="1"/>
          <p:nvPr/>
        </p:nvSpPr>
        <p:spPr>
          <a:xfrm>
            <a:off x="1031555" y="1528850"/>
            <a:ext cx="2153290" cy="523220"/>
          </a:xfrm>
          <a:prstGeom prst="rect">
            <a:avLst/>
          </a:prstGeom>
          <a:noFill/>
        </p:spPr>
        <p:txBody>
          <a:bodyPr wrap="square" rtlCol="0">
            <a:spAutoFit/>
          </a:bodyPr>
          <a:lstStyle/>
          <a:p>
            <a:pPr algn="ctr"/>
            <a:r>
              <a:rPr lang="fr-FR" sz="2800" b="1" dirty="0"/>
              <a:t>BRIDGE FET</a:t>
            </a:r>
          </a:p>
        </p:txBody>
      </p:sp>
      <p:sp>
        <p:nvSpPr>
          <p:cNvPr id="8" name="ZoneTexte 7"/>
          <p:cNvSpPr txBox="1"/>
          <p:nvPr/>
        </p:nvSpPr>
        <p:spPr>
          <a:xfrm>
            <a:off x="215192" y="5513337"/>
            <a:ext cx="4415140" cy="1323439"/>
          </a:xfrm>
          <a:prstGeom prst="rect">
            <a:avLst/>
          </a:prstGeom>
          <a:noFill/>
        </p:spPr>
        <p:txBody>
          <a:bodyPr wrap="square" rtlCol="0">
            <a:spAutoFit/>
          </a:bodyPr>
          <a:lstStyle/>
          <a:p>
            <a:pPr marL="457200" indent="-457200" algn="just">
              <a:buFont typeface="Arial" panose="020B0604020202020204" pitchFamily="34" charset="0"/>
              <a:buChar char="•"/>
            </a:pPr>
            <a:r>
              <a:rPr lang="fr-FR" sz="2000" b="1"/>
              <a:t>15nm AlGaN (28% Al)</a:t>
            </a:r>
          </a:p>
          <a:p>
            <a:pPr marL="457200" indent="-457200">
              <a:buFont typeface="Arial" panose="020B0604020202020204" pitchFamily="34" charset="0"/>
              <a:buChar char="•"/>
            </a:pPr>
            <a:r>
              <a:rPr lang="fr-FR" sz="2000" b="1"/>
              <a:t>Ns = 1.2e13/cm</a:t>
            </a:r>
            <a:r>
              <a:rPr lang="fr-FR" sz="2000" b="1" baseline="30000"/>
              <a:t>2</a:t>
            </a:r>
            <a:r>
              <a:rPr lang="fr-FR" sz="2000" b="1"/>
              <a:t> </a:t>
            </a:r>
          </a:p>
          <a:p>
            <a:pPr marL="457200" indent="-457200">
              <a:buFont typeface="Arial" panose="020B0604020202020204" pitchFamily="34" charset="0"/>
              <a:buChar char="•"/>
            </a:pPr>
            <a:r>
              <a:rPr lang="fr-FR" sz="2000" b="1"/>
              <a:t>µ =  1600 cm</a:t>
            </a:r>
            <a:r>
              <a:rPr lang="fr-FR" sz="2000" b="1" baseline="30000"/>
              <a:t>2</a:t>
            </a:r>
            <a:r>
              <a:rPr lang="fr-FR" sz="2000" b="1"/>
              <a:t>/Vs</a:t>
            </a:r>
          </a:p>
          <a:p>
            <a:pPr marL="457200" indent="-457200">
              <a:buFont typeface="Arial" panose="020B0604020202020204" pitchFamily="34" charset="0"/>
              <a:buChar char="•"/>
            </a:pPr>
            <a:r>
              <a:rPr lang="fr-FR" sz="2000" b="1"/>
              <a:t>Lg = 150nm / Wchannel = 250nm</a:t>
            </a:r>
            <a:endParaRPr lang="fr-FR" sz="2000" b="1" dirty="0"/>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0398" y="1882208"/>
            <a:ext cx="6663720" cy="3615740"/>
          </a:xfrm>
          <a:prstGeom prst="rect">
            <a:avLst/>
          </a:prstGeom>
        </p:spPr>
      </p:pic>
      <p:sp>
        <p:nvSpPr>
          <p:cNvPr id="10" name="ZoneTexte 9"/>
          <p:cNvSpPr txBox="1"/>
          <p:nvPr/>
        </p:nvSpPr>
        <p:spPr>
          <a:xfrm>
            <a:off x="5808593" y="1541630"/>
            <a:ext cx="2153290" cy="523220"/>
          </a:xfrm>
          <a:prstGeom prst="rect">
            <a:avLst/>
          </a:prstGeom>
          <a:noFill/>
        </p:spPr>
        <p:txBody>
          <a:bodyPr wrap="square" rtlCol="0">
            <a:spAutoFit/>
          </a:bodyPr>
          <a:lstStyle/>
          <a:p>
            <a:pPr algn="ctr"/>
            <a:r>
              <a:rPr lang="fr-FR" sz="2800" b="1" dirty="0"/>
              <a:t>BRIDGE FET</a:t>
            </a:r>
          </a:p>
        </p:txBody>
      </p:sp>
      <p:sp>
        <p:nvSpPr>
          <p:cNvPr id="11" name="ZoneTexte 10"/>
          <p:cNvSpPr txBox="1"/>
          <p:nvPr/>
        </p:nvSpPr>
        <p:spPr>
          <a:xfrm>
            <a:off x="8900078" y="1528850"/>
            <a:ext cx="2153290" cy="523220"/>
          </a:xfrm>
          <a:prstGeom prst="rect">
            <a:avLst/>
          </a:prstGeom>
          <a:noFill/>
        </p:spPr>
        <p:txBody>
          <a:bodyPr wrap="square" rtlCol="0">
            <a:spAutoFit/>
          </a:bodyPr>
          <a:lstStyle/>
          <a:p>
            <a:pPr algn="ctr"/>
            <a:r>
              <a:rPr lang="fr-FR" sz="2800" b="1" dirty="0">
                <a:solidFill>
                  <a:schemeClr val="accent6">
                    <a:lumMod val="75000"/>
                  </a:schemeClr>
                </a:solidFill>
              </a:rPr>
              <a:t>HEMT</a:t>
            </a:r>
          </a:p>
        </p:txBody>
      </p:sp>
      <p:sp>
        <p:nvSpPr>
          <p:cNvPr id="12" name="Rectangle 11"/>
          <p:cNvSpPr/>
          <p:nvPr/>
        </p:nvSpPr>
        <p:spPr>
          <a:xfrm>
            <a:off x="4893813" y="5435807"/>
            <a:ext cx="3435937" cy="830997"/>
          </a:xfrm>
          <a:prstGeom prst="rect">
            <a:avLst/>
          </a:prstGeom>
        </p:spPr>
        <p:txBody>
          <a:bodyPr wrap="square">
            <a:spAutoFit/>
          </a:bodyPr>
          <a:lstStyle/>
          <a:p>
            <a:pPr marL="342900" indent="-342900" algn="ctr">
              <a:buFont typeface="Arial" panose="020B0604020202020204" pitchFamily="34" charset="0"/>
              <a:buChar char="•"/>
            </a:pPr>
            <a:r>
              <a:rPr lang="da-DK" sz="2400" b="1" dirty="0"/>
              <a:t>Ft / Fmax = 31/80 GHz @Vds = 30 V</a:t>
            </a:r>
            <a:endParaRPr lang="fr-FR" sz="2400" b="1" dirty="0"/>
          </a:p>
        </p:txBody>
      </p:sp>
      <p:sp>
        <p:nvSpPr>
          <p:cNvPr id="13" name="Rectangle 12"/>
          <p:cNvSpPr/>
          <p:nvPr/>
        </p:nvSpPr>
        <p:spPr>
          <a:xfrm>
            <a:off x="8353165" y="5435806"/>
            <a:ext cx="3865469" cy="830997"/>
          </a:xfrm>
          <a:prstGeom prst="rect">
            <a:avLst/>
          </a:prstGeom>
        </p:spPr>
        <p:txBody>
          <a:bodyPr wrap="square">
            <a:spAutoFit/>
          </a:bodyPr>
          <a:lstStyle/>
          <a:p>
            <a:pPr marL="342900" indent="-342900" algn="ctr">
              <a:buFont typeface="Arial" panose="020B0604020202020204" pitchFamily="34" charset="0"/>
              <a:buChar char="•"/>
            </a:pPr>
            <a:r>
              <a:rPr lang="en-US" sz="2400" b="1" dirty="0">
                <a:solidFill>
                  <a:schemeClr val="accent6">
                    <a:lumMod val="75000"/>
                  </a:schemeClr>
                </a:solidFill>
              </a:rPr>
              <a:t>Ft / </a:t>
            </a:r>
            <a:r>
              <a:rPr lang="en-US" sz="2400" b="1" dirty="0" err="1">
                <a:solidFill>
                  <a:schemeClr val="accent6">
                    <a:lumMod val="75000"/>
                  </a:schemeClr>
                </a:solidFill>
              </a:rPr>
              <a:t>Fmax</a:t>
            </a:r>
            <a:r>
              <a:rPr lang="en-US" sz="2400" b="1" dirty="0">
                <a:solidFill>
                  <a:schemeClr val="accent6">
                    <a:lumMod val="75000"/>
                  </a:schemeClr>
                </a:solidFill>
              </a:rPr>
              <a:t> = 80/150 GHz </a:t>
            </a:r>
          </a:p>
          <a:p>
            <a:pPr algn="ctr"/>
            <a:r>
              <a:rPr lang="en-US" sz="2400" b="1" dirty="0">
                <a:solidFill>
                  <a:schemeClr val="accent6">
                    <a:lumMod val="75000"/>
                  </a:schemeClr>
                </a:solidFill>
              </a:rPr>
              <a:t>@</a:t>
            </a:r>
            <a:r>
              <a:rPr lang="en-US" sz="2400" b="1" dirty="0" err="1">
                <a:solidFill>
                  <a:schemeClr val="accent6">
                    <a:lumMod val="75000"/>
                  </a:schemeClr>
                </a:solidFill>
              </a:rPr>
              <a:t>Vds</a:t>
            </a:r>
            <a:r>
              <a:rPr lang="en-US" sz="2400" b="1" dirty="0">
                <a:solidFill>
                  <a:schemeClr val="accent6">
                    <a:lumMod val="75000"/>
                  </a:schemeClr>
                </a:solidFill>
              </a:rPr>
              <a:t> = 10 V</a:t>
            </a:r>
            <a:endParaRPr lang="fr-FR" sz="2400" b="1" dirty="0">
              <a:solidFill>
                <a:schemeClr val="accent6">
                  <a:lumMod val="75000"/>
                </a:schemeClr>
              </a:solidFill>
            </a:endParaRPr>
          </a:p>
        </p:txBody>
      </p:sp>
      <p:sp>
        <p:nvSpPr>
          <p:cNvPr id="14" name="Rectangle 13"/>
          <p:cNvSpPr/>
          <p:nvPr/>
        </p:nvSpPr>
        <p:spPr>
          <a:xfrm>
            <a:off x="5066593" y="6266804"/>
            <a:ext cx="3090376" cy="461665"/>
          </a:xfrm>
          <a:prstGeom prst="rect">
            <a:avLst/>
          </a:prstGeom>
        </p:spPr>
        <p:txBody>
          <a:bodyPr wrap="square">
            <a:spAutoFit/>
          </a:bodyPr>
          <a:lstStyle/>
          <a:p>
            <a:pPr marL="342900" indent="-342900" algn="ctr">
              <a:buFont typeface="Arial" panose="020B0604020202020204" pitchFamily="34" charset="0"/>
              <a:buChar char="•"/>
            </a:pPr>
            <a:r>
              <a:rPr lang="da-DK" sz="2400" b="1" dirty="0"/>
              <a:t>Breakdown = 60V</a:t>
            </a:r>
            <a:endParaRPr lang="fr-FR" sz="2400" b="1" dirty="0"/>
          </a:p>
        </p:txBody>
      </p:sp>
    </p:spTree>
    <p:extLst>
      <p:ext uri="{BB962C8B-B14F-4D97-AF65-F5344CB8AC3E}">
        <p14:creationId xmlns:p14="http://schemas.microsoft.com/office/powerpoint/2010/main" val="39615887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6255" y="1438889"/>
            <a:ext cx="2267266" cy="4525006"/>
          </a:xfrm>
          <a:prstGeom prst="rect">
            <a:avLst/>
          </a:prstGeom>
        </p:spPr>
      </p:pic>
      <p:sp>
        <p:nvSpPr>
          <p:cNvPr id="3" name="Rectangle 2"/>
          <p:cNvSpPr/>
          <p:nvPr/>
        </p:nvSpPr>
        <p:spPr>
          <a:xfrm>
            <a:off x="342900" y="-50800"/>
            <a:ext cx="11518900" cy="1323439"/>
          </a:xfrm>
          <a:prstGeom prst="rect">
            <a:avLst/>
          </a:prstGeom>
        </p:spPr>
        <p:txBody>
          <a:bodyPr wrap="square">
            <a:spAutoFit/>
          </a:bodyPr>
          <a:lstStyle/>
          <a:p>
            <a:pPr algn="ctr"/>
            <a:r>
              <a:rPr lang="en-US" sz="2000" b="1" dirty="0">
                <a:solidFill>
                  <a:srgbClr val="0000FF"/>
                </a:solidFill>
              </a:rPr>
              <a:t>Multi-channel </a:t>
            </a:r>
            <a:r>
              <a:rPr lang="en-US" sz="2000" b="1" dirty="0" err="1">
                <a:solidFill>
                  <a:srgbClr val="0000FF"/>
                </a:solidFill>
              </a:rPr>
              <a:t>Schottky</a:t>
            </a:r>
            <a:r>
              <a:rPr lang="en-US" sz="2000" b="1" dirty="0">
                <a:solidFill>
                  <a:srgbClr val="0000FF"/>
                </a:solidFill>
              </a:rPr>
              <a:t>-gate BRIDGE HEMT Technology for Millimeter-Wave Power Amplifier Applications</a:t>
            </a:r>
          </a:p>
          <a:p>
            <a:pPr algn="ctr"/>
            <a:r>
              <a:rPr lang="fr-FR" sz="2000" i="1" dirty="0" err="1"/>
              <a:t>Keisuke</a:t>
            </a:r>
            <a:r>
              <a:rPr lang="fr-FR" sz="2000" i="1" dirty="0"/>
              <a:t> </a:t>
            </a:r>
            <a:r>
              <a:rPr lang="fr-FR" sz="2000" i="1" dirty="0" err="1"/>
              <a:t>Shinohara</a:t>
            </a:r>
            <a:r>
              <a:rPr lang="fr-FR" sz="2000" i="1" dirty="0"/>
              <a:t> , Casey King# , Dean </a:t>
            </a:r>
            <a:r>
              <a:rPr lang="fr-FR" sz="2000" i="1" dirty="0" err="1"/>
              <a:t>Regan</a:t>
            </a:r>
            <a:r>
              <a:rPr lang="fr-FR" sz="2000" i="1" dirty="0"/>
              <a:t># , </a:t>
            </a:r>
            <a:r>
              <a:rPr lang="fr-FR" sz="2000" i="1" dirty="0" err="1"/>
              <a:t>Eric</a:t>
            </a:r>
            <a:r>
              <a:rPr lang="fr-FR" sz="2000" i="1" dirty="0"/>
              <a:t> </a:t>
            </a:r>
            <a:r>
              <a:rPr lang="fr-FR" sz="2000" i="1" dirty="0" err="1"/>
              <a:t>Regan</a:t>
            </a:r>
            <a:r>
              <a:rPr lang="fr-FR" sz="2000" i="1" dirty="0"/>
              <a:t># , Andrew Carter# , Andrea Arias# , Joshua Bergman# , Miguel </a:t>
            </a:r>
            <a:r>
              <a:rPr lang="fr-FR" sz="2000" i="1" dirty="0" err="1"/>
              <a:t>Urteaga</a:t>
            </a:r>
            <a:r>
              <a:rPr lang="fr-FR" sz="2000" i="1" dirty="0"/>
              <a:t># , </a:t>
            </a:r>
            <a:r>
              <a:rPr lang="fr-FR" sz="2000" i="1" dirty="0" err="1"/>
              <a:t>Berinder</a:t>
            </a:r>
            <a:r>
              <a:rPr lang="fr-FR" sz="2000" i="1" dirty="0"/>
              <a:t> Brar# , </a:t>
            </a:r>
            <a:r>
              <a:rPr lang="fr-FR" sz="2000" i="1" dirty="0" err="1"/>
              <a:t>Yu</a:t>
            </a:r>
            <a:r>
              <a:rPr lang="fr-FR" sz="2000" i="1" dirty="0"/>
              <a:t> Cao$ , Andy </a:t>
            </a:r>
            <a:r>
              <a:rPr lang="fr-FR" sz="2000" i="1" dirty="0" err="1"/>
              <a:t>Xie</a:t>
            </a:r>
            <a:r>
              <a:rPr lang="fr-FR" sz="2000" i="1" dirty="0"/>
              <a:t>$ , Edward </a:t>
            </a:r>
            <a:r>
              <a:rPr lang="fr-FR" sz="2000" i="1" dirty="0" err="1"/>
              <a:t>Beam</a:t>
            </a:r>
            <a:r>
              <a:rPr lang="fr-FR" sz="2000" i="1" dirty="0"/>
              <a:t>$ , Cathy Lee$ # </a:t>
            </a:r>
            <a:r>
              <a:rPr lang="fr-FR" sz="2000" i="1" dirty="0" err="1"/>
              <a:t>Teledyne</a:t>
            </a:r>
            <a:r>
              <a:rPr lang="fr-FR" sz="2000" i="1" dirty="0"/>
              <a:t> Scientific and Imaging, USA $ </a:t>
            </a:r>
            <a:r>
              <a:rPr lang="fr-FR" sz="2000" i="1" dirty="0" err="1"/>
              <a:t>Qorvo</a:t>
            </a:r>
            <a:r>
              <a:rPr lang="fr-FR" sz="2000" i="1" dirty="0"/>
              <a:t> Inc., USA,</a:t>
            </a:r>
            <a:r>
              <a:rPr lang="fr-FR" sz="2000" b="1" dirty="0"/>
              <a:t> 2022</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95859"/>
            <a:ext cx="4460341" cy="3961050"/>
          </a:xfrm>
          <a:prstGeom prst="rect">
            <a:avLst/>
          </a:prstGeom>
        </p:spPr>
      </p:pic>
      <p:grpSp>
        <p:nvGrpSpPr>
          <p:cNvPr id="19" name="Groupe 18"/>
          <p:cNvGrpSpPr/>
          <p:nvPr/>
        </p:nvGrpSpPr>
        <p:grpSpPr>
          <a:xfrm>
            <a:off x="6363521" y="1272639"/>
            <a:ext cx="5728880" cy="5214110"/>
            <a:chOff x="5591264" y="1171039"/>
            <a:chExt cx="5728880" cy="5214110"/>
          </a:xfrm>
        </p:grpSpPr>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1264" y="1171039"/>
              <a:ext cx="5728880" cy="5214110"/>
            </a:xfrm>
            <a:prstGeom prst="rect">
              <a:avLst/>
            </a:prstGeom>
          </p:spPr>
        </p:pic>
        <p:sp>
          <p:nvSpPr>
            <p:cNvPr id="14" name="Rectangle 13"/>
            <p:cNvSpPr/>
            <p:nvPr/>
          </p:nvSpPr>
          <p:spPr>
            <a:xfrm>
              <a:off x="9994900" y="3390900"/>
              <a:ext cx="647700" cy="1028700"/>
            </a:xfrm>
            <a:prstGeom prst="rect">
              <a:avLst/>
            </a:prstGeom>
            <a:noFill/>
            <a:ln w="57150">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9893300" y="1587500"/>
              <a:ext cx="749300" cy="406400"/>
            </a:xfrm>
            <a:prstGeom prst="rect">
              <a:avLst/>
            </a:prstGeom>
            <a:noFill/>
            <a:ln w="57150">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6" name="ZoneTexte 15"/>
          <p:cNvSpPr txBox="1"/>
          <p:nvPr/>
        </p:nvSpPr>
        <p:spPr>
          <a:xfrm>
            <a:off x="0" y="1272639"/>
            <a:ext cx="4559710" cy="523220"/>
          </a:xfrm>
          <a:prstGeom prst="rect">
            <a:avLst/>
          </a:prstGeom>
          <a:noFill/>
        </p:spPr>
        <p:txBody>
          <a:bodyPr wrap="square" rtlCol="0">
            <a:spAutoFit/>
          </a:bodyPr>
          <a:lstStyle/>
          <a:p>
            <a:pPr algn="ctr"/>
            <a:r>
              <a:rPr lang="fr-FR" sz="2800" b="1" dirty="0"/>
              <a:t>Multi-</a:t>
            </a:r>
            <a:r>
              <a:rPr lang="fr-FR" sz="2800" b="1" dirty="0" err="1"/>
              <a:t>channel</a:t>
            </a:r>
            <a:r>
              <a:rPr lang="fr-FR" sz="2800" b="1" dirty="0"/>
              <a:t> BRIDGE FET</a:t>
            </a:r>
          </a:p>
        </p:txBody>
      </p:sp>
      <p:sp>
        <p:nvSpPr>
          <p:cNvPr id="17" name="Rectangle 16"/>
          <p:cNvSpPr/>
          <p:nvPr/>
        </p:nvSpPr>
        <p:spPr>
          <a:xfrm>
            <a:off x="278135" y="5963895"/>
            <a:ext cx="4102807" cy="584775"/>
          </a:xfrm>
          <a:prstGeom prst="rect">
            <a:avLst/>
          </a:prstGeom>
        </p:spPr>
        <p:txBody>
          <a:bodyPr wrap="square">
            <a:spAutoFit/>
          </a:bodyPr>
          <a:lstStyle/>
          <a:p>
            <a:pPr marL="342900" indent="-342900" algn="ctr">
              <a:buFont typeface="Arial" panose="020B0604020202020204" pitchFamily="34" charset="0"/>
              <a:buChar char="•"/>
            </a:pPr>
            <a:r>
              <a:rPr lang="da-DK" sz="3200" b="1" dirty="0">
                <a:solidFill>
                  <a:srgbClr val="FF0000"/>
                </a:solidFill>
              </a:rPr>
              <a:t>Breakdown = 30V</a:t>
            </a:r>
            <a:endParaRPr lang="fr-FR" sz="3200" b="1" dirty="0">
              <a:solidFill>
                <a:srgbClr val="FF0000"/>
              </a:solidFill>
            </a:endParaRPr>
          </a:p>
        </p:txBody>
      </p:sp>
      <p:sp>
        <p:nvSpPr>
          <p:cNvPr id="20" name="Rectangle 19"/>
          <p:cNvSpPr/>
          <p:nvPr/>
        </p:nvSpPr>
        <p:spPr>
          <a:xfrm>
            <a:off x="2230170" y="4775200"/>
            <a:ext cx="1325830" cy="3683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4559710" y="2259528"/>
            <a:ext cx="1510890" cy="251567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97530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8053" y="-1774"/>
            <a:ext cx="6470643" cy="707886"/>
          </a:xfrm>
          <a:prstGeom prst="rect">
            <a:avLst/>
          </a:prstGeom>
          <a:noFill/>
        </p:spPr>
        <p:txBody>
          <a:bodyPr wrap="square" rtlCol="0">
            <a:spAutoFit/>
          </a:bodyPr>
          <a:lstStyle/>
          <a:p>
            <a:r>
              <a:rPr lang="fr-FR" sz="4000" b="1" dirty="0">
                <a:solidFill>
                  <a:srgbClr val="0000FF"/>
                </a:solidFill>
              </a:rPr>
              <a:t>3D TCAD : </a:t>
            </a:r>
            <a:r>
              <a:rPr lang="fr-FR" sz="4000" b="1" dirty="0" err="1">
                <a:solidFill>
                  <a:srgbClr val="0000FF"/>
                </a:solidFill>
              </a:rPr>
              <a:t>FinFET</a:t>
            </a:r>
            <a:r>
              <a:rPr lang="fr-FR" sz="4000" b="1" dirty="0">
                <a:solidFill>
                  <a:srgbClr val="0000FF"/>
                </a:solidFill>
              </a:rPr>
              <a:t> Structure</a:t>
            </a:r>
          </a:p>
        </p:txBody>
      </p:sp>
      <p:grpSp>
        <p:nvGrpSpPr>
          <p:cNvPr id="12" name="Groupe 11"/>
          <p:cNvGrpSpPr/>
          <p:nvPr/>
        </p:nvGrpSpPr>
        <p:grpSpPr>
          <a:xfrm>
            <a:off x="614524" y="940748"/>
            <a:ext cx="5757702" cy="4481508"/>
            <a:chOff x="372589" y="1264233"/>
            <a:chExt cx="6336825" cy="5261828"/>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589" y="1264233"/>
              <a:ext cx="6336825" cy="5261828"/>
            </a:xfrm>
            <a:prstGeom prst="rect">
              <a:avLst/>
            </a:prstGeom>
          </p:spPr>
        </p:pic>
        <p:cxnSp>
          <p:nvCxnSpPr>
            <p:cNvPr id="8" name="Connecteur droit avec flèche 7"/>
            <p:cNvCxnSpPr/>
            <p:nvPr/>
          </p:nvCxnSpPr>
          <p:spPr>
            <a:xfrm flipH="1">
              <a:off x="3962401" y="1664343"/>
              <a:ext cx="276224" cy="383532"/>
            </a:xfrm>
            <a:prstGeom prst="straightConnector1">
              <a:avLst/>
            </a:prstGeom>
            <a:ln w="28575">
              <a:solidFill>
                <a:srgbClr val="00B0F0"/>
              </a:solidFill>
              <a:tailEnd type="triangle"/>
            </a:ln>
          </p:spPr>
          <p:style>
            <a:lnRef idx="1">
              <a:schemeClr val="accent5"/>
            </a:lnRef>
            <a:fillRef idx="0">
              <a:schemeClr val="accent5"/>
            </a:fillRef>
            <a:effectRef idx="0">
              <a:schemeClr val="accent5"/>
            </a:effectRef>
            <a:fontRef idx="minor">
              <a:schemeClr val="tx1"/>
            </a:fontRef>
          </p:style>
        </p:cxnSp>
        <p:sp>
          <p:nvSpPr>
            <p:cNvPr id="11" name="ZoneTexte 10"/>
            <p:cNvSpPr txBox="1"/>
            <p:nvPr/>
          </p:nvSpPr>
          <p:spPr>
            <a:xfrm>
              <a:off x="4100513" y="1303809"/>
              <a:ext cx="971550" cy="400110"/>
            </a:xfrm>
            <a:prstGeom prst="rect">
              <a:avLst/>
            </a:prstGeom>
            <a:noFill/>
          </p:spPr>
          <p:txBody>
            <a:bodyPr wrap="square" rtlCol="0">
              <a:spAutoFit/>
            </a:bodyPr>
            <a:lstStyle/>
            <a:p>
              <a:r>
                <a:rPr lang="fr-FR" sz="2000" b="1" dirty="0" err="1">
                  <a:solidFill>
                    <a:srgbClr val="00B0F0"/>
                  </a:solidFill>
                </a:rPr>
                <a:t>SiN</a:t>
              </a:r>
              <a:endParaRPr lang="fr-FR" sz="2000" b="1" dirty="0">
                <a:solidFill>
                  <a:srgbClr val="00B0F0"/>
                </a:solidFill>
              </a:endParaRPr>
            </a:p>
          </p:txBody>
        </p:sp>
      </p:grpSp>
      <p:sp>
        <p:nvSpPr>
          <p:cNvPr id="4" name="ZoneTexte 3"/>
          <p:cNvSpPr txBox="1"/>
          <p:nvPr/>
        </p:nvSpPr>
        <p:spPr>
          <a:xfrm>
            <a:off x="6112627" y="664079"/>
            <a:ext cx="5965658" cy="4832092"/>
          </a:xfrm>
          <a:prstGeom prst="rect">
            <a:avLst/>
          </a:prstGeom>
          <a:noFill/>
        </p:spPr>
        <p:txBody>
          <a:bodyPr wrap="square" rtlCol="0">
            <a:spAutoFit/>
          </a:bodyPr>
          <a:lstStyle/>
          <a:p>
            <a:r>
              <a:rPr lang="fr-FR" sz="2800" b="1" dirty="0"/>
              <a:t>Dimensions :</a:t>
            </a:r>
          </a:p>
          <a:p>
            <a:r>
              <a:rPr lang="fr-FR" sz="2800" b="1" dirty="0"/>
              <a:t> </a:t>
            </a:r>
          </a:p>
          <a:p>
            <a:pPr marL="285750" indent="-285750">
              <a:buFont typeface="Arial" panose="020B0604020202020204" pitchFamily="34" charset="0"/>
              <a:buChar char="•"/>
            </a:pPr>
            <a:r>
              <a:rPr lang="fr-FR" sz="2800" dirty="0"/>
              <a:t>Lg = 100nm</a:t>
            </a:r>
          </a:p>
          <a:p>
            <a:pPr marL="285750" indent="-285750">
              <a:buFont typeface="Arial" panose="020B0604020202020204" pitchFamily="34" charset="0"/>
              <a:buChar char="•"/>
            </a:pPr>
            <a:r>
              <a:rPr lang="fr-FR" sz="2800" dirty="0" err="1"/>
              <a:t>Lgs</a:t>
            </a:r>
            <a:r>
              <a:rPr lang="fr-FR" sz="2800" dirty="0"/>
              <a:t> = 500nm</a:t>
            </a:r>
          </a:p>
          <a:p>
            <a:pPr marL="285750" indent="-285750">
              <a:buFont typeface="Arial" panose="020B0604020202020204" pitchFamily="34" charset="0"/>
              <a:buChar char="•"/>
            </a:pPr>
            <a:r>
              <a:rPr lang="fr-FR" sz="2800" dirty="0" err="1"/>
              <a:t>Lgd</a:t>
            </a:r>
            <a:r>
              <a:rPr lang="fr-FR" sz="2800" dirty="0"/>
              <a:t> = 500nm</a:t>
            </a:r>
          </a:p>
          <a:p>
            <a:pPr marL="285750" indent="-285750">
              <a:buFont typeface="Arial" panose="020B0604020202020204" pitchFamily="34" charset="0"/>
              <a:buChar char="•"/>
            </a:pPr>
            <a:r>
              <a:rPr lang="fr-FR" sz="2800" dirty="0" err="1"/>
              <a:t>W_Fin</a:t>
            </a:r>
            <a:r>
              <a:rPr lang="fr-FR" sz="2800" dirty="0"/>
              <a:t>= 200nm</a:t>
            </a:r>
          </a:p>
          <a:p>
            <a:endParaRPr lang="fr-FR" sz="2800" dirty="0"/>
          </a:p>
          <a:p>
            <a:pPr marL="285750" indent="-285750">
              <a:buFont typeface="Arial" panose="020B0604020202020204" pitchFamily="34" charset="0"/>
              <a:buChar char="•"/>
            </a:pPr>
            <a:r>
              <a:rPr lang="fr-FR" sz="2800" dirty="0"/>
              <a:t>16 nm </a:t>
            </a:r>
            <a:r>
              <a:rPr lang="fr-FR" sz="2800" dirty="0" err="1"/>
              <a:t>AlGaN</a:t>
            </a:r>
            <a:r>
              <a:rPr lang="fr-FR" sz="2800" dirty="0"/>
              <a:t> (%Al = 27%)</a:t>
            </a:r>
          </a:p>
          <a:p>
            <a:pPr marL="285750" indent="-285750">
              <a:buFont typeface="Arial" panose="020B0604020202020204" pitchFamily="34" charset="0"/>
              <a:buChar char="•"/>
            </a:pPr>
            <a:r>
              <a:rPr lang="fr-FR" sz="2800" dirty="0"/>
              <a:t>100 nm </a:t>
            </a:r>
            <a:r>
              <a:rPr lang="fr-FR" sz="2800" dirty="0" err="1"/>
              <a:t>GaN</a:t>
            </a:r>
            <a:r>
              <a:rPr lang="fr-FR" sz="2800" dirty="0"/>
              <a:t> </a:t>
            </a:r>
            <a:r>
              <a:rPr lang="fr-FR" sz="2800" dirty="0" err="1"/>
              <a:t>channel</a:t>
            </a:r>
            <a:r>
              <a:rPr lang="fr-FR" sz="2800" dirty="0"/>
              <a:t> + 1 µm Buffer</a:t>
            </a:r>
          </a:p>
          <a:p>
            <a:pPr marL="285750" indent="-285750">
              <a:buFont typeface="Arial" panose="020B0604020202020204" pitchFamily="34" charset="0"/>
              <a:buChar char="•"/>
            </a:pPr>
            <a:r>
              <a:rPr lang="fr-FR" sz="2800" dirty="0"/>
              <a:t>Ns = 1.2e13/cm</a:t>
            </a:r>
            <a:r>
              <a:rPr lang="fr-FR" sz="2800" baseline="30000" dirty="0"/>
              <a:t>2</a:t>
            </a:r>
            <a:r>
              <a:rPr lang="fr-FR" sz="2800" dirty="0"/>
              <a:t> </a:t>
            </a:r>
          </a:p>
          <a:p>
            <a:pPr marL="285750" indent="-285750">
              <a:buFont typeface="Arial" panose="020B0604020202020204" pitchFamily="34" charset="0"/>
              <a:buChar char="•"/>
            </a:pPr>
            <a:r>
              <a:rPr lang="fr-FR" sz="2800" dirty="0"/>
              <a:t>µ =  1600 cm</a:t>
            </a:r>
            <a:r>
              <a:rPr lang="fr-FR" sz="2800" baseline="30000" dirty="0"/>
              <a:t>2</a:t>
            </a:r>
            <a:r>
              <a:rPr lang="fr-FR" sz="2800" dirty="0"/>
              <a:t>/Vs</a:t>
            </a:r>
          </a:p>
        </p:txBody>
      </p:sp>
      <p:sp>
        <p:nvSpPr>
          <p:cNvPr id="5" name="ZoneTexte 4"/>
          <p:cNvSpPr txBox="1"/>
          <p:nvPr/>
        </p:nvSpPr>
        <p:spPr>
          <a:xfrm>
            <a:off x="585763" y="5705260"/>
            <a:ext cx="10917947" cy="1077218"/>
          </a:xfrm>
          <a:prstGeom prst="rect">
            <a:avLst/>
          </a:prstGeom>
          <a:noFill/>
        </p:spPr>
        <p:txBody>
          <a:bodyPr wrap="square" rtlCol="0">
            <a:spAutoFit/>
          </a:bodyPr>
          <a:lstStyle/>
          <a:p>
            <a:pPr algn="ctr"/>
            <a:r>
              <a:rPr lang="fr-FR" sz="3200" b="1" dirty="0">
                <a:solidFill>
                  <a:srgbClr val="0000FF"/>
                </a:solidFill>
              </a:rPr>
              <a:t>DC and </a:t>
            </a:r>
            <a:r>
              <a:rPr lang="fr-FR" sz="3200" b="1" dirty="0" err="1">
                <a:solidFill>
                  <a:srgbClr val="0000FF"/>
                </a:solidFill>
              </a:rPr>
              <a:t>small</a:t>
            </a:r>
            <a:r>
              <a:rPr lang="fr-FR" sz="3200" b="1" dirty="0">
                <a:solidFill>
                  <a:srgbClr val="0000FF"/>
                </a:solidFill>
              </a:rPr>
              <a:t> signal RF </a:t>
            </a:r>
            <a:r>
              <a:rPr lang="fr-FR" sz="3200" b="1" dirty="0" err="1">
                <a:solidFill>
                  <a:srgbClr val="0000FF"/>
                </a:solidFill>
              </a:rPr>
              <a:t>comparison</a:t>
            </a:r>
            <a:r>
              <a:rPr lang="fr-FR" sz="3200" b="1" dirty="0">
                <a:solidFill>
                  <a:srgbClr val="0000FF"/>
                </a:solidFill>
              </a:rPr>
              <a:t> </a:t>
            </a:r>
            <a:r>
              <a:rPr lang="fr-FR" sz="3200" b="1" dirty="0" err="1">
                <a:solidFill>
                  <a:srgbClr val="0000FF"/>
                </a:solidFill>
              </a:rPr>
              <a:t>between</a:t>
            </a:r>
            <a:r>
              <a:rPr lang="fr-FR" sz="3200" b="1" dirty="0">
                <a:solidFill>
                  <a:srgbClr val="0000FF"/>
                </a:solidFill>
              </a:rPr>
              <a:t> </a:t>
            </a:r>
            <a:r>
              <a:rPr lang="fr-FR" sz="3200" b="1" dirty="0" err="1">
                <a:solidFill>
                  <a:srgbClr val="0000FF"/>
                </a:solidFill>
              </a:rPr>
              <a:t>Finfet</a:t>
            </a:r>
            <a:r>
              <a:rPr lang="fr-FR" sz="3200" b="1" dirty="0">
                <a:solidFill>
                  <a:srgbClr val="0000FF"/>
                </a:solidFill>
              </a:rPr>
              <a:t> and </a:t>
            </a:r>
            <a:r>
              <a:rPr lang="fr-FR" sz="3200" b="1" dirty="0" err="1">
                <a:solidFill>
                  <a:srgbClr val="0000FF"/>
                </a:solidFill>
              </a:rPr>
              <a:t>Planar</a:t>
            </a:r>
            <a:r>
              <a:rPr lang="fr-FR" sz="3200" b="1" dirty="0">
                <a:solidFill>
                  <a:srgbClr val="0000FF"/>
                </a:solidFill>
              </a:rPr>
              <a:t> for the </a:t>
            </a:r>
            <a:r>
              <a:rPr lang="fr-FR" sz="3200" b="1" dirty="0" err="1">
                <a:solidFill>
                  <a:srgbClr val="0000FF"/>
                </a:solidFill>
              </a:rPr>
              <a:t>same</a:t>
            </a:r>
            <a:r>
              <a:rPr lang="fr-FR" sz="3200" b="1" dirty="0">
                <a:solidFill>
                  <a:srgbClr val="0000FF"/>
                </a:solidFill>
              </a:rPr>
              <a:t> </a:t>
            </a:r>
            <a:r>
              <a:rPr lang="fr-FR" sz="3200" b="1" dirty="0" err="1">
                <a:solidFill>
                  <a:srgbClr val="0000FF"/>
                </a:solidFill>
              </a:rPr>
              <a:t>epi</a:t>
            </a:r>
            <a:r>
              <a:rPr lang="fr-FR" sz="3200" b="1" dirty="0">
                <a:solidFill>
                  <a:srgbClr val="0000FF"/>
                </a:solidFill>
              </a:rPr>
              <a:t>-structure  to </a:t>
            </a:r>
            <a:r>
              <a:rPr lang="fr-FR" sz="3200" b="1" dirty="0" err="1">
                <a:solidFill>
                  <a:srgbClr val="0000FF"/>
                </a:solidFill>
              </a:rPr>
              <a:t>be</a:t>
            </a:r>
            <a:r>
              <a:rPr lang="fr-FR" sz="3200" b="1" dirty="0">
                <a:solidFill>
                  <a:srgbClr val="0000FF"/>
                </a:solidFill>
              </a:rPr>
              <a:t> </a:t>
            </a:r>
            <a:r>
              <a:rPr lang="fr-FR" sz="3200" b="1" dirty="0" err="1">
                <a:solidFill>
                  <a:srgbClr val="0000FF"/>
                </a:solidFill>
              </a:rPr>
              <a:t>performed</a:t>
            </a:r>
            <a:endParaRPr lang="fr-FR" sz="3200" b="1" dirty="0">
              <a:solidFill>
                <a:srgbClr val="0000FF"/>
              </a:solidFill>
            </a:endParaRPr>
          </a:p>
        </p:txBody>
      </p:sp>
    </p:spTree>
    <p:extLst>
      <p:ext uri="{BB962C8B-B14F-4D97-AF65-F5344CB8AC3E}">
        <p14:creationId xmlns:p14="http://schemas.microsoft.com/office/powerpoint/2010/main" val="21552921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13262" y="2183021"/>
            <a:ext cx="9808692" cy="2308324"/>
          </a:xfrm>
          <a:prstGeom prst="rect">
            <a:avLst/>
          </a:prstGeom>
          <a:noFill/>
        </p:spPr>
        <p:txBody>
          <a:bodyPr wrap="square" rtlCol="0">
            <a:spAutoFit/>
          </a:bodyPr>
          <a:lstStyle/>
          <a:p>
            <a:pPr algn="ctr"/>
            <a:r>
              <a:rPr lang="fr-FR" sz="4800" b="1" dirty="0"/>
              <a:t>TCAD : </a:t>
            </a:r>
            <a:r>
              <a:rPr lang="fr-FR" sz="4800" b="1" dirty="0" err="1"/>
              <a:t>FinFET</a:t>
            </a:r>
            <a:r>
              <a:rPr lang="fr-FR" sz="4800" b="1" dirty="0"/>
              <a:t> vs </a:t>
            </a:r>
            <a:r>
              <a:rPr lang="fr-FR" sz="4800" b="1" dirty="0" err="1"/>
              <a:t>Planar</a:t>
            </a:r>
            <a:r>
              <a:rPr lang="fr-FR" sz="4800" b="1" dirty="0"/>
              <a:t> HEMT</a:t>
            </a:r>
          </a:p>
          <a:p>
            <a:pPr algn="ctr"/>
            <a:r>
              <a:rPr lang="fr-FR" sz="4800" b="1" dirty="0"/>
              <a:t>-</a:t>
            </a:r>
          </a:p>
          <a:p>
            <a:pPr algn="ctr"/>
            <a:r>
              <a:rPr lang="fr-FR" sz="4800" b="1" dirty="0">
                <a:solidFill>
                  <a:srgbClr val="0000FF"/>
                </a:solidFill>
              </a:rPr>
              <a:t>DC &amp; Small signal </a:t>
            </a:r>
            <a:r>
              <a:rPr lang="fr-FR" sz="4800" b="1" dirty="0" err="1">
                <a:solidFill>
                  <a:srgbClr val="0000FF"/>
                </a:solidFill>
              </a:rPr>
              <a:t>study</a:t>
            </a:r>
            <a:endParaRPr lang="fr-FR" sz="4800" b="1" dirty="0">
              <a:solidFill>
                <a:srgbClr val="0000FF"/>
              </a:solidFill>
            </a:endParaRPr>
          </a:p>
        </p:txBody>
      </p:sp>
    </p:spTree>
    <p:extLst>
      <p:ext uri="{BB962C8B-B14F-4D97-AF65-F5344CB8AC3E}">
        <p14:creationId xmlns:p14="http://schemas.microsoft.com/office/powerpoint/2010/main" val="36185131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120" y="1421408"/>
            <a:ext cx="5388834" cy="4001882"/>
          </a:xfrm>
          <a:prstGeom prst="rect">
            <a:avLst/>
          </a:prstGeom>
        </p:spPr>
      </p:pic>
      <p:sp>
        <p:nvSpPr>
          <p:cNvPr id="9" name="Rectangle 8"/>
          <p:cNvSpPr/>
          <p:nvPr/>
        </p:nvSpPr>
        <p:spPr>
          <a:xfrm>
            <a:off x="2530087" y="274440"/>
            <a:ext cx="6719725" cy="707886"/>
          </a:xfrm>
          <a:prstGeom prst="rect">
            <a:avLst/>
          </a:prstGeom>
        </p:spPr>
        <p:txBody>
          <a:bodyPr wrap="none">
            <a:spAutoFit/>
          </a:bodyPr>
          <a:lstStyle/>
          <a:p>
            <a:pPr algn="ctr"/>
            <a:r>
              <a:rPr lang="fr-FR" sz="4000" b="1" dirty="0">
                <a:solidFill>
                  <a:srgbClr val="0000FF"/>
                </a:solidFill>
              </a:rPr>
              <a:t>TCAD structures : </a:t>
            </a:r>
            <a:r>
              <a:rPr lang="fr-FR" sz="4000" b="1" dirty="0" err="1">
                <a:solidFill>
                  <a:srgbClr val="0000FF"/>
                </a:solidFill>
              </a:rPr>
              <a:t>Planar</a:t>
            </a:r>
            <a:r>
              <a:rPr lang="fr-FR" sz="4000" b="1" dirty="0">
                <a:solidFill>
                  <a:srgbClr val="0000FF"/>
                </a:solidFill>
              </a:rPr>
              <a:t> HEMT</a:t>
            </a:r>
          </a:p>
        </p:txBody>
      </p:sp>
      <p:sp>
        <p:nvSpPr>
          <p:cNvPr id="10" name="Rectangle 9"/>
          <p:cNvSpPr/>
          <p:nvPr/>
        </p:nvSpPr>
        <p:spPr>
          <a:xfrm>
            <a:off x="6714114" y="1666297"/>
            <a:ext cx="3903915" cy="830997"/>
          </a:xfrm>
          <a:prstGeom prst="rect">
            <a:avLst/>
          </a:prstGeom>
        </p:spPr>
        <p:txBody>
          <a:bodyPr wrap="square">
            <a:spAutoFit/>
          </a:bodyPr>
          <a:lstStyle/>
          <a:p>
            <a:pPr marL="342900" indent="-342900">
              <a:buFont typeface="Arial" panose="020B0604020202020204" pitchFamily="34" charset="0"/>
              <a:buChar char="•"/>
            </a:pPr>
            <a:r>
              <a:rPr lang="en-US" sz="2400" b="1" dirty="0"/>
              <a:t>Lg = 100nm</a:t>
            </a:r>
          </a:p>
          <a:p>
            <a:pPr marL="342900" indent="-342900">
              <a:buFont typeface="Arial" panose="020B0604020202020204" pitchFamily="34" charset="0"/>
              <a:buChar char="•"/>
            </a:pPr>
            <a:r>
              <a:rPr lang="en-US" sz="2400" b="1" dirty="0" err="1"/>
              <a:t>Lgd</a:t>
            </a:r>
            <a:r>
              <a:rPr lang="en-US" sz="2400" b="1" dirty="0"/>
              <a:t> &amp; </a:t>
            </a:r>
            <a:r>
              <a:rPr lang="en-US" sz="2400" b="1" dirty="0" err="1"/>
              <a:t>Lgs</a:t>
            </a:r>
            <a:r>
              <a:rPr lang="en-US" sz="2400" b="1" dirty="0"/>
              <a:t> = 500nm</a:t>
            </a:r>
          </a:p>
        </p:txBody>
      </p:sp>
      <p:sp>
        <p:nvSpPr>
          <p:cNvPr id="5" name="ZoneTexte 4">
            <a:extLst>
              <a:ext uri="{FF2B5EF4-FFF2-40B4-BE49-F238E27FC236}">
                <a16:creationId xmlns:a16="http://schemas.microsoft.com/office/drawing/2014/main" id="{9941A904-5973-7F8A-BC74-8F473DB97D16}"/>
              </a:ext>
            </a:extLst>
          </p:cNvPr>
          <p:cNvSpPr txBox="1"/>
          <p:nvPr/>
        </p:nvSpPr>
        <p:spPr>
          <a:xfrm>
            <a:off x="6714113" y="2822185"/>
            <a:ext cx="5539433" cy="1200329"/>
          </a:xfrm>
          <a:prstGeom prst="rect">
            <a:avLst/>
          </a:prstGeom>
          <a:noFill/>
        </p:spPr>
        <p:txBody>
          <a:bodyPr wrap="square">
            <a:spAutoFit/>
          </a:bodyPr>
          <a:lstStyle/>
          <a:p>
            <a:pPr marL="342900" indent="-342900">
              <a:buFont typeface="Arial" panose="020B0604020202020204" pitchFamily="34" charset="0"/>
              <a:buChar char="•"/>
            </a:pPr>
            <a:r>
              <a:rPr lang="en-US" sz="2400" b="1" dirty="0"/>
              <a:t>16 nm </a:t>
            </a:r>
            <a:r>
              <a:rPr lang="en-US" sz="2400" b="1" dirty="0" err="1"/>
              <a:t>AlGaN</a:t>
            </a:r>
            <a:r>
              <a:rPr lang="en-US" sz="2400" b="1" dirty="0"/>
              <a:t> barrier (25% Al)</a:t>
            </a:r>
          </a:p>
          <a:p>
            <a:pPr marL="342900" indent="-342900">
              <a:buFont typeface="Arial" panose="020B0604020202020204" pitchFamily="34" charset="0"/>
              <a:buChar char="•"/>
            </a:pPr>
            <a:r>
              <a:rPr lang="en-US" sz="2400" b="1" dirty="0"/>
              <a:t>150 nm </a:t>
            </a:r>
            <a:r>
              <a:rPr lang="en-US" sz="2400" b="1" dirty="0" err="1"/>
              <a:t>GaN</a:t>
            </a:r>
            <a:r>
              <a:rPr lang="en-US" sz="2400" b="1" dirty="0"/>
              <a:t> channel</a:t>
            </a:r>
          </a:p>
          <a:p>
            <a:pPr marL="342900" indent="-342900">
              <a:buFont typeface="Arial" panose="020B0604020202020204" pitchFamily="34" charset="0"/>
              <a:buChar char="•"/>
            </a:pPr>
            <a:r>
              <a:rPr lang="en-US" sz="2400" b="1" dirty="0"/>
              <a:t>1 µm </a:t>
            </a:r>
            <a:r>
              <a:rPr lang="en-US" sz="2400" b="1" dirty="0" err="1"/>
              <a:t>GaN</a:t>
            </a:r>
            <a:r>
              <a:rPr lang="en-US" sz="2400" b="1" dirty="0"/>
              <a:t> buffer</a:t>
            </a:r>
          </a:p>
        </p:txBody>
      </p:sp>
      <p:sp>
        <p:nvSpPr>
          <p:cNvPr id="11" name="ZoneTexte 10">
            <a:extLst>
              <a:ext uri="{FF2B5EF4-FFF2-40B4-BE49-F238E27FC236}">
                <a16:creationId xmlns:a16="http://schemas.microsoft.com/office/drawing/2014/main" id="{1DA28031-0FF0-CC96-8EFA-CB61E8164A26}"/>
              </a:ext>
            </a:extLst>
          </p:cNvPr>
          <p:cNvSpPr txBox="1"/>
          <p:nvPr/>
        </p:nvSpPr>
        <p:spPr>
          <a:xfrm>
            <a:off x="6714113" y="4464171"/>
            <a:ext cx="3983094" cy="830997"/>
          </a:xfrm>
          <a:prstGeom prst="rect">
            <a:avLst/>
          </a:prstGeom>
          <a:noFill/>
        </p:spPr>
        <p:txBody>
          <a:bodyPr wrap="square">
            <a:spAutoFit/>
          </a:bodyPr>
          <a:lstStyle/>
          <a:p>
            <a:pPr marL="342900" indent="-342900">
              <a:buFont typeface="Arial" panose="020B0604020202020204" pitchFamily="34" charset="0"/>
              <a:buChar char="•"/>
            </a:pPr>
            <a:r>
              <a:rPr lang="en-US" sz="2400" b="1" dirty="0"/>
              <a:t>Ns = 1.2e13</a:t>
            </a:r>
            <a:r>
              <a:rPr lang="fr-FR" sz="2400" b="1" dirty="0"/>
              <a:t>/cm</a:t>
            </a:r>
            <a:r>
              <a:rPr lang="fr-FR" sz="2400" b="1" baseline="30000" dirty="0"/>
              <a:t>2</a:t>
            </a:r>
            <a:r>
              <a:rPr lang="fr-FR" sz="2400" b="1" dirty="0"/>
              <a:t> </a:t>
            </a:r>
            <a:endParaRPr lang="en-US" sz="2400" b="1" dirty="0"/>
          </a:p>
          <a:p>
            <a:pPr marL="342900" indent="-342900">
              <a:buFont typeface="Arial" panose="020B0604020202020204" pitchFamily="34" charset="0"/>
              <a:buChar char="•"/>
            </a:pPr>
            <a:r>
              <a:rPr lang="en-US" sz="2400" b="1" dirty="0"/>
              <a:t>µ = 1300 </a:t>
            </a:r>
            <a:r>
              <a:rPr lang="fr-FR" sz="2400" b="1" dirty="0"/>
              <a:t>cm</a:t>
            </a:r>
            <a:r>
              <a:rPr lang="fr-FR" sz="2400" b="1" baseline="30000" dirty="0"/>
              <a:t>2</a:t>
            </a:r>
            <a:r>
              <a:rPr lang="fr-FR" sz="2400" b="1" dirty="0"/>
              <a:t>/Vs</a:t>
            </a:r>
            <a:endParaRPr lang="en-US" sz="2400" b="1" dirty="0"/>
          </a:p>
        </p:txBody>
      </p:sp>
      <p:sp>
        <p:nvSpPr>
          <p:cNvPr id="12" name="Rectangle 11"/>
          <p:cNvSpPr/>
          <p:nvPr/>
        </p:nvSpPr>
        <p:spPr>
          <a:xfrm>
            <a:off x="1336780" y="5761130"/>
            <a:ext cx="4387514" cy="523220"/>
          </a:xfrm>
          <a:prstGeom prst="rect">
            <a:avLst/>
          </a:prstGeom>
          <a:solidFill>
            <a:schemeClr val="accent2">
              <a:lumMod val="40000"/>
              <a:lumOff val="60000"/>
            </a:schemeClr>
          </a:solidFill>
          <a:ln w="38100">
            <a:solidFill>
              <a:srgbClr val="C00000"/>
            </a:solidFill>
          </a:ln>
        </p:spPr>
        <p:txBody>
          <a:bodyPr wrap="square">
            <a:spAutoFit/>
          </a:bodyPr>
          <a:lstStyle/>
          <a:p>
            <a:r>
              <a:rPr lang="en-US" sz="2800" b="1" dirty="0"/>
              <a:t>Standard </a:t>
            </a:r>
            <a:r>
              <a:rPr lang="en-US" sz="2800" b="1" dirty="0" err="1"/>
              <a:t>AlGaN</a:t>
            </a:r>
            <a:r>
              <a:rPr lang="en-US" sz="2800" b="1" dirty="0"/>
              <a:t>/</a:t>
            </a:r>
            <a:r>
              <a:rPr lang="en-US" sz="2800" b="1" dirty="0" err="1"/>
              <a:t>GaN</a:t>
            </a:r>
            <a:r>
              <a:rPr lang="en-US" sz="2800" b="1" dirty="0"/>
              <a:t> HEMT</a:t>
            </a:r>
          </a:p>
        </p:txBody>
      </p:sp>
    </p:spTree>
    <p:extLst>
      <p:ext uri="{BB962C8B-B14F-4D97-AF65-F5344CB8AC3E}">
        <p14:creationId xmlns:p14="http://schemas.microsoft.com/office/powerpoint/2010/main" val="36670543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875" y="588815"/>
            <a:ext cx="5292970" cy="4539347"/>
          </a:xfrm>
          <a:prstGeom prst="rect">
            <a:avLst/>
          </a:prstGeom>
        </p:spPr>
      </p:pic>
      <p:sp>
        <p:nvSpPr>
          <p:cNvPr id="9" name="Rectangle 8"/>
          <p:cNvSpPr/>
          <p:nvPr/>
        </p:nvSpPr>
        <p:spPr>
          <a:xfrm>
            <a:off x="3445163" y="-8438"/>
            <a:ext cx="5341141" cy="707886"/>
          </a:xfrm>
          <a:prstGeom prst="rect">
            <a:avLst/>
          </a:prstGeom>
        </p:spPr>
        <p:txBody>
          <a:bodyPr wrap="none">
            <a:spAutoFit/>
          </a:bodyPr>
          <a:lstStyle/>
          <a:p>
            <a:pPr algn="ctr"/>
            <a:r>
              <a:rPr lang="fr-FR" sz="4000" b="1" dirty="0">
                <a:solidFill>
                  <a:srgbClr val="0000FF"/>
                </a:solidFill>
              </a:rPr>
              <a:t>TCAD structures : </a:t>
            </a:r>
            <a:r>
              <a:rPr lang="fr-FR" sz="4000" b="1" dirty="0" err="1">
                <a:solidFill>
                  <a:srgbClr val="0000FF"/>
                </a:solidFill>
              </a:rPr>
              <a:t>FinFET</a:t>
            </a:r>
            <a:endParaRPr lang="fr-FR" sz="4000" b="1" dirty="0">
              <a:solidFill>
                <a:srgbClr val="0000FF"/>
              </a:solidFill>
            </a:endParaRPr>
          </a:p>
        </p:txBody>
      </p:sp>
      <p:sp>
        <p:nvSpPr>
          <p:cNvPr id="10" name="Rectangle 9"/>
          <p:cNvSpPr/>
          <p:nvPr/>
        </p:nvSpPr>
        <p:spPr>
          <a:xfrm>
            <a:off x="376875" y="5507762"/>
            <a:ext cx="3008507" cy="1015663"/>
          </a:xfrm>
          <a:prstGeom prst="rect">
            <a:avLst/>
          </a:prstGeom>
        </p:spPr>
        <p:txBody>
          <a:bodyPr wrap="square">
            <a:spAutoFit/>
          </a:bodyPr>
          <a:lstStyle/>
          <a:p>
            <a:pPr marL="342900" indent="-342900">
              <a:buFont typeface="Arial" panose="020B0604020202020204" pitchFamily="34" charset="0"/>
              <a:buChar char="•"/>
            </a:pPr>
            <a:r>
              <a:rPr lang="en-US" sz="2000" b="1" dirty="0"/>
              <a:t>Lg = 100nm</a:t>
            </a:r>
          </a:p>
          <a:p>
            <a:pPr marL="342900" indent="-342900">
              <a:buFont typeface="Arial" panose="020B0604020202020204" pitchFamily="34" charset="0"/>
              <a:buChar char="•"/>
            </a:pPr>
            <a:r>
              <a:rPr lang="en-US" sz="2000" b="1" dirty="0" err="1"/>
              <a:t>Lgd</a:t>
            </a:r>
            <a:r>
              <a:rPr lang="en-US" sz="2000" b="1" dirty="0"/>
              <a:t> &amp; </a:t>
            </a:r>
            <a:r>
              <a:rPr lang="en-US" sz="2000" b="1" dirty="0" err="1"/>
              <a:t>Lgs</a:t>
            </a:r>
            <a:r>
              <a:rPr lang="en-US" sz="2000" b="1" dirty="0"/>
              <a:t> = 500nm</a:t>
            </a:r>
          </a:p>
          <a:p>
            <a:pPr marL="342900" indent="-342900">
              <a:buFont typeface="Arial" panose="020B0604020202020204" pitchFamily="34" charset="0"/>
              <a:buChar char="•"/>
            </a:pPr>
            <a:r>
              <a:rPr lang="en-US" sz="2000" b="1" dirty="0" err="1"/>
              <a:t>W_Fin</a:t>
            </a:r>
            <a:r>
              <a:rPr lang="en-US" sz="2000" b="1" dirty="0"/>
              <a:t> = 120nm</a:t>
            </a:r>
          </a:p>
        </p:txBody>
      </p:sp>
      <p:sp>
        <p:nvSpPr>
          <p:cNvPr id="5" name="ZoneTexte 4">
            <a:extLst>
              <a:ext uri="{FF2B5EF4-FFF2-40B4-BE49-F238E27FC236}">
                <a16:creationId xmlns:a16="http://schemas.microsoft.com/office/drawing/2014/main" id="{9941A904-5973-7F8A-BC74-8F473DB97D16}"/>
              </a:ext>
            </a:extLst>
          </p:cNvPr>
          <p:cNvSpPr txBox="1"/>
          <p:nvPr/>
        </p:nvSpPr>
        <p:spPr>
          <a:xfrm>
            <a:off x="3719016" y="5507761"/>
            <a:ext cx="4268900" cy="1015663"/>
          </a:xfrm>
          <a:prstGeom prst="rect">
            <a:avLst/>
          </a:prstGeom>
          <a:noFill/>
        </p:spPr>
        <p:txBody>
          <a:bodyPr wrap="square">
            <a:spAutoFit/>
          </a:bodyPr>
          <a:lstStyle/>
          <a:p>
            <a:pPr marL="342900" indent="-342900">
              <a:buFont typeface="Arial" panose="020B0604020202020204" pitchFamily="34" charset="0"/>
              <a:buChar char="•"/>
            </a:pPr>
            <a:r>
              <a:rPr lang="en-US" sz="2000" b="1" dirty="0"/>
              <a:t>16 nm </a:t>
            </a:r>
            <a:r>
              <a:rPr lang="en-US" sz="2000" b="1" dirty="0" err="1"/>
              <a:t>AlGaN</a:t>
            </a:r>
            <a:r>
              <a:rPr lang="en-US" sz="2000" b="1" dirty="0"/>
              <a:t> barrier (25% Al)</a:t>
            </a:r>
          </a:p>
          <a:p>
            <a:pPr marL="342900" indent="-342900">
              <a:buFont typeface="Arial" panose="020B0604020202020204" pitchFamily="34" charset="0"/>
              <a:buChar char="•"/>
            </a:pPr>
            <a:r>
              <a:rPr lang="en-US" sz="2000" b="1" dirty="0"/>
              <a:t>150 nm </a:t>
            </a:r>
            <a:r>
              <a:rPr lang="en-US" sz="2000" b="1" dirty="0" err="1"/>
              <a:t>GaN</a:t>
            </a:r>
            <a:r>
              <a:rPr lang="en-US" sz="2000" b="1" dirty="0"/>
              <a:t> channel</a:t>
            </a:r>
          </a:p>
          <a:p>
            <a:pPr marL="342900" indent="-342900">
              <a:buFont typeface="Arial" panose="020B0604020202020204" pitchFamily="34" charset="0"/>
              <a:buChar char="•"/>
            </a:pPr>
            <a:r>
              <a:rPr lang="en-US" sz="2000" b="1" dirty="0"/>
              <a:t>1 µm </a:t>
            </a:r>
            <a:r>
              <a:rPr lang="en-US" sz="2000" b="1" dirty="0" err="1"/>
              <a:t>GaN</a:t>
            </a:r>
            <a:r>
              <a:rPr lang="en-US" sz="2000" b="1" dirty="0"/>
              <a:t> buffer</a:t>
            </a:r>
          </a:p>
        </p:txBody>
      </p:sp>
      <p:sp>
        <p:nvSpPr>
          <p:cNvPr id="11" name="ZoneTexte 10">
            <a:extLst>
              <a:ext uri="{FF2B5EF4-FFF2-40B4-BE49-F238E27FC236}">
                <a16:creationId xmlns:a16="http://schemas.microsoft.com/office/drawing/2014/main" id="{1DA28031-0FF0-CC96-8EFA-CB61E8164A26}"/>
              </a:ext>
            </a:extLst>
          </p:cNvPr>
          <p:cNvSpPr txBox="1"/>
          <p:nvPr/>
        </p:nvSpPr>
        <p:spPr>
          <a:xfrm>
            <a:off x="8681164" y="5507761"/>
            <a:ext cx="3069525" cy="707886"/>
          </a:xfrm>
          <a:prstGeom prst="rect">
            <a:avLst/>
          </a:prstGeom>
          <a:noFill/>
        </p:spPr>
        <p:txBody>
          <a:bodyPr wrap="square">
            <a:spAutoFit/>
          </a:bodyPr>
          <a:lstStyle/>
          <a:p>
            <a:pPr marL="342900" indent="-342900">
              <a:buFont typeface="Arial" panose="020B0604020202020204" pitchFamily="34" charset="0"/>
              <a:buChar char="•"/>
            </a:pPr>
            <a:r>
              <a:rPr lang="en-US" sz="2000" b="1" dirty="0"/>
              <a:t>Ns = 1.2e13</a:t>
            </a:r>
            <a:r>
              <a:rPr lang="fr-FR" sz="2000" b="1" dirty="0"/>
              <a:t>/cm</a:t>
            </a:r>
            <a:r>
              <a:rPr lang="fr-FR" sz="2000" b="1" baseline="30000" dirty="0"/>
              <a:t>2</a:t>
            </a:r>
            <a:r>
              <a:rPr lang="fr-FR" sz="2000" b="1" dirty="0"/>
              <a:t> </a:t>
            </a:r>
            <a:endParaRPr lang="en-US" sz="2000" b="1" dirty="0"/>
          </a:p>
          <a:p>
            <a:pPr marL="342900" indent="-342900">
              <a:buFont typeface="Arial" panose="020B0604020202020204" pitchFamily="34" charset="0"/>
              <a:buChar char="•"/>
            </a:pPr>
            <a:r>
              <a:rPr lang="en-US" sz="2000" b="1" dirty="0"/>
              <a:t>µ = 1300 </a:t>
            </a:r>
            <a:r>
              <a:rPr lang="fr-FR" sz="2000" b="1" dirty="0"/>
              <a:t>cm</a:t>
            </a:r>
            <a:r>
              <a:rPr lang="fr-FR" sz="2000" b="1" baseline="30000" dirty="0"/>
              <a:t>2</a:t>
            </a:r>
            <a:r>
              <a:rPr lang="fr-FR" sz="2000" b="1" dirty="0"/>
              <a:t>/Vs</a:t>
            </a:r>
            <a:endParaRPr lang="en-US" sz="2000" b="1" dirty="0"/>
          </a:p>
        </p:txBody>
      </p:sp>
      <p:sp>
        <p:nvSpPr>
          <p:cNvPr id="2" name="Ellipse 1"/>
          <p:cNvSpPr/>
          <p:nvPr/>
        </p:nvSpPr>
        <p:spPr>
          <a:xfrm>
            <a:off x="5870219" y="814045"/>
            <a:ext cx="5880470" cy="4088885"/>
          </a:xfrm>
          <a:prstGeom prst="ellipse">
            <a:avLst/>
          </a:prstGeom>
          <a:solidFill>
            <a:schemeClr val="accent2">
              <a:lumMod val="40000"/>
              <a:lumOff val="6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3D simulations : </a:t>
            </a:r>
          </a:p>
          <a:p>
            <a:pPr algn="ctr"/>
            <a:endParaRPr lang="en-GB" sz="2000" b="1" dirty="0">
              <a:solidFill>
                <a:schemeClr val="tx1"/>
              </a:solidFill>
            </a:endParaRPr>
          </a:p>
          <a:p>
            <a:pPr marL="285750" indent="-285750" algn="ctr">
              <a:buFontTx/>
              <a:buChar char="-"/>
            </a:pPr>
            <a:r>
              <a:rPr lang="en-GB" sz="2400" b="1" dirty="0">
                <a:solidFill>
                  <a:schemeClr val="tx1"/>
                </a:solidFill>
              </a:rPr>
              <a:t>1 Fin is simulated to avoid convergence and time consuming issues</a:t>
            </a:r>
          </a:p>
          <a:p>
            <a:pPr marL="285750" indent="-285750" algn="ctr">
              <a:buFontTx/>
              <a:buChar char="-"/>
            </a:pPr>
            <a:endParaRPr lang="en-GB" sz="2400" b="1" dirty="0">
              <a:solidFill>
                <a:schemeClr val="tx1"/>
              </a:solidFill>
            </a:endParaRPr>
          </a:p>
          <a:p>
            <a:pPr marL="285750" indent="-285750" algn="ctr">
              <a:buFontTx/>
              <a:buChar char="-"/>
            </a:pPr>
            <a:r>
              <a:rPr lang="en-GB" sz="2400" b="1" dirty="0">
                <a:solidFill>
                  <a:schemeClr val="tx1"/>
                </a:solidFill>
              </a:rPr>
              <a:t>Nevertheless, the simulations still takes twice as long compare to 2D </a:t>
            </a:r>
          </a:p>
        </p:txBody>
      </p:sp>
    </p:spTree>
    <p:extLst>
      <p:ext uri="{BB962C8B-B14F-4D97-AF65-F5344CB8AC3E}">
        <p14:creationId xmlns:p14="http://schemas.microsoft.com/office/powerpoint/2010/main" val="37772692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69906" y="0"/>
            <a:ext cx="3565271" cy="646331"/>
          </a:xfrm>
          <a:prstGeom prst="rect">
            <a:avLst/>
          </a:prstGeom>
        </p:spPr>
        <p:txBody>
          <a:bodyPr wrap="none">
            <a:spAutoFit/>
          </a:bodyPr>
          <a:lstStyle/>
          <a:p>
            <a:pPr algn="ctr"/>
            <a:r>
              <a:rPr lang="fr-FR" sz="3600" b="1" dirty="0"/>
              <a:t>DC </a:t>
            </a:r>
            <a:r>
              <a:rPr lang="fr-FR" sz="3600" b="1" dirty="0" err="1"/>
              <a:t>characteristics</a:t>
            </a:r>
            <a:endParaRPr lang="fr-FR" sz="3600" b="1" dirty="0"/>
          </a:p>
        </p:txBody>
      </p:sp>
      <p:pic>
        <p:nvPicPr>
          <p:cNvPr id="12" name="Image 11"/>
          <p:cNvPicPr>
            <a:picLocks noChangeAspect="1"/>
          </p:cNvPicPr>
          <p:nvPr/>
        </p:nvPicPr>
        <p:blipFill>
          <a:blip r:embed="rId2"/>
          <a:stretch>
            <a:fillRect/>
          </a:stretch>
        </p:blipFill>
        <p:spPr>
          <a:xfrm>
            <a:off x="4062856" y="464269"/>
            <a:ext cx="4443370" cy="3405502"/>
          </a:xfrm>
          <a:prstGeom prst="rect">
            <a:avLst/>
          </a:prstGeom>
        </p:spPr>
      </p:pic>
      <p:grpSp>
        <p:nvGrpSpPr>
          <p:cNvPr id="20" name="Groupe 19"/>
          <p:cNvGrpSpPr/>
          <p:nvPr/>
        </p:nvGrpSpPr>
        <p:grpSpPr>
          <a:xfrm>
            <a:off x="-62481" y="3484072"/>
            <a:ext cx="4648640" cy="3479436"/>
            <a:chOff x="7877908" y="1364"/>
            <a:chExt cx="4648640" cy="3479436"/>
          </a:xfrm>
        </p:grpSpPr>
        <p:pic>
          <p:nvPicPr>
            <p:cNvPr id="14" name="Image 13"/>
            <p:cNvPicPr>
              <a:picLocks noChangeAspect="1"/>
            </p:cNvPicPr>
            <p:nvPr/>
          </p:nvPicPr>
          <p:blipFill>
            <a:blip r:embed="rId3"/>
            <a:stretch>
              <a:fillRect/>
            </a:stretch>
          </p:blipFill>
          <p:spPr>
            <a:xfrm>
              <a:off x="7877908" y="1364"/>
              <a:ext cx="4648640" cy="3479436"/>
            </a:xfrm>
            <a:prstGeom prst="rect">
              <a:avLst/>
            </a:prstGeom>
          </p:spPr>
        </p:pic>
        <p:sp>
          <p:nvSpPr>
            <p:cNvPr id="15" name="Rectangle 14"/>
            <p:cNvSpPr/>
            <p:nvPr/>
          </p:nvSpPr>
          <p:spPr>
            <a:xfrm>
              <a:off x="10707980" y="2041205"/>
              <a:ext cx="1238609" cy="338554"/>
            </a:xfrm>
            <a:prstGeom prst="rect">
              <a:avLst/>
            </a:prstGeom>
          </p:spPr>
          <p:txBody>
            <a:bodyPr wrap="none">
              <a:spAutoFit/>
            </a:bodyPr>
            <a:lstStyle/>
            <a:p>
              <a:r>
                <a:rPr lang="en-US" sz="1600" b="1" dirty="0">
                  <a:solidFill>
                    <a:srgbClr val="006600"/>
                  </a:solidFill>
                </a:rPr>
                <a:t>sweet spots </a:t>
              </a:r>
              <a:endParaRPr lang="fr-FR" sz="1600" b="1" dirty="0">
                <a:solidFill>
                  <a:srgbClr val="006600"/>
                </a:solidFill>
              </a:endParaRPr>
            </a:p>
          </p:txBody>
        </p:sp>
        <p:sp>
          <p:nvSpPr>
            <p:cNvPr id="17" name="Ellipse 16"/>
            <p:cNvSpPr/>
            <p:nvPr/>
          </p:nvSpPr>
          <p:spPr>
            <a:xfrm>
              <a:off x="10603524" y="2041205"/>
              <a:ext cx="1343066" cy="587695"/>
            </a:xfrm>
            <a:prstGeom prst="ellipse">
              <a:avLst/>
            </a:prstGeom>
            <a:no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1" name="Groupe 20"/>
          <p:cNvGrpSpPr/>
          <p:nvPr/>
        </p:nvGrpSpPr>
        <p:grpSpPr>
          <a:xfrm>
            <a:off x="4062347" y="3453916"/>
            <a:ext cx="4443370" cy="3539747"/>
            <a:chOff x="7986712" y="3179391"/>
            <a:chExt cx="4618527" cy="3539747"/>
          </a:xfrm>
        </p:grpSpPr>
        <p:pic>
          <p:nvPicPr>
            <p:cNvPr id="13" name="Image 12"/>
            <p:cNvPicPr>
              <a:picLocks noChangeAspect="1"/>
            </p:cNvPicPr>
            <p:nvPr/>
          </p:nvPicPr>
          <p:blipFill>
            <a:blip r:embed="rId4"/>
            <a:stretch>
              <a:fillRect/>
            </a:stretch>
          </p:blipFill>
          <p:spPr>
            <a:xfrm>
              <a:off x="7986712" y="3179391"/>
              <a:ext cx="4618527" cy="3539747"/>
            </a:xfrm>
            <a:prstGeom prst="rect">
              <a:avLst/>
            </a:prstGeom>
          </p:spPr>
        </p:pic>
        <p:sp>
          <p:nvSpPr>
            <p:cNvPr id="16" name="Rectangle 15"/>
            <p:cNvSpPr/>
            <p:nvPr/>
          </p:nvSpPr>
          <p:spPr>
            <a:xfrm>
              <a:off x="10810607" y="4614323"/>
              <a:ext cx="1238609" cy="338554"/>
            </a:xfrm>
            <a:prstGeom prst="rect">
              <a:avLst/>
            </a:prstGeom>
          </p:spPr>
          <p:txBody>
            <a:bodyPr wrap="none">
              <a:spAutoFit/>
            </a:bodyPr>
            <a:lstStyle/>
            <a:p>
              <a:r>
                <a:rPr lang="en-US" sz="1600" b="1" dirty="0">
                  <a:solidFill>
                    <a:srgbClr val="006600"/>
                  </a:solidFill>
                </a:rPr>
                <a:t>sweet spots </a:t>
              </a:r>
              <a:endParaRPr lang="fr-FR" sz="1600" b="1" dirty="0">
                <a:solidFill>
                  <a:srgbClr val="006600"/>
                </a:solidFill>
              </a:endParaRPr>
            </a:p>
          </p:txBody>
        </p:sp>
        <p:sp>
          <p:nvSpPr>
            <p:cNvPr id="18" name="Ellipse 17"/>
            <p:cNvSpPr/>
            <p:nvPr/>
          </p:nvSpPr>
          <p:spPr>
            <a:xfrm>
              <a:off x="10603523" y="4614323"/>
              <a:ext cx="1428109" cy="587695"/>
            </a:xfrm>
            <a:prstGeom prst="ellipse">
              <a:avLst/>
            </a:prstGeom>
            <a:no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9" name="Image 18"/>
          <p:cNvPicPr>
            <a:picLocks noChangeAspect="1"/>
          </p:cNvPicPr>
          <p:nvPr/>
        </p:nvPicPr>
        <p:blipFill>
          <a:blip r:embed="rId5"/>
          <a:stretch>
            <a:fillRect/>
          </a:stretch>
        </p:blipFill>
        <p:spPr>
          <a:xfrm>
            <a:off x="89478" y="438732"/>
            <a:ext cx="4457016" cy="3415961"/>
          </a:xfrm>
          <a:prstGeom prst="rect">
            <a:avLst/>
          </a:prstGeom>
        </p:spPr>
      </p:pic>
      <p:sp>
        <p:nvSpPr>
          <p:cNvPr id="23" name="Ellipse 22"/>
          <p:cNvSpPr/>
          <p:nvPr/>
        </p:nvSpPr>
        <p:spPr>
          <a:xfrm>
            <a:off x="8056378" y="2146712"/>
            <a:ext cx="4038906" cy="2727998"/>
          </a:xfrm>
          <a:prstGeom prst="ellipse">
            <a:avLst/>
          </a:prstGeom>
          <a:solidFill>
            <a:schemeClr val="accent2">
              <a:lumMod val="40000"/>
              <a:lumOff val="6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Arial" panose="020B0604020202020204" pitchFamily="34" charset="0"/>
              <a:buChar char="•"/>
            </a:pPr>
            <a:r>
              <a:rPr lang="en-GB" sz="2000" b="1" dirty="0">
                <a:solidFill>
                  <a:schemeClr val="tx1"/>
                </a:solidFill>
              </a:rPr>
              <a:t>Indication of improved linearity with flat Gm</a:t>
            </a:r>
          </a:p>
          <a:p>
            <a:pPr marL="342900" indent="-342900" algn="ctr">
              <a:buFont typeface="Arial" panose="020B0604020202020204" pitchFamily="34" charset="0"/>
              <a:buChar char="•"/>
            </a:pPr>
            <a:endParaRPr lang="en-GB" sz="2000" b="1" dirty="0">
              <a:solidFill>
                <a:schemeClr val="tx1"/>
              </a:solidFill>
            </a:endParaRPr>
          </a:p>
          <a:p>
            <a:pPr marL="342900" indent="-342900" algn="ctr">
              <a:buFont typeface="Arial" panose="020B0604020202020204" pitchFamily="34" charset="0"/>
              <a:buChar char="•"/>
            </a:pPr>
            <a:r>
              <a:rPr lang="en-GB" sz="2000" b="1" dirty="0">
                <a:solidFill>
                  <a:schemeClr val="tx1"/>
                </a:solidFill>
              </a:rPr>
              <a:t>Impact of Gm flatness on Gm2 and Gm3 : IMD reductions </a:t>
            </a:r>
          </a:p>
        </p:txBody>
      </p:sp>
    </p:spTree>
    <p:extLst>
      <p:ext uri="{BB962C8B-B14F-4D97-AF65-F5344CB8AC3E}">
        <p14:creationId xmlns:p14="http://schemas.microsoft.com/office/powerpoint/2010/main" val="8353105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4702" y="182384"/>
            <a:ext cx="10369697" cy="584775"/>
          </a:xfrm>
          <a:prstGeom prst="rect">
            <a:avLst/>
          </a:prstGeom>
        </p:spPr>
        <p:txBody>
          <a:bodyPr wrap="none">
            <a:spAutoFit/>
          </a:bodyPr>
          <a:lstStyle/>
          <a:p>
            <a:pPr algn="ctr"/>
            <a:r>
              <a:rPr lang="fr-FR" sz="3200" b="1" dirty="0"/>
              <a:t>Electric </a:t>
            </a:r>
            <a:r>
              <a:rPr lang="fr-FR" sz="3200" b="1" dirty="0" err="1"/>
              <a:t>field</a:t>
            </a:r>
            <a:r>
              <a:rPr lang="fr-FR" sz="3200" b="1" dirty="0"/>
              <a:t> </a:t>
            </a:r>
            <a:r>
              <a:rPr lang="fr-FR" sz="3200" b="1" dirty="0" err="1"/>
              <a:t>comparison</a:t>
            </a:r>
            <a:r>
              <a:rPr lang="fr-FR" sz="3200" b="1" dirty="0"/>
              <a:t> : </a:t>
            </a:r>
            <a:r>
              <a:rPr lang="fr-FR" sz="3200" b="1" dirty="0">
                <a:solidFill>
                  <a:srgbClr val="FF0000"/>
                </a:solidFill>
              </a:rPr>
              <a:t>Open </a:t>
            </a:r>
            <a:r>
              <a:rPr lang="fr-FR" sz="3200" b="1" dirty="0" err="1">
                <a:solidFill>
                  <a:srgbClr val="FF0000"/>
                </a:solidFill>
              </a:rPr>
              <a:t>channel</a:t>
            </a:r>
            <a:r>
              <a:rPr lang="fr-FR" sz="3200" b="1" dirty="0">
                <a:solidFill>
                  <a:srgbClr val="FF0000"/>
                </a:solidFill>
              </a:rPr>
              <a:t> </a:t>
            </a:r>
            <a:r>
              <a:rPr lang="fr-FR" sz="3200" b="1" dirty="0" err="1"/>
              <a:t>Vgs</a:t>
            </a:r>
            <a:r>
              <a:rPr lang="fr-FR" sz="3200" b="1" dirty="0"/>
              <a:t> = 0V &amp; Vds 10V</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513" y="1045029"/>
            <a:ext cx="11492076" cy="5442555"/>
          </a:xfrm>
          <a:prstGeom prst="rect">
            <a:avLst/>
          </a:prstGeom>
        </p:spPr>
      </p:pic>
      <p:sp>
        <p:nvSpPr>
          <p:cNvPr id="8" name="ZoneTexte 7"/>
          <p:cNvSpPr txBox="1"/>
          <p:nvPr/>
        </p:nvSpPr>
        <p:spPr>
          <a:xfrm>
            <a:off x="4100677" y="1514344"/>
            <a:ext cx="2278743" cy="523220"/>
          </a:xfrm>
          <a:prstGeom prst="rect">
            <a:avLst/>
          </a:prstGeom>
          <a:noFill/>
        </p:spPr>
        <p:txBody>
          <a:bodyPr wrap="square" rtlCol="0">
            <a:spAutoFit/>
          </a:bodyPr>
          <a:lstStyle/>
          <a:p>
            <a:r>
              <a:rPr lang="fr-FR" sz="2800" b="1" dirty="0" err="1">
                <a:solidFill>
                  <a:schemeClr val="bg1"/>
                </a:solidFill>
              </a:rPr>
              <a:t>Planar</a:t>
            </a:r>
            <a:endParaRPr lang="fr-FR" sz="2800" b="1" dirty="0">
              <a:solidFill>
                <a:schemeClr val="bg1"/>
              </a:solidFill>
            </a:endParaRPr>
          </a:p>
        </p:txBody>
      </p:sp>
      <p:sp>
        <p:nvSpPr>
          <p:cNvPr id="9" name="ZoneTexte 8"/>
          <p:cNvSpPr txBox="1"/>
          <p:nvPr/>
        </p:nvSpPr>
        <p:spPr>
          <a:xfrm>
            <a:off x="3745076" y="3492380"/>
            <a:ext cx="2278743" cy="400110"/>
          </a:xfrm>
          <a:prstGeom prst="rect">
            <a:avLst/>
          </a:prstGeom>
          <a:noFill/>
        </p:spPr>
        <p:txBody>
          <a:bodyPr wrap="square" rtlCol="0">
            <a:spAutoFit/>
          </a:bodyPr>
          <a:lstStyle/>
          <a:p>
            <a:r>
              <a:rPr lang="fr-FR" sz="2000" b="1" dirty="0" err="1">
                <a:solidFill>
                  <a:schemeClr val="bg1"/>
                </a:solidFill>
              </a:rPr>
              <a:t>GaN</a:t>
            </a:r>
            <a:r>
              <a:rPr lang="fr-FR" sz="2000" b="1" dirty="0">
                <a:solidFill>
                  <a:schemeClr val="bg1"/>
                </a:solidFill>
              </a:rPr>
              <a:t> </a:t>
            </a:r>
            <a:r>
              <a:rPr lang="fr-FR" sz="2000" b="1" dirty="0" err="1">
                <a:solidFill>
                  <a:schemeClr val="bg1"/>
                </a:solidFill>
              </a:rPr>
              <a:t>channel</a:t>
            </a:r>
            <a:endParaRPr lang="fr-FR" sz="2000" b="1" dirty="0">
              <a:solidFill>
                <a:schemeClr val="bg1"/>
              </a:solidFill>
            </a:endParaRPr>
          </a:p>
        </p:txBody>
      </p:sp>
      <p:cxnSp>
        <p:nvCxnSpPr>
          <p:cNvPr id="11" name="Connecteur droit avec flèche 10"/>
          <p:cNvCxnSpPr/>
          <p:nvPr/>
        </p:nvCxnSpPr>
        <p:spPr>
          <a:xfrm flipV="1">
            <a:off x="2162629" y="2772229"/>
            <a:ext cx="2126734" cy="16259"/>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2605704" y="2788488"/>
            <a:ext cx="2278743" cy="400110"/>
          </a:xfrm>
          <a:prstGeom prst="rect">
            <a:avLst/>
          </a:prstGeom>
          <a:noFill/>
        </p:spPr>
        <p:txBody>
          <a:bodyPr wrap="square" rtlCol="0">
            <a:spAutoFit/>
          </a:bodyPr>
          <a:lstStyle/>
          <a:p>
            <a:r>
              <a:rPr lang="fr-FR" sz="2000" b="1" dirty="0" err="1">
                <a:solidFill>
                  <a:schemeClr val="bg1"/>
                </a:solidFill>
              </a:rPr>
              <a:t>cutline</a:t>
            </a:r>
            <a:endParaRPr lang="fr-FR" sz="2000" b="1" dirty="0">
              <a:solidFill>
                <a:schemeClr val="bg1"/>
              </a:solidFill>
            </a:endParaRPr>
          </a:p>
        </p:txBody>
      </p:sp>
      <p:sp>
        <p:nvSpPr>
          <p:cNvPr id="16" name="ZoneTexte 15"/>
          <p:cNvSpPr txBox="1"/>
          <p:nvPr/>
        </p:nvSpPr>
        <p:spPr>
          <a:xfrm>
            <a:off x="6179551" y="5832276"/>
            <a:ext cx="2278743" cy="523220"/>
          </a:xfrm>
          <a:prstGeom prst="rect">
            <a:avLst/>
          </a:prstGeom>
          <a:noFill/>
        </p:spPr>
        <p:txBody>
          <a:bodyPr wrap="square" rtlCol="0">
            <a:spAutoFit/>
          </a:bodyPr>
          <a:lstStyle/>
          <a:p>
            <a:r>
              <a:rPr lang="fr-FR" sz="2800" b="1" dirty="0" err="1"/>
              <a:t>Gate</a:t>
            </a:r>
            <a:r>
              <a:rPr lang="fr-FR" sz="2800" b="1" dirty="0"/>
              <a:t> </a:t>
            </a:r>
            <a:r>
              <a:rPr lang="fr-FR" sz="2800" b="1" dirty="0" err="1"/>
              <a:t>edge</a:t>
            </a:r>
            <a:endParaRPr lang="fr-FR" sz="2800" b="1" dirty="0"/>
          </a:p>
        </p:txBody>
      </p:sp>
      <p:sp>
        <p:nvSpPr>
          <p:cNvPr id="17" name="ZoneTexte 16"/>
          <p:cNvSpPr txBox="1"/>
          <p:nvPr/>
        </p:nvSpPr>
        <p:spPr>
          <a:xfrm>
            <a:off x="10633692" y="5832276"/>
            <a:ext cx="2278743" cy="523220"/>
          </a:xfrm>
          <a:prstGeom prst="rect">
            <a:avLst/>
          </a:prstGeom>
          <a:noFill/>
        </p:spPr>
        <p:txBody>
          <a:bodyPr wrap="square" rtlCol="0">
            <a:spAutoFit/>
          </a:bodyPr>
          <a:lstStyle/>
          <a:p>
            <a:r>
              <a:rPr lang="fr-FR" sz="2800" b="1" dirty="0"/>
              <a:t>Drain </a:t>
            </a:r>
            <a:r>
              <a:rPr lang="fr-FR" sz="2800" b="1" dirty="0" err="1"/>
              <a:t>edge</a:t>
            </a:r>
            <a:endParaRPr lang="fr-FR" sz="2800" b="1" dirty="0"/>
          </a:p>
        </p:txBody>
      </p:sp>
      <p:cxnSp>
        <p:nvCxnSpPr>
          <p:cNvPr id="18" name="Connecteur droit avec flèche 17"/>
          <p:cNvCxnSpPr/>
          <p:nvPr/>
        </p:nvCxnSpPr>
        <p:spPr>
          <a:xfrm flipV="1">
            <a:off x="7318922" y="5844324"/>
            <a:ext cx="4292507" cy="1626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8781533" y="5408798"/>
            <a:ext cx="2278743" cy="461665"/>
          </a:xfrm>
          <a:prstGeom prst="rect">
            <a:avLst/>
          </a:prstGeom>
          <a:noFill/>
        </p:spPr>
        <p:txBody>
          <a:bodyPr wrap="square" rtlCol="0">
            <a:spAutoFit/>
          </a:bodyPr>
          <a:lstStyle/>
          <a:p>
            <a:r>
              <a:rPr lang="fr-FR" sz="2400" b="1" dirty="0" err="1"/>
              <a:t>cutline</a:t>
            </a:r>
            <a:endParaRPr lang="fr-FR" sz="2400" b="1" dirty="0"/>
          </a:p>
        </p:txBody>
      </p:sp>
      <p:sp>
        <p:nvSpPr>
          <p:cNvPr id="20" name="ZoneTexte 19"/>
          <p:cNvSpPr txBox="1"/>
          <p:nvPr/>
        </p:nvSpPr>
        <p:spPr>
          <a:xfrm>
            <a:off x="8667726" y="1191670"/>
            <a:ext cx="2869004" cy="1384995"/>
          </a:xfrm>
          <a:prstGeom prst="rect">
            <a:avLst/>
          </a:prstGeom>
          <a:noFill/>
        </p:spPr>
        <p:txBody>
          <a:bodyPr wrap="square" rtlCol="0">
            <a:spAutoFit/>
          </a:bodyPr>
          <a:lstStyle/>
          <a:p>
            <a:pPr algn="ctr"/>
            <a:r>
              <a:rPr lang="fr-FR" sz="2800" b="1" dirty="0">
                <a:solidFill>
                  <a:srgbClr val="FF0000"/>
                </a:solidFill>
              </a:rPr>
              <a:t>Peak electric </a:t>
            </a:r>
            <a:r>
              <a:rPr lang="fr-FR" sz="2800" b="1" dirty="0" err="1">
                <a:solidFill>
                  <a:srgbClr val="FF0000"/>
                </a:solidFill>
              </a:rPr>
              <a:t>field</a:t>
            </a:r>
            <a:r>
              <a:rPr lang="fr-FR" sz="2800" b="1" dirty="0">
                <a:solidFill>
                  <a:srgbClr val="FF0000"/>
                </a:solidFill>
              </a:rPr>
              <a:t> in the </a:t>
            </a:r>
            <a:r>
              <a:rPr lang="fr-FR" sz="2800" b="1" dirty="0" err="1">
                <a:solidFill>
                  <a:srgbClr val="FF0000"/>
                </a:solidFill>
              </a:rPr>
              <a:t>channel</a:t>
            </a:r>
            <a:r>
              <a:rPr lang="fr-FR" sz="2800" b="1" dirty="0">
                <a:solidFill>
                  <a:srgbClr val="FF0000"/>
                </a:solidFill>
              </a:rPr>
              <a:t> = 0.9 MV/cm</a:t>
            </a:r>
          </a:p>
        </p:txBody>
      </p:sp>
      <p:cxnSp>
        <p:nvCxnSpPr>
          <p:cNvPr id="22" name="Connecteur droit avec flèche 21"/>
          <p:cNvCxnSpPr/>
          <p:nvPr/>
        </p:nvCxnSpPr>
        <p:spPr>
          <a:xfrm flipH="1">
            <a:off x="7680880" y="1403088"/>
            <a:ext cx="1004183" cy="11125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76775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1454" y="327863"/>
            <a:ext cx="10369698" cy="584775"/>
          </a:xfrm>
          <a:prstGeom prst="rect">
            <a:avLst/>
          </a:prstGeom>
        </p:spPr>
        <p:txBody>
          <a:bodyPr wrap="none">
            <a:spAutoFit/>
          </a:bodyPr>
          <a:lstStyle/>
          <a:p>
            <a:pPr algn="ctr"/>
            <a:r>
              <a:rPr lang="fr-FR" sz="3200" b="1" dirty="0"/>
              <a:t>Electric </a:t>
            </a:r>
            <a:r>
              <a:rPr lang="fr-FR" sz="3200" b="1" dirty="0" err="1"/>
              <a:t>field</a:t>
            </a:r>
            <a:r>
              <a:rPr lang="fr-FR" sz="3200" b="1" dirty="0"/>
              <a:t> </a:t>
            </a:r>
            <a:r>
              <a:rPr lang="fr-FR" sz="3200" b="1" dirty="0" err="1"/>
              <a:t>comparison</a:t>
            </a:r>
            <a:r>
              <a:rPr lang="fr-FR" sz="3200" b="1" dirty="0"/>
              <a:t> : </a:t>
            </a:r>
            <a:r>
              <a:rPr lang="fr-FR" sz="3200" b="1" dirty="0">
                <a:solidFill>
                  <a:srgbClr val="FF0000"/>
                </a:solidFill>
              </a:rPr>
              <a:t>Open </a:t>
            </a:r>
            <a:r>
              <a:rPr lang="fr-FR" sz="3200" b="1" dirty="0" err="1">
                <a:solidFill>
                  <a:srgbClr val="FF0000"/>
                </a:solidFill>
              </a:rPr>
              <a:t>channel</a:t>
            </a:r>
            <a:r>
              <a:rPr lang="fr-FR" sz="3200" b="1" dirty="0">
                <a:solidFill>
                  <a:srgbClr val="FF0000"/>
                </a:solidFill>
              </a:rPr>
              <a:t> </a:t>
            </a:r>
            <a:r>
              <a:rPr lang="fr-FR" sz="3200" b="1" dirty="0" err="1"/>
              <a:t>Vgs</a:t>
            </a:r>
            <a:r>
              <a:rPr lang="fr-FR" sz="3200" b="1" dirty="0"/>
              <a:t> = 0V &amp; Vds 10V</a:t>
            </a:r>
          </a:p>
        </p:txBody>
      </p:sp>
      <p:grpSp>
        <p:nvGrpSpPr>
          <p:cNvPr id="13" name="Groupe 12"/>
          <p:cNvGrpSpPr/>
          <p:nvPr/>
        </p:nvGrpSpPr>
        <p:grpSpPr>
          <a:xfrm>
            <a:off x="150537" y="1175658"/>
            <a:ext cx="9211178" cy="5281910"/>
            <a:chOff x="0" y="1234981"/>
            <a:chExt cx="10301256" cy="5395491"/>
          </a:xfrm>
        </p:grpSpPr>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46662"/>
              <a:ext cx="10301256" cy="5183810"/>
            </a:xfrm>
            <a:prstGeom prst="rect">
              <a:avLst/>
            </a:prstGeom>
          </p:spPr>
        </p:pic>
        <p:sp>
          <p:nvSpPr>
            <p:cNvPr id="11" name="Rectangle 10"/>
            <p:cNvSpPr/>
            <p:nvPr/>
          </p:nvSpPr>
          <p:spPr>
            <a:xfrm>
              <a:off x="4230805" y="1234981"/>
              <a:ext cx="1924335" cy="25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3987420" y="1364777"/>
              <a:ext cx="1924335" cy="3548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4" name="ZoneTexte 13"/>
          <p:cNvSpPr txBox="1"/>
          <p:nvPr/>
        </p:nvSpPr>
        <p:spPr>
          <a:xfrm>
            <a:off x="762391" y="1280588"/>
            <a:ext cx="2278743" cy="523220"/>
          </a:xfrm>
          <a:prstGeom prst="rect">
            <a:avLst/>
          </a:prstGeom>
          <a:noFill/>
        </p:spPr>
        <p:txBody>
          <a:bodyPr wrap="square" rtlCol="0">
            <a:spAutoFit/>
          </a:bodyPr>
          <a:lstStyle/>
          <a:p>
            <a:r>
              <a:rPr lang="fr-FR" sz="2800" b="1" dirty="0" err="1"/>
              <a:t>FinFET</a:t>
            </a:r>
            <a:endParaRPr lang="fr-FR" sz="2800" b="1" dirty="0"/>
          </a:p>
        </p:txBody>
      </p:sp>
      <p:sp>
        <p:nvSpPr>
          <p:cNvPr id="15" name="ZoneTexte 14"/>
          <p:cNvSpPr txBox="1"/>
          <p:nvPr/>
        </p:nvSpPr>
        <p:spPr>
          <a:xfrm>
            <a:off x="1307067" y="2626407"/>
            <a:ext cx="2278743" cy="400110"/>
          </a:xfrm>
          <a:prstGeom prst="rect">
            <a:avLst/>
          </a:prstGeom>
          <a:noFill/>
        </p:spPr>
        <p:txBody>
          <a:bodyPr wrap="square" rtlCol="0">
            <a:spAutoFit/>
          </a:bodyPr>
          <a:lstStyle/>
          <a:p>
            <a:r>
              <a:rPr lang="fr-FR" sz="2000" b="1" dirty="0" err="1">
                <a:solidFill>
                  <a:schemeClr val="bg1"/>
                </a:solidFill>
              </a:rPr>
              <a:t>GaN</a:t>
            </a:r>
            <a:r>
              <a:rPr lang="fr-FR" sz="2000" b="1" dirty="0">
                <a:solidFill>
                  <a:schemeClr val="bg1"/>
                </a:solidFill>
              </a:rPr>
              <a:t> </a:t>
            </a:r>
            <a:r>
              <a:rPr lang="fr-FR" sz="2000" b="1" dirty="0" err="1">
                <a:solidFill>
                  <a:schemeClr val="bg1"/>
                </a:solidFill>
              </a:rPr>
              <a:t>channel</a:t>
            </a:r>
            <a:endParaRPr lang="fr-FR" sz="2000" b="1" dirty="0">
              <a:solidFill>
                <a:schemeClr val="bg1"/>
              </a:solidFill>
            </a:endParaRPr>
          </a:p>
        </p:txBody>
      </p:sp>
      <p:sp>
        <p:nvSpPr>
          <p:cNvPr id="16" name="ZoneTexte 15"/>
          <p:cNvSpPr txBox="1"/>
          <p:nvPr/>
        </p:nvSpPr>
        <p:spPr>
          <a:xfrm>
            <a:off x="6423354" y="4249825"/>
            <a:ext cx="1588534" cy="338554"/>
          </a:xfrm>
          <a:prstGeom prst="rect">
            <a:avLst/>
          </a:prstGeom>
          <a:noFill/>
        </p:spPr>
        <p:txBody>
          <a:bodyPr wrap="square" rtlCol="0">
            <a:spAutoFit/>
          </a:bodyPr>
          <a:lstStyle/>
          <a:p>
            <a:r>
              <a:rPr lang="fr-FR" sz="1600" b="1" dirty="0" err="1">
                <a:solidFill>
                  <a:schemeClr val="bg1"/>
                </a:solidFill>
              </a:rPr>
              <a:t>GaN</a:t>
            </a:r>
            <a:r>
              <a:rPr lang="fr-FR" sz="1600" b="1" dirty="0">
                <a:solidFill>
                  <a:schemeClr val="bg1"/>
                </a:solidFill>
              </a:rPr>
              <a:t> </a:t>
            </a:r>
            <a:r>
              <a:rPr lang="fr-FR" sz="1600" b="1" dirty="0" err="1">
                <a:solidFill>
                  <a:schemeClr val="bg1"/>
                </a:solidFill>
              </a:rPr>
              <a:t>channel</a:t>
            </a:r>
            <a:endParaRPr lang="fr-FR" sz="1600" b="1" dirty="0">
              <a:solidFill>
                <a:schemeClr val="bg1"/>
              </a:solidFill>
            </a:endParaRPr>
          </a:p>
        </p:txBody>
      </p:sp>
      <p:sp>
        <p:nvSpPr>
          <p:cNvPr id="17" name="ZoneTexte 16"/>
          <p:cNvSpPr txBox="1"/>
          <p:nvPr/>
        </p:nvSpPr>
        <p:spPr>
          <a:xfrm>
            <a:off x="9372500" y="2826462"/>
            <a:ext cx="2947185" cy="1384995"/>
          </a:xfrm>
          <a:prstGeom prst="rect">
            <a:avLst/>
          </a:prstGeom>
          <a:noFill/>
        </p:spPr>
        <p:txBody>
          <a:bodyPr wrap="square" rtlCol="0">
            <a:spAutoFit/>
          </a:bodyPr>
          <a:lstStyle/>
          <a:p>
            <a:pPr algn="ctr"/>
            <a:r>
              <a:rPr lang="fr-FR" sz="2800" b="1" dirty="0">
                <a:solidFill>
                  <a:srgbClr val="FF0000"/>
                </a:solidFill>
              </a:rPr>
              <a:t>Peak electric </a:t>
            </a:r>
            <a:r>
              <a:rPr lang="fr-FR" sz="2800" b="1" dirty="0" err="1">
                <a:solidFill>
                  <a:srgbClr val="FF0000"/>
                </a:solidFill>
              </a:rPr>
              <a:t>field</a:t>
            </a:r>
            <a:r>
              <a:rPr lang="fr-FR" sz="2800" b="1" dirty="0">
                <a:solidFill>
                  <a:srgbClr val="FF0000"/>
                </a:solidFill>
              </a:rPr>
              <a:t> in the </a:t>
            </a:r>
            <a:r>
              <a:rPr lang="fr-FR" sz="2800" b="1" dirty="0" err="1">
                <a:solidFill>
                  <a:srgbClr val="FF0000"/>
                </a:solidFill>
              </a:rPr>
              <a:t>channel</a:t>
            </a:r>
            <a:r>
              <a:rPr lang="fr-FR" sz="2800" b="1" dirty="0">
                <a:solidFill>
                  <a:srgbClr val="FF0000"/>
                </a:solidFill>
              </a:rPr>
              <a:t> = 0.5 MV/cm</a:t>
            </a:r>
          </a:p>
        </p:txBody>
      </p:sp>
      <p:cxnSp>
        <p:nvCxnSpPr>
          <p:cNvPr id="18" name="Connecteur droit avec flèche 17"/>
          <p:cNvCxnSpPr/>
          <p:nvPr/>
        </p:nvCxnSpPr>
        <p:spPr>
          <a:xfrm flipH="1">
            <a:off x="7794171" y="3149600"/>
            <a:ext cx="1640114" cy="116415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H="1" flipV="1">
            <a:off x="2678322" y="2673029"/>
            <a:ext cx="6755963" cy="37430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62535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6011" y="237395"/>
            <a:ext cx="11107080" cy="584775"/>
          </a:xfrm>
          <a:prstGeom prst="rect">
            <a:avLst/>
          </a:prstGeom>
        </p:spPr>
        <p:txBody>
          <a:bodyPr wrap="none">
            <a:spAutoFit/>
          </a:bodyPr>
          <a:lstStyle/>
          <a:p>
            <a:pPr algn="ctr"/>
            <a:r>
              <a:rPr lang="fr-FR" sz="3200" b="1" dirty="0"/>
              <a:t>Electric </a:t>
            </a:r>
            <a:r>
              <a:rPr lang="fr-FR" sz="3200" b="1" dirty="0" err="1"/>
              <a:t>field</a:t>
            </a:r>
            <a:r>
              <a:rPr lang="fr-FR" sz="3200" b="1" dirty="0"/>
              <a:t> </a:t>
            </a:r>
            <a:r>
              <a:rPr lang="fr-FR" sz="3200" b="1" dirty="0" err="1"/>
              <a:t>comparison</a:t>
            </a:r>
            <a:r>
              <a:rPr lang="fr-FR" sz="3200" b="1" dirty="0"/>
              <a:t> : </a:t>
            </a:r>
            <a:r>
              <a:rPr lang="fr-FR" sz="3200" b="1" dirty="0">
                <a:solidFill>
                  <a:srgbClr val="FF0000"/>
                </a:solidFill>
              </a:rPr>
              <a:t>Pinch-off </a:t>
            </a:r>
            <a:r>
              <a:rPr lang="fr-FR" sz="3200" b="1" dirty="0" err="1">
                <a:solidFill>
                  <a:srgbClr val="FF0000"/>
                </a:solidFill>
              </a:rPr>
              <a:t>channel</a:t>
            </a:r>
            <a:r>
              <a:rPr lang="fr-FR" sz="3200" b="1" dirty="0">
                <a:solidFill>
                  <a:srgbClr val="FF0000"/>
                </a:solidFill>
              </a:rPr>
              <a:t> </a:t>
            </a:r>
            <a:r>
              <a:rPr lang="fr-FR" sz="3200" b="1" dirty="0" err="1"/>
              <a:t>Vgs</a:t>
            </a:r>
            <a:r>
              <a:rPr lang="fr-FR" sz="3200" b="1" dirty="0"/>
              <a:t> = -4V &amp; Vds 10V</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434" y="1161143"/>
            <a:ext cx="11382630" cy="5136296"/>
          </a:xfrm>
          <a:prstGeom prst="rect">
            <a:avLst/>
          </a:prstGeom>
        </p:spPr>
      </p:pic>
      <p:sp>
        <p:nvSpPr>
          <p:cNvPr id="8" name="ZoneTexte 7"/>
          <p:cNvSpPr txBox="1"/>
          <p:nvPr/>
        </p:nvSpPr>
        <p:spPr>
          <a:xfrm>
            <a:off x="4057135" y="1470801"/>
            <a:ext cx="2278743" cy="523220"/>
          </a:xfrm>
          <a:prstGeom prst="rect">
            <a:avLst/>
          </a:prstGeom>
          <a:noFill/>
        </p:spPr>
        <p:txBody>
          <a:bodyPr wrap="square" rtlCol="0">
            <a:spAutoFit/>
          </a:bodyPr>
          <a:lstStyle/>
          <a:p>
            <a:r>
              <a:rPr lang="fr-FR" sz="2800" b="1" dirty="0" err="1">
                <a:solidFill>
                  <a:schemeClr val="bg1"/>
                </a:solidFill>
              </a:rPr>
              <a:t>Planar</a:t>
            </a:r>
            <a:endParaRPr lang="fr-FR" sz="2800" b="1" dirty="0">
              <a:solidFill>
                <a:schemeClr val="bg1"/>
              </a:solidFill>
            </a:endParaRPr>
          </a:p>
        </p:txBody>
      </p:sp>
      <p:sp>
        <p:nvSpPr>
          <p:cNvPr id="10" name="ZoneTexte 9"/>
          <p:cNvSpPr txBox="1"/>
          <p:nvPr/>
        </p:nvSpPr>
        <p:spPr>
          <a:xfrm>
            <a:off x="3803006" y="4147615"/>
            <a:ext cx="2278743" cy="400110"/>
          </a:xfrm>
          <a:prstGeom prst="rect">
            <a:avLst/>
          </a:prstGeom>
          <a:noFill/>
        </p:spPr>
        <p:txBody>
          <a:bodyPr wrap="square" rtlCol="0">
            <a:spAutoFit/>
          </a:bodyPr>
          <a:lstStyle/>
          <a:p>
            <a:r>
              <a:rPr lang="fr-FR" sz="2000" b="1" dirty="0" err="1">
                <a:solidFill>
                  <a:schemeClr val="bg1"/>
                </a:solidFill>
              </a:rPr>
              <a:t>GaN</a:t>
            </a:r>
            <a:r>
              <a:rPr lang="fr-FR" sz="2000" b="1" dirty="0">
                <a:solidFill>
                  <a:schemeClr val="bg1"/>
                </a:solidFill>
              </a:rPr>
              <a:t> </a:t>
            </a:r>
            <a:r>
              <a:rPr lang="fr-FR" sz="2000" b="1" dirty="0" err="1">
                <a:solidFill>
                  <a:schemeClr val="bg1"/>
                </a:solidFill>
              </a:rPr>
              <a:t>channel</a:t>
            </a:r>
            <a:endParaRPr lang="fr-FR" sz="2000" b="1" dirty="0">
              <a:solidFill>
                <a:schemeClr val="bg1"/>
              </a:solidFill>
            </a:endParaRPr>
          </a:p>
        </p:txBody>
      </p:sp>
      <p:cxnSp>
        <p:nvCxnSpPr>
          <p:cNvPr id="11" name="Connecteur droit avec flèche 10"/>
          <p:cNvCxnSpPr/>
          <p:nvPr/>
        </p:nvCxnSpPr>
        <p:spPr>
          <a:xfrm flipV="1">
            <a:off x="1915886" y="3398818"/>
            <a:ext cx="2170277" cy="16259"/>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2402504" y="3415077"/>
            <a:ext cx="2278743" cy="400110"/>
          </a:xfrm>
          <a:prstGeom prst="rect">
            <a:avLst/>
          </a:prstGeom>
          <a:noFill/>
        </p:spPr>
        <p:txBody>
          <a:bodyPr wrap="square" rtlCol="0">
            <a:spAutoFit/>
          </a:bodyPr>
          <a:lstStyle/>
          <a:p>
            <a:r>
              <a:rPr lang="fr-FR" sz="2000" b="1" dirty="0" err="1">
                <a:solidFill>
                  <a:schemeClr val="bg1"/>
                </a:solidFill>
              </a:rPr>
              <a:t>cutline</a:t>
            </a:r>
            <a:endParaRPr lang="fr-FR" sz="2000" b="1" dirty="0">
              <a:solidFill>
                <a:schemeClr val="bg1"/>
              </a:solidFill>
            </a:endParaRPr>
          </a:p>
        </p:txBody>
      </p:sp>
      <p:sp>
        <p:nvSpPr>
          <p:cNvPr id="13" name="ZoneTexte 12"/>
          <p:cNvSpPr txBox="1"/>
          <p:nvPr/>
        </p:nvSpPr>
        <p:spPr>
          <a:xfrm>
            <a:off x="6179551" y="5803248"/>
            <a:ext cx="2278743" cy="523220"/>
          </a:xfrm>
          <a:prstGeom prst="rect">
            <a:avLst/>
          </a:prstGeom>
          <a:noFill/>
        </p:spPr>
        <p:txBody>
          <a:bodyPr wrap="square" rtlCol="0">
            <a:spAutoFit/>
          </a:bodyPr>
          <a:lstStyle/>
          <a:p>
            <a:r>
              <a:rPr lang="fr-FR" sz="2800" b="1" dirty="0" err="1"/>
              <a:t>Gate</a:t>
            </a:r>
            <a:r>
              <a:rPr lang="fr-FR" sz="2800" b="1" dirty="0"/>
              <a:t> </a:t>
            </a:r>
            <a:r>
              <a:rPr lang="fr-FR" sz="2800" b="1" dirty="0" err="1"/>
              <a:t>edge</a:t>
            </a:r>
            <a:endParaRPr lang="fr-FR" sz="2800" b="1" dirty="0"/>
          </a:p>
        </p:txBody>
      </p:sp>
      <p:sp>
        <p:nvSpPr>
          <p:cNvPr id="14" name="ZoneTexte 13"/>
          <p:cNvSpPr txBox="1"/>
          <p:nvPr/>
        </p:nvSpPr>
        <p:spPr>
          <a:xfrm>
            <a:off x="10633692" y="5803248"/>
            <a:ext cx="2278743" cy="523220"/>
          </a:xfrm>
          <a:prstGeom prst="rect">
            <a:avLst/>
          </a:prstGeom>
          <a:noFill/>
        </p:spPr>
        <p:txBody>
          <a:bodyPr wrap="square" rtlCol="0">
            <a:spAutoFit/>
          </a:bodyPr>
          <a:lstStyle/>
          <a:p>
            <a:r>
              <a:rPr lang="fr-FR" sz="2800" b="1" dirty="0"/>
              <a:t>Drain </a:t>
            </a:r>
            <a:r>
              <a:rPr lang="fr-FR" sz="2800" b="1" dirty="0" err="1"/>
              <a:t>edge</a:t>
            </a:r>
            <a:endParaRPr lang="fr-FR" sz="2800" b="1" dirty="0"/>
          </a:p>
        </p:txBody>
      </p:sp>
      <p:cxnSp>
        <p:nvCxnSpPr>
          <p:cNvPr id="15" name="Connecteur droit avec flèche 14"/>
          <p:cNvCxnSpPr/>
          <p:nvPr/>
        </p:nvCxnSpPr>
        <p:spPr>
          <a:xfrm flipV="1">
            <a:off x="7318922" y="5815296"/>
            <a:ext cx="4292507" cy="1626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8781533" y="5379770"/>
            <a:ext cx="2278743" cy="461665"/>
          </a:xfrm>
          <a:prstGeom prst="rect">
            <a:avLst/>
          </a:prstGeom>
          <a:noFill/>
        </p:spPr>
        <p:txBody>
          <a:bodyPr wrap="square" rtlCol="0">
            <a:spAutoFit/>
          </a:bodyPr>
          <a:lstStyle/>
          <a:p>
            <a:r>
              <a:rPr lang="fr-FR" sz="2400" b="1" dirty="0" err="1"/>
              <a:t>cutline</a:t>
            </a:r>
            <a:endParaRPr lang="fr-FR" sz="2400" b="1" dirty="0"/>
          </a:p>
        </p:txBody>
      </p:sp>
      <p:sp>
        <p:nvSpPr>
          <p:cNvPr id="18" name="ZoneTexte 17"/>
          <p:cNvSpPr txBox="1"/>
          <p:nvPr/>
        </p:nvSpPr>
        <p:spPr>
          <a:xfrm>
            <a:off x="8667726" y="1191670"/>
            <a:ext cx="2943703" cy="1384995"/>
          </a:xfrm>
          <a:prstGeom prst="rect">
            <a:avLst/>
          </a:prstGeom>
          <a:noFill/>
        </p:spPr>
        <p:txBody>
          <a:bodyPr wrap="square" rtlCol="0">
            <a:spAutoFit/>
          </a:bodyPr>
          <a:lstStyle/>
          <a:p>
            <a:pPr algn="ctr"/>
            <a:r>
              <a:rPr lang="fr-FR" sz="2800" b="1" dirty="0">
                <a:solidFill>
                  <a:srgbClr val="FF0000"/>
                </a:solidFill>
              </a:rPr>
              <a:t>Peak electric </a:t>
            </a:r>
            <a:r>
              <a:rPr lang="fr-FR" sz="2800" b="1" dirty="0" err="1">
                <a:solidFill>
                  <a:srgbClr val="FF0000"/>
                </a:solidFill>
              </a:rPr>
              <a:t>field</a:t>
            </a:r>
            <a:r>
              <a:rPr lang="fr-FR" sz="2800" b="1" dirty="0">
                <a:solidFill>
                  <a:srgbClr val="FF0000"/>
                </a:solidFill>
              </a:rPr>
              <a:t> in the </a:t>
            </a:r>
            <a:r>
              <a:rPr lang="fr-FR" sz="2800" b="1" dirty="0" err="1">
                <a:solidFill>
                  <a:srgbClr val="FF0000"/>
                </a:solidFill>
              </a:rPr>
              <a:t>channel</a:t>
            </a:r>
            <a:r>
              <a:rPr lang="fr-FR" sz="2800" b="1" dirty="0">
                <a:solidFill>
                  <a:srgbClr val="FF0000"/>
                </a:solidFill>
              </a:rPr>
              <a:t> = 1.2 MV/cm</a:t>
            </a:r>
          </a:p>
        </p:txBody>
      </p:sp>
      <p:cxnSp>
        <p:nvCxnSpPr>
          <p:cNvPr id="21" name="Connecteur droit avec flèche 20"/>
          <p:cNvCxnSpPr/>
          <p:nvPr/>
        </p:nvCxnSpPr>
        <p:spPr>
          <a:xfrm flipH="1">
            <a:off x="7663543" y="1470801"/>
            <a:ext cx="1004183" cy="11125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6681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3"/>
          <p:cNvSpPr>
            <a:spLocks noChangeArrowheads="1"/>
          </p:cNvSpPr>
          <p:nvPr/>
        </p:nvSpPr>
        <p:spPr bwMode="auto">
          <a:xfrm>
            <a:off x="2344821" y="102424"/>
            <a:ext cx="7010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4389438">
              <a:defRPr sz="2400">
                <a:solidFill>
                  <a:schemeClr val="tx1"/>
                </a:solidFill>
                <a:latin typeface="Arial" panose="020B0604020202020204" pitchFamily="34" charset="0"/>
                <a:ea typeface="ＭＳ Ｐゴシック" panose="020B0600070205080204" pitchFamily="34" charset="-128"/>
              </a:defRPr>
            </a:lvl1pPr>
            <a:lvl2pPr marL="742950" indent="-285750" defTabSz="4389438">
              <a:defRPr sz="2400">
                <a:solidFill>
                  <a:schemeClr val="tx1"/>
                </a:solidFill>
                <a:latin typeface="Arial" panose="020B0604020202020204" pitchFamily="34" charset="0"/>
                <a:ea typeface="ＭＳ Ｐゴシック" panose="020B0600070205080204" pitchFamily="34" charset="-128"/>
              </a:defRPr>
            </a:lvl2pPr>
            <a:lvl3pPr marL="1143000" indent="-228600" defTabSz="4389438">
              <a:defRPr sz="2400">
                <a:solidFill>
                  <a:schemeClr val="tx1"/>
                </a:solidFill>
                <a:latin typeface="Arial" panose="020B0604020202020204" pitchFamily="34" charset="0"/>
                <a:ea typeface="ＭＳ Ｐゴシック" panose="020B0600070205080204" pitchFamily="34" charset="-128"/>
              </a:defRPr>
            </a:lvl3pPr>
            <a:lvl4pPr marL="1600200" indent="-228600" defTabSz="4389438">
              <a:defRPr sz="2400">
                <a:solidFill>
                  <a:schemeClr val="tx1"/>
                </a:solidFill>
                <a:latin typeface="Arial" panose="020B0604020202020204" pitchFamily="34" charset="0"/>
                <a:ea typeface="ＭＳ Ｐゴシック" panose="020B0600070205080204" pitchFamily="34" charset="-128"/>
              </a:defRPr>
            </a:lvl4pPr>
            <a:lvl5pPr marL="2057400" indent="-228600" defTabSz="4389438">
              <a:defRPr sz="2400">
                <a:solidFill>
                  <a:schemeClr val="tx1"/>
                </a:solidFill>
                <a:latin typeface="Arial" panose="020B0604020202020204" pitchFamily="34" charset="0"/>
                <a:ea typeface="ＭＳ Ｐゴシック" panose="020B0600070205080204" pitchFamily="34" charset="-128"/>
              </a:defRPr>
            </a:lvl5pPr>
            <a:lvl6pPr marL="2514600" indent="-228600"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zh-TW" sz="3200" b="1" dirty="0">
                <a:solidFill>
                  <a:srgbClr val="002060"/>
                </a:solidFill>
                <a:latin typeface="Verdana" panose="020B0604030504040204" pitchFamily="34" charset="0"/>
                <a:cs typeface="Arial" panose="020B0604020202020204" pitchFamily="34" charset="0"/>
              </a:rPr>
              <a:t>GaN HEMT – Fujitsu  </a:t>
            </a:r>
            <a:endParaRPr lang="en-US" altLang="en-US" sz="3200" b="1" dirty="0">
              <a:solidFill>
                <a:srgbClr val="002060"/>
              </a:solidFill>
              <a:latin typeface="Verdana" panose="020B0604030504040204" pitchFamily="34" charset="0"/>
              <a:cs typeface="Arial" panose="020B0604020202020204" pitchFamily="34" charset="0"/>
            </a:endParaRPr>
          </a:p>
        </p:txBody>
      </p:sp>
      <p:pic>
        <p:nvPicPr>
          <p:cNvPr id="1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7730" y="1718038"/>
            <a:ext cx="4005224" cy="3603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numéro de diapositive 1"/>
          <p:cNvSpPr>
            <a:spLocks noGrp="1"/>
          </p:cNvSpPr>
          <p:nvPr>
            <p:ph type="sldNum" sz="quarter" idx="12"/>
          </p:nvPr>
        </p:nvSpPr>
        <p:spPr>
          <a:xfrm>
            <a:off x="8835430" y="6385226"/>
            <a:ext cx="2743200" cy="365125"/>
          </a:xfrm>
        </p:spPr>
        <p:txBody>
          <a:bodyPr/>
          <a:lstStyle/>
          <a:p>
            <a:fld id="{3BE224B6-48B7-48F4-B2E1-A273A2247066}" type="slidenum">
              <a:rPr lang="fr-FR" smtClean="0"/>
              <a:t>5</a:t>
            </a:fld>
            <a:endParaRPr lang="fr-FR"/>
          </a:p>
        </p:txBody>
      </p:sp>
      <p:graphicFrame>
        <p:nvGraphicFramePr>
          <p:cNvPr id="4" name="Tableau 3"/>
          <p:cNvGraphicFramePr>
            <a:graphicFrameLocks noGrp="1"/>
          </p:cNvGraphicFramePr>
          <p:nvPr/>
        </p:nvGraphicFramePr>
        <p:xfrm>
          <a:off x="5993911" y="1568918"/>
          <a:ext cx="4969264" cy="3378468"/>
        </p:xfrm>
        <a:graphic>
          <a:graphicData uri="http://schemas.openxmlformats.org/drawingml/2006/table">
            <a:tbl>
              <a:tblPr firstRow="1" bandRow="1">
                <a:tableStyleId>{7DF18680-E054-41AD-8BC1-D1AEF772440D}</a:tableStyleId>
              </a:tblPr>
              <a:tblGrid>
                <a:gridCol w="2520436">
                  <a:extLst>
                    <a:ext uri="{9D8B030D-6E8A-4147-A177-3AD203B41FA5}">
                      <a16:colId xmlns:a16="http://schemas.microsoft.com/office/drawing/2014/main" val="811090478"/>
                    </a:ext>
                  </a:extLst>
                </a:gridCol>
                <a:gridCol w="2448828">
                  <a:extLst>
                    <a:ext uri="{9D8B030D-6E8A-4147-A177-3AD203B41FA5}">
                      <a16:colId xmlns:a16="http://schemas.microsoft.com/office/drawing/2014/main" val="2229571190"/>
                    </a:ext>
                  </a:extLst>
                </a:gridCol>
              </a:tblGrid>
              <a:tr h="614686">
                <a:tc>
                  <a:txBody>
                    <a:bodyPr/>
                    <a:lstStyle/>
                    <a:p>
                      <a:pPr algn="ctr"/>
                      <a:r>
                        <a:rPr lang="en-US" sz="2800" noProof="0" dirty="0"/>
                        <a:t>Pros</a:t>
                      </a:r>
                    </a:p>
                  </a:txBody>
                  <a:tcPr anchor="ctr">
                    <a:solidFill>
                      <a:schemeClr val="accent6">
                        <a:lumMod val="60000"/>
                        <a:lumOff val="40000"/>
                      </a:schemeClr>
                    </a:solidFill>
                  </a:tcPr>
                </a:tc>
                <a:tc>
                  <a:txBody>
                    <a:bodyPr/>
                    <a:lstStyle/>
                    <a:p>
                      <a:pPr algn="ctr"/>
                      <a:r>
                        <a:rPr lang="en-US" sz="2800" noProof="0" dirty="0"/>
                        <a:t>Cons</a:t>
                      </a:r>
                    </a:p>
                  </a:txBody>
                  <a:tcPr anchor="ctr">
                    <a:solidFill>
                      <a:schemeClr val="accent6">
                        <a:lumMod val="60000"/>
                        <a:lumOff val="40000"/>
                      </a:schemeClr>
                    </a:solidFill>
                  </a:tcPr>
                </a:tc>
                <a:extLst>
                  <a:ext uri="{0D108BD9-81ED-4DB2-BD59-A6C34878D82A}">
                    <a16:rowId xmlns:a16="http://schemas.microsoft.com/office/drawing/2014/main" val="4143439300"/>
                  </a:ext>
                </a:extLst>
              </a:tr>
              <a:tr h="2763782">
                <a:tc>
                  <a:txBody>
                    <a:bodyPr/>
                    <a:lstStyle/>
                    <a:p>
                      <a:pPr marL="285750" indent="-285750" algn="ctr">
                        <a:lnSpc>
                          <a:spcPct val="200000"/>
                        </a:lnSpc>
                        <a:buFont typeface="Wingdings" panose="05000000000000000000" pitchFamily="2" charset="2"/>
                        <a:buChar char="Ø"/>
                      </a:pPr>
                      <a:r>
                        <a:rPr lang="en-US" noProof="0" dirty="0"/>
                        <a:t>High power density</a:t>
                      </a:r>
                    </a:p>
                    <a:p>
                      <a:pPr marL="285750" indent="-285750" algn="ctr">
                        <a:lnSpc>
                          <a:spcPct val="200000"/>
                        </a:lnSpc>
                        <a:buFont typeface="Wingdings" panose="05000000000000000000" pitchFamily="2" charset="2"/>
                        <a:buChar char="Ø"/>
                      </a:pPr>
                      <a:r>
                        <a:rPr lang="en-US" noProof="0" dirty="0"/>
                        <a:t>High power gain</a:t>
                      </a:r>
                    </a:p>
                    <a:p>
                      <a:pPr marL="285750" indent="-285750" algn="ctr">
                        <a:lnSpc>
                          <a:spcPct val="200000"/>
                        </a:lnSpc>
                        <a:buFont typeface="Wingdings" panose="05000000000000000000" pitchFamily="2" charset="2"/>
                        <a:buChar char="Ø"/>
                      </a:pPr>
                      <a:r>
                        <a:rPr lang="en-US" noProof="0" dirty="0"/>
                        <a:t>High drain bias operation (V</a:t>
                      </a:r>
                      <a:r>
                        <a:rPr lang="en-US" baseline="-25000" noProof="0" dirty="0"/>
                        <a:t>DS</a:t>
                      </a:r>
                      <a:r>
                        <a:rPr lang="en-US" noProof="0" dirty="0"/>
                        <a:t> ≥ 20 V) </a:t>
                      </a:r>
                    </a:p>
                  </a:txBody>
                  <a:tcPr anchor="ctr">
                    <a:solidFill>
                      <a:schemeClr val="accent6">
                        <a:lumMod val="20000"/>
                        <a:lumOff val="80000"/>
                      </a:schemeClr>
                    </a:solidFill>
                  </a:tcPr>
                </a:tc>
                <a:tc>
                  <a:txBody>
                    <a:bodyPr/>
                    <a:lstStyle/>
                    <a:p>
                      <a:pPr marL="285750" indent="-285750" algn="ctr">
                        <a:lnSpc>
                          <a:spcPct val="200000"/>
                        </a:lnSpc>
                        <a:buFont typeface="Wingdings" panose="05000000000000000000" pitchFamily="2" charset="2"/>
                        <a:buChar char="Ø"/>
                      </a:pPr>
                      <a:r>
                        <a:rPr lang="en-US" noProof="0" dirty="0"/>
                        <a:t>PAE</a:t>
                      </a:r>
                    </a:p>
                    <a:p>
                      <a:pPr marL="285750" indent="-285750" algn="ctr">
                        <a:lnSpc>
                          <a:spcPct val="200000"/>
                        </a:lnSpc>
                        <a:buFont typeface="Wingdings" panose="05000000000000000000" pitchFamily="2" charset="2"/>
                        <a:buChar char="Ø"/>
                      </a:pPr>
                      <a:r>
                        <a:rPr lang="en-US" noProof="0" dirty="0"/>
                        <a:t>Reliability</a:t>
                      </a:r>
                    </a:p>
                    <a:p>
                      <a:pPr marL="285750" indent="-285750" algn="ctr">
                        <a:lnSpc>
                          <a:spcPct val="200000"/>
                        </a:lnSpc>
                        <a:buFont typeface="Wingdings" panose="05000000000000000000" pitchFamily="2" charset="2"/>
                        <a:buChar char="Ø"/>
                      </a:pPr>
                      <a:r>
                        <a:rPr lang="en-US" noProof="0" dirty="0"/>
                        <a:t>Linearity</a:t>
                      </a:r>
                      <a:r>
                        <a:rPr lang="en-US" baseline="0" noProof="0" dirty="0"/>
                        <a:t> </a:t>
                      </a:r>
                      <a:endParaRPr lang="en-US" noProof="0" dirty="0"/>
                    </a:p>
                  </a:txBody>
                  <a:tcPr anchor="ctr">
                    <a:solidFill>
                      <a:schemeClr val="accent6">
                        <a:lumMod val="20000"/>
                        <a:lumOff val="80000"/>
                      </a:schemeClr>
                    </a:solidFill>
                  </a:tcPr>
                </a:tc>
                <a:extLst>
                  <a:ext uri="{0D108BD9-81ED-4DB2-BD59-A6C34878D82A}">
                    <a16:rowId xmlns:a16="http://schemas.microsoft.com/office/drawing/2014/main" val="2240100539"/>
                  </a:ext>
                </a:extLst>
              </a:tr>
            </a:tbl>
          </a:graphicData>
        </a:graphic>
      </p:graphicFrame>
      <p:sp>
        <p:nvSpPr>
          <p:cNvPr id="7" name="ZoneTexte 6"/>
          <p:cNvSpPr txBox="1"/>
          <p:nvPr/>
        </p:nvSpPr>
        <p:spPr>
          <a:xfrm>
            <a:off x="10207030" y="1621785"/>
            <a:ext cx="528347" cy="523220"/>
          </a:xfrm>
          <a:prstGeom prst="rect">
            <a:avLst/>
          </a:prstGeom>
          <a:noFill/>
        </p:spPr>
        <p:txBody>
          <a:bodyPr wrap="square" rtlCol="0">
            <a:spAutoFit/>
          </a:bodyPr>
          <a:lstStyle/>
          <a:p>
            <a:r>
              <a:rPr lang="fr-FR" sz="2800" b="1" dirty="0">
                <a:solidFill>
                  <a:srgbClr val="FF0000"/>
                </a:solidFill>
                <a:sym typeface="Wingdings" panose="05000000000000000000" pitchFamily="2" charset="2"/>
              </a:rPr>
              <a:t></a:t>
            </a:r>
            <a:endParaRPr lang="en-US" sz="2800" b="1" dirty="0">
              <a:solidFill>
                <a:srgbClr val="FF0000"/>
              </a:solidFill>
            </a:endParaRPr>
          </a:p>
        </p:txBody>
      </p:sp>
      <p:sp>
        <p:nvSpPr>
          <p:cNvPr id="8" name="ZoneTexte 7"/>
          <p:cNvSpPr txBox="1"/>
          <p:nvPr/>
        </p:nvSpPr>
        <p:spPr>
          <a:xfrm>
            <a:off x="7657417" y="1621785"/>
            <a:ext cx="528347" cy="523220"/>
          </a:xfrm>
          <a:prstGeom prst="rect">
            <a:avLst/>
          </a:prstGeom>
          <a:noFill/>
        </p:spPr>
        <p:txBody>
          <a:bodyPr wrap="square" rtlCol="0">
            <a:spAutoFit/>
          </a:bodyPr>
          <a:lstStyle/>
          <a:p>
            <a:r>
              <a:rPr lang="fr-FR" sz="2800" b="1" dirty="0">
                <a:solidFill>
                  <a:srgbClr val="00B050"/>
                </a:solidFill>
                <a:sym typeface="Wingdings" panose="05000000000000000000" pitchFamily="2" charset="2"/>
              </a:rPr>
              <a:t></a:t>
            </a:r>
            <a:endParaRPr lang="en-US" sz="2800" b="1" dirty="0">
              <a:solidFill>
                <a:srgbClr val="00B050"/>
              </a:solidFill>
            </a:endParaRPr>
          </a:p>
        </p:txBody>
      </p:sp>
    </p:spTree>
    <p:extLst>
      <p:ext uri="{BB962C8B-B14F-4D97-AF65-F5344CB8AC3E}">
        <p14:creationId xmlns:p14="http://schemas.microsoft.com/office/powerpoint/2010/main" val="20349981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1298" y="182384"/>
            <a:ext cx="11107080" cy="584775"/>
          </a:xfrm>
          <a:prstGeom prst="rect">
            <a:avLst/>
          </a:prstGeom>
        </p:spPr>
        <p:txBody>
          <a:bodyPr wrap="none">
            <a:spAutoFit/>
          </a:bodyPr>
          <a:lstStyle/>
          <a:p>
            <a:pPr algn="ctr"/>
            <a:r>
              <a:rPr lang="fr-FR" sz="3200" b="1" dirty="0"/>
              <a:t>Electric </a:t>
            </a:r>
            <a:r>
              <a:rPr lang="fr-FR" sz="3200" b="1" dirty="0" err="1"/>
              <a:t>field</a:t>
            </a:r>
            <a:r>
              <a:rPr lang="fr-FR" sz="3200" b="1" dirty="0"/>
              <a:t> </a:t>
            </a:r>
            <a:r>
              <a:rPr lang="fr-FR" sz="3200" b="1" dirty="0" err="1"/>
              <a:t>comparison</a:t>
            </a:r>
            <a:r>
              <a:rPr lang="fr-FR" sz="3200" b="1" dirty="0"/>
              <a:t> : </a:t>
            </a:r>
            <a:r>
              <a:rPr lang="fr-FR" sz="3200" b="1" dirty="0">
                <a:solidFill>
                  <a:srgbClr val="FF0000"/>
                </a:solidFill>
              </a:rPr>
              <a:t>Pinch-off </a:t>
            </a:r>
            <a:r>
              <a:rPr lang="fr-FR" sz="3200" b="1" dirty="0" err="1">
                <a:solidFill>
                  <a:srgbClr val="FF0000"/>
                </a:solidFill>
              </a:rPr>
              <a:t>channel</a:t>
            </a:r>
            <a:r>
              <a:rPr lang="fr-FR" sz="3200" b="1" dirty="0">
                <a:solidFill>
                  <a:srgbClr val="FF0000"/>
                </a:solidFill>
              </a:rPr>
              <a:t> </a:t>
            </a:r>
            <a:r>
              <a:rPr lang="fr-FR" sz="3200" b="1" dirty="0" err="1"/>
              <a:t>Vgs</a:t>
            </a:r>
            <a:r>
              <a:rPr lang="fr-FR" sz="3200" b="1" dirty="0"/>
              <a:t> = -3V &amp; Vds 10V</a:t>
            </a:r>
          </a:p>
        </p:txBody>
      </p:sp>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6411"/>
            <a:ext cx="9303657" cy="5501864"/>
          </a:xfrm>
          <a:prstGeom prst="rect">
            <a:avLst/>
          </a:prstGeom>
        </p:spPr>
      </p:pic>
      <p:sp>
        <p:nvSpPr>
          <p:cNvPr id="11" name="ZoneTexte 10"/>
          <p:cNvSpPr txBox="1"/>
          <p:nvPr/>
        </p:nvSpPr>
        <p:spPr>
          <a:xfrm>
            <a:off x="776905" y="1425731"/>
            <a:ext cx="2278743" cy="523220"/>
          </a:xfrm>
          <a:prstGeom prst="rect">
            <a:avLst/>
          </a:prstGeom>
          <a:noFill/>
        </p:spPr>
        <p:txBody>
          <a:bodyPr wrap="square" rtlCol="0">
            <a:spAutoFit/>
          </a:bodyPr>
          <a:lstStyle/>
          <a:p>
            <a:r>
              <a:rPr lang="fr-FR" sz="2800" b="1" dirty="0" err="1"/>
              <a:t>FinFET</a:t>
            </a:r>
            <a:endParaRPr lang="fr-FR" sz="2800" b="1" dirty="0"/>
          </a:p>
        </p:txBody>
      </p:sp>
      <p:sp>
        <p:nvSpPr>
          <p:cNvPr id="12" name="ZoneTexte 11"/>
          <p:cNvSpPr txBox="1"/>
          <p:nvPr/>
        </p:nvSpPr>
        <p:spPr>
          <a:xfrm>
            <a:off x="1321190" y="2913548"/>
            <a:ext cx="2278743" cy="400110"/>
          </a:xfrm>
          <a:prstGeom prst="rect">
            <a:avLst/>
          </a:prstGeom>
          <a:noFill/>
        </p:spPr>
        <p:txBody>
          <a:bodyPr wrap="square" rtlCol="0">
            <a:spAutoFit/>
          </a:bodyPr>
          <a:lstStyle/>
          <a:p>
            <a:r>
              <a:rPr lang="fr-FR" sz="2000" b="1" dirty="0" err="1">
                <a:solidFill>
                  <a:schemeClr val="bg1"/>
                </a:solidFill>
              </a:rPr>
              <a:t>GaN</a:t>
            </a:r>
            <a:r>
              <a:rPr lang="fr-FR" sz="2000" b="1" dirty="0">
                <a:solidFill>
                  <a:schemeClr val="bg1"/>
                </a:solidFill>
              </a:rPr>
              <a:t> </a:t>
            </a:r>
            <a:r>
              <a:rPr lang="fr-FR" sz="2000" b="1" dirty="0" err="1">
                <a:solidFill>
                  <a:schemeClr val="bg1"/>
                </a:solidFill>
              </a:rPr>
              <a:t>channel</a:t>
            </a:r>
            <a:endParaRPr lang="fr-FR" sz="2000" b="1" dirty="0">
              <a:solidFill>
                <a:schemeClr val="bg1"/>
              </a:solidFill>
            </a:endParaRPr>
          </a:p>
        </p:txBody>
      </p:sp>
      <p:sp>
        <p:nvSpPr>
          <p:cNvPr id="13" name="ZoneTexte 12"/>
          <p:cNvSpPr txBox="1"/>
          <p:nvPr/>
        </p:nvSpPr>
        <p:spPr>
          <a:xfrm>
            <a:off x="6336268" y="4336911"/>
            <a:ext cx="1588534" cy="338554"/>
          </a:xfrm>
          <a:prstGeom prst="rect">
            <a:avLst/>
          </a:prstGeom>
          <a:noFill/>
        </p:spPr>
        <p:txBody>
          <a:bodyPr wrap="square" rtlCol="0">
            <a:spAutoFit/>
          </a:bodyPr>
          <a:lstStyle/>
          <a:p>
            <a:r>
              <a:rPr lang="fr-FR" sz="1600" b="1" dirty="0" err="1">
                <a:solidFill>
                  <a:schemeClr val="bg1"/>
                </a:solidFill>
              </a:rPr>
              <a:t>GaN</a:t>
            </a:r>
            <a:r>
              <a:rPr lang="fr-FR" sz="1600" b="1" dirty="0">
                <a:solidFill>
                  <a:schemeClr val="bg1"/>
                </a:solidFill>
              </a:rPr>
              <a:t> </a:t>
            </a:r>
            <a:r>
              <a:rPr lang="fr-FR" sz="1600" b="1" dirty="0" err="1">
                <a:solidFill>
                  <a:schemeClr val="bg1"/>
                </a:solidFill>
              </a:rPr>
              <a:t>channel</a:t>
            </a:r>
            <a:endParaRPr lang="fr-FR" sz="1600" b="1" dirty="0">
              <a:solidFill>
                <a:schemeClr val="bg1"/>
              </a:solidFill>
            </a:endParaRPr>
          </a:p>
        </p:txBody>
      </p:sp>
      <p:sp>
        <p:nvSpPr>
          <p:cNvPr id="14" name="ZoneTexte 13"/>
          <p:cNvSpPr txBox="1"/>
          <p:nvPr/>
        </p:nvSpPr>
        <p:spPr>
          <a:xfrm>
            <a:off x="9384857" y="2826462"/>
            <a:ext cx="2910115" cy="1384995"/>
          </a:xfrm>
          <a:prstGeom prst="rect">
            <a:avLst/>
          </a:prstGeom>
          <a:noFill/>
        </p:spPr>
        <p:txBody>
          <a:bodyPr wrap="square" rtlCol="0">
            <a:spAutoFit/>
          </a:bodyPr>
          <a:lstStyle/>
          <a:p>
            <a:pPr algn="ctr"/>
            <a:r>
              <a:rPr lang="fr-FR" sz="2800" b="1" dirty="0">
                <a:solidFill>
                  <a:srgbClr val="FF0000"/>
                </a:solidFill>
              </a:rPr>
              <a:t>Peak electric </a:t>
            </a:r>
            <a:r>
              <a:rPr lang="fr-FR" sz="2800" b="1" dirty="0" err="1">
                <a:solidFill>
                  <a:srgbClr val="FF0000"/>
                </a:solidFill>
              </a:rPr>
              <a:t>field</a:t>
            </a:r>
            <a:r>
              <a:rPr lang="fr-FR" sz="2800" b="1" dirty="0">
                <a:solidFill>
                  <a:srgbClr val="FF0000"/>
                </a:solidFill>
              </a:rPr>
              <a:t> in the </a:t>
            </a:r>
            <a:r>
              <a:rPr lang="fr-FR" sz="2800" b="1" dirty="0" err="1">
                <a:solidFill>
                  <a:srgbClr val="FF0000"/>
                </a:solidFill>
              </a:rPr>
              <a:t>channel</a:t>
            </a:r>
            <a:r>
              <a:rPr lang="fr-FR" sz="2800" b="1" dirty="0">
                <a:solidFill>
                  <a:srgbClr val="FF0000"/>
                </a:solidFill>
              </a:rPr>
              <a:t> = 1.0 MV/cm</a:t>
            </a:r>
          </a:p>
        </p:txBody>
      </p:sp>
      <p:cxnSp>
        <p:nvCxnSpPr>
          <p:cNvPr id="15" name="Connecteur droit avec flèche 14"/>
          <p:cNvCxnSpPr/>
          <p:nvPr/>
        </p:nvCxnSpPr>
        <p:spPr>
          <a:xfrm flipH="1">
            <a:off x="7794171" y="3149600"/>
            <a:ext cx="1640114" cy="129177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flipH="1" flipV="1">
            <a:off x="2888343" y="3004457"/>
            <a:ext cx="6545944" cy="4287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33040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062727" y="356168"/>
            <a:ext cx="5492366" cy="4209478"/>
          </a:xfrm>
          <a:prstGeom prst="rect">
            <a:avLst/>
          </a:prstGeom>
        </p:spPr>
      </p:pic>
      <p:sp>
        <p:nvSpPr>
          <p:cNvPr id="4" name="Rectangle 3"/>
          <p:cNvSpPr/>
          <p:nvPr/>
        </p:nvSpPr>
        <p:spPr>
          <a:xfrm>
            <a:off x="593984" y="-12906"/>
            <a:ext cx="6359305" cy="646331"/>
          </a:xfrm>
          <a:prstGeom prst="rect">
            <a:avLst/>
          </a:prstGeom>
        </p:spPr>
        <p:txBody>
          <a:bodyPr wrap="none">
            <a:spAutoFit/>
          </a:bodyPr>
          <a:lstStyle/>
          <a:p>
            <a:pPr algn="ctr"/>
            <a:r>
              <a:rPr lang="en-GB" sz="3600" b="1" dirty="0"/>
              <a:t>DC characteristics &amp; Small signal</a:t>
            </a:r>
          </a:p>
        </p:txBody>
      </p:sp>
      <p:sp>
        <p:nvSpPr>
          <p:cNvPr id="5" name="Rectangle 4"/>
          <p:cNvSpPr/>
          <p:nvPr/>
        </p:nvSpPr>
        <p:spPr>
          <a:xfrm>
            <a:off x="822636" y="4888812"/>
            <a:ext cx="5675711" cy="1569660"/>
          </a:xfrm>
          <a:prstGeom prst="rect">
            <a:avLst/>
          </a:prstGeom>
        </p:spPr>
        <p:txBody>
          <a:bodyPr wrap="square">
            <a:spAutoFit/>
          </a:bodyPr>
          <a:lstStyle/>
          <a:p>
            <a:pPr marL="342900" indent="-342900" algn="ctr">
              <a:buFont typeface="Arial" panose="020B0604020202020204" pitchFamily="34" charset="0"/>
              <a:buChar char="•"/>
            </a:pPr>
            <a:r>
              <a:rPr lang="en-GB" sz="2400" b="1" dirty="0">
                <a:solidFill>
                  <a:srgbClr val="006600"/>
                </a:solidFill>
              </a:rPr>
              <a:t>Severe trade-off between linearity improvement and small signal performances with a drop of Ft/</a:t>
            </a:r>
            <a:r>
              <a:rPr lang="en-GB" sz="2400" b="1" dirty="0" err="1">
                <a:solidFill>
                  <a:srgbClr val="006600"/>
                </a:solidFill>
              </a:rPr>
              <a:t>Fmax</a:t>
            </a:r>
            <a:r>
              <a:rPr lang="en-GB" sz="2400" b="1" dirty="0">
                <a:solidFill>
                  <a:srgbClr val="006600"/>
                </a:solidFill>
              </a:rPr>
              <a:t> due to higher capacitances</a:t>
            </a:r>
          </a:p>
        </p:txBody>
      </p:sp>
      <p:graphicFrame>
        <p:nvGraphicFramePr>
          <p:cNvPr id="6" name="Tableau 5"/>
          <p:cNvGraphicFramePr>
            <a:graphicFrameLocks noGrp="1"/>
          </p:cNvGraphicFramePr>
          <p:nvPr>
            <p:extLst>
              <p:ext uri="{D42A27DB-BD31-4B8C-83A1-F6EECF244321}">
                <p14:modId xmlns:p14="http://schemas.microsoft.com/office/powerpoint/2010/main" val="2977073698"/>
              </p:ext>
            </p:extLst>
          </p:nvPr>
        </p:nvGraphicFramePr>
        <p:xfrm>
          <a:off x="7790854" y="4180432"/>
          <a:ext cx="4122723" cy="1940322"/>
        </p:xfrm>
        <a:graphic>
          <a:graphicData uri="http://schemas.openxmlformats.org/drawingml/2006/table">
            <a:tbl>
              <a:tblPr firstRow="1" bandRow="1">
                <a:tableStyleId>{5940675A-B579-460E-94D1-54222C63F5DA}</a:tableStyleId>
              </a:tblPr>
              <a:tblGrid>
                <a:gridCol w="1374241">
                  <a:extLst>
                    <a:ext uri="{9D8B030D-6E8A-4147-A177-3AD203B41FA5}">
                      <a16:colId xmlns:a16="http://schemas.microsoft.com/office/drawing/2014/main" val="1141298387"/>
                    </a:ext>
                  </a:extLst>
                </a:gridCol>
                <a:gridCol w="1374241">
                  <a:extLst>
                    <a:ext uri="{9D8B030D-6E8A-4147-A177-3AD203B41FA5}">
                      <a16:colId xmlns:a16="http://schemas.microsoft.com/office/drawing/2014/main" val="2313180421"/>
                    </a:ext>
                  </a:extLst>
                </a:gridCol>
                <a:gridCol w="1374241">
                  <a:extLst>
                    <a:ext uri="{9D8B030D-6E8A-4147-A177-3AD203B41FA5}">
                      <a16:colId xmlns:a16="http://schemas.microsoft.com/office/drawing/2014/main" val="2559822681"/>
                    </a:ext>
                  </a:extLst>
                </a:gridCol>
              </a:tblGrid>
              <a:tr h="443574">
                <a:tc>
                  <a:txBody>
                    <a:bodyPr/>
                    <a:lstStyle/>
                    <a:p>
                      <a:pPr algn="ctr"/>
                      <a:r>
                        <a:rPr lang="fr-FR" sz="1700" b="1" dirty="0"/>
                        <a:t>Capacitances</a:t>
                      </a:r>
                      <a:r>
                        <a:rPr lang="fr-FR" sz="1700" b="1" baseline="0" dirty="0"/>
                        <a:t> (</a:t>
                      </a:r>
                      <a:r>
                        <a:rPr lang="fr-FR" sz="1700" b="1" baseline="0" dirty="0" err="1"/>
                        <a:t>fF</a:t>
                      </a:r>
                      <a:r>
                        <a:rPr lang="fr-FR" sz="1700" b="1" baseline="0" dirty="0"/>
                        <a:t>/mm)</a:t>
                      </a:r>
                      <a:endParaRPr lang="fr-FR" sz="1700" b="1" dirty="0"/>
                    </a:p>
                  </a:txBody>
                  <a:tcPr/>
                </a:tc>
                <a:tc>
                  <a:txBody>
                    <a:bodyPr/>
                    <a:lstStyle/>
                    <a:p>
                      <a:pPr algn="ctr"/>
                      <a:r>
                        <a:rPr lang="fr-FR" sz="1700" b="1" dirty="0" err="1">
                          <a:solidFill>
                            <a:srgbClr val="0000FF"/>
                          </a:solidFill>
                        </a:rPr>
                        <a:t>Planar</a:t>
                      </a:r>
                      <a:endParaRPr lang="fr-FR" sz="1700" b="1" dirty="0">
                        <a:solidFill>
                          <a:srgbClr val="0000FF"/>
                        </a:solidFill>
                      </a:endParaRPr>
                    </a:p>
                  </a:txBody>
                  <a:tcPr/>
                </a:tc>
                <a:tc>
                  <a:txBody>
                    <a:bodyPr/>
                    <a:lstStyle/>
                    <a:p>
                      <a:pPr algn="ctr"/>
                      <a:r>
                        <a:rPr lang="fr-FR" sz="1700" b="1" dirty="0" err="1">
                          <a:solidFill>
                            <a:srgbClr val="FF0000"/>
                          </a:solidFill>
                        </a:rPr>
                        <a:t>FinFET</a:t>
                      </a:r>
                      <a:endParaRPr lang="fr-FR" sz="1700" b="1" dirty="0">
                        <a:solidFill>
                          <a:srgbClr val="FF0000"/>
                        </a:solidFill>
                      </a:endParaRPr>
                    </a:p>
                  </a:txBody>
                  <a:tcPr/>
                </a:tc>
                <a:extLst>
                  <a:ext uri="{0D108BD9-81ED-4DB2-BD59-A6C34878D82A}">
                    <a16:rowId xmlns:a16="http://schemas.microsoft.com/office/drawing/2014/main" val="4048976485"/>
                  </a:ext>
                </a:extLst>
              </a:tr>
              <a:tr h="443574">
                <a:tc>
                  <a:txBody>
                    <a:bodyPr/>
                    <a:lstStyle/>
                    <a:p>
                      <a:pPr algn="ctr"/>
                      <a:r>
                        <a:rPr lang="fr-FR" sz="1700" b="1" dirty="0" err="1"/>
                        <a:t>Cgs</a:t>
                      </a:r>
                      <a:endParaRPr lang="fr-FR" sz="1700" b="1" dirty="0"/>
                    </a:p>
                  </a:txBody>
                  <a:tcPr/>
                </a:tc>
                <a:tc>
                  <a:txBody>
                    <a:bodyPr/>
                    <a:lstStyle/>
                    <a:p>
                      <a:pPr algn="ctr"/>
                      <a:r>
                        <a:rPr lang="fr-FR" sz="1700" b="1" dirty="0">
                          <a:solidFill>
                            <a:srgbClr val="0000FF"/>
                          </a:solidFill>
                        </a:rPr>
                        <a:t>426</a:t>
                      </a:r>
                    </a:p>
                  </a:txBody>
                  <a:tcPr/>
                </a:tc>
                <a:tc>
                  <a:txBody>
                    <a:bodyPr/>
                    <a:lstStyle/>
                    <a:p>
                      <a:pPr algn="ctr"/>
                      <a:r>
                        <a:rPr lang="fr-FR" sz="1700" b="1" dirty="0">
                          <a:solidFill>
                            <a:srgbClr val="FF0000"/>
                          </a:solidFill>
                        </a:rPr>
                        <a:t>645</a:t>
                      </a:r>
                    </a:p>
                  </a:txBody>
                  <a:tcPr/>
                </a:tc>
                <a:extLst>
                  <a:ext uri="{0D108BD9-81ED-4DB2-BD59-A6C34878D82A}">
                    <a16:rowId xmlns:a16="http://schemas.microsoft.com/office/drawing/2014/main" val="3320404164"/>
                  </a:ext>
                </a:extLst>
              </a:tr>
              <a:tr h="443574">
                <a:tc>
                  <a:txBody>
                    <a:bodyPr/>
                    <a:lstStyle/>
                    <a:p>
                      <a:pPr algn="ctr"/>
                      <a:r>
                        <a:rPr lang="fr-FR" sz="1700" b="1" dirty="0" err="1"/>
                        <a:t>Cgd</a:t>
                      </a:r>
                      <a:endParaRPr lang="fr-FR" sz="1700" b="1" dirty="0"/>
                    </a:p>
                  </a:txBody>
                  <a:tcPr/>
                </a:tc>
                <a:tc>
                  <a:txBody>
                    <a:bodyPr/>
                    <a:lstStyle/>
                    <a:p>
                      <a:pPr algn="ctr"/>
                      <a:r>
                        <a:rPr lang="fr-FR" sz="1700" b="1" dirty="0">
                          <a:solidFill>
                            <a:srgbClr val="0000FF"/>
                          </a:solidFill>
                        </a:rPr>
                        <a:t>150</a:t>
                      </a:r>
                    </a:p>
                  </a:txBody>
                  <a:tcPr/>
                </a:tc>
                <a:tc>
                  <a:txBody>
                    <a:bodyPr/>
                    <a:lstStyle/>
                    <a:p>
                      <a:pPr algn="ctr"/>
                      <a:r>
                        <a:rPr lang="fr-FR" sz="1700" b="1" dirty="0">
                          <a:solidFill>
                            <a:srgbClr val="FF0000"/>
                          </a:solidFill>
                        </a:rPr>
                        <a:t>202</a:t>
                      </a:r>
                    </a:p>
                  </a:txBody>
                  <a:tcPr/>
                </a:tc>
                <a:extLst>
                  <a:ext uri="{0D108BD9-81ED-4DB2-BD59-A6C34878D82A}">
                    <a16:rowId xmlns:a16="http://schemas.microsoft.com/office/drawing/2014/main" val="2287050086"/>
                  </a:ext>
                </a:extLst>
              </a:tr>
              <a:tr h="443574">
                <a:tc>
                  <a:txBody>
                    <a:bodyPr/>
                    <a:lstStyle/>
                    <a:p>
                      <a:pPr algn="ctr"/>
                      <a:r>
                        <a:rPr lang="fr-FR" sz="1700" b="1" dirty="0"/>
                        <a:t>Cds</a:t>
                      </a:r>
                    </a:p>
                  </a:txBody>
                  <a:tcPr/>
                </a:tc>
                <a:tc>
                  <a:txBody>
                    <a:bodyPr/>
                    <a:lstStyle/>
                    <a:p>
                      <a:pPr algn="ctr"/>
                      <a:r>
                        <a:rPr lang="fr-FR" sz="1700" b="1" dirty="0">
                          <a:solidFill>
                            <a:srgbClr val="0000FF"/>
                          </a:solidFill>
                        </a:rPr>
                        <a:t>254</a:t>
                      </a:r>
                    </a:p>
                  </a:txBody>
                  <a:tcPr/>
                </a:tc>
                <a:tc>
                  <a:txBody>
                    <a:bodyPr/>
                    <a:lstStyle/>
                    <a:p>
                      <a:pPr algn="ctr"/>
                      <a:r>
                        <a:rPr lang="fr-FR" sz="1700" b="1" dirty="0">
                          <a:solidFill>
                            <a:srgbClr val="FF0000"/>
                          </a:solidFill>
                        </a:rPr>
                        <a:t>373</a:t>
                      </a:r>
                    </a:p>
                  </a:txBody>
                  <a:tcPr/>
                </a:tc>
                <a:extLst>
                  <a:ext uri="{0D108BD9-81ED-4DB2-BD59-A6C34878D82A}">
                    <a16:rowId xmlns:a16="http://schemas.microsoft.com/office/drawing/2014/main" val="1959825040"/>
                  </a:ext>
                </a:extLst>
              </a:tr>
            </a:tbl>
          </a:graphicData>
        </a:graphic>
      </p:graphicFrame>
      <p:sp>
        <p:nvSpPr>
          <p:cNvPr id="8" name="Ellipse 7"/>
          <p:cNvSpPr/>
          <p:nvPr/>
        </p:nvSpPr>
        <p:spPr>
          <a:xfrm>
            <a:off x="8903369" y="1046665"/>
            <a:ext cx="3208420" cy="2443271"/>
          </a:xfrm>
          <a:prstGeom prst="ellipse">
            <a:avLst/>
          </a:prstGeom>
          <a:solidFill>
            <a:schemeClr val="accent2">
              <a:lumMod val="40000"/>
              <a:lumOff val="6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Much higher Capacitances for </a:t>
            </a:r>
            <a:r>
              <a:rPr lang="en-GB" sz="2400" b="1" dirty="0" err="1">
                <a:solidFill>
                  <a:schemeClr val="tx1"/>
                </a:solidFill>
              </a:rPr>
              <a:t>FinFET</a:t>
            </a:r>
            <a:r>
              <a:rPr lang="en-GB" sz="2400" b="1" dirty="0">
                <a:solidFill>
                  <a:schemeClr val="tx1"/>
                </a:solidFill>
              </a:rPr>
              <a:t> due to sidewall additional metal</a:t>
            </a:r>
            <a:endParaRPr lang="en-GB" dirty="0">
              <a:solidFill>
                <a:schemeClr val="tx1"/>
              </a:solidFill>
            </a:endParaRPr>
          </a:p>
        </p:txBody>
      </p:sp>
      <p:sp>
        <p:nvSpPr>
          <p:cNvPr id="10" name="Rectangle 9"/>
          <p:cNvSpPr/>
          <p:nvPr/>
        </p:nvSpPr>
        <p:spPr>
          <a:xfrm>
            <a:off x="8760205" y="6185390"/>
            <a:ext cx="2757718" cy="584775"/>
          </a:xfrm>
          <a:prstGeom prst="rect">
            <a:avLst/>
          </a:prstGeom>
          <a:solidFill>
            <a:schemeClr val="accent2">
              <a:lumMod val="40000"/>
              <a:lumOff val="60000"/>
            </a:schemeClr>
          </a:solidFill>
          <a:ln w="38100">
            <a:solidFill>
              <a:srgbClr val="C00000"/>
            </a:solidFill>
          </a:ln>
        </p:spPr>
        <p:txBody>
          <a:bodyPr wrap="square">
            <a:spAutoFit/>
          </a:bodyPr>
          <a:lstStyle/>
          <a:p>
            <a:r>
              <a:rPr lang="en-GB" sz="1600" b="1" dirty="0"/>
              <a:t>Capacitances are extracted  @1GHz, </a:t>
            </a:r>
            <a:r>
              <a:rPr lang="en-GB" sz="1600" b="1" dirty="0" err="1"/>
              <a:t>Vds</a:t>
            </a:r>
            <a:r>
              <a:rPr lang="en-GB" sz="1600" b="1" dirty="0"/>
              <a:t> = 5V &amp; peak Gm</a:t>
            </a:r>
          </a:p>
        </p:txBody>
      </p:sp>
      <p:pic>
        <p:nvPicPr>
          <p:cNvPr id="7" name="Image 6"/>
          <p:cNvPicPr>
            <a:picLocks noChangeAspect="1"/>
          </p:cNvPicPr>
          <p:nvPr/>
        </p:nvPicPr>
        <p:blipFill>
          <a:blip r:embed="rId3"/>
          <a:stretch>
            <a:fillRect/>
          </a:stretch>
        </p:blipFill>
        <p:spPr>
          <a:xfrm>
            <a:off x="-96716" y="405745"/>
            <a:ext cx="5178669" cy="4110324"/>
          </a:xfrm>
          <a:prstGeom prst="rect">
            <a:avLst/>
          </a:prstGeom>
        </p:spPr>
      </p:pic>
    </p:spTree>
    <p:extLst>
      <p:ext uri="{BB962C8B-B14F-4D97-AF65-F5344CB8AC3E}">
        <p14:creationId xmlns:p14="http://schemas.microsoft.com/office/powerpoint/2010/main" val="1661298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3"/>
          <p:cNvSpPr>
            <a:spLocks noChangeArrowheads="1"/>
          </p:cNvSpPr>
          <p:nvPr/>
        </p:nvSpPr>
        <p:spPr bwMode="auto">
          <a:xfrm>
            <a:off x="2291007" y="73839"/>
            <a:ext cx="782533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4389438">
              <a:defRPr sz="2400">
                <a:solidFill>
                  <a:schemeClr val="tx1"/>
                </a:solidFill>
                <a:latin typeface="Arial" panose="020B0604020202020204" pitchFamily="34" charset="0"/>
                <a:ea typeface="ＭＳ Ｐゴシック" panose="020B0600070205080204" pitchFamily="34" charset="-128"/>
              </a:defRPr>
            </a:lvl1pPr>
            <a:lvl2pPr marL="742950" indent="-285750" defTabSz="4389438">
              <a:defRPr sz="2400">
                <a:solidFill>
                  <a:schemeClr val="tx1"/>
                </a:solidFill>
                <a:latin typeface="Arial" panose="020B0604020202020204" pitchFamily="34" charset="0"/>
                <a:ea typeface="ＭＳ Ｐゴシック" panose="020B0600070205080204" pitchFamily="34" charset="-128"/>
              </a:defRPr>
            </a:lvl2pPr>
            <a:lvl3pPr marL="1143000" indent="-228600" defTabSz="4389438">
              <a:defRPr sz="2400">
                <a:solidFill>
                  <a:schemeClr val="tx1"/>
                </a:solidFill>
                <a:latin typeface="Arial" panose="020B0604020202020204" pitchFamily="34" charset="0"/>
                <a:ea typeface="ＭＳ Ｐゴシック" panose="020B0600070205080204" pitchFamily="34" charset="-128"/>
              </a:defRPr>
            </a:lvl3pPr>
            <a:lvl4pPr marL="1600200" indent="-228600" defTabSz="4389438">
              <a:defRPr sz="2400">
                <a:solidFill>
                  <a:schemeClr val="tx1"/>
                </a:solidFill>
                <a:latin typeface="Arial" panose="020B0604020202020204" pitchFamily="34" charset="0"/>
                <a:ea typeface="ＭＳ Ｐゴシック" panose="020B0600070205080204" pitchFamily="34" charset="-128"/>
              </a:defRPr>
            </a:lvl4pPr>
            <a:lvl5pPr marL="2057400" indent="-228600" defTabSz="4389438">
              <a:defRPr sz="2400">
                <a:solidFill>
                  <a:schemeClr val="tx1"/>
                </a:solidFill>
                <a:latin typeface="Arial" panose="020B0604020202020204" pitchFamily="34" charset="0"/>
                <a:ea typeface="ＭＳ Ｐゴシック" panose="020B0600070205080204" pitchFamily="34" charset="-128"/>
              </a:defRPr>
            </a:lvl5pPr>
            <a:lvl6pPr marL="2514600" indent="-228600"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TW" sz="3200" b="1" dirty="0">
                <a:solidFill>
                  <a:srgbClr val="002060"/>
                </a:solidFill>
                <a:latin typeface="Verdana" panose="020B0604030504040204" pitchFamily="34" charset="0"/>
                <a:cs typeface="Arial" panose="020B0604020202020204" pitchFamily="34" charset="0"/>
              </a:rPr>
              <a:t>Graded channel HEMT – HRL</a:t>
            </a:r>
            <a:endParaRPr lang="en-US" altLang="en-US" sz="3200" b="1" dirty="0">
              <a:solidFill>
                <a:srgbClr val="002060"/>
              </a:solidFill>
              <a:latin typeface="Verdana" panose="020B0604030504040204" pitchFamily="34" charset="0"/>
              <a:cs typeface="Arial" panose="020B0604020202020204" pitchFamily="34" charset="0"/>
            </a:endParaRPr>
          </a:p>
        </p:txBody>
      </p:sp>
      <p:pic>
        <p:nvPicPr>
          <p:cNvPr id="3" name="Image 2"/>
          <p:cNvPicPr>
            <a:picLocks noChangeAspect="1"/>
          </p:cNvPicPr>
          <p:nvPr/>
        </p:nvPicPr>
        <p:blipFill>
          <a:blip r:embed="rId2"/>
          <a:stretch>
            <a:fillRect/>
          </a:stretch>
        </p:blipFill>
        <p:spPr>
          <a:xfrm>
            <a:off x="302954" y="1228674"/>
            <a:ext cx="4291914" cy="2137920"/>
          </a:xfrm>
          <a:prstGeom prst="rect">
            <a:avLst/>
          </a:prstGeom>
        </p:spPr>
      </p:pic>
      <p:pic>
        <p:nvPicPr>
          <p:cNvPr id="4" name="Image 3"/>
          <p:cNvPicPr>
            <a:picLocks noChangeAspect="1"/>
          </p:cNvPicPr>
          <p:nvPr/>
        </p:nvPicPr>
        <p:blipFill>
          <a:blip r:embed="rId3"/>
          <a:stretch>
            <a:fillRect/>
          </a:stretch>
        </p:blipFill>
        <p:spPr>
          <a:xfrm>
            <a:off x="8444709" y="1337301"/>
            <a:ext cx="3343275" cy="2524125"/>
          </a:xfrm>
          <a:prstGeom prst="rect">
            <a:avLst/>
          </a:prstGeom>
        </p:spPr>
      </p:pic>
      <p:pic>
        <p:nvPicPr>
          <p:cNvPr id="5" name="Image 4"/>
          <p:cNvPicPr>
            <a:picLocks noChangeAspect="1"/>
          </p:cNvPicPr>
          <p:nvPr/>
        </p:nvPicPr>
        <p:blipFill>
          <a:blip r:embed="rId4"/>
          <a:stretch>
            <a:fillRect/>
          </a:stretch>
        </p:blipFill>
        <p:spPr>
          <a:xfrm>
            <a:off x="8689705" y="4344928"/>
            <a:ext cx="3158090" cy="2478161"/>
          </a:xfrm>
          <a:prstGeom prst="rect">
            <a:avLst/>
          </a:prstGeom>
        </p:spPr>
      </p:pic>
      <p:pic>
        <p:nvPicPr>
          <p:cNvPr id="6" name="Image 5"/>
          <p:cNvPicPr>
            <a:picLocks noChangeAspect="1"/>
          </p:cNvPicPr>
          <p:nvPr/>
        </p:nvPicPr>
        <p:blipFill>
          <a:blip r:embed="rId5"/>
          <a:stretch>
            <a:fillRect/>
          </a:stretch>
        </p:blipFill>
        <p:spPr>
          <a:xfrm>
            <a:off x="5345246" y="4420387"/>
            <a:ext cx="2833037" cy="2402702"/>
          </a:xfrm>
          <a:prstGeom prst="rect">
            <a:avLst/>
          </a:prstGeom>
        </p:spPr>
      </p:pic>
      <p:sp>
        <p:nvSpPr>
          <p:cNvPr id="7" name="ZoneTexte 6"/>
          <p:cNvSpPr txBox="1"/>
          <p:nvPr/>
        </p:nvSpPr>
        <p:spPr>
          <a:xfrm>
            <a:off x="8768080" y="4006490"/>
            <a:ext cx="3341749" cy="369332"/>
          </a:xfrm>
          <a:prstGeom prst="rect">
            <a:avLst/>
          </a:prstGeom>
          <a:solidFill>
            <a:schemeClr val="accent1">
              <a:lumMod val="40000"/>
              <a:lumOff val="60000"/>
            </a:schemeClr>
          </a:solidFill>
        </p:spPr>
        <p:txBody>
          <a:bodyPr wrap="square" rtlCol="0">
            <a:spAutoFit/>
          </a:bodyPr>
          <a:lstStyle/>
          <a:p>
            <a:pPr algn="ctr"/>
            <a:r>
              <a:rPr lang="en-US" b="1" dirty="0"/>
              <a:t>Peak g</a:t>
            </a:r>
            <a:r>
              <a:rPr lang="en-US" b="1" baseline="-25000" dirty="0"/>
              <a:t>m </a:t>
            </a:r>
            <a:r>
              <a:rPr lang="en-US" b="1" dirty="0"/>
              <a:t>of different technology</a:t>
            </a:r>
          </a:p>
        </p:txBody>
      </p:sp>
      <p:sp>
        <p:nvSpPr>
          <p:cNvPr id="8" name="ZoneTexte 7"/>
          <p:cNvSpPr txBox="1"/>
          <p:nvPr/>
        </p:nvSpPr>
        <p:spPr>
          <a:xfrm>
            <a:off x="8219714" y="799152"/>
            <a:ext cx="3568270" cy="646331"/>
          </a:xfrm>
          <a:prstGeom prst="rect">
            <a:avLst/>
          </a:prstGeom>
          <a:solidFill>
            <a:schemeClr val="accent1">
              <a:lumMod val="40000"/>
              <a:lumOff val="60000"/>
            </a:schemeClr>
          </a:solidFill>
        </p:spPr>
        <p:txBody>
          <a:bodyPr wrap="square" rtlCol="0">
            <a:spAutoFit/>
          </a:bodyPr>
          <a:lstStyle/>
          <a:p>
            <a:pPr algn="ctr"/>
            <a:r>
              <a:rPr lang="en-US" b="1" dirty="0"/>
              <a:t>Single tone power performances @ 30 GHz </a:t>
            </a:r>
          </a:p>
        </p:txBody>
      </p:sp>
      <p:sp>
        <p:nvSpPr>
          <p:cNvPr id="11" name="ZoneTexte 10"/>
          <p:cNvSpPr txBox="1"/>
          <p:nvPr/>
        </p:nvSpPr>
        <p:spPr>
          <a:xfrm>
            <a:off x="4833825" y="4012555"/>
            <a:ext cx="3855880" cy="369332"/>
          </a:xfrm>
          <a:prstGeom prst="rect">
            <a:avLst/>
          </a:prstGeom>
          <a:solidFill>
            <a:schemeClr val="accent1">
              <a:lumMod val="40000"/>
              <a:lumOff val="60000"/>
            </a:schemeClr>
          </a:solidFill>
        </p:spPr>
        <p:txBody>
          <a:bodyPr wrap="square" rtlCol="0">
            <a:spAutoFit/>
          </a:bodyPr>
          <a:lstStyle/>
          <a:p>
            <a:pPr algn="ctr"/>
            <a:r>
              <a:rPr lang="en-US" b="1" dirty="0"/>
              <a:t>Two tone linearity of GC AlGaN/GaN</a:t>
            </a:r>
          </a:p>
        </p:txBody>
      </p:sp>
      <p:sp>
        <p:nvSpPr>
          <p:cNvPr id="12" name="TextBox 6"/>
          <p:cNvSpPr txBox="1">
            <a:spLocks noChangeArrowheads="1"/>
          </p:cNvSpPr>
          <p:nvPr/>
        </p:nvSpPr>
        <p:spPr bwMode="auto">
          <a:xfrm>
            <a:off x="-273033" y="3196452"/>
            <a:ext cx="5377335" cy="2354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a:defRPr sz="2400">
                <a:solidFill>
                  <a:schemeClr val="tx1"/>
                </a:solidFill>
                <a:latin typeface="Arial" panose="020B0604020202020204" pitchFamily="34" charset="0"/>
                <a:ea typeface="ＭＳ Ｐゴシック" panose="020B0600070205080204" pitchFamily="34" charset="-128"/>
              </a:defRPr>
            </a:lvl1pPr>
            <a:lvl2pPr marL="1200150" indent="-7429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285750" indent="-285750" algn="ctr">
              <a:lnSpc>
                <a:spcPct val="150000"/>
              </a:lnSpc>
              <a:buFont typeface="Arial" panose="020B0604020202020204" pitchFamily="34" charset="0"/>
              <a:buChar char="•"/>
            </a:pPr>
            <a:r>
              <a:rPr lang="en-US" altLang="en-US" sz="1400" dirty="0"/>
              <a:t>SiC substrate </a:t>
            </a:r>
          </a:p>
          <a:p>
            <a:pPr marL="285750" indent="-285750" algn="ctr">
              <a:lnSpc>
                <a:spcPct val="150000"/>
              </a:lnSpc>
              <a:buFont typeface="Arial" panose="020B0604020202020204" pitchFamily="34" charset="0"/>
              <a:buChar char="•"/>
            </a:pPr>
            <a:r>
              <a:rPr lang="en-US" altLang="en-US" sz="1400" dirty="0"/>
              <a:t>10% graded-channel AlGaN/GaN </a:t>
            </a:r>
            <a:r>
              <a:rPr lang="en-US" altLang="en-US" sz="1400" dirty="0">
                <a:sym typeface="Wingdings" panose="05000000000000000000" pitchFamily="2" charset="2"/>
              </a:rPr>
              <a:t> polarization-graded FETs</a:t>
            </a:r>
          </a:p>
          <a:p>
            <a:pPr marL="285750" indent="-285750" algn="ctr">
              <a:lnSpc>
                <a:spcPct val="150000"/>
              </a:lnSpc>
              <a:buFont typeface="Arial" panose="020B0604020202020204" pitchFamily="34" charset="0"/>
              <a:buChar char="•"/>
            </a:pPr>
            <a:r>
              <a:rPr lang="en-US" altLang="en-US" sz="1400" dirty="0">
                <a:sym typeface="Wingdings" panose="05000000000000000000" pitchFamily="2" charset="2"/>
              </a:rPr>
              <a:t>Improved output power density compared to AlGaN/GaN HEMTs</a:t>
            </a:r>
            <a:r>
              <a:rPr lang="en-US" altLang="en-US" sz="1400" dirty="0"/>
              <a:t>  </a:t>
            </a:r>
          </a:p>
          <a:p>
            <a:pPr marL="285750" indent="-285750" algn="ctr">
              <a:lnSpc>
                <a:spcPct val="150000"/>
              </a:lnSpc>
              <a:buFont typeface="Wingdings" panose="05000000000000000000" pitchFamily="2" charset="2"/>
              <a:buChar char="Ø"/>
            </a:pPr>
            <a:r>
              <a:rPr lang="en-US" altLang="en-US" sz="1400" dirty="0" err="1"/>
              <a:t>L</a:t>
            </a:r>
            <a:r>
              <a:rPr lang="en-US" altLang="en-US" sz="1400" baseline="-25000" dirty="0" err="1"/>
              <a:t>g</a:t>
            </a:r>
            <a:r>
              <a:rPr lang="en-US" altLang="en-US" sz="1400" baseline="-25000" dirty="0"/>
              <a:t> </a:t>
            </a:r>
            <a:r>
              <a:rPr lang="en-US" altLang="en-US" sz="1400" dirty="0"/>
              <a:t>= 50 nm, g</a:t>
            </a:r>
            <a:r>
              <a:rPr lang="en-US" altLang="en-US" sz="1400" baseline="-25000" dirty="0"/>
              <a:t>m</a:t>
            </a:r>
            <a:r>
              <a:rPr lang="en-US" altLang="en-US" sz="1400" dirty="0"/>
              <a:t> = 500 </a:t>
            </a:r>
            <a:r>
              <a:rPr lang="en-US" altLang="en-US" sz="1400" dirty="0" err="1"/>
              <a:t>mS</a:t>
            </a:r>
            <a:r>
              <a:rPr lang="en-US" altLang="en-US" sz="1400" dirty="0"/>
              <a:t>/mm, </a:t>
            </a:r>
            <a:r>
              <a:rPr lang="en-US" altLang="en-US" sz="1400" dirty="0" err="1"/>
              <a:t>U</a:t>
            </a:r>
            <a:r>
              <a:rPr lang="en-US" altLang="en-US" sz="1400" baseline="-25000" dirty="0" err="1"/>
              <a:t>max</a:t>
            </a:r>
            <a:r>
              <a:rPr lang="en-US" altLang="en-US" sz="1400" baseline="-25000" dirty="0"/>
              <a:t> </a:t>
            </a:r>
            <a:r>
              <a:rPr lang="en-US" altLang="en-US" sz="1400" dirty="0"/>
              <a:t>= 14 dB</a:t>
            </a:r>
          </a:p>
          <a:p>
            <a:pPr marL="285750" indent="-285750" algn="ctr">
              <a:lnSpc>
                <a:spcPct val="150000"/>
              </a:lnSpc>
              <a:buFont typeface="Wingdings" panose="05000000000000000000" pitchFamily="2" charset="2"/>
              <a:buChar char="Ø"/>
            </a:pPr>
            <a:r>
              <a:rPr lang="en-US" altLang="en-US" sz="1400" dirty="0"/>
              <a:t>PAE &gt; 65%, P</a:t>
            </a:r>
            <a:r>
              <a:rPr lang="en-US" altLang="en-US" sz="1400" baseline="-25000" dirty="0"/>
              <a:t>out</a:t>
            </a:r>
            <a:r>
              <a:rPr lang="en-US" altLang="en-US" sz="1400" dirty="0"/>
              <a:t>= 3 W/mm @ 30 GHz @</a:t>
            </a:r>
            <a:r>
              <a:rPr lang="en-US" altLang="en-US" sz="1400" dirty="0" err="1"/>
              <a:t>V</a:t>
            </a:r>
            <a:r>
              <a:rPr lang="en-US" altLang="en-US" sz="1400" baseline="-25000" dirty="0" err="1"/>
              <a:t>ds</a:t>
            </a:r>
            <a:r>
              <a:rPr lang="en-US" altLang="en-US" sz="1400" dirty="0"/>
              <a:t>=14V</a:t>
            </a:r>
          </a:p>
          <a:p>
            <a:pPr marL="0" indent="0" algn="ctr">
              <a:lnSpc>
                <a:spcPct val="150000"/>
              </a:lnSpc>
            </a:pPr>
            <a:r>
              <a:rPr lang="en-US" altLang="en-US" sz="1400" b="1" dirty="0"/>
              <a:t>           J s Moon et al., IEEE IMS, 2019</a:t>
            </a:r>
          </a:p>
        </p:txBody>
      </p:sp>
      <p:sp>
        <p:nvSpPr>
          <p:cNvPr id="13" name="Rectangle à coins arrondis 12"/>
          <p:cNvSpPr/>
          <p:nvPr/>
        </p:nvSpPr>
        <p:spPr>
          <a:xfrm>
            <a:off x="176800" y="5515967"/>
            <a:ext cx="4995642" cy="11604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C/IM3</a:t>
            </a:r>
            <a:r>
              <a:rPr lang="en-US" dirty="0"/>
              <a:t> = 30 </a:t>
            </a:r>
            <a:r>
              <a:rPr lang="en-US" dirty="0" err="1"/>
              <a:t>dBc</a:t>
            </a:r>
            <a:r>
              <a:rPr lang="en-US" dirty="0"/>
              <a:t> which is promising for mm-wave linear and efficient amplifiers without digital pre-distortion</a:t>
            </a:r>
          </a:p>
        </p:txBody>
      </p:sp>
      <p:pic>
        <p:nvPicPr>
          <p:cNvPr id="9" name="Image 8"/>
          <p:cNvPicPr>
            <a:picLocks noChangeAspect="1"/>
          </p:cNvPicPr>
          <p:nvPr/>
        </p:nvPicPr>
        <p:blipFill>
          <a:blip r:embed="rId6"/>
          <a:stretch>
            <a:fillRect/>
          </a:stretch>
        </p:blipFill>
        <p:spPr>
          <a:xfrm>
            <a:off x="5104303" y="1447292"/>
            <a:ext cx="2975506" cy="2585195"/>
          </a:xfrm>
          <a:prstGeom prst="rect">
            <a:avLst/>
          </a:prstGeom>
        </p:spPr>
      </p:pic>
      <p:sp>
        <p:nvSpPr>
          <p:cNvPr id="14" name="ZoneTexte 13"/>
          <p:cNvSpPr txBox="1"/>
          <p:nvPr/>
        </p:nvSpPr>
        <p:spPr>
          <a:xfrm>
            <a:off x="5430559" y="811015"/>
            <a:ext cx="2506782" cy="646331"/>
          </a:xfrm>
          <a:prstGeom prst="rect">
            <a:avLst/>
          </a:prstGeom>
          <a:solidFill>
            <a:schemeClr val="accent1">
              <a:lumMod val="40000"/>
              <a:lumOff val="60000"/>
            </a:schemeClr>
          </a:solidFill>
        </p:spPr>
        <p:txBody>
          <a:bodyPr wrap="square" rtlCol="0">
            <a:spAutoFit/>
          </a:bodyPr>
          <a:lstStyle/>
          <a:p>
            <a:pPr algn="ctr"/>
            <a:r>
              <a:rPr lang="en-US" b="1" dirty="0"/>
              <a:t>Measured g</a:t>
            </a:r>
            <a:r>
              <a:rPr lang="en-US" b="1" baseline="-25000" dirty="0"/>
              <a:t>m </a:t>
            </a:r>
            <a:r>
              <a:rPr lang="en-US" b="1" dirty="0"/>
              <a:t>of GC AlGaN/GaN</a:t>
            </a:r>
          </a:p>
        </p:txBody>
      </p:sp>
      <p:sp>
        <p:nvSpPr>
          <p:cNvPr id="10" name="Espace réservé du numéro de diapositive 9"/>
          <p:cNvSpPr>
            <a:spLocks noGrp="1"/>
          </p:cNvSpPr>
          <p:nvPr>
            <p:ph type="sldNum" sz="quarter" idx="12"/>
          </p:nvPr>
        </p:nvSpPr>
        <p:spPr>
          <a:xfrm>
            <a:off x="8610600" y="6167667"/>
            <a:ext cx="2743200" cy="365125"/>
          </a:xfrm>
        </p:spPr>
        <p:txBody>
          <a:bodyPr/>
          <a:lstStyle/>
          <a:p>
            <a:fld id="{3BE224B6-48B7-48F4-B2E1-A273A2247066}" type="slidenum">
              <a:rPr lang="fr-FR" smtClean="0"/>
              <a:t>6</a:t>
            </a:fld>
            <a:endParaRPr lang="fr-FR"/>
          </a:p>
        </p:txBody>
      </p:sp>
    </p:spTree>
    <p:extLst>
      <p:ext uri="{BB962C8B-B14F-4D97-AF65-F5344CB8AC3E}">
        <p14:creationId xmlns:p14="http://schemas.microsoft.com/office/powerpoint/2010/main" val="3796066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3"/>
          <p:cNvSpPr>
            <a:spLocks noChangeArrowheads="1"/>
          </p:cNvSpPr>
          <p:nvPr/>
        </p:nvSpPr>
        <p:spPr bwMode="auto">
          <a:xfrm>
            <a:off x="2291007" y="73839"/>
            <a:ext cx="782533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4389438">
              <a:defRPr sz="2400">
                <a:solidFill>
                  <a:schemeClr val="tx1"/>
                </a:solidFill>
                <a:latin typeface="Arial" panose="020B0604020202020204" pitchFamily="34" charset="0"/>
                <a:ea typeface="ＭＳ Ｐゴシック" panose="020B0600070205080204" pitchFamily="34" charset="-128"/>
              </a:defRPr>
            </a:lvl1pPr>
            <a:lvl2pPr marL="742950" indent="-285750" defTabSz="4389438">
              <a:defRPr sz="2400">
                <a:solidFill>
                  <a:schemeClr val="tx1"/>
                </a:solidFill>
                <a:latin typeface="Arial" panose="020B0604020202020204" pitchFamily="34" charset="0"/>
                <a:ea typeface="ＭＳ Ｐゴシック" panose="020B0600070205080204" pitchFamily="34" charset="-128"/>
              </a:defRPr>
            </a:lvl2pPr>
            <a:lvl3pPr marL="1143000" indent="-228600" defTabSz="4389438">
              <a:defRPr sz="2400">
                <a:solidFill>
                  <a:schemeClr val="tx1"/>
                </a:solidFill>
                <a:latin typeface="Arial" panose="020B0604020202020204" pitchFamily="34" charset="0"/>
                <a:ea typeface="ＭＳ Ｐゴシック" panose="020B0600070205080204" pitchFamily="34" charset="-128"/>
              </a:defRPr>
            </a:lvl3pPr>
            <a:lvl4pPr marL="1600200" indent="-228600" defTabSz="4389438">
              <a:defRPr sz="2400">
                <a:solidFill>
                  <a:schemeClr val="tx1"/>
                </a:solidFill>
                <a:latin typeface="Arial" panose="020B0604020202020204" pitchFamily="34" charset="0"/>
                <a:ea typeface="ＭＳ Ｐゴシック" panose="020B0600070205080204" pitchFamily="34" charset="-128"/>
              </a:defRPr>
            </a:lvl4pPr>
            <a:lvl5pPr marL="2057400" indent="-228600" defTabSz="4389438">
              <a:defRPr sz="2400">
                <a:solidFill>
                  <a:schemeClr val="tx1"/>
                </a:solidFill>
                <a:latin typeface="Arial" panose="020B0604020202020204" pitchFamily="34" charset="0"/>
                <a:ea typeface="ＭＳ Ｐゴシック" panose="020B0600070205080204" pitchFamily="34" charset="-128"/>
              </a:defRPr>
            </a:lvl5pPr>
            <a:lvl6pPr marL="2514600" indent="-228600"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TW" sz="3200" b="1" dirty="0">
                <a:solidFill>
                  <a:srgbClr val="002060"/>
                </a:solidFill>
                <a:latin typeface="Verdana" panose="020B0604030504040204" pitchFamily="34" charset="0"/>
                <a:cs typeface="Arial" panose="020B0604020202020204" pitchFamily="34" charset="0"/>
              </a:rPr>
              <a:t>Graded channel HEMT – HRL</a:t>
            </a:r>
            <a:endParaRPr lang="en-US" altLang="en-US" sz="3200" b="1" dirty="0">
              <a:solidFill>
                <a:srgbClr val="002060"/>
              </a:solidFill>
              <a:latin typeface="Verdana" panose="020B0604030504040204" pitchFamily="34" charset="0"/>
              <a:cs typeface="Arial" panose="020B0604020202020204" pitchFamily="34" charset="0"/>
            </a:endParaRPr>
          </a:p>
        </p:txBody>
      </p:sp>
      <p:pic>
        <p:nvPicPr>
          <p:cNvPr id="3" name="Image 2"/>
          <p:cNvPicPr>
            <a:picLocks noChangeAspect="1"/>
          </p:cNvPicPr>
          <p:nvPr/>
        </p:nvPicPr>
        <p:blipFill rotWithShape="1">
          <a:blip r:embed="rId2"/>
          <a:srcRect r="1385"/>
          <a:stretch/>
        </p:blipFill>
        <p:spPr>
          <a:xfrm>
            <a:off x="240174" y="2148080"/>
            <a:ext cx="5002226" cy="2526742"/>
          </a:xfrm>
          <a:prstGeom prst="rect">
            <a:avLst/>
          </a:prstGeom>
        </p:spPr>
      </p:pic>
      <p:sp>
        <p:nvSpPr>
          <p:cNvPr id="10" name="Espace réservé du numéro de diapositive 9"/>
          <p:cNvSpPr>
            <a:spLocks noGrp="1"/>
          </p:cNvSpPr>
          <p:nvPr>
            <p:ph type="sldNum" sz="quarter" idx="12"/>
          </p:nvPr>
        </p:nvSpPr>
        <p:spPr/>
        <p:txBody>
          <a:bodyPr/>
          <a:lstStyle/>
          <a:p>
            <a:fld id="{3BE224B6-48B7-48F4-B2E1-A273A2247066}" type="slidenum">
              <a:rPr lang="fr-FR" smtClean="0"/>
              <a:t>7</a:t>
            </a:fld>
            <a:endParaRPr lang="fr-FR"/>
          </a:p>
        </p:txBody>
      </p:sp>
      <p:graphicFrame>
        <p:nvGraphicFramePr>
          <p:cNvPr id="6" name="Tableau 5"/>
          <p:cNvGraphicFramePr>
            <a:graphicFrameLocks noGrp="1"/>
          </p:cNvGraphicFramePr>
          <p:nvPr/>
        </p:nvGraphicFramePr>
        <p:xfrm>
          <a:off x="6032412" y="1519382"/>
          <a:ext cx="5412026" cy="3784138"/>
        </p:xfrm>
        <a:graphic>
          <a:graphicData uri="http://schemas.openxmlformats.org/drawingml/2006/table">
            <a:tbl>
              <a:tblPr firstRow="1" bandRow="1">
                <a:tableStyleId>{7DF18680-E054-41AD-8BC1-D1AEF772440D}</a:tableStyleId>
              </a:tblPr>
              <a:tblGrid>
                <a:gridCol w="2745007">
                  <a:extLst>
                    <a:ext uri="{9D8B030D-6E8A-4147-A177-3AD203B41FA5}">
                      <a16:colId xmlns:a16="http://schemas.microsoft.com/office/drawing/2014/main" val="811090478"/>
                    </a:ext>
                  </a:extLst>
                </a:gridCol>
                <a:gridCol w="2667019">
                  <a:extLst>
                    <a:ext uri="{9D8B030D-6E8A-4147-A177-3AD203B41FA5}">
                      <a16:colId xmlns:a16="http://schemas.microsoft.com/office/drawing/2014/main" val="2229571190"/>
                    </a:ext>
                  </a:extLst>
                </a:gridCol>
              </a:tblGrid>
              <a:tr h="593210">
                <a:tc>
                  <a:txBody>
                    <a:bodyPr/>
                    <a:lstStyle/>
                    <a:p>
                      <a:pPr algn="ctr"/>
                      <a:r>
                        <a:rPr lang="en-US" sz="2800" noProof="0" dirty="0"/>
                        <a:t>Pros</a:t>
                      </a:r>
                    </a:p>
                  </a:txBody>
                  <a:tcPr anchor="ctr">
                    <a:solidFill>
                      <a:schemeClr val="accent6">
                        <a:lumMod val="60000"/>
                        <a:lumOff val="40000"/>
                      </a:schemeClr>
                    </a:solidFill>
                  </a:tcPr>
                </a:tc>
                <a:tc>
                  <a:txBody>
                    <a:bodyPr/>
                    <a:lstStyle/>
                    <a:p>
                      <a:pPr algn="ctr"/>
                      <a:r>
                        <a:rPr lang="en-US" sz="2800" noProof="0" dirty="0"/>
                        <a:t>Cons</a:t>
                      </a:r>
                    </a:p>
                  </a:txBody>
                  <a:tcPr anchor="ctr">
                    <a:solidFill>
                      <a:schemeClr val="accent6">
                        <a:lumMod val="60000"/>
                        <a:lumOff val="40000"/>
                      </a:schemeClr>
                    </a:solidFill>
                  </a:tcPr>
                </a:tc>
                <a:extLst>
                  <a:ext uri="{0D108BD9-81ED-4DB2-BD59-A6C34878D82A}">
                    <a16:rowId xmlns:a16="http://schemas.microsoft.com/office/drawing/2014/main" val="4143439300"/>
                  </a:ext>
                </a:extLst>
              </a:tr>
              <a:tr h="3190928">
                <a:tc>
                  <a:txBody>
                    <a:bodyPr/>
                    <a:lstStyle/>
                    <a:p>
                      <a:pPr marL="285750" indent="-285750" algn="ctr">
                        <a:lnSpc>
                          <a:spcPct val="200000"/>
                        </a:lnSpc>
                        <a:buFont typeface="Wingdings" panose="05000000000000000000" pitchFamily="2" charset="2"/>
                        <a:buChar char="Ø"/>
                      </a:pPr>
                      <a:r>
                        <a:rPr lang="en-US" noProof="0" dirty="0"/>
                        <a:t>High power density</a:t>
                      </a:r>
                    </a:p>
                    <a:p>
                      <a:pPr marL="285750" indent="-285750" algn="ctr">
                        <a:lnSpc>
                          <a:spcPct val="200000"/>
                        </a:lnSpc>
                        <a:buFont typeface="Wingdings" panose="05000000000000000000" pitchFamily="2" charset="2"/>
                        <a:buChar char="Ø"/>
                      </a:pPr>
                      <a:r>
                        <a:rPr lang="en-US" noProof="0" dirty="0"/>
                        <a:t>High power gain</a:t>
                      </a:r>
                    </a:p>
                    <a:p>
                      <a:pPr marL="285750" indent="-285750" algn="ctr">
                        <a:lnSpc>
                          <a:spcPct val="200000"/>
                        </a:lnSpc>
                        <a:buFont typeface="Wingdings" panose="05000000000000000000" pitchFamily="2" charset="2"/>
                        <a:buChar char="Ø"/>
                      </a:pPr>
                      <a:r>
                        <a:rPr lang="en-US" noProof="0" dirty="0"/>
                        <a:t>High PAE</a:t>
                      </a:r>
                    </a:p>
                    <a:p>
                      <a:pPr marL="285750" indent="-285750" algn="ctr">
                        <a:lnSpc>
                          <a:spcPct val="200000"/>
                        </a:lnSpc>
                        <a:buFont typeface="Wingdings" panose="05000000000000000000" pitchFamily="2" charset="2"/>
                        <a:buChar char="Ø"/>
                      </a:pPr>
                      <a:r>
                        <a:rPr lang="en-US" noProof="0" dirty="0"/>
                        <a:t>Linearity </a:t>
                      </a:r>
                    </a:p>
                  </a:txBody>
                  <a:tcPr anchor="ctr">
                    <a:solidFill>
                      <a:schemeClr val="accent6">
                        <a:lumMod val="20000"/>
                        <a:lumOff val="80000"/>
                      </a:schemeClr>
                    </a:solidFill>
                  </a:tcPr>
                </a:tc>
                <a:tc>
                  <a:txBody>
                    <a:bodyPr/>
                    <a:lstStyle/>
                    <a:p>
                      <a:pPr marL="285750" indent="-285750" algn="ctr">
                        <a:lnSpc>
                          <a:spcPct val="200000"/>
                        </a:lnSpc>
                        <a:buFont typeface="Wingdings" panose="05000000000000000000" pitchFamily="2" charset="2"/>
                        <a:buChar char="Ø"/>
                      </a:pPr>
                      <a:r>
                        <a:rPr lang="en-US" noProof="0" dirty="0"/>
                        <a:t>Limited drain bias operation (V</a:t>
                      </a:r>
                      <a:r>
                        <a:rPr lang="en-US" baseline="-25000" noProof="0" dirty="0"/>
                        <a:t>DS</a:t>
                      </a:r>
                      <a:r>
                        <a:rPr lang="en-US" noProof="0" dirty="0"/>
                        <a:t> &lt; 15 V) </a:t>
                      </a:r>
                    </a:p>
                    <a:p>
                      <a:pPr marL="285750" indent="-285750" algn="ctr">
                        <a:lnSpc>
                          <a:spcPct val="200000"/>
                        </a:lnSpc>
                        <a:buFont typeface="Wingdings" panose="05000000000000000000" pitchFamily="2" charset="2"/>
                        <a:buChar char="Ø"/>
                      </a:pPr>
                      <a:r>
                        <a:rPr lang="en-US" noProof="0" dirty="0"/>
                        <a:t>Reliability </a:t>
                      </a:r>
                    </a:p>
                  </a:txBody>
                  <a:tcPr anchor="ctr">
                    <a:solidFill>
                      <a:schemeClr val="accent6">
                        <a:lumMod val="20000"/>
                        <a:lumOff val="80000"/>
                      </a:schemeClr>
                    </a:solidFill>
                  </a:tcPr>
                </a:tc>
                <a:extLst>
                  <a:ext uri="{0D108BD9-81ED-4DB2-BD59-A6C34878D82A}">
                    <a16:rowId xmlns:a16="http://schemas.microsoft.com/office/drawing/2014/main" val="2240100539"/>
                  </a:ext>
                </a:extLst>
              </a:tr>
            </a:tbl>
          </a:graphicData>
        </a:graphic>
      </p:graphicFrame>
      <p:sp>
        <p:nvSpPr>
          <p:cNvPr id="7" name="ZoneTexte 6"/>
          <p:cNvSpPr txBox="1"/>
          <p:nvPr/>
        </p:nvSpPr>
        <p:spPr>
          <a:xfrm>
            <a:off x="10553539" y="1590692"/>
            <a:ext cx="528347" cy="523220"/>
          </a:xfrm>
          <a:prstGeom prst="rect">
            <a:avLst/>
          </a:prstGeom>
          <a:noFill/>
        </p:spPr>
        <p:txBody>
          <a:bodyPr wrap="square" rtlCol="0">
            <a:spAutoFit/>
          </a:bodyPr>
          <a:lstStyle/>
          <a:p>
            <a:r>
              <a:rPr lang="fr-FR" sz="2800" b="1" dirty="0">
                <a:solidFill>
                  <a:srgbClr val="FF0000"/>
                </a:solidFill>
                <a:sym typeface="Wingdings" panose="05000000000000000000" pitchFamily="2" charset="2"/>
              </a:rPr>
              <a:t></a:t>
            </a:r>
            <a:endParaRPr lang="en-US" sz="2800" b="1" dirty="0">
              <a:solidFill>
                <a:srgbClr val="FF0000"/>
              </a:solidFill>
            </a:endParaRPr>
          </a:p>
        </p:txBody>
      </p:sp>
      <p:sp>
        <p:nvSpPr>
          <p:cNvPr id="8" name="ZoneTexte 7"/>
          <p:cNvSpPr txBox="1"/>
          <p:nvPr/>
        </p:nvSpPr>
        <p:spPr>
          <a:xfrm>
            <a:off x="7790429" y="1590692"/>
            <a:ext cx="528347" cy="523220"/>
          </a:xfrm>
          <a:prstGeom prst="rect">
            <a:avLst/>
          </a:prstGeom>
          <a:noFill/>
        </p:spPr>
        <p:txBody>
          <a:bodyPr wrap="square" rtlCol="0">
            <a:spAutoFit/>
          </a:bodyPr>
          <a:lstStyle/>
          <a:p>
            <a:r>
              <a:rPr lang="fr-FR" sz="2800" b="1" dirty="0">
                <a:solidFill>
                  <a:srgbClr val="00B050"/>
                </a:solidFill>
                <a:sym typeface="Wingdings" panose="05000000000000000000" pitchFamily="2" charset="2"/>
              </a:rPr>
              <a:t></a:t>
            </a:r>
            <a:endParaRPr lang="en-US" sz="2800" b="1" dirty="0">
              <a:solidFill>
                <a:srgbClr val="00B050"/>
              </a:solidFill>
            </a:endParaRPr>
          </a:p>
        </p:txBody>
      </p:sp>
    </p:spTree>
    <p:extLst>
      <p:ext uri="{BB962C8B-B14F-4D97-AF65-F5344CB8AC3E}">
        <p14:creationId xmlns:p14="http://schemas.microsoft.com/office/powerpoint/2010/main" val="121013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3"/>
          <p:cNvSpPr>
            <a:spLocks noChangeArrowheads="1"/>
          </p:cNvSpPr>
          <p:nvPr/>
        </p:nvSpPr>
        <p:spPr bwMode="auto">
          <a:xfrm>
            <a:off x="2348230" y="26716"/>
            <a:ext cx="7010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4389438">
              <a:defRPr sz="2400">
                <a:solidFill>
                  <a:schemeClr val="tx1"/>
                </a:solidFill>
                <a:latin typeface="Arial" panose="020B0604020202020204" pitchFamily="34" charset="0"/>
                <a:ea typeface="ＭＳ Ｐゴシック" panose="020B0600070205080204" pitchFamily="34" charset="-128"/>
              </a:defRPr>
            </a:lvl1pPr>
            <a:lvl2pPr marL="742950" indent="-285750" defTabSz="4389438">
              <a:defRPr sz="2400">
                <a:solidFill>
                  <a:schemeClr val="tx1"/>
                </a:solidFill>
                <a:latin typeface="Arial" panose="020B0604020202020204" pitchFamily="34" charset="0"/>
                <a:ea typeface="ＭＳ Ｐゴシック" panose="020B0600070205080204" pitchFamily="34" charset="-128"/>
              </a:defRPr>
            </a:lvl2pPr>
            <a:lvl3pPr marL="1143000" indent="-228600" defTabSz="4389438">
              <a:defRPr sz="2400">
                <a:solidFill>
                  <a:schemeClr val="tx1"/>
                </a:solidFill>
                <a:latin typeface="Arial" panose="020B0604020202020204" pitchFamily="34" charset="0"/>
                <a:ea typeface="ＭＳ Ｐゴシック" panose="020B0600070205080204" pitchFamily="34" charset="-128"/>
              </a:defRPr>
            </a:lvl3pPr>
            <a:lvl4pPr marL="1600200" indent="-228600" defTabSz="4389438">
              <a:defRPr sz="2400">
                <a:solidFill>
                  <a:schemeClr val="tx1"/>
                </a:solidFill>
                <a:latin typeface="Arial" panose="020B0604020202020204" pitchFamily="34" charset="0"/>
                <a:ea typeface="ＭＳ Ｐゴシック" panose="020B0600070205080204" pitchFamily="34" charset="-128"/>
              </a:defRPr>
            </a:lvl4pPr>
            <a:lvl5pPr marL="2057400" indent="-228600" defTabSz="4389438">
              <a:defRPr sz="2400">
                <a:solidFill>
                  <a:schemeClr val="tx1"/>
                </a:solidFill>
                <a:latin typeface="Arial" panose="020B0604020202020204" pitchFamily="34" charset="0"/>
                <a:ea typeface="ＭＳ Ｐゴシック" panose="020B0600070205080204" pitchFamily="34" charset="-128"/>
              </a:defRPr>
            </a:lvl5pPr>
            <a:lvl6pPr marL="2514600" indent="-228600"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zh-TW" sz="3200" b="1" dirty="0">
                <a:solidFill>
                  <a:srgbClr val="002060"/>
                </a:solidFill>
                <a:latin typeface="Verdana" panose="020B0604030504040204" pitchFamily="34" charset="0"/>
                <a:cs typeface="Arial" panose="020B0604020202020204" pitchFamily="34" charset="0"/>
              </a:rPr>
              <a:t>GaN HEMT – IEMN</a:t>
            </a:r>
            <a:endParaRPr lang="en-US" altLang="en-US" sz="3200" b="1" dirty="0">
              <a:solidFill>
                <a:srgbClr val="002060"/>
              </a:solidFill>
              <a:latin typeface="Verdana" panose="020B0604030504040204" pitchFamily="34" charset="0"/>
              <a:cs typeface="Arial" panose="020B0604020202020204" pitchFamily="34" charset="0"/>
            </a:endParaRPr>
          </a:p>
        </p:txBody>
      </p:sp>
      <p:pic>
        <p:nvPicPr>
          <p:cNvPr id="4" name="Image 3"/>
          <p:cNvPicPr>
            <a:picLocks noChangeAspect="1"/>
          </p:cNvPicPr>
          <p:nvPr/>
        </p:nvPicPr>
        <p:blipFill>
          <a:blip r:embed="rId2"/>
          <a:stretch>
            <a:fillRect/>
          </a:stretch>
        </p:blipFill>
        <p:spPr>
          <a:xfrm>
            <a:off x="6203569" y="573509"/>
            <a:ext cx="1791982" cy="2045064"/>
          </a:xfrm>
          <a:prstGeom prst="rect">
            <a:avLst/>
          </a:prstGeom>
        </p:spPr>
      </p:pic>
      <p:pic>
        <p:nvPicPr>
          <p:cNvPr id="5" name="Image 4"/>
          <p:cNvPicPr>
            <a:picLocks noChangeAspect="1"/>
          </p:cNvPicPr>
          <p:nvPr/>
        </p:nvPicPr>
        <p:blipFill rotWithShape="1">
          <a:blip r:embed="rId3" cstate="print">
            <a:extLst>
              <a:ext uri="{28A0092B-C50C-407E-A947-70E740481C1C}">
                <a14:useLocalDpi xmlns:a14="http://schemas.microsoft.com/office/drawing/2010/main" val="0"/>
              </a:ext>
            </a:extLst>
          </a:blip>
          <a:srcRect t="12460" b="28134"/>
          <a:stretch/>
        </p:blipFill>
        <p:spPr>
          <a:xfrm>
            <a:off x="4035603" y="886898"/>
            <a:ext cx="2106752" cy="1142939"/>
          </a:xfrm>
          <a:prstGeom prst="rect">
            <a:avLst/>
          </a:prstGeom>
        </p:spPr>
      </p:pic>
      <p:graphicFrame>
        <p:nvGraphicFramePr>
          <p:cNvPr id="6" name="Objet 5"/>
          <p:cNvGraphicFramePr>
            <a:graphicFrameLocks noChangeAspect="1"/>
          </p:cNvGraphicFramePr>
          <p:nvPr/>
        </p:nvGraphicFramePr>
        <p:xfrm>
          <a:off x="-13013" y="1123287"/>
          <a:ext cx="3987402" cy="2818120"/>
        </p:xfrm>
        <a:graphic>
          <a:graphicData uri="http://schemas.openxmlformats.org/presentationml/2006/ole">
            <mc:AlternateContent xmlns:mc="http://schemas.openxmlformats.org/markup-compatibility/2006">
              <mc:Choice xmlns:v="urn:schemas-microsoft-com:vml" Requires="v">
                <p:oleObj name="Graph" r:id="rId4" imgW="4276800" imgH="3022200" progId="Origin50.Graph">
                  <p:embed/>
                </p:oleObj>
              </mc:Choice>
              <mc:Fallback>
                <p:oleObj name="Graph" r:id="rId4" imgW="4276800" imgH="3022200" progId="Origin50.Graph">
                  <p:embed/>
                  <p:pic>
                    <p:nvPicPr>
                      <p:cNvPr id="6" name="Objet 5"/>
                      <p:cNvPicPr/>
                      <p:nvPr/>
                    </p:nvPicPr>
                    <p:blipFill>
                      <a:blip r:embed="rId5"/>
                      <a:stretch>
                        <a:fillRect/>
                      </a:stretch>
                    </p:blipFill>
                    <p:spPr>
                      <a:xfrm>
                        <a:off x="-13013" y="1123287"/>
                        <a:ext cx="3987402" cy="2818120"/>
                      </a:xfrm>
                      <a:prstGeom prst="rect">
                        <a:avLst/>
                      </a:prstGeom>
                    </p:spPr>
                  </p:pic>
                </p:oleObj>
              </mc:Fallback>
            </mc:AlternateContent>
          </a:graphicData>
        </a:graphic>
      </p:graphicFrame>
      <p:pic>
        <p:nvPicPr>
          <p:cNvPr id="9" name="Image 8"/>
          <p:cNvPicPr>
            <a:picLocks noChangeAspect="1"/>
          </p:cNvPicPr>
          <p:nvPr/>
        </p:nvPicPr>
        <p:blipFill>
          <a:blip r:embed="rId6"/>
          <a:stretch>
            <a:fillRect/>
          </a:stretch>
        </p:blipFill>
        <p:spPr>
          <a:xfrm>
            <a:off x="8640840" y="4414697"/>
            <a:ext cx="3344420" cy="2405712"/>
          </a:xfrm>
          <a:prstGeom prst="rect">
            <a:avLst/>
          </a:prstGeom>
        </p:spPr>
      </p:pic>
      <p:sp>
        <p:nvSpPr>
          <p:cNvPr id="10" name="TextBox 6"/>
          <p:cNvSpPr txBox="1">
            <a:spLocks noChangeArrowheads="1"/>
          </p:cNvSpPr>
          <p:nvPr/>
        </p:nvSpPr>
        <p:spPr bwMode="auto">
          <a:xfrm>
            <a:off x="3730541" y="2567126"/>
            <a:ext cx="5077673" cy="2354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a:defRPr sz="2400">
                <a:solidFill>
                  <a:schemeClr val="tx1"/>
                </a:solidFill>
                <a:latin typeface="Arial" panose="020B0604020202020204" pitchFamily="34" charset="0"/>
                <a:ea typeface="ＭＳ Ｐゴシック" panose="020B0600070205080204" pitchFamily="34" charset="-128"/>
              </a:defRPr>
            </a:lvl1pPr>
            <a:lvl2pPr marL="1200150" indent="-7429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285750" indent="-285750" algn="ctr">
              <a:lnSpc>
                <a:spcPct val="150000"/>
              </a:lnSpc>
              <a:buFont typeface="Arial" panose="020B0604020202020204" pitchFamily="34" charset="0"/>
              <a:buChar char="•"/>
            </a:pPr>
            <a:r>
              <a:rPr lang="en-US" altLang="en-US" sz="1400" dirty="0"/>
              <a:t>SiC substrate</a:t>
            </a:r>
          </a:p>
          <a:p>
            <a:pPr marL="285750" indent="-285750" algn="ctr">
              <a:lnSpc>
                <a:spcPct val="150000"/>
              </a:lnSpc>
              <a:buFont typeface="Arial" panose="020B0604020202020204" pitchFamily="34" charset="0"/>
              <a:buChar char="•"/>
            </a:pPr>
            <a:r>
              <a:rPr lang="en-US" altLang="en-US" sz="1400" dirty="0"/>
              <a:t>Ultra-thin AlN barrier was used:  </a:t>
            </a:r>
          </a:p>
          <a:p>
            <a:pPr marL="285750" indent="-285750" algn="ctr">
              <a:lnSpc>
                <a:spcPct val="150000"/>
              </a:lnSpc>
              <a:buFont typeface="Wingdings" panose="05000000000000000000" pitchFamily="2" charset="2"/>
              <a:buChar char="Ø"/>
            </a:pPr>
            <a:r>
              <a:rPr lang="en-US" altLang="en-US" sz="1400" dirty="0"/>
              <a:t>High 2DEG density: N</a:t>
            </a:r>
            <a:r>
              <a:rPr lang="en-US" altLang="en-US" sz="1400" baseline="-25000" dirty="0"/>
              <a:t>s</a:t>
            </a:r>
            <a:r>
              <a:rPr lang="en-US" altLang="en-US" sz="1400" dirty="0"/>
              <a:t> = 1.8 x 10</a:t>
            </a:r>
            <a:r>
              <a:rPr lang="en-US" altLang="en-US" sz="1400" baseline="30000" dirty="0"/>
              <a:t>13</a:t>
            </a:r>
            <a:r>
              <a:rPr lang="en-US" altLang="en-US" sz="1400" dirty="0"/>
              <a:t> cm</a:t>
            </a:r>
            <a:r>
              <a:rPr lang="en-US" altLang="en-US" sz="1400" baseline="30000" dirty="0"/>
              <a:t>-2</a:t>
            </a:r>
            <a:r>
              <a:rPr lang="en-US" altLang="en-US" sz="1400" dirty="0"/>
              <a:t>, µ = 965 cm</a:t>
            </a:r>
            <a:r>
              <a:rPr lang="en-US" altLang="en-US" sz="1400" baseline="30000" dirty="0"/>
              <a:t>2</a:t>
            </a:r>
            <a:r>
              <a:rPr lang="en-US" altLang="en-US" sz="1400" dirty="0"/>
              <a:t>/V.s</a:t>
            </a:r>
          </a:p>
          <a:p>
            <a:pPr marL="285750" indent="-285750" algn="ctr">
              <a:lnSpc>
                <a:spcPct val="150000"/>
              </a:lnSpc>
              <a:buFont typeface="Wingdings" panose="05000000000000000000" pitchFamily="2" charset="2"/>
              <a:buChar char="Ø"/>
            </a:pPr>
            <a:r>
              <a:rPr lang="en-US" altLang="en-US" sz="1400" dirty="0" err="1"/>
              <a:t>L</a:t>
            </a:r>
            <a:r>
              <a:rPr lang="en-US" altLang="en-US" sz="1400" baseline="-25000" dirty="0" err="1"/>
              <a:t>g</a:t>
            </a:r>
            <a:r>
              <a:rPr lang="en-US" altLang="en-US" sz="1400" dirty="0"/>
              <a:t> = 100 nm,  </a:t>
            </a:r>
            <a:r>
              <a:rPr lang="en-US" altLang="en-US" sz="1400" dirty="0" err="1"/>
              <a:t>f</a:t>
            </a:r>
            <a:r>
              <a:rPr lang="en-US" altLang="en-US" sz="1400" baseline="-25000" dirty="0" err="1"/>
              <a:t>t</a:t>
            </a:r>
            <a:r>
              <a:rPr lang="en-US" altLang="en-US" sz="1400" dirty="0"/>
              <a:t>/</a:t>
            </a:r>
            <a:r>
              <a:rPr lang="en-US" altLang="en-US" sz="1400" baseline="-25000" dirty="0"/>
              <a:t> </a:t>
            </a:r>
            <a:r>
              <a:rPr lang="en-US" altLang="en-US" sz="1400" dirty="0" err="1"/>
              <a:t>f</a:t>
            </a:r>
            <a:r>
              <a:rPr lang="en-US" altLang="en-US" sz="1400" baseline="-25000" dirty="0" err="1"/>
              <a:t>max</a:t>
            </a:r>
            <a:r>
              <a:rPr lang="en-US" altLang="en-US" sz="1400" dirty="0"/>
              <a:t>= 65/300 GHz, </a:t>
            </a:r>
            <a:r>
              <a:rPr lang="en-US" altLang="en-US" sz="1400" dirty="0" err="1"/>
              <a:t>U</a:t>
            </a:r>
            <a:r>
              <a:rPr lang="en-US" altLang="en-US" sz="1400" baseline="-25000" dirty="0" err="1"/>
              <a:t>max</a:t>
            </a:r>
            <a:r>
              <a:rPr lang="en-US" altLang="en-US" sz="1400" baseline="-25000" dirty="0"/>
              <a:t> </a:t>
            </a:r>
            <a:r>
              <a:rPr lang="en-US" altLang="en-US" sz="1400" dirty="0"/>
              <a:t>= 18 dB</a:t>
            </a:r>
          </a:p>
          <a:p>
            <a:pPr marL="285750" indent="-285750" algn="ctr">
              <a:lnSpc>
                <a:spcPct val="150000"/>
              </a:lnSpc>
              <a:buFont typeface="Wingdings" panose="05000000000000000000" pitchFamily="2" charset="2"/>
              <a:buChar char="Ø"/>
            </a:pPr>
            <a:r>
              <a:rPr lang="en-US" altLang="en-US" sz="1400" dirty="0"/>
              <a:t>PAE &gt; 70%, P</a:t>
            </a:r>
            <a:r>
              <a:rPr lang="en-US" altLang="en-US" sz="1400" baseline="-25000" dirty="0"/>
              <a:t>out</a:t>
            </a:r>
            <a:r>
              <a:rPr lang="en-US" altLang="en-US" sz="1400" dirty="0"/>
              <a:t>= 5.2 W/mm @ 40 GHz @</a:t>
            </a:r>
            <a:r>
              <a:rPr lang="en-US" altLang="en-US" sz="1400" dirty="0" err="1"/>
              <a:t>V</a:t>
            </a:r>
            <a:r>
              <a:rPr lang="en-US" altLang="en-US" sz="1400" baseline="-25000" dirty="0" err="1"/>
              <a:t>ds</a:t>
            </a:r>
            <a:r>
              <a:rPr lang="en-US" altLang="en-US" sz="1400" dirty="0"/>
              <a:t>=30V</a:t>
            </a:r>
          </a:p>
          <a:p>
            <a:pPr marL="285750" indent="-285750" algn="ctr">
              <a:lnSpc>
                <a:spcPct val="150000"/>
              </a:lnSpc>
              <a:buFont typeface="Wingdings" panose="05000000000000000000" pitchFamily="2" charset="2"/>
              <a:buChar char="Ø"/>
            </a:pPr>
            <a:r>
              <a:rPr lang="en-US" altLang="en-US" sz="1400" dirty="0"/>
              <a:t>PAE = 14%, P</a:t>
            </a:r>
            <a:r>
              <a:rPr lang="en-US" altLang="en-US" sz="1400" baseline="-25000" dirty="0"/>
              <a:t>out</a:t>
            </a:r>
            <a:r>
              <a:rPr lang="en-US" altLang="en-US" sz="1400" dirty="0"/>
              <a:t> = 4 W/mm @ 94 GHz @ </a:t>
            </a:r>
            <a:r>
              <a:rPr lang="en-US" altLang="en-US" sz="1400" dirty="0" err="1"/>
              <a:t>V</a:t>
            </a:r>
            <a:r>
              <a:rPr lang="en-US" altLang="en-US" sz="1400" baseline="-25000" dirty="0" err="1"/>
              <a:t>ds</a:t>
            </a:r>
            <a:r>
              <a:rPr lang="en-US" altLang="en-US" sz="1400" baseline="-25000" dirty="0"/>
              <a:t> </a:t>
            </a:r>
            <a:r>
              <a:rPr lang="en-US" altLang="en-US" sz="1400" dirty="0"/>
              <a:t>= 20V</a:t>
            </a:r>
          </a:p>
          <a:p>
            <a:pPr marL="0" indent="0" algn="ctr">
              <a:lnSpc>
                <a:spcPct val="150000"/>
              </a:lnSpc>
            </a:pPr>
            <a:r>
              <a:rPr lang="en-US" altLang="en-US" sz="1400" b="1" dirty="0"/>
              <a:t>           K. Harrouche et al., IEEE IMS, 2020</a:t>
            </a:r>
          </a:p>
        </p:txBody>
      </p:sp>
      <p:graphicFrame>
        <p:nvGraphicFramePr>
          <p:cNvPr id="11" name="Objet 10"/>
          <p:cNvGraphicFramePr>
            <a:graphicFrameLocks noChangeAspect="1"/>
          </p:cNvGraphicFramePr>
          <p:nvPr/>
        </p:nvGraphicFramePr>
        <p:xfrm>
          <a:off x="8236146" y="1041835"/>
          <a:ext cx="3854077" cy="2723891"/>
        </p:xfrm>
        <a:graphic>
          <a:graphicData uri="http://schemas.openxmlformats.org/presentationml/2006/ole">
            <mc:AlternateContent xmlns:mc="http://schemas.openxmlformats.org/markup-compatibility/2006">
              <mc:Choice xmlns:v="urn:schemas-microsoft-com:vml" Requires="v">
                <p:oleObj name="Graph" r:id="rId7" imgW="4276800" imgH="3022200" progId="Origin50.Graph">
                  <p:embed/>
                </p:oleObj>
              </mc:Choice>
              <mc:Fallback>
                <p:oleObj name="Graph" r:id="rId7" imgW="4276800" imgH="3022200" progId="Origin50.Graph">
                  <p:embed/>
                  <p:pic>
                    <p:nvPicPr>
                      <p:cNvPr id="11" name="Objet 10"/>
                      <p:cNvPicPr/>
                      <p:nvPr/>
                    </p:nvPicPr>
                    <p:blipFill>
                      <a:blip r:embed="rId8"/>
                      <a:stretch>
                        <a:fillRect/>
                      </a:stretch>
                    </p:blipFill>
                    <p:spPr>
                      <a:xfrm>
                        <a:off x="8236146" y="1041835"/>
                        <a:ext cx="3854077" cy="2723891"/>
                      </a:xfrm>
                      <a:prstGeom prst="rect">
                        <a:avLst/>
                      </a:prstGeom>
                    </p:spPr>
                  </p:pic>
                </p:oleObj>
              </mc:Fallback>
            </mc:AlternateContent>
          </a:graphicData>
        </a:graphic>
      </p:graphicFrame>
      <p:sp>
        <p:nvSpPr>
          <p:cNvPr id="12" name="ZoneTexte 11"/>
          <p:cNvSpPr txBox="1"/>
          <p:nvPr/>
        </p:nvSpPr>
        <p:spPr>
          <a:xfrm>
            <a:off x="-9506" y="804182"/>
            <a:ext cx="3981432" cy="369332"/>
          </a:xfrm>
          <a:prstGeom prst="rect">
            <a:avLst/>
          </a:prstGeom>
          <a:solidFill>
            <a:schemeClr val="accent1">
              <a:lumMod val="40000"/>
              <a:lumOff val="60000"/>
            </a:schemeClr>
          </a:solidFill>
        </p:spPr>
        <p:txBody>
          <a:bodyPr wrap="square" rtlCol="0">
            <a:spAutoFit/>
          </a:bodyPr>
          <a:lstStyle/>
          <a:p>
            <a:pPr algn="ctr"/>
            <a:r>
              <a:rPr lang="en-US" b="1" dirty="0"/>
              <a:t>Large signal characterization @ 40 GHz </a:t>
            </a:r>
          </a:p>
        </p:txBody>
      </p:sp>
      <p:sp>
        <p:nvSpPr>
          <p:cNvPr id="13" name="ZoneTexte 12"/>
          <p:cNvSpPr txBox="1"/>
          <p:nvPr/>
        </p:nvSpPr>
        <p:spPr>
          <a:xfrm>
            <a:off x="8172469" y="753955"/>
            <a:ext cx="3981432" cy="369332"/>
          </a:xfrm>
          <a:prstGeom prst="rect">
            <a:avLst/>
          </a:prstGeom>
          <a:solidFill>
            <a:schemeClr val="accent1">
              <a:lumMod val="40000"/>
              <a:lumOff val="60000"/>
            </a:schemeClr>
          </a:solidFill>
        </p:spPr>
        <p:txBody>
          <a:bodyPr wrap="square" rtlCol="0">
            <a:spAutoFit/>
          </a:bodyPr>
          <a:lstStyle/>
          <a:p>
            <a:pPr algn="ctr"/>
            <a:r>
              <a:rPr lang="en-US" b="1" dirty="0"/>
              <a:t>Large signal characterization @ 94 GHz </a:t>
            </a:r>
          </a:p>
        </p:txBody>
      </p:sp>
      <p:sp>
        <p:nvSpPr>
          <p:cNvPr id="14" name="ZoneTexte 13"/>
          <p:cNvSpPr txBox="1"/>
          <p:nvPr/>
        </p:nvSpPr>
        <p:spPr>
          <a:xfrm>
            <a:off x="8518574" y="3978607"/>
            <a:ext cx="3588952" cy="369332"/>
          </a:xfrm>
          <a:prstGeom prst="rect">
            <a:avLst/>
          </a:prstGeom>
          <a:solidFill>
            <a:schemeClr val="accent1">
              <a:lumMod val="40000"/>
              <a:lumOff val="60000"/>
            </a:schemeClr>
          </a:solidFill>
        </p:spPr>
        <p:txBody>
          <a:bodyPr wrap="square" rtlCol="0">
            <a:spAutoFit/>
          </a:bodyPr>
          <a:lstStyle/>
          <a:p>
            <a:pPr algn="ctr"/>
            <a:r>
              <a:rPr lang="en-US" b="1" dirty="0"/>
              <a:t>RF short term reliability @ 40 GHz </a:t>
            </a:r>
          </a:p>
        </p:txBody>
      </p:sp>
      <p:sp>
        <p:nvSpPr>
          <p:cNvPr id="15" name="ZoneTexte 14"/>
          <p:cNvSpPr txBox="1"/>
          <p:nvPr/>
        </p:nvSpPr>
        <p:spPr>
          <a:xfrm>
            <a:off x="-9506" y="4163273"/>
            <a:ext cx="4089740" cy="369332"/>
          </a:xfrm>
          <a:prstGeom prst="rect">
            <a:avLst/>
          </a:prstGeom>
          <a:solidFill>
            <a:schemeClr val="accent1">
              <a:lumMod val="40000"/>
              <a:lumOff val="60000"/>
            </a:schemeClr>
          </a:solidFill>
        </p:spPr>
        <p:txBody>
          <a:bodyPr wrap="square" rtlCol="0">
            <a:spAutoFit/>
          </a:bodyPr>
          <a:lstStyle/>
          <a:p>
            <a:pPr algn="ctr"/>
            <a:r>
              <a:rPr lang="en-US" b="1" dirty="0"/>
              <a:t>DC reliability: off-state drain step stress </a:t>
            </a:r>
          </a:p>
        </p:txBody>
      </p:sp>
      <p:pic>
        <p:nvPicPr>
          <p:cNvPr id="16" name="Image 15">
            <a:extLst>
              <a:ext uri="{FF2B5EF4-FFF2-40B4-BE49-F238E27FC236}">
                <a16:creationId xmlns:a16="http://schemas.microsoft.com/office/drawing/2014/main" id="{BF54FC08-9208-49AA-A913-4B9645C89DF3}"/>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37" y="4523896"/>
            <a:ext cx="4506861" cy="2345863"/>
          </a:xfrm>
          <a:prstGeom prst="rect">
            <a:avLst/>
          </a:prstGeom>
          <a:noFill/>
        </p:spPr>
      </p:pic>
      <p:sp>
        <p:nvSpPr>
          <p:cNvPr id="18" name="Rectangle à coins arrondis 17"/>
          <p:cNvSpPr/>
          <p:nvPr/>
        </p:nvSpPr>
        <p:spPr>
          <a:xfrm>
            <a:off x="4694230" y="4898796"/>
            <a:ext cx="3686175" cy="17396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Courier New" panose="02070309020205020404" pitchFamily="49" charset="0"/>
              <a:buChar char="o"/>
            </a:pPr>
            <a:r>
              <a:rPr lang="en-US" b="1" dirty="0"/>
              <a:t>DC reliability</a:t>
            </a:r>
            <a:r>
              <a:rPr lang="en-US" dirty="0"/>
              <a:t>: degradation off-state at V</a:t>
            </a:r>
            <a:r>
              <a:rPr lang="en-US" baseline="-25000" dirty="0"/>
              <a:t>DS </a:t>
            </a:r>
            <a:r>
              <a:rPr lang="en-US" dirty="0"/>
              <a:t>= 55V</a:t>
            </a:r>
          </a:p>
          <a:p>
            <a:pPr marL="285750" indent="-285750" algn="ctr">
              <a:buFont typeface="Courier New" panose="02070309020205020404" pitchFamily="49" charset="0"/>
              <a:buChar char="o"/>
            </a:pPr>
            <a:r>
              <a:rPr lang="en-US" b="1" dirty="0"/>
              <a:t>RF reliability</a:t>
            </a:r>
            <a:r>
              <a:rPr lang="en-US" dirty="0"/>
              <a:t>: Outstanding and stable performances up to 20V at room temperature and up to 140°C during 24 hours </a:t>
            </a:r>
          </a:p>
        </p:txBody>
      </p:sp>
      <p:sp>
        <p:nvSpPr>
          <p:cNvPr id="3" name="Espace réservé du numéro de diapositive 2"/>
          <p:cNvSpPr>
            <a:spLocks noGrp="1"/>
          </p:cNvSpPr>
          <p:nvPr>
            <p:ph type="sldNum" sz="quarter" idx="12"/>
          </p:nvPr>
        </p:nvSpPr>
        <p:spPr/>
        <p:txBody>
          <a:bodyPr/>
          <a:lstStyle/>
          <a:p>
            <a:fld id="{3BE224B6-48B7-48F4-B2E1-A273A2247066}" type="slidenum">
              <a:rPr lang="fr-FR" smtClean="0"/>
              <a:t>8</a:t>
            </a:fld>
            <a:endParaRPr lang="fr-FR"/>
          </a:p>
        </p:txBody>
      </p:sp>
    </p:spTree>
    <p:extLst>
      <p:ext uri="{BB962C8B-B14F-4D97-AF65-F5344CB8AC3E}">
        <p14:creationId xmlns:p14="http://schemas.microsoft.com/office/powerpoint/2010/main" val="314557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3"/>
          <p:cNvSpPr>
            <a:spLocks noChangeArrowheads="1"/>
          </p:cNvSpPr>
          <p:nvPr/>
        </p:nvSpPr>
        <p:spPr bwMode="auto">
          <a:xfrm>
            <a:off x="2348230" y="26716"/>
            <a:ext cx="7010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4389438">
              <a:defRPr sz="2400">
                <a:solidFill>
                  <a:schemeClr val="tx1"/>
                </a:solidFill>
                <a:latin typeface="Arial" panose="020B0604020202020204" pitchFamily="34" charset="0"/>
                <a:ea typeface="ＭＳ Ｐゴシック" panose="020B0600070205080204" pitchFamily="34" charset="-128"/>
              </a:defRPr>
            </a:lvl1pPr>
            <a:lvl2pPr marL="742950" indent="-285750" defTabSz="4389438">
              <a:defRPr sz="2400">
                <a:solidFill>
                  <a:schemeClr val="tx1"/>
                </a:solidFill>
                <a:latin typeface="Arial" panose="020B0604020202020204" pitchFamily="34" charset="0"/>
                <a:ea typeface="ＭＳ Ｐゴシック" panose="020B0600070205080204" pitchFamily="34" charset="-128"/>
              </a:defRPr>
            </a:lvl2pPr>
            <a:lvl3pPr marL="1143000" indent="-228600" defTabSz="4389438">
              <a:defRPr sz="2400">
                <a:solidFill>
                  <a:schemeClr val="tx1"/>
                </a:solidFill>
                <a:latin typeface="Arial" panose="020B0604020202020204" pitchFamily="34" charset="0"/>
                <a:ea typeface="ＭＳ Ｐゴシック" panose="020B0600070205080204" pitchFamily="34" charset="-128"/>
              </a:defRPr>
            </a:lvl3pPr>
            <a:lvl4pPr marL="1600200" indent="-228600" defTabSz="4389438">
              <a:defRPr sz="2400">
                <a:solidFill>
                  <a:schemeClr val="tx1"/>
                </a:solidFill>
                <a:latin typeface="Arial" panose="020B0604020202020204" pitchFamily="34" charset="0"/>
                <a:ea typeface="ＭＳ Ｐゴシック" panose="020B0600070205080204" pitchFamily="34" charset="-128"/>
              </a:defRPr>
            </a:lvl4pPr>
            <a:lvl5pPr marL="2057400" indent="-228600" defTabSz="4389438">
              <a:defRPr sz="2400">
                <a:solidFill>
                  <a:schemeClr val="tx1"/>
                </a:solidFill>
                <a:latin typeface="Arial" panose="020B0604020202020204" pitchFamily="34" charset="0"/>
                <a:ea typeface="ＭＳ Ｐゴシック" panose="020B0600070205080204" pitchFamily="34" charset="-128"/>
              </a:defRPr>
            </a:lvl5pPr>
            <a:lvl6pPr marL="2514600" indent="-228600"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zh-TW" sz="3200" b="1" dirty="0">
                <a:solidFill>
                  <a:srgbClr val="002060"/>
                </a:solidFill>
                <a:latin typeface="Verdana" panose="020B0604030504040204" pitchFamily="34" charset="0"/>
                <a:cs typeface="Arial" panose="020B0604020202020204" pitchFamily="34" charset="0"/>
              </a:rPr>
              <a:t>GaN HEMT – IEMN</a:t>
            </a:r>
            <a:endParaRPr lang="en-US" altLang="en-US" sz="3200" b="1" dirty="0">
              <a:solidFill>
                <a:srgbClr val="002060"/>
              </a:solidFill>
              <a:latin typeface="Verdana" panose="020B0604030504040204" pitchFamily="34" charset="0"/>
              <a:cs typeface="Arial" panose="020B0604020202020204" pitchFamily="34" charset="0"/>
            </a:endParaRPr>
          </a:p>
        </p:txBody>
      </p:sp>
      <p:pic>
        <p:nvPicPr>
          <p:cNvPr id="4" name="Image 3"/>
          <p:cNvPicPr>
            <a:picLocks noChangeAspect="1"/>
          </p:cNvPicPr>
          <p:nvPr/>
        </p:nvPicPr>
        <p:blipFill>
          <a:blip r:embed="rId2"/>
          <a:stretch>
            <a:fillRect/>
          </a:stretch>
        </p:blipFill>
        <p:spPr>
          <a:xfrm>
            <a:off x="1154337" y="1882285"/>
            <a:ext cx="3211202" cy="3664721"/>
          </a:xfrm>
          <a:prstGeom prst="rect">
            <a:avLst/>
          </a:prstGeom>
        </p:spPr>
      </p:pic>
      <p:graphicFrame>
        <p:nvGraphicFramePr>
          <p:cNvPr id="5" name="Tableau 4"/>
          <p:cNvGraphicFramePr>
            <a:graphicFrameLocks noGrp="1"/>
          </p:cNvGraphicFramePr>
          <p:nvPr/>
        </p:nvGraphicFramePr>
        <p:xfrm>
          <a:off x="6032412" y="1557882"/>
          <a:ext cx="5412026" cy="4313529"/>
        </p:xfrm>
        <a:graphic>
          <a:graphicData uri="http://schemas.openxmlformats.org/drawingml/2006/table">
            <a:tbl>
              <a:tblPr firstRow="1" bandRow="1">
                <a:tableStyleId>{7DF18680-E054-41AD-8BC1-D1AEF772440D}</a:tableStyleId>
              </a:tblPr>
              <a:tblGrid>
                <a:gridCol w="2745007">
                  <a:extLst>
                    <a:ext uri="{9D8B030D-6E8A-4147-A177-3AD203B41FA5}">
                      <a16:colId xmlns:a16="http://schemas.microsoft.com/office/drawing/2014/main" val="811090478"/>
                    </a:ext>
                  </a:extLst>
                </a:gridCol>
                <a:gridCol w="2667019">
                  <a:extLst>
                    <a:ext uri="{9D8B030D-6E8A-4147-A177-3AD203B41FA5}">
                      <a16:colId xmlns:a16="http://schemas.microsoft.com/office/drawing/2014/main" val="2229571190"/>
                    </a:ext>
                  </a:extLst>
                </a:gridCol>
              </a:tblGrid>
              <a:tr h="676199">
                <a:tc>
                  <a:txBody>
                    <a:bodyPr/>
                    <a:lstStyle/>
                    <a:p>
                      <a:pPr algn="ctr"/>
                      <a:r>
                        <a:rPr lang="en-US" sz="2800" noProof="0" dirty="0"/>
                        <a:t>Pros</a:t>
                      </a:r>
                    </a:p>
                  </a:txBody>
                  <a:tcPr anchor="ctr">
                    <a:solidFill>
                      <a:schemeClr val="accent6">
                        <a:lumMod val="60000"/>
                        <a:lumOff val="40000"/>
                      </a:schemeClr>
                    </a:solidFill>
                  </a:tcPr>
                </a:tc>
                <a:tc>
                  <a:txBody>
                    <a:bodyPr/>
                    <a:lstStyle/>
                    <a:p>
                      <a:pPr algn="ctr"/>
                      <a:r>
                        <a:rPr lang="en-US" sz="2800" noProof="0" dirty="0"/>
                        <a:t>Cons</a:t>
                      </a:r>
                    </a:p>
                  </a:txBody>
                  <a:tcPr anchor="ctr">
                    <a:solidFill>
                      <a:schemeClr val="accent6">
                        <a:lumMod val="60000"/>
                        <a:lumOff val="40000"/>
                      </a:schemeClr>
                    </a:solidFill>
                  </a:tcPr>
                </a:tc>
                <a:extLst>
                  <a:ext uri="{0D108BD9-81ED-4DB2-BD59-A6C34878D82A}">
                    <a16:rowId xmlns:a16="http://schemas.microsoft.com/office/drawing/2014/main" val="4143439300"/>
                  </a:ext>
                </a:extLst>
              </a:tr>
              <a:tr h="3637330">
                <a:tc>
                  <a:txBody>
                    <a:bodyPr/>
                    <a:lstStyle/>
                    <a:p>
                      <a:pPr marL="285750" indent="-285750" algn="ctr">
                        <a:lnSpc>
                          <a:spcPct val="200000"/>
                        </a:lnSpc>
                        <a:buFont typeface="Wingdings" panose="05000000000000000000" pitchFamily="2" charset="2"/>
                        <a:buChar char="Ø"/>
                      </a:pPr>
                      <a:r>
                        <a:rPr lang="en-US" noProof="0" dirty="0"/>
                        <a:t>High power density</a:t>
                      </a:r>
                    </a:p>
                    <a:p>
                      <a:pPr marL="285750" indent="-285750" algn="ctr">
                        <a:lnSpc>
                          <a:spcPct val="200000"/>
                        </a:lnSpc>
                        <a:buFont typeface="Wingdings" panose="05000000000000000000" pitchFamily="2" charset="2"/>
                        <a:buChar char="Ø"/>
                      </a:pPr>
                      <a:r>
                        <a:rPr lang="en-US" noProof="0" dirty="0"/>
                        <a:t>High power gain</a:t>
                      </a:r>
                    </a:p>
                    <a:p>
                      <a:pPr marL="285750" indent="-285750" algn="ctr">
                        <a:lnSpc>
                          <a:spcPct val="200000"/>
                        </a:lnSpc>
                        <a:buFont typeface="Wingdings" panose="05000000000000000000" pitchFamily="2" charset="2"/>
                        <a:buChar char="Ø"/>
                      </a:pPr>
                      <a:r>
                        <a:rPr lang="en-US" noProof="0" dirty="0"/>
                        <a:t>High PAE</a:t>
                      </a:r>
                    </a:p>
                    <a:p>
                      <a:pPr marL="285750" indent="-285750" algn="ctr">
                        <a:lnSpc>
                          <a:spcPct val="200000"/>
                        </a:lnSpc>
                        <a:buFont typeface="Wingdings" panose="05000000000000000000" pitchFamily="2" charset="2"/>
                        <a:buChar char="Ø"/>
                      </a:pPr>
                      <a:r>
                        <a:rPr lang="en-US" noProof="0" dirty="0"/>
                        <a:t>High</a:t>
                      </a:r>
                      <a:r>
                        <a:rPr lang="en-US" baseline="0" noProof="0" dirty="0"/>
                        <a:t> drain bias </a:t>
                      </a:r>
                      <a:r>
                        <a:rPr lang="en-US" noProof="0" dirty="0"/>
                        <a:t>operation </a:t>
                      </a:r>
                    </a:p>
                    <a:p>
                      <a:pPr marL="285750" indent="-285750" algn="ctr">
                        <a:lnSpc>
                          <a:spcPct val="200000"/>
                        </a:lnSpc>
                        <a:buFont typeface="Wingdings" panose="05000000000000000000" pitchFamily="2" charset="2"/>
                        <a:buChar char="Ø"/>
                      </a:pPr>
                      <a:r>
                        <a:rPr lang="en-US" noProof="0" dirty="0"/>
                        <a:t>Preliminary reliability</a:t>
                      </a:r>
                    </a:p>
                  </a:txBody>
                  <a:tcPr anchor="ctr">
                    <a:solidFill>
                      <a:schemeClr val="accent6">
                        <a:lumMod val="20000"/>
                        <a:lumOff val="80000"/>
                      </a:schemeClr>
                    </a:solidFill>
                  </a:tcPr>
                </a:tc>
                <a:tc>
                  <a:txBody>
                    <a:bodyPr/>
                    <a:lstStyle/>
                    <a:p>
                      <a:pPr marL="285750" indent="-285750" algn="ctr">
                        <a:lnSpc>
                          <a:spcPct val="200000"/>
                        </a:lnSpc>
                        <a:buFont typeface="Wingdings" panose="05000000000000000000" pitchFamily="2" charset="2"/>
                        <a:buChar char="Ø"/>
                      </a:pPr>
                      <a:r>
                        <a:rPr lang="en-US" noProof="0" dirty="0"/>
                        <a:t>Residual trapping effects</a:t>
                      </a:r>
                    </a:p>
                    <a:p>
                      <a:pPr marL="285750" indent="-285750" algn="ctr">
                        <a:lnSpc>
                          <a:spcPct val="200000"/>
                        </a:lnSpc>
                        <a:buFont typeface="Wingdings" panose="05000000000000000000" pitchFamily="2" charset="2"/>
                        <a:buChar char="Ø"/>
                      </a:pPr>
                      <a:r>
                        <a:rPr lang="en-US" noProof="0" dirty="0"/>
                        <a:t>Linearity</a:t>
                      </a:r>
                    </a:p>
                    <a:p>
                      <a:pPr marL="285750" indent="-285750" algn="ctr">
                        <a:lnSpc>
                          <a:spcPct val="200000"/>
                        </a:lnSpc>
                        <a:buFont typeface="Wingdings" panose="05000000000000000000" pitchFamily="2" charset="2"/>
                        <a:buChar char="Ø"/>
                      </a:pPr>
                      <a:r>
                        <a:rPr lang="en-US" noProof="0" dirty="0"/>
                        <a:t>Long-term reliability</a:t>
                      </a:r>
                    </a:p>
                  </a:txBody>
                  <a:tcPr anchor="ctr">
                    <a:solidFill>
                      <a:schemeClr val="accent6">
                        <a:lumMod val="20000"/>
                        <a:lumOff val="80000"/>
                      </a:schemeClr>
                    </a:solidFill>
                  </a:tcPr>
                </a:tc>
                <a:extLst>
                  <a:ext uri="{0D108BD9-81ED-4DB2-BD59-A6C34878D82A}">
                    <a16:rowId xmlns:a16="http://schemas.microsoft.com/office/drawing/2014/main" val="2240100539"/>
                  </a:ext>
                </a:extLst>
              </a:tr>
            </a:tbl>
          </a:graphicData>
        </a:graphic>
      </p:graphicFrame>
      <p:sp>
        <p:nvSpPr>
          <p:cNvPr id="6" name="ZoneTexte 5"/>
          <p:cNvSpPr txBox="1"/>
          <p:nvPr/>
        </p:nvSpPr>
        <p:spPr>
          <a:xfrm>
            <a:off x="10553539" y="1667693"/>
            <a:ext cx="528347" cy="523220"/>
          </a:xfrm>
          <a:prstGeom prst="rect">
            <a:avLst/>
          </a:prstGeom>
          <a:noFill/>
        </p:spPr>
        <p:txBody>
          <a:bodyPr wrap="square" rtlCol="0">
            <a:spAutoFit/>
          </a:bodyPr>
          <a:lstStyle/>
          <a:p>
            <a:r>
              <a:rPr lang="fr-FR" sz="2800" b="1" dirty="0">
                <a:solidFill>
                  <a:srgbClr val="FF0000"/>
                </a:solidFill>
                <a:sym typeface="Wingdings" panose="05000000000000000000" pitchFamily="2" charset="2"/>
              </a:rPr>
              <a:t></a:t>
            </a:r>
            <a:endParaRPr lang="en-US" sz="2800" b="1" dirty="0">
              <a:solidFill>
                <a:srgbClr val="FF0000"/>
              </a:solidFill>
            </a:endParaRPr>
          </a:p>
        </p:txBody>
      </p:sp>
      <p:sp>
        <p:nvSpPr>
          <p:cNvPr id="7" name="ZoneTexte 6"/>
          <p:cNvSpPr txBox="1"/>
          <p:nvPr/>
        </p:nvSpPr>
        <p:spPr>
          <a:xfrm>
            <a:off x="7790429" y="1667693"/>
            <a:ext cx="528347" cy="523220"/>
          </a:xfrm>
          <a:prstGeom prst="rect">
            <a:avLst/>
          </a:prstGeom>
          <a:noFill/>
        </p:spPr>
        <p:txBody>
          <a:bodyPr wrap="square" rtlCol="0">
            <a:spAutoFit/>
          </a:bodyPr>
          <a:lstStyle/>
          <a:p>
            <a:r>
              <a:rPr lang="fr-FR" sz="2800" b="1" dirty="0">
                <a:solidFill>
                  <a:srgbClr val="00B050"/>
                </a:solidFill>
                <a:sym typeface="Wingdings" panose="05000000000000000000" pitchFamily="2" charset="2"/>
              </a:rPr>
              <a:t></a:t>
            </a:r>
            <a:endParaRPr lang="en-US" sz="2800" b="1" dirty="0">
              <a:solidFill>
                <a:srgbClr val="00B050"/>
              </a:solidFill>
            </a:endParaRPr>
          </a:p>
        </p:txBody>
      </p:sp>
    </p:spTree>
    <p:extLst>
      <p:ext uri="{BB962C8B-B14F-4D97-AF65-F5344CB8AC3E}">
        <p14:creationId xmlns:p14="http://schemas.microsoft.com/office/powerpoint/2010/main" val="330306345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3976fa30-1907-4356-8241-62ea5e1c0256}" enabled="1" method="Standard" siteId="{9a5cacd0-2bef-4dd7-ac5c-7ebe1f54f495}" contentBits="0" removed="0"/>
</clbl:labelList>
</file>

<file path=docProps/app.xml><?xml version="1.0" encoding="utf-8"?>
<Properties xmlns="http://schemas.openxmlformats.org/officeDocument/2006/extended-properties" xmlns:vt="http://schemas.openxmlformats.org/officeDocument/2006/docPropsVTypes">
  <TotalTime>1244</TotalTime>
  <Words>2961</Words>
  <Application>Microsoft Office PowerPoint</Application>
  <PresentationFormat>Widescreen</PresentationFormat>
  <Paragraphs>521</Paragraphs>
  <Slides>51</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60" baseType="lpstr">
      <vt:lpstr>Arial</vt:lpstr>
      <vt:lpstr>Calibri</vt:lpstr>
      <vt:lpstr>Calibri Light</vt:lpstr>
      <vt:lpstr>Courier New</vt:lpstr>
      <vt:lpstr>Times New Roman</vt:lpstr>
      <vt:lpstr>Verdana</vt:lpstr>
      <vt:lpstr>Wingdings</vt:lpstr>
      <vt:lpstr>Thème Office</vt:lpstr>
      <vt:lpstr>Graph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IEMN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Francois GRANDPIERRON</dc:creator>
  <cp:lastModifiedBy>Paola Semeraro</cp:lastModifiedBy>
  <cp:revision>66</cp:revision>
  <dcterms:created xsi:type="dcterms:W3CDTF">2023-04-18T07:43:32Z</dcterms:created>
  <dcterms:modified xsi:type="dcterms:W3CDTF">2023-07-20T07:53:02Z</dcterms:modified>
</cp:coreProperties>
</file>