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sldIdLst>
    <p:sldId id="261"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McManamon" initials="P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2" autoAdjust="0"/>
    <p:restoredTop sz="94660"/>
  </p:normalViewPr>
  <p:slideViewPr>
    <p:cSldViewPr snapToGrid="0">
      <p:cViewPr varScale="1">
        <p:scale>
          <a:sx n="90" d="100"/>
          <a:sy n="90" d="100"/>
        </p:scale>
        <p:origin x="84" y="4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819148" y="3886201"/>
            <a:ext cx="10598400" cy="531812"/>
          </a:xfrm>
        </p:spPr>
        <p:txBody>
          <a:bodyPr wrap="square">
            <a:spAutoFit/>
          </a:bodyPr>
          <a:lstStyle>
            <a:lvl1pPr marL="0" indent="0">
              <a:buFont typeface="Verdana" pitchFamily="34" charset="0"/>
              <a:buNone/>
              <a:defRPr sz="24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783168" y="2490151"/>
            <a:ext cx="10596033" cy="748988"/>
          </a:xfrm>
          <a:prstGeom prst="rect">
            <a:avLst/>
          </a:prstGeom>
        </p:spPr>
        <p:txBody>
          <a:bodyPr/>
          <a:lstStyle>
            <a:lvl1pPr>
              <a:defRPr sz="4267">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842433" y="6429377"/>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667000" y="-2666999"/>
            <a:ext cx="6858001" cy="12192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10383890" y="208265"/>
            <a:ext cx="1613941" cy="624000"/>
          </a:xfrm>
          <a:prstGeom prst="rect">
            <a:avLst/>
          </a:prstGeom>
        </p:spPr>
      </p:pic>
      <p:sp>
        <p:nvSpPr>
          <p:cNvPr id="10" name="Text Box 58"/>
          <p:cNvSpPr txBox="1">
            <a:spLocks noChangeArrowheads="1"/>
          </p:cNvSpPr>
          <p:nvPr userDrawn="1"/>
        </p:nvSpPr>
        <p:spPr bwMode="auto">
          <a:xfrm>
            <a:off x="217099" y="6124764"/>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1067" noProof="0">
                <a:solidFill>
                  <a:schemeClr val="bg1">
                    <a:lumMod val="85000"/>
                  </a:schemeClr>
                </a:solidFill>
              </a:rPr>
              <a:t>ESA UNCLASSIFIED - For Official Use</a:t>
            </a:r>
            <a:endParaRPr lang="en-GB" sz="1067"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10387200" y="6532800"/>
            <a:ext cx="1595883" cy="192000"/>
          </a:xfrm>
          <a:prstGeom prst="rect">
            <a:avLst/>
          </a:prstGeom>
        </p:spPr>
      </p:pic>
      <p:cxnSp>
        <p:nvCxnSpPr>
          <p:cNvPr id="36" name="Straight Connector 35"/>
          <p:cNvCxnSpPr/>
          <p:nvPr userDrawn="1"/>
        </p:nvCxnSpPr>
        <p:spPr>
          <a:xfrm>
            <a:off x="221243" y="6385584"/>
            <a:ext cx="1176637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229692" y="6544010"/>
            <a:ext cx="9102221" cy="148692"/>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93219894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94815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933"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87758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00" y="3296484"/>
            <a:ext cx="10385400" cy="1764585"/>
          </a:xfrm>
        </p:spPr>
        <p:txBody>
          <a:bodyPr anchor="t"/>
          <a:lstStyle>
            <a:lvl1pPr algn="l">
              <a:defRPr sz="5333"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816000" y="1796295"/>
            <a:ext cx="103854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noProof="0"/>
              <a:t>Click to edit Master text styles</a:t>
            </a:r>
          </a:p>
        </p:txBody>
      </p:sp>
    </p:spTree>
    <p:extLst>
      <p:ext uri="{BB962C8B-B14F-4D97-AF65-F5344CB8AC3E}">
        <p14:creationId xmlns:p14="http://schemas.microsoft.com/office/powerpoint/2010/main" val="180418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821267" y="1673225"/>
            <a:ext cx="5185835"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7" y="1673225"/>
            <a:ext cx="5184000"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44593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97" y="1666800"/>
            <a:ext cx="5193600" cy="496800"/>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5" name="Text Placeholder 4"/>
          <p:cNvSpPr>
            <a:spLocks noGrp="1"/>
          </p:cNvSpPr>
          <p:nvPr>
            <p:ph type="body" sz="quarter" idx="3"/>
          </p:nvPr>
        </p:nvSpPr>
        <p:spPr>
          <a:xfrm>
            <a:off x="6193367" y="1666875"/>
            <a:ext cx="5195221" cy="495324"/>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6" name="Content Placeholder 5"/>
          <p:cNvSpPr>
            <a:spLocks noGrp="1"/>
          </p:cNvSpPr>
          <p:nvPr>
            <p:ph sz="quarter" idx="4"/>
          </p:nvPr>
        </p:nvSpPr>
        <p:spPr>
          <a:xfrm>
            <a:off x="6193368" y="2174877"/>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825600" y="2174402"/>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34836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3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8" y="1666877"/>
            <a:ext cx="6625167" cy="4324351"/>
          </a:xfrm>
        </p:spPr>
        <p:txBody>
          <a:bodyPr/>
          <a:lstStyle>
            <a:lvl1pPr>
              <a:defRPr sz="1867"/>
            </a:lvl1pPr>
            <a:lvl2pPr>
              <a:defRPr sz="1867"/>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825500" y="1666802"/>
            <a:ext cx="3795184" cy="43243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
        <p:nvSpPr>
          <p:cNvPr id="5"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5462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000" y="4997210"/>
            <a:ext cx="7910400" cy="379656"/>
          </a:xfrm>
        </p:spPr>
        <p:txBody>
          <a:bodyPr anchor="b"/>
          <a:lstStyle>
            <a:lvl1pPr algn="l">
              <a:defRPr sz="1867" b="1"/>
            </a:lvl1pPr>
          </a:lstStyle>
          <a:p>
            <a:r>
              <a:rPr lang="en-US" noProof="0"/>
              <a:t>Click to edit Master title style</a:t>
            </a:r>
            <a:endParaRPr lang="en-GB" noProof="0"/>
          </a:p>
        </p:txBody>
      </p:sp>
      <p:sp>
        <p:nvSpPr>
          <p:cNvPr id="3" name="Picture Placeholder 2"/>
          <p:cNvSpPr>
            <a:spLocks noGrp="1"/>
          </p:cNvSpPr>
          <p:nvPr>
            <p:ph type="pic" idx="1"/>
          </p:nvPr>
        </p:nvSpPr>
        <p:spPr>
          <a:xfrm>
            <a:off x="2135716" y="1666875"/>
            <a:ext cx="7909984" cy="3390901"/>
          </a:xfrm>
        </p:spPr>
        <p:txBody>
          <a:bodyPr/>
          <a:lstStyle>
            <a:lvl1pPr marL="0" indent="0">
              <a:buNone/>
              <a:defRPr sz="18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dirty="0"/>
          </a:p>
        </p:txBody>
      </p:sp>
      <p:sp>
        <p:nvSpPr>
          <p:cNvPr id="4" name="Text Placeholder 3"/>
          <p:cNvSpPr>
            <a:spLocks noGrp="1"/>
          </p:cNvSpPr>
          <p:nvPr>
            <p:ph type="body" sz="half" idx="2"/>
          </p:nvPr>
        </p:nvSpPr>
        <p:spPr>
          <a:xfrm>
            <a:off x="2136000" y="5372102"/>
            <a:ext cx="7910400" cy="61912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Tree>
    <p:extLst>
      <p:ext uri="{BB962C8B-B14F-4D97-AF65-F5344CB8AC3E}">
        <p14:creationId xmlns:p14="http://schemas.microsoft.com/office/powerpoint/2010/main" val="233448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230400" y="969600"/>
            <a:ext cx="11664000" cy="50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Box DG"/>
          <p:cNvSpPr txBox="1">
            <a:spLocks noChangeArrowheads="1"/>
          </p:cNvSpPr>
          <p:nvPr userDrawn="1"/>
        </p:nvSpPr>
        <p:spPr bwMode="auto">
          <a:xfrm>
            <a:off x="770885" y="447363"/>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sp>
        <p:nvSpPr>
          <p:cNvPr id="10"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t="-1" b="23122"/>
          <a:stretch/>
        </p:blipFill>
        <p:spPr>
          <a:xfrm>
            <a:off x="10383890" y="207247"/>
            <a:ext cx="1613941" cy="672000"/>
          </a:xfrm>
          <a:prstGeom prst="rect">
            <a:avLst/>
          </a:prstGeom>
        </p:spPr>
      </p:pic>
      <p:pic>
        <p:nvPicPr>
          <p:cNvPr id="12" name="Picture 11" descr="PPT_Foot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369050"/>
            <a:ext cx="12192000" cy="488951"/>
          </a:xfrm>
          <a:prstGeom prst="rect">
            <a:avLst/>
          </a:prstGeom>
        </p:spPr>
      </p:pic>
      <p:sp>
        <p:nvSpPr>
          <p:cNvPr id="14" name="Text Box 38"/>
          <p:cNvSpPr txBox="1">
            <a:spLocks noChangeArrowheads="1"/>
          </p:cNvSpPr>
          <p:nvPr userDrawn="1"/>
        </p:nvSpPr>
        <p:spPr bwMode="auto">
          <a:xfrm>
            <a:off x="220800" y="6100801"/>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1067" noProof="0">
                <a:solidFill>
                  <a:schemeClr val="tx1">
                    <a:lumMod val="75000"/>
                    <a:lumOff val="25000"/>
                  </a:schemeClr>
                </a:solidFill>
              </a:rPr>
              <a:t>ESA UNCLASSIFIED - For Official Use</a:t>
            </a:r>
            <a:endParaRPr lang="en-GB" sz="1067"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5973785" y="6107603"/>
            <a:ext cx="6027299" cy="1968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1067" noProof="1">
                <a:solidFill>
                  <a:schemeClr val="bg2"/>
                </a:solidFill>
              </a:rPr>
              <a:t>ESA | 01/01/2016 | Slide  </a:t>
            </a:r>
            <a:fld id="{71EAD4F2-866B-304A-9A50-FC7592816342}" type="slidenum">
              <a:rPr lang="en-GB" sz="1067" noProof="1" smtClean="0">
                <a:solidFill>
                  <a:schemeClr val="bg2"/>
                </a:solidFill>
              </a:rPr>
              <a:pPr algn="r">
                <a:spcBef>
                  <a:spcPct val="50000"/>
                </a:spcBef>
              </a:pPr>
              <a:t>‹#›</a:t>
            </a:fld>
            <a:endParaRPr lang="en-GB" sz="1067" noProof="1">
              <a:solidFill>
                <a:schemeClr val="bg2"/>
              </a:solidFill>
            </a:endParaRPr>
          </a:p>
        </p:txBody>
      </p:sp>
      <p:grpSp>
        <p:nvGrpSpPr>
          <p:cNvPr id="65" name="Group 64"/>
          <p:cNvGrpSpPr/>
          <p:nvPr userDrawn="1"/>
        </p:nvGrpSpPr>
        <p:grpSpPr>
          <a:xfrm>
            <a:off x="229692" y="6544010"/>
            <a:ext cx="9102221" cy="148692"/>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3038832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dt="0"/>
  <p:txStyles>
    <p:titleStyle>
      <a:lvl1pPr algn="l" rtl="0" eaLnBrk="1" fontAlgn="base" hangingPunct="1">
        <a:spcBef>
          <a:spcPct val="0"/>
        </a:spcBef>
        <a:spcAft>
          <a:spcPct val="0"/>
        </a:spcAft>
        <a:defRPr lang="en-GB" sz="2933" b="0" dirty="0" smtClean="0">
          <a:solidFill>
            <a:srgbClr val="0070C0"/>
          </a:solidFill>
          <a:latin typeface="Verdana"/>
          <a:ea typeface="+mj-ea"/>
          <a:cs typeface="Verdana"/>
        </a:defRPr>
      </a:lvl1pPr>
      <a:lvl2pPr algn="l" rtl="0" eaLnBrk="1" fontAlgn="base" hangingPunct="1">
        <a:spcBef>
          <a:spcPct val="0"/>
        </a:spcBef>
        <a:spcAft>
          <a:spcPct val="0"/>
        </a:spcAft>
        <a:defRPr sz="2933" b="1">
          <a:solidFill>
            <a:schemeClr val="bg1"/>
          </a:solidFill>
          <a:latin typeface="Verdana" pitchFamily="34" charset="0"/>
        </a:defRPr>
      </a:lvl2pPr>
      <a:lvl3pPr algn="l" rtl="0" eaLnBrk="1" fontAlgn="base" hangingPunct="1">
        <a:spcBef>
          <a:spcPct val="0"/>
        </a:spcBef>
        <a:spcAft>
          <a:spcPct val="0"/>
        </a:spcAft>
        <a:defRPr sz="2933" b="1">
          <a:solidFill>
            <a:schemeClr val="bg1"/>
          </a:solidFill>
          <a:latin typeface="Verdana" pitchFamily="34" charset="0"/>
        </a:defRPr>
      </a:lvl3pPr>
      <a:lvl4pPr algn="l" rtl="0" eaLnBrk="1" fontAlgn="base" hangingPunct="1">
        <a:spcBef>
          <a:spcPct val="0"/>
        </a:spcBef>
        <a:spcAft>
          <a:spcPct val="0"/>
        </a:spcAft>
        <a:defRPr sz="2933" b="1">
          <a:solidFill>
            <a:schemeClr val="bg1"/>
          </a:solidFill>
          <a:latin typeface="Verdana" pitchFamily="34" charset="0"/>
        </a:defRPr>
      </a:lvl4pPr>
      <a:lvl5pPr algn="l" rtl="0" eaLnBrk="1" fontAlgn="base" hangingPunct="1">
        <a:spcBef>
          <a:spcPct val="0"/>
        </a:spcBef>
        <a:spcAft>
          <a:spcPct val="0"/>
        </a:spcAft>
        <a:defRPr sz="2933" b="1">
          <a:solidFill>
            <a:schemeClr val="bg1"/>
          </a:solidFill>
          <a:latin typeface="Verdana" pitchFamily="34" charset="0"/>
        </a:defRPr>
      </a:lvl5pPr>
      <a:lvl6pPr marL="609585" algn="l" rtl="0" eaLnBrk="1" fontAlgn="base" hangingPunct="1">
        <a:spcBef>
          <a:spcPct val="0"/>
        </a:spcBef>
        <a:spcAft>
          <a:spcPct val="0"/>
        </a:spcAft>
        <a:defRPr sz="2933" b="1">
          <a:solidFill>
            <a:schemeClr val="bg1"/>
          </a:solidFill>
          <a:latin typeface="Verdana" pitchFamily="34" charset="0"/>
        </a:defRPr>
      </a:lvl6pPr>
      <a:lvl7pPr marL="1219170" algn="l" rtl="0" eaLnBrk="1" fontAlgn="base" hangingPunct="1">
        <a:spcBef>
          <a:spcPct val="0"/>
        </a:spcBef>
        <a:spcAft>
          <a:spcPct val="0"/>
        </a:spcAft>
        <a:defRPr sz="2933" b="1">
          <a:solidFill>
            <a:schemeClr val="bg1"/>
          </a:solidFill>
          <a:latin typeface="Verdana" pitchFamily="34" charset="0"/>
        </a:defRPr>
      </a:lvl7pPr>
      <a:lvl8pPr marL="1828754" algn="l" rtl="0" eaLnBrk="1" fontAlgn="base" hangingPunct="1">
        <a:spcBef>
          <a:spcPct val="0"/>
        </a:spcBef>
        <a:spcAft>
          <a:spcPct val="0"/>
        </a:spcAft>
        <a:defRPr sz="2933" b="1">
          <a:solidFill>
            <a:schemeClr val="bg1"/>
          </a:solidFill>
          <a:latin typeface="Verdana" pitchFamily="34" charset="0"/>
        </a:defRPr>
      </a:lvl8pPr>
      <a:lvl9pPr marL="2438339" algn="l" rtl="0" eaLnBrk="1" fontAlgn="base" hangingPunct="1">
        <a:spcBef>
          <a:spcPct val="0"/>
        </a:spcBef>
        <a:spcAft>
          <a:spcPct val="0"/>
        </a:spcAft>
        <a:defRPr sz="2933" b="1">
          <a:solidFill>
            <a:schemeClr val="bg1"/>
          </a:solidFill>
          <a:latin typeface="Verdana" pitchFamily="34" charset="0"/>
        </a:defRPr>
      </a:lvl9pPr>
    </p:titleStyle>
    <p:bodyStyle>
      <a:lvl1pPr marL="0" indent="-457189" algn="l" rtl="0" eaLnBrk="1" fontAlgn="base" hangingPunct="1">
        <a:lnSpc>
          <a:spcPct val="119000"/>
        </a:lnSpc>
        <a:spcBef>
          <a:spcPct val="20000"/>
        </a:spcBef>
        <a:spcAft>
          <a:spcPct val="0"/>
        </a:spcAft>
        <a:buClr>
          <a:schemeClr val="accent1"/>
        </a:buClr>
        <a:buFontTx/>
        <a:buNone/>
        <a:defRPr lang="en-GB" sz="2133" dirty="0" smtClean="0">
          <a:solidFill>
            <a:schemeClr val="bg2"/>
          </a:solidFill>
          <a:latin typeface="Verdana"/>
          <a:ea typeface="+mn-ea"/>
          <a:cs typeface="Verdana"/>
        </a:defRPr>
      </a:lvl1pPr>
      <a:lvl2pPr marL="107997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2pPr>
      <a:lvl3pPr marL="187675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3pPr>
      <a:lvl4pPr marL="267353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4pPr>
      <a:lvl5pPr marL="347031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5pPr>
      <a:lvl6pPr marL="463961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20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78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37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779984" y="1371590"/>
            <a:ext cx="1432719"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err="1">
                <a:solidFill>
                  <a:schemeClr val="bg1"/>
                </a:solidFill>
              </a:rPr>
              <a:t>YoC</a:t>
            </a:r>
            <a:r>
              <a:rPr lang="en-US" sz="1100" b="1" dirty="0">
                <a:solidFill>
                  <a:schemeClr val="bg1"/>
                </a:solidFill>
              </a:rPr>
              <a:t>: 2019</a:t>
            </a:r>
            <a:endParaRPr lang="en-GB" sz="1100" b="1" dirty="0">
              <a:solidFill>
                <a:schemeClr val="bg1"/>
              </a:solidFill>
            </a:endParaRPr>
          </a:p>
        </p:txBody>
      </p:sp>
      <p:sp>
        <p:nvSpPr>
          <p:cNvPr id="37" name="Rectangle 36"/>
          <p:cNvSpPr/>
          <p:nvPr/>
        </p:nvSpPr>
        <p:spPr>
          <a:xfrm>
            <a:off x="2339704" y="1371590"/>
            <a:ext cx="2440277" cy="25805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GB" sz="1100" b="1" dirty="0">
                <a:solidFill>
                  <a:schemeClr val="bg1"/>
                </a:solidFill>
              </a:rPr>
              <a:t>4000127127/19/NL/BJ/</a:t>
            </a:r>
            <a:r>
              <a:rPr lang="en-GB" sz="1100" b="1" dirty="0" err="1">
                <a:solidFill>
                  <a:schemeClr val="bg1"/>
                </a:solidFill>
              </a:rPr>
              <a:t>zk</a:t>
            </a:r>
            <a:endParaRPr lang="en-GB" sz="1100" b="1" dirty="0">
              <a:solidFill>
                <a:schemeClr val="bg1"/>
              </a:solidFill>
            </a:endParaRPr>
          </a:p>
        </p:txBody>
      </p:sp>
      <p:grpSp>
        <p:nvGrpSpPr>
          <p:cNvPr id="3" name="Group 2"/>
          <p:cNvGrpSpPr/>
          <p:nvPr/>
        </p:nvGrpSpPr>
        <p:grpSpPr>
          <a:xfrm>
            <a:off x="8966544" y="939552"/>
            <a:ext cx="3112972" cy="5366970"/>
            <a:chOff x="6242146" y="939552"/>
            <a:chExt cx="2778770" cy="5366970"/>
          </a:xfrm>
        </p:grpSpPr>
        <p:sp>
          <p:nvSpPr>
            <p:cNvPr id="16" name="Rectangle 15"/>
            <p:cNvSpPr/>
            <p:nvPr/>
          </p:nvSpPr>
          <p:spPr>
            <a:xfrm>
              <a:off x="6281824" y="939552"/>
              <a:ext cx="2736831" cy="939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lang="en-US" sz="1200" b="1" i="1" dirty="0">
                <a:solidFill>
                  <a:schemeClr val="bg2"/>
                </a:solidFill>
              </a:endParaRPr>
            </a:p>
            <a:p>
              <a:pPr algn="ctr"/>
              <a:endParaRPr lang="en-GB" sz="1200" b="1" i="1" dirty="0">
                <a:solidFill>
                  <a:schemeClr val="bg2"/>
                </a:solidFill>
              </a:endParaRPr>
            </a:p>
          </p:txBody>
        </p:sp>
        <p:sp>
          <p:nvSpPr>
            <p:cNvPr id="17" name="Rectangle 16"/>
            <p:cNvSpPr/>
            <p:nvPr/>
          </p:nvSpPr>
          <p:spPr>
            <a:xfrm>
              <a:off x="6242146" y="1879594"/>
              <a:ext cx="2778770" cy="4426928"/>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i="1" dirty="0">
                <a:solidFill>
                  <a:schemeClr val="bg2"/>
                </a:solidFill>
              </a:endParaRPr>
            </a:p>
            <a:p>
              <a:pPr algn="ctr"/>
              <a:endParaRPr lang="en-US" sz="1200" b="1" i="1" dirty="0">
                <a:solidFill>
                  <a:schemeClr val="bg2"/>
                </a:solidFill>
              </a:endParaRPr>
            </a:p>
            <a:p>
              <a:pPr algn="ctr"/>
              <a:endParaRPr lang="en-US" sz="1200" b="1" i="1" dirty="0">
                <a:solidFill>
                  <a:schemeClr val="bg2"/>
                </a:solidFill>
              </a:endParaRPr>
            </a:p>
            <a:p>
              <a:pPr algn="ctr"/>
              <a:endParaRPr lang="en-US" sz="1200" b="1" i="1" dirty="0">
                <a:solidFill>
                  <a:schemeClr val="bg2"/>
                </a:solidFill>
              </a:endParaRPr>
            </a:p>
            <a:p>
              <a:pPr algn="ctr"/>
              <a:endParaRPr lang="en-US" sz="1200" b="1" i="1" dirty="0">
                <a:solidFill>
                  <a:schemeClr val="bg2"/>
                </a:solidFill>
              </a:endParaRPr>
            </a:p>
            <a:p>
              <a:pPr algn="ctr"/>
              <a:endParaRPr lang="en-US" sz="1200" b="1" i="1" dirty="0">
                <a:solidFill>
                  <a:schemeClr val="bg2"/>
                </a:solidFill>
              </a:endParaRPr>
            </a:p>
            <a:p>
              <a:pPr algn="ctr"/>
              <a:endParaRPr lang="en-US" sz="1200" b="1" i="1" dirty="0">
                <a:solidFill>
                  <a:schemeClr val="bg2"/>
                </a:solidFill>
              </a:endParaRPr>
            </a:p>
            <a:p>
              <a:pPr algn="ctr"/>
              <a:endParaRPr lang="en-US" sz="1200" b="1" i="1" dirty="0">
                <a:solidFill>
                  <a:schemeClr val="bg2"/>
                </a:solidFill>
              </a:endParaRPr>
            </a:p>
          </p:txBody>
        </p:sp>
      </p:grpSp>
      <p:sp>
        <p:nvSpPr>
          <p:cNvPr id="117762" name="Rectangle 2"/>
          <p:cNvSpPr>
            <a:spLocks noGrp="1" noChangeArrowheads="1"/>
          </p:cNvSpPr>
          <p:nvPr>
            <p:ph type="title"/>
          </p:nvPr>
        </p:nvSpPr>
        <p:spPr/>
        <p:txBody>
          <a:bodyPr vert="horz" wrap="square" lIns="36000" tIns="45720" rIns="72000" bIns="45720" numCol="1" anchor="ctr" anchorCtr="0" compatLnSpc="1">
            <a:prstTxWarp prst="textNoShape">
              <a:avLst/>
            </a:prstTxWarp>
            <a:spAutoFit/>
          </a:bodyPr>
          <a:lstStyle/>
          <a:p>
            <a:r>
              <a:rPr lang="en-US" dirty="0"/>
              <a:t>Launcher class kerosene pump de-risk</a:t>
            </a:r>
            <a:endParaRPr lang="en-GB" dirty="0"/>
          </a:p>
        </p:txBody>
      </p:sp>
      <p:sp>
        <p:nvSpPr>
          <p:cNvPr id="5" name="Rectangle 4"/>
          <p:cNvSpPr/>
          <p:nvPr/>
        </p:nvSpPr>
        <p:spPr>
          <a:xfrm>
            <a:off x="224688" y="939552"/>
            <a:ext cx="5985636" cy="42783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Contractor(s): LENA SPACE (UK)</a:t>
            </a:r>
          </a:p>
        </p:txBody>
      </p:sp>
      <p:sp>
        <p:nvSpPr>
          <p:cNvPr id="19" name="Rectangle 18"/>
          <p:cNvSpPr/>
          <p:nvPr/>
        </p:nvSpPr>
        <p:spPr>
          <a:xfrm>
            <a:off x="224684" y="1371590"/>
            <a:ext cx="2107343" cy="25805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a:solidFill>
                  <a:schemeClr val="bg1"/>
                </a:solidFill>
              </a:rPr>
              <a:t>GSTP, </a:t>
            </a:r>
            <a:r>
              <a:rPr lang="en-US" sz="1100" b="1" dirty="0" smtClean="0">
                <a:solidFill>
                  <a:schemeClr val="bg1"/>
                </a:solidFill>
              </a:rPr>
              <a:t>G617-241TAbm</a:t>
            </a:r>
            <a:r>
              <a:rPr lang="en-US" sz="1100" b="1" dirty="0" smtClean="0">
                <a:solidFill>
                  <a:srgbClr val="FF0000"/>
                </a:solidFill>
              </a:rPr>
              <a:t> </a:t>
            </a:r>
            <a:endParaRPr lang="en-GB" sz="1100" b="1" dirty="0">
              <a:solidFill>
                <a:srgbClr val="FF0000"/>
              </a:solidFill>
            </a:endParaRPr>
          </a:p>
        </p:txBody>
      </p:sp>
      <p:sp>
        <p:nvSpPr>
          <p:cNvPr id="20" name="Rectangle 19"/>
          <p:cNvSpPr/>
          <p:nvPr/>
        </p:nvSpPr>
        <p:spPr>
          <a:xfrm>
            <a:off x="6210326" y="939552"/>
            <a:ext cx="1711560" cy="42783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ESA Budget:</a:t>
            </a:r>
          </a:p>
          <a:p>
            <a:r>
              <a:rPr lang="en-US" sz="1100" b="1" dirty="0">
                <a:solidFill>
                  <a:schemeClr val="bg1"/>
                </a:solidFill>
              </a:rPr>
              <a:t>Co-funded Budget:</a:t>
            </a:r>
            <a:endParaRPr lang="en-GB" sz="1100" b="1" dirty="0">
              <a:solidFill>
                <a:schemeClr val="bg1"/>
              </a:solidFill>
            </a:endParaRPr>
          </a:p>
        </p:txBody>
      </p:sp>
      <p:sp>
        <p:nvSpPr>
          <p:cNvPr id="21" name="Rectangle 20"/>
          <p:cNvSpPr/>
          <p:nvPr/>
        </p:nvSpPr>
        <p:spPr>
          <a:xfrm>
            <a:off x="7921886" y="938083"/>
            <a:ext cx="1091482" cy="429303"/>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lgn="ctr">
              <a:defRPr/>
            </a:pPr>
            <a:r>
              <a:rPr lang="en-US" sz="1100" b="1" dirty="0">
                <a:solidFill>
                  <a:schemeClr val="bg1"/>
                </a:solidFill>
              </a:rPr>
              <a:t>200k€</a:t>
            </a:r>
            <a:endParaRPr lang="en-GB" sz="1100" b="1" dirty="0">
              <a:solidFill>
                <a:schemeClr val="bg1"/>
              </a:solidFill>
            </a:endParaRPr>
          </a:p>
          <a:p>
            <a:pPr lvl="0" algn="ctr">
              <a:defRPr/>
            </a:pPr>
            <a:r>
              <a:rPr lang="en-US" sz="1100" b="1" dirty="0">
                <a:solidFill>
                  <a:schemeClr val="bg1"/>
                </a:solidFill>
              </a:rPr>
              <a:t>0 k€</a:t>
            </a:r>
            <a:endParaRPr lang="en-GB" sz="1100" b="1" dirty="0">
              <a:solidFill>
                <a:schemeClr val="bg1"/>
              </a:solidFill>
            </a:endParaRPr>
          </a:p>
        </p:txBody>
      </p:sp>
      <p:sp>
        <p:nvSpPr>
          <p:cNvPr id="23" name="Rectangle 22"/>
          <p:cNvSpPr/>
          <p:nvPr/>
        </p:nvSpPr>
        <p:spPr>
          <a:xfrm>
            <a:off x="224685" y="1879594"/>
            <a:ext cx="8788687" cy="934694"/>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r>
              <a:rPr lang="en-US" sz="1100" b="1" dirty="0">
                <a:solidFill>
                  <a:schemeClr val="bg2"/>
                </a:solidFill>
              </a:rPr>
              <a:t>Background and justification: </a:t>
            </a:r>
          </a:p>
          <a:p>
            <a:r>
              <a:rPr lang="en-US" sz="1100" dirty="0">
                <a:solidFill>
                  <a:schemeClr val="bg2"/>
                </a:solidFill>
              </a:rPr>
              <a:t>The majority of large engine activity in Europe is hydrogen based and requires more costly pump technology, with deep cryogenic temperatures and complex sealing requirements. This activity was to demonstrate a low-cost Kerosene pump design, manufacture and test capability with view to enabling a LOX Kerosene 60kN Engine program. These engines are more appropriate for the small launcher market than LOX/LH2. </a:t>
            </a:r>
          </a:p>
          <a:p>
            <a:endParaRPr lang="en-US" sz="1100" dirty="0">
              <a:solidFill>
                <a:schemeClr val="bg2"/>
              </a:solidFill>
            </a:endParaRPr>
          </a:p>
        </p:txBody>
      </p:sp>
      <p:sp>
        <p:nvSpPr>
          <p:cNvPr id="31" name="Rectangle 30"/>
          <p:cNvSpPr/>
          <p:nvPr/>
        </p:nvSpPr>
        <p:spPr>
          <a:xfrm>
            <a:off x="224685" y="2814288"/>
            <a:ext cx="8788686" cy="479189"/>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rmAutofit/>
          </a:bodyPr>
          <a:lstStyle/>
          <a:p>
            <a:r>
              <a:rPr lang="en-US" sz="1100" b="1" dirty="0">
                <a:solidFill>
                  <a:schemeClr val="bg2"/>
                </a:solidFill>
              </a:rPr>
              <a:t>Objective(s): </a:t>
            </a:r>
          </a:p>
          <a:p>
            <a:r>
              <a:rPr lang="en-US" sz="1100" dirty="0">
                <a:solidFill>
                  <a:schemeClr val="bg2"/>
                </a:solidFill>
              </a:rPr>
              <a:t>Demonstrate 60kN Kerosene pump design, MGSE design, manufacturing and testing.</a:t>
            </a:r>
          </a:p>
        </p:txBody>
      </p:sp>
      <p:sp>
        <p:nvSpPr>
          <p:cNvPr id="32" name="Rectangle 31"/>
          <p:cNvSpPr/>
          <p:nvPr/>
        </p:nvSpPr>
        <p:spPr>
          <a:xfrm>
            <a:off x="201270" y="3326544"/>
            <a:ext cx="8788686" cy="742487"/>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rmAutofit lnSpcReduction="10000"/>
          </a:bodyPr>
          <a:lstStyle/>
          <a:p>
            <a:r>
              <a:rPr lang="en-US" sz="1100" b="1" dirty="0">
                <a:solidFill>
                  <a:schemeClr val="bg2"/>
                </a:solidFill>
              </a:rPr>
              <a:t>Achievements and status: </a:t>
            </a:r>
          </a:p>
          <a:p>
            <a:r>
              <a:rPr lang="en-US" sz="1100" dirty="0">
                <a:solidFill>
                  <a:schemeClr val="bg2"/>
                </a:solidFill>
              </a:rPr>
              <a:t>LENA space successfully built and demonstrated a 60kN Kerosene pump, developed internal manufacturing capabilities including specialist impeller manufacturing procedures. LENA have designed a technology development roadmap for the pump technology targeting the next critical steps towards flight qualification.</a:t>
            </a:r>
          </a:p>
          <a:p>
            <a:endParaRPr lang="en-US" sz="1100" dirty="0">
              <a:solidFill>
                <a:schemeClr val="bg2"/>
              </a:solidFill>
            </a:endParaRPr>
          </a:p>
        </p:txBody>
      </p:sp>
      <p:sp>
        <p:nvSpPr>
          <p:cNvPr id="33" name="Rectangle 32"/>
          <p:cNvSpPr/>
          <p:nvPr/>
        </p:nvSpPr>
        <p:spPr>
          <a:xfrm>
            <a:off x="209256" y="3980566"/>
            <a:ext cx="8788686" cy="86177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rmAutofit lnSpcReduction="10000"/>
          </a:bodyPr>
          <a:lstStyle/>
          <a:p>
            <a:r>
              <a:rPr lang="en-US" sz="1100" b="1" dirty="0">
                <a:solidFill>
                  <a:schemeClr val="bg2"/>
                </a:solidFill>
              </a:rPr>
              <a:t>Benefits: </a:t>
            </a:r>
          </a:p>
          <a:p>
            <a:r>
              <a:rPr lang="en-US" sz="1100" dirty="0">
                <a:solidFill>
                  <a:schemeClr val="bg2"/>
                </a:solidFill>
              </a:rPr>
              <a:t>There are no LOX/Kerosene engines yet operational in Europe, a prerequisite for their development and finalization is the turbopump technology, this 60kN pump activity represents a significant amount of the overall effort required to develop the turbopump, with LENA also working on the 60kN LOX pump in parallel, and a turbine concept from a larger engine program (137kN HTP/Propane). </a:t>
            </a:r>
          </a:p>
        </p:txBody>
      </p:sp>
      <p:sp>
        <p:nvSpPr>
          <p:cNvPr id="39" name="Rectangle 38"/>
          <p:cNvSpPr/>
          <p:nvPr/>
        </p:nvSpPr>
        <p:spPr>
          <a:xfrm>
            <a:off x="224684" y="4870951"/>
            <a:ext cx="8788687" cy="1112599"/>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1100" b="1" dirty="0">
                <a:solidFill>
                  <a:schemeClr val="bg2"/>
                </a:solidFill>
              </a:rPr>
              <a:t>Next steps:</a:t>
            </a:r>
            <a:r>
              <a:rPr lang="en-US" sz="1100" dirty="0">
                <a:solidFill>
                  <a:schemeClr val="bg2"/>
                </a:solidFill>
              </a:rPr>
              <a:t> </a:t>
            </a:r>
          </a:p>
          <a:p>
            <a:r>
              <a:rPr lang="en-US" sz="1100" dirty="0">
                <a:solidFill>
                  <a:schemeClr val="bg2"/>
                </a:solidFill>
              </a:rPr>
              <a:t>Current small launcher engine activities are pivoting towards LOX/LNG (Liquid Natural Gas) the current pump technology can be repurposed for a LOX/LNG system. This activity has confirmed that LENA have the necessary digital design tools, internal manufacturing capability and testing facilities to develop launcher class pumps. We can continue with the Kerosene LOX pump activity to the demonstration model phase (DM) or switch to LOX/LNG depending on commercial opportunities, the decision is under review. </a:t>
            </a:r>
          </a:p>
        </p:txBody>
      </p:sp>
      <p:sp>
        <p:nvSpPr>
          <p:cNvPr id="40" name="Rectangle 39"/>
          <p:cNvSpPr/>
          <p:nvPr/>
        </p:nvSpPr>
        <p:spPr>
          <a:xfrm>
            <a:off x="3359694" y="1620183"/>
            <a:ext cx="2853009"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sz="1100" b="1" dirty="0">
                <a:solidFill>
                  <a:schemeClr val="bg1"/>
                </a:solidFill>
              </a:rPr>
              <a:t>Target TRL: 4</a:t>
            </a:r>
            <a:r>
              <a:rPr lang="en-US" sz="1100" b="1" dirty="0">
                <a:solidFill>
                  <a:srgbClr val="FF0000"/>
                </a:solidFill>
              </a:rPr>
              <a:t> </a:t>
            </a:r>
            <a:r>
              <a:rPr lang="en-US" sz="1100" b="1" dirty="0">
                <a:solidFill>
                  <a:schemeClr val="bg1"/>
                </a:solidFill>
              </a:rPr>
              <a:t>Date: Q3 2022</a:t>
            </a:r>
            <a:endParaRPr lang="en-GB" sz="1100" b="1" dirty="0">
              <a:solidFill>
                <a:schemeClr val="bg1"/>
              </a:solidFill>
            </a:endParaRPr>
          </a:p>
        </p:txBody>
      </p:sp>
      <p:sp>
        <p:nvSpPr>
          <p:cNvPr id="30" name="Rectangle 29"/>
          <p:cNvSpPr/>
          <p:nvPr/>
        </p:nvSpPr>
        <p:spPr>
          <a:xfrm>
            <a:off x="224685" y="1620183"/>
            <a:ext cx="461113"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TRL</a:t>
            </a:r>
            <a:endParaRPr lang="en-GB" sz="1100" b="1" dirty="0">
              <a:solidFill>
                <a:schemeClr val="bg1"/>
              </a:solidFill>
            </a:endParaRPr>
          </a:p>
        </p:txBody>
      </p:sp>
      <p:sp>
        <p:nvSpPr>
          <p:cNvPr id="34" name="Rectangle 33"/>
          <p:cNvSpPr/>
          <p:nvPr/>
        </p:nvSpPr>
        <p:spPr>
          <a:xfrm>
            <a:off x="2070586" y="1620183"/>
            <a:ext cx="1281431"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a:solidFill>
                  <a:schemeClr val="bg1"/>
                </a:solidFill>
              </a:rPr>
              <a:t>Achieved: </a:t>
            </a:r>
            <a:r>
              <a:rPr lang="en-US" sz="1100" b="1" dirty="0" smtClean="0">
                <a:solidFill>
                  <a:schemeClr val="bg1"/>
                </a:solidFill>
              </a:rPr>
              <a:t>4</a:t>
            </a:r>
            <a:endParaRPr lang="en-GB" sz="1100" b="1" dirty="0">
              <a:solidFill>
                <a:schemeClr val="bg1"/>
              </a:solidFill>
            </a:endParaRPr>
          </a:p>
        </p:txBody>
      </p:sp>
      <p:sp>
        <p:nvSpPr>
          <p:cNvPr id="36" name="Rectangle 35"/>
          <p:cNvSpPr/>
          <p:nvPr/>
        </p:nvSpPr>
        <p:spPr>
          <a:xfrm>
            <a:off x="696088" y="1620183"/>
            <a:ext cx="1359144"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Initial: 2</a:t>
            </a:r>
            <a:endParaRPr lang="en-GB" sz="1100" b="1" dirty="0">
              <a:solidFill>
                <a:schemeClr val="bg1"/>
              </a:solidFill>
            </a:endParaRPr>
          </a:p>
        </p:txBody>
      </p:sp>
      <p:sp>
        <p:nvSpPr>
          <p:cNvPr id="26" name="Rectangle 25"/>
          <p:cNvSpPr/>
          <p:nvPr/>
        </p:nvSpPr>
        <p:spPr>
          <a:xfrm>
            <a:off x="6210328" y="1368121"/>
            <a:ext cx="2803041" cy="50553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a:solidFill>
                  <a:schemeClr val="bg1"/>
                </a:solidFill>
              </a:rPr>
              <a:t>TO: Simon Hyde(TEC-MPC)</a:t>
            </a:r>
            <a:endParaRPr lang="en-GB" sz="1100" b="1" dirty="0">
              <a:solidFill>
                <a:schemeClr val="bg1"/>
              </a:solidFill>
            </a:endParaRPr>
          </a:p>
        </p:txBody>
      </p:sp>
      <p:pic>
        <p:nvPicPr>
          <p:cNvPr id="4" name="Picture 3">
            <a:extLst>
              <a:ext uri="{FF2B5EF4-FFF2-40B4-BE49-F238E27FC236}">
                <a16:creationId xmlns:a16="http://schemas.microsoft.com/office/drawing/2014/main" id="{E03E1A46-F340-43E3-AD72-6DECA41550D2}"/>
              </a:ext>
            </a:extLst>
          </p:cNvPr>
          <p:cNvPicPr>
            <a:picLocks noChangeAspect="1"/>
          </p:cNvPicPr>
          <p:nvPr/>
        </p:nvPicPr>
        <p:blipFill>
          <a:blip r:embed="rId2"/>
          <a:stretch>
            <a:fillRect/>
          </a:stretch>
        </p:blipFill>
        <p:spPr>
          <a:xfrm>
            <a:off x="9095091" y="1152734"/>
            <a:ext cx="2900169" cy="505534"/>
          </a:xfrm>
          <a:prstGeom prst="rect">
            <a:avLst/>
          </a:prstGeom>
        </p:spPr>
      </p:pic>
      <p:pic>
        <p:nvPicPr>
          <p:cNvPr id="27" name="Picture 26">
            <a:extLst>
              <a:ext uri="{FF2B5EF4-FFF2-40B4-BE49-F238E27FC236}">
                <a16:creationId xmlns:a16="http://schemas.microsoft.com/office/drawing/2014/main" id="{F0B871CB-8394-4A14-AEA7-61FD6FC36D55}"/>
              </a:ext>
            </a:extLst>
          </p:cNvPr>
          <p:cNvPicPr/>
          <p:nvPr/>
        </p:nvPicPr>
        <p:blipFill rotWithShape="1">
          <a:blip r:embed="rId3" cstate="print">
            <a:extLst>
              <a:ext uri="{28A0092B-C50C-407E-A947-70E740481C1C}">
                <a14:useLocalDpi xmlns:a14="http://schemas.microsoft.com/office/drawing/2010/main" val="0"/>
              </a:ext>
            </a:extLst>
          </a:blip>
          <a:srcRect l="21219" t="-358" r="-482" b="358"/>
          <a:stretch/>
        </p:blipFill>
        <p:spPr>
          <a:xfrm rot="10800000">
            <a:off x="9013368" y="1908214"/>
            <a:ext cx="3061080" cy="2914015"/>
          </a:xfrm>
          <a:prstGeom prst="rect">
            <a:avLst/>
          </a:prstGeom>
          <a:ln>
            <a:solidFill>
              <a:schemeClr val="tx1"/>
            </a:solidFill>
          </a:ln>
        </p:spPr>
      </p:pic>
      <p:sp>
        <p:nvSpPr>
          <p:cNvPr id="11" name="TextBox 10">
            <a:extLst>
              <a:ext uri="{FF2B5EF4-FFF2-40B4-BE49-F238E27FC236}">
                <a16:creationId xmlns:a16="http://schemas.microsoft.com/office/drawing/2014/main" id="{8F003D3B-E756-419E-AB06-ED1D2CF209C5}"/>
              </a:ext>
            </a:extLst>
          </p:cNvPr>
          <p:cNvSpPr txBox="1"/>
          <p:nvPr/>
        </p:nvSpPr>
        <p:spPr>
          <a:xfrm>
            <a:off x="8966544" y="4386386"/>
            <a:ext cx="2931095" cy="430887"/>
          </a:xfrm>
          <a:prstGeom prst="rect">
            <a:avLst/>
          </a:prstGeom>
          <a:noFill/>
        </p:spPr>
        <p:txBody>
          <a:bodyPr wrap="square" rtlCol="0">
            <a:spAutoFit/>
          </a:bodyPr>
          <a:lstStyle/>
          <a:p>
            <a:r>
              <a:rPr lang="en-GB" sz="1100" dirty="0">
                <a:solidFill>
                  <a:schemeClr val="bg1"/>
                </a:solidFill>
              </a:rPr>
              <a:t>60kN Kerosene pump in test cell driven by Jet Engine (far right). </a:t>
            </a:r>
          </a:p>
        </p:txBody>
      </p:sp>
      <p:pic>
        <p:nvPicPr>
          <p:cNvPr id="28" name="Picture 27">
            <a:extLst>
              <a:ext uri="{FF2B5EF4-FFF2-40B4-BE49-F238E27FC236}">
                <a16:creationId xmlns:a16="http://schemas.microsoft.com/office/drawing/2014/main" id="{FDF4C758-72AF-433A-922B-A1F50FE2D86C}"/>
              </a:ext>
            </a:extLst>
          </p:cNvPr>
          <p:cNvPicPr/>
          <p:nvPr/>
        </p:nvPicPr>
        <p:blipFill rotWithShape="1">
          <a:blip r:embed="rId4">
            <a:extLst>
              <a:ext uri="{28A0092B-C50C-407E-A947-70E740481C1C}">
                <a14:useLocalDpi xmlns:a14="http://schemas.microsoft.com/office/drawing/2010/main" val="0"/>
              </a:ext>
            </a:extLst>
          </a:blip>
          <a:srcRect l="25598" t="21064" r="8343" b="17402"/>
          <a:stretch/>
        </p:blipFill>
        <p:spPr bwMode="auto">
          <a:xfrm>
            <a:off x="9009648" y="4854375"/>
            <a:ext cx="3068522" cy="1462862"/>
          </a:xfrm>
          <a:prstGeom prst="rect">
            <a:avLst/>
          </a:prstGeom>
          <a:solidFill>
            <a:srgbClr val="FFFFFF"/>
          </a:solidFill>
          <a:ln>
            <a:solidFill>
              <a:schemeClr val="tx1"/>
            </a:solidFill>
          </a:ln>
        </p:spPr>
      </p:pic>
      <p:sp>
        <p:nvSpPr>
          <p:cNvPr id="10" name="TextBox 9">
            <a:extLst>
              <a:ext uri="{FF2B5EF4-FFF2-40B4-BE49-F238E27FC236}">
                <a16:creationId xmlns:a16="http://schemas.microsoft.com/office/drawing/2014/main" id="{DFBCF0C2-C7FE-4478-890E-8E8132250A1C}"/>
              </a:ext>
            </a:extLst>
          </p:cNvPr>
          <p:cNvSpPr txBox="1"/>
          <p:nvPr/>
        </p:nvSpPr>
        <p:spPr>
          <a:xfrm>
            <a:off x="8966544" y="6020653"/>
            <a:ext cx="2626232" cy="261610"/>
          </a:xfrm>
          <a:prstGeom prst="rect">
            <a:avLst/>
          </a:prstGeom>
          <a:noFill/>
        </p:spPr>
        <p:txBody>
          <a:bodyPr wrap="square" rtlCol="0">
            <a:spAutoFit/>
          </a:bodyPr>
          <a:lstStyle/>
          <a:p>
            <a:r>
              <a:rPr lang="en-GB" sz="1100" dirty="0">
                <a:solidFill>
                  <a:schemeClr val="bg1"/>
                </a:solidFill>
              </a:rPr>
              <a:t>Pump impeller manufacturing </a:t>
            </a:r>
          </a:p>
        </p:txBody>
      </p:sp>
    </p:spTree>
    <p:extLst>
      <p:ext uri="{BB962C8B-B14F-4D97-AF65-F5344CB8AC3E}">
        <p14:creationId xmlns:p14="http://schemas.microsoft.com/office/powerpoint/2010/main" val="462386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Reference xmlns="f1155f33-9f1d-46fe-8c61-884be697d456" xsi:nil="true"/>
    <Issue_x0020_Date xmlns="f1155f33-9f1d-46fe-8c61-884be697d456" xsi:nil="true"/>
    <dtws xmlns="847f9bd5-04f5-4e30-b455-b7c6b903c0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1C3C5083741149A1CE14F29B49B778" ma:contentTypeVersion="2" ma:contentTypeDescription="Create a new document." ma:contentTypeScope="" ma:versionID="a31f4d671e73e3c470fdd4fc01d8ff80">
  <xsd:schema xmlns:xsd="http://www.w3.org/2001/XMLSchema" xmlns:xs="http://www.w3.org/2001/XMLSchema" xmlns:p="http://schemas.microsoft.com/office/2006/metadata/properties" xmlns:ns2="f1155f33-9f1d-46fe-8c61-884be697d456" xmlns:ns5="http://schemas.microsoft.com/sharepoint/v4" xmlns:ns6="847f9bd5-04f5-4e30-b455-b7c6b903c0f9" targetNamespace="http://schemas.microsoft.com/office/2006/metadata/properties" ma:root="true" ma:fieldsID="207ff2faeb048831d85beb43235a2994" ns2:_="" ns5:_="" ns6:_="">
    <xsd:import namespace="f1155f33-9f1d-46fe-8c61-884be697d456"/>
    <xsd:import namespace="http://schemas.microsoft.com/sharepoint/v4"/>
    <xsd:import namespace="847f9bd5-04f5-4e30-b455-b7c6b903c0f9"/>
    <xsd:element name="properties">
      <xsd:complexType>
        <xsd:sequence>
          <xsd:element name="documentManagement">
            <xsd:complexType>
              <xsd:all>
                <xsd:element ref="ns2:Reference" minOccurs="0"/>
                <xsd:element ref="ns2:Issue_x0020_Date" minOccurs="0"/>
                <xsd:element ref="ns5:IconOverlay" minOccurs="0"/>
                <xsd:element ref="ns6:dtw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155f33-9f1d-46fe-8c61-884be697d456" elementFormDefault="qualified">
    <xsd:import namespace="http://schemas.microsoft.com/office/2006/documentManagement/types"/>
    <xsd:import namespace="http://schemas.microsoft.com/office/infopath/2007/PartnerControls"/>
    <xsd:element name="Reference" ma:index="8" nillable="true" ma:displayName="Reference" ma:internalName="Reference">
      <xsd:simpleType>
        <xsd:restriction base="dms:Text">
          <xsd:maxLength value="255"/>
        </xsd:restriction>
      </xsd:simpleType>
    </xsd:element>
    <xsd:element name="Issue_x0020_Date" ma:index="9" nillable="true" ma:displayName="Issue Date" ma:format="DateOnly" ma:internalName="Issu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7f9bd5-04f5-4e30-b455-b7c6b903c0f9" elementFormDefault="qualified">
    <xsd:import namespace="http://schemas.microsoft.com/office/2006/documentManagement/types"/>
    <xsd:import namespace="http://schemas.microsoft.com/office/infopath/2007/PartnerControls"/>
    <xsd:element name="dtws" ma:index="13" nillable="true" ma:displayName="Text" ma:internalName="dtw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A8001-3E09-467C-B308-3D260A963E70}">
  <ds:schemaRefs>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f1155f33-9f1d-46fe-8c61-884be697d456"/>
    <ds:schemaRef ds:uri="http://purl.org/dc/dcmitype/"/>
    <ds:schemaRef ds:uri="http://schemas.microsoft.com/office/infopath/2007/PartnerControls"/>
    <ds:schemaRef ds:uri="http://schemas.openxmlformats.org/package/2006/metadata/core-properties"/>
    <ds:schemaRef ds:uri="847f9bd5-04f5-4e30-b455-b7c6b903c0f9"/>
    <ds:schemaRef ds:uri="http://www.w3.org/XML/1998/namespace"/>
  </ds:schemaRefs>
</ds:datastoreItem>
</file>

<file path=customXml/itemProps2.xml><?xml version="1.0" encoding="utf-8"?>
<ds:datastoreItem xmlns:ds="http://schemas.openxmlformats.org/officeDocument/2006/customXml" ds:itemID="{AF0C7FC3-7321-4E1F-BA28-F454F14BF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155f33-9f1d-46fe-8c61-884be697d456"/>
    <ds:schemaRef ds:uri="http://schemas.microsoft.com/sharepoint/v4"/>
    <ds:schemaRef ds:uri="847f9bd5-04f5-4e30-b455-b7c6b903c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9C2DC4-8BF9-4B09-99E4-1869FA9E8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423</TotalTime>
  <Words>350</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Verdana</vt:lpstr>
      <vt:lpstr>Esa presentation</vt:lpstr>
      <vt:lpstr>Launcher class kerosene pump de-risk</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Achievement Template</dc:title>
  <dc:creator>Maximilian Spangenbe</dc:creator>
  <cp:lastModifiedBy>Simon Hyde</cp:lastModifiedBy>
  <cp:revision>53</cp:revision>
  <cp:lastPrinted>2017-01-25T13:15:48Z</cp:lastPrinted>
  <dcterms:created xsi:type="dcterms:W3CDTF">2016-11-15T13:43:37Z</dcterms:created>
  <dcterms:modified xsi:type="dcterms:W3CDTF">2021-03-12T14:45:31Z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0x010100421C3C5083741149A1CE14F29B49B778</vt:lpwstr>
  </property>
</Properties>
</file>