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0">
  <p:sldMasterIdLst>
    <p:sldMasterId id="2147483648" r:id="rId1"/>
  </p:sldMasterIdLst>
  <p:notesMasterIdLst>
    <p:notesMasterId r:id="rId17"/>
  </p:notesMasterIdLst>
  <p:sldIdLst>
    <p:sldId id="265" r:id="rId2"/>
    <p:sldId id="501" r:id="rId3"/>
    <p:sldId id="518" r:id="rId4"/>
    <p:sldId id="527" r:id="rId5"/>
    <p:sldId id="520" r:id="rId6"/>
    <p:sldId id="515" r:id="rId7"/>
    <p:sldId id="517" r:id="rId8"/>
    <p:sldId id="523" r:id="rId9"/>
    <p:sldId id="525" r:id="rId10"/>
    <p:sldId id="504" r:id="rId11"/>
    <p:sldId id="516" r:id="rId12"/>
    <p:sldId id="513" r:id="rId13"/>
    <p:sldId id="519" r:id="rId14"/>
    <p:sldId id="526" r:id="rId15"/>
    <p:sldId id="295" r:id="rId16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Hasse Hagen Hansen" initials="DHH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7E"/>
    <a:srgbClr val="295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7074" autoAdjust="0"/>
  </p:normalViewPr>
  <p:slideViewPr>
    <p:cSldViewPr>
      <p:cViewPr varScale="1">
        <p:scale>
          <a:sx n="98" d="100"/>
          <a:sy n="98" d="100"/>
        </p:scale>
        <p:origin x="31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3931A-002D-4868-841A-072F1299F414}" type="datetimeFigureOut">
              <a:rPr lang="da-DK" smtClean="0"/>
              <a:t>24-10-2022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9DCD-0069-41F5-95CB-5DFDDE59E2E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64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29DCD-0069-41F5-95CB-5DFDDE59E2E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704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62057" y="2276872"/>
            <a:ext cx="5688632" cy="2304256"/>
          </a:xfrm>
        </p:spPr>
        <p:txBody>
          <a:bodyPr/>
          <a:lstStyle>
            <a:lvl1pPr algn="ctr">
              <a:defRPr b="0">
                <a:solidFill>
                  <a:srgbClr val="425B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r>
              <a:rPr lang="da-DK" dirty="0"/>
              <a:t>Title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168008" y="5470376"/>
            <a:ext cx="5688632" cy="76693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Author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C33B-26AD-4670-B0E6-A0FF3B8CBD4F}" type="datetime4">
              <a:rPr lang="en-US" smtClean="0"/>
              <a:t>October 24, 2022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 dirty="0"/>
          </a:p>
        </p:txBody>
      </p:sp>
      <p:pic>
        <p:nvPicPr>
          <p:cNvPr id="7" name="Picture 1031" descr="DK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5902424"/>
            <a:ext cx="403360" cy="26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719403" y="548680"/>
            <a:ext cx="3566187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332656"/>
            <a:ext cx="5256584" cy="12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9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1DE6-E103-48EF-8024-FF092A184937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9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2C9-5D16-49C0-8C88-7714A204D683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79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51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7214592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016213" y="1052736"/>
            <a:ext cx="3566187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9B7-36D9-4432-8584-E74F3B03B944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08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3417020"/>
            <a:ext cx="103632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191683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13E7-037B-470B-A59F-394E3D2EBDDB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85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1844825"/>
            <a:ext cx="5386917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1844825"/>
            <a:ext cx="5389033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74E-FA4D-4C03-8905-341639DE25C1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12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8ED0-648B-4248-A271-C8AD6914FA4D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405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811D-5BC6-4871-B450-51D16091E8B5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4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63567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124745"/>
            <a:ext cx="4011084" cy="500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C83-BB41-467E-A2B3-5B0605ED6619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64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11041227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23392" y="1052736"/>
            <a:ext cx="11041227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3392" y="5373216"/>
            <a:ext cx="110412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A368-28A9-4CAD-930D-1DEA604D4C0D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76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2331" y="274639"/>
            <a:ext cx="9420093" cy="667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2330" y="1124745"/>
            <a:ext cx="11312910" cy="49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34805-395C-4EFA-BF33-F75214F792B1}" type="datetime4">
              <a:rPr lang="en-US" smtClean="0"/>
              <a:t>October 24, 2022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93983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696A-FEED-42B7-86CF-545BFFFB14E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gray">
          <a:xfrm>
            <a:off x="1" y="260946"/>
            <a:ext cx="492329" cy="792089"/>
          </a:xfrm>
          <a:prstGeom prst="rect">
            <a:avLst/>
          </a:prstGeom>
          <a:solidFill>
            <a:srgbClr val="425B7E"/>
          </a:solidFill>
          <a:ln w="635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pPr lvl="0"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gray">
          <a:xfrm>
            <a:off x="335360" y="941882"/>
            <a:ext cx="11856640" cy="45719"/>
          </a:xfrm>
          <a:prstGeom prst="rect">
            <a:avLst/>
          </a:prstGeom>
          <a:solidFill>
            <a:srgbClr val="425B7E"/>
          </a:solidFill>
          <a:ln w="6350"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gray">
          <a:xfrm>
            <a:off x="1" y="6237315"/>
            <a:ext cx="492329" cy="432047"/>
          </a:xfrm>
          <a:prstGeom prst="rect">
            <a:avLst/>
          </a:prstGeom>
          <a:solidFill>
            <a:srgbClr val="425B7E"/>
          </a:solidFill>
          <a:ln w="6350">
            <a:noFill/>
          </a:ln>
          <a:effectLst/>
        </p:spPr>
        <p:txBody>
          <a:bodyPr wrap="none" anchor="ctr"/>
          <a:lstStyle/>
          <a:p>
            <a:pPr lvl="0"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gray">
          <a:xfrm>
            <a:off x="335360" y="6335612"/>
            <a:ext cx="11856640" cy="45719"/>
          </a:xfrm>
          <a:prstGeom prst="rect">
            <a:avLst/>
          </a:prstGeom>
          <a:solidFill>
            <a:srgbClr val="425B7E"/>
          </a:solidFill>
          <a:ln w="6350">
            <a:noFill/>
          </a:ln>
          <a:effectLst/>
        </p:spPr>
        <p:txBody>
          <a:bodyPr wrap="none" anchor="ctr"/>
          <a:lstStyle/>
          <a:p>
            <a:pPr lvl="0" algn="ctr"/>
            <a:endParaRPr kumimoji="1" lang="en-US" sz="2400">
              <a:solidFill>
                <a:srgbClr val="000000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2" y="260946"/>
            <a:ext cx="1820808" cy="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Tahoma" pitchFamily="34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25B7E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25B7E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25B7E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25B7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25B7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AD5F9DF-854E-4B07-96CD-FA15CCF4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31" y="274639"/>
            <a:ext cx="9420093" cy="667243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Welcome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708D259-8C6D-4E8C-8BEC-5D8BCC2D6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r="1006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023DBC2-E988-4439-933B-2D0BD76453FA}" type="datetime4">
              <a:rPr lang="en-US" smtClean="0"/>
              <a:pPr>
                <a:spcAft>
                  <a:spcPts val="600"/>
                </a:spcAft>
              </a:pPr>
              <a:t>October 24, 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9832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1D696A-FEED-42B7-86CF-545BFFFB14EF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88CB7-1CAE-4558-A5EC-25E6F5C607CA}"/>
              </a:ext>
            </a:extLst>
          </p:cNvPr>
          <p:cNvSpPr txBox="1"/>
          <p:nvPr/>
        </p:nvSpPr>
        <p:spPr>
          <a:xfrm>
            <a:off x="7392976" y="184242"/>
            <a:ext cx="50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Final Presentation</a:t>
            </a:r>
            <a:endParaRPr lang="en-DK" sz="36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B9132-9C6E-4C3D-8807-E7EE05BC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89107"/>
            <a:ext cx="39147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5E89-58C4-41C2-8082-8EB2C71B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 Documentation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E72F-4B9C-43F8-B2E1-7838E8FB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1E526-E0C4-4013-86D4-9765ACCB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F59591-433F-7898-3D58-4A8FB5ECE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1161"/>
              </p:ext>
            </p:extLst>
          </p:nvPr>
        </p:nvGraphicFramePr>
        <p:xfrm>
          <a:off x="695400" y="1146767"/>
          <a:ext cx="6243197" cy="496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603">
                  <a:extLst>
                    <a:ext uri="{9D8B030D-6E8A-4147-A177-3AD203B41FA5}">
                      <a16:colId xmlns:a16="http://schemas.microsoft.com/office/drawing/2014/main" val="4194240974"/>
                    </a:ext>
                  </a:extLst>
                </a:gridCol>
                <a:gridCol w="243399">
                  <a:extLst>
                    <a:ext uri="{9D8B030D-6E8A-4147-A177-3AD203B41FA5}">
                      <a16:colId xmlns:a16="http://schemas.microsoft.com/office/drawing/2014/main" val="1044928847"/>
                    </a:ext>
                  </a:extLst>
                </a:gridCol>
                <a:gridCol w="467327">
                  <a:extLst>
                    <a:ext uri="{9D8B030D-6E8A-4147-A177-3AD203B41FA5}">
                      <a16:colId xmlns:a16="http://schemas.microsoft.com/office/drawing/2014/main" val="1932848127"/>
                    </a:ext>
                  </a:extLst>
                </a:gridCol>
                <a:gridCol w="2825868">
                  <a:extLst>
                    <a:ext uri="{9D8B030D-6E8A-4147-A177-3AD203B41FA5}">
                      <a16:colId xmlns:a16="http://schemas.microsoft.com/office/drawing/2014/main" val="5194002"/>
                    </a:ext>
                  </a:extLst>
                </a:gridCol>
              </a:tblGrid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The following documents will be deliverables per CCN#1: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Status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Comment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2714963908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485760197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Payload Specification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SPOC-SPE-001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283062720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Test Procedures (Joint test only)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SPOC-TRP-005 to 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270137588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Delivered Items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Available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213926313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·</a:t>
                      </a:r>
                      <a:r>
                        <a:rPr lang="en-US" sz="500" u="none" strike="noStrike" dirty="0">
                          <a:effectLst/>
                        </a:rPr>
                        <a:t>         </a:t>
                      </a:r>
                      <a:r>
                        <a:rPr lang="en-US" sz="800" u="none" strike="noStrike" dirty="0">
                          <a:effectLst/>
                        </a:rPr>
                        <a:t>Design Report(s)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Links, Sensors, STO reports</a:t>
                      </a: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578886039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Outline Installation Drawings, Schematics and Parts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CAD Model, DIAs (Updated)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290788601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SPOC-DIA-001 to -013-DA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759491433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SPOC-MRCD-006 to -063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845668834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SPOC-PRC-009 to 051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571837892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SPOC-LST-002 to -023-DA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47030218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SPOC-CIDL-001 to -008-DA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749151771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SPOC-RP-013 to -032-DA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2731499109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Software Design Document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SPOC-SRCD-008, SPOC-ICD-001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703910828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Software Verification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SPOC-PLN-003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403333251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Software Validation Test Specification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SPOC-SPE-004 to 008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411526415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Software Validation Test Report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Available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SPOC-TRCD-006 to 040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017279098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Software Interface Control Document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Available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SPOC-IRCD-002 to 019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876594689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</a:t>
                      </a:r>
                      <a:r>
                        <a:rPr lang="en-US" sz="500" u="none" strike="noStrike">
                          <a:effectLst/>
                        </a:rPr>
                        <a:t>         </a:t>
                      </a:r>
                      <a:r>
                        <a:rPr lang="en-US" sz="800" u="none" strike="noStrike">
                          <a:effectLst/>
                        </a:rPr>
                        <a:t>Software Configuration File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Available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SPOC-SCF-010-DA &amp; previous versions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424787080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·</a:t>
                      </a:r>
                      <a:r>
                        <a:rPr lang="en-US" sz="500" u="none" strike="noStrike" dirty="0">
                          <a:effectLst/>
                        </a:rPr>
                        <a:t>         </a:t>
                      </a:r>
                      <a:r>
                        <a:rPr lang="en-US" sz="800" u="none" strike="noStrike" dirty="0">
                          <a:effectLst/>
                        </a:rPr>
                        <a:t>EM-FM Model Difference Description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Available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(Pending QA)</a:t>
                      </a:r>
                      <a:endParaRPr lang="en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2566446667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      Contract Closure Documentation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Available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DAC to finalize and sign after Delivery &amp; Accept.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2935368670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      Technical Data Package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Available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See all above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4085114850"/>
                  </a:ext>
                </a:extLst>
              </a:tr>
              <a:tr h="1482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      Summary Report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(Pending QA)</a:t>
                      </a:r>
                      <a:endParaRPr lang="en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268640322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·      Abstract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N/A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No Abstract or publications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4220917242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07974085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687240796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Additions: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395290076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STO Safety Overview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Available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SPOC-RP-020-DA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882381163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Updated assembly procedures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Available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(Pending QA) -&gt; ownCloud discrepancy between SA/DAC</a:t>
                      </a:r>
                      <a:endParaRPr lang="en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687259581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ABL Software report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Available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(Pending QA)</a:t>
                      </a:r>
                      <a:endParaRPr lang="en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877415069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Software User Manual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Available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(Pending QA)</a:t>
                      </a:r>
                      <a:endParaRPr lang="en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1063484753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200794193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 be found in: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2650223160"/>
                  </a:ext>
                </a:extLst>
              </a:tr>
              <a:tr h="146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\ownCloud\Review\Delivery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e.g. Post-manufacturing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5" marR="7305" marT="7305" marB="0" anchor="b"/>
                </a:tc>
                <a:extLst>
                  <a:ext uri="{0D108BD9-81ED-4DB2-BD59-A6C34878D82A}">
                    <a16:rowId xmlns:a16="http://schemas.microsoft.com/office/drawing/2014/main" val="3979701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20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A5EB-3952-84A0-A0C5-8B8DFC88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DOC numbers per link</a:t>
            </a:r>
            <a:endParaRPr lang="en-DK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5F19A9-92F3-BAC5-249D-50AC3F19B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415807"/>
              </p:ext>
            </p:extLst>
          </p:nvPr>
        </p:nvGraphicFramePr>
        <p:xfrm>
          <a:off x="191344" y="1556792"/>
          <a:ext cx="11593287" cy="2072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435">
                  <a:extLst>
                    <a:ext uri="{9D8B030D-6E8A-4147-A177-3AD203B41FA5}">
                      <a16:colId xmlns:a16="http://schemas.microsoft.com/office/drawing/2014/main" val="3002683175"/>
                    </a:ext>
                  </a:extLst>
                </a:gridCol>
                <a:gridCol w="311910">
                  <a:extLst>
                    <a:ext uri="{9D8B030D-6E8A-4147-A177-3AD203B41FA5}">
                      <a16:colId xmlns:a16="http://schemas.microsoft.com/office/drawing/2014/main" val="1698731828"/>
                    </a:ext>
                  </a:extLst>
                </a:gridCol>
                <a:gridCol w="1091684">
                  <a:extLst>
                    <a:ext uri="{9D8B030D-6E8A-4147-A177-3AD203B41FA5}">
                      <a16:colId xmlns:a16="http://schemas.microsoft.com/office/drawing/2014/main" val="1537390051"/>
                    </a:ext>
                  </a:extLst>
                </a:gridCol>
                <a:gridCol w="1949435">
                  <a:extLst>
                    <a:ext uri="{9D8B030D-6E8A-4147-A177-3AD203B41FA5}">
                      <a16:colId xmlns:a16="http://schemas.microsoft.com/office/drawing/2014/main" val="2443277039"/>
                    </a:ext>
                  </a:extLst>
                </a:gridCol>
                <a:gridCol w="1456949">
                  <a:extLst>
                    <a:ext uri="{9D8B030D-6E8A-4147-A177-3AD203B41FA5}">
                      <a16:colId xmlns:a16="http://schemas.microsoft.com/office/drawing/2014/main" val="867617972"/>
                    </a:ext>
                  </a:extLst>
                </a:gridCol>
                <a:gridCol w="677674">
                  <a:extLst>
                    <a:ext uri="{9D8B030D-6E8A-4147-A177-3AD203B41FA5}">
                      <a16:colId xmlns:a16="http://schemas.microsoft.com/office/drawing/2014/main" val="1390901560"/>
                    </a:ext>
                  </a:extLst>
                </a:gridCol>
                <a:gridCol w="1039050">
                  <a:extLst>
                    <a:ext uri="{9D8B030D-6E8A-4147-A177-3AD203B41FA5}">
                      <a16:colId xmlns:a16="http://schemas.microsoft.com/office/drawing/2014/main" val="804217619"/>
                    </a:ext>
                  </a:extLst>
                </a:gridCol>
                <a:gridCol w="812895">
                  <a:extLst>
                    <a:ext uri="{9D8B030D-6E8A-4147-A177-3AD203B41FA5}">
                      <a16:colId xmlns:a16="http://schemas.microsoft.com/office/drawing/2014/main" val="301724128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259169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98949551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Doc/Link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Link6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Link4-5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Link3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Link2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Link1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Link0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GM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Backpack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065134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SPOC-MRCD-006 to -063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13,14,18,19,22,24,25,26,63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23,30,31,44,45,48,4953,54,62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20,21,32,33,51,52,61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43,47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55,56,59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42,46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6,7,8,9,10,11,15,16,28,34,36,64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46993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SPOC-DIA-001 to -013-DA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 dirty="0">
                          <a:effectLst/>
                        </a:rPr>
                        <a:t>3,4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12,13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3,8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3,9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3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2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1,3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60312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SPOC-PRC-009 to 051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10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20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18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16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 dirty="0">
                          <a:effectLst/>
                        </a:rPr>
                        <a:t>26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8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4,5,9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36766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SPOC-LST-002 to -023-DA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10,11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18,19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15,16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13,14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22,23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2,6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 dirty="0">
                          <a:effectLst/>
                        </a:rPr>
                        <a:t>4,5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7,8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41778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SPOC-CIDL-001 to -008-DA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4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7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6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5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8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 dirty="0">
                          <a:effectLst/>
                        </a:rPr>
                        <a:t>1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 dirty="0">
                          <a:effectLst/>
                        </a:rPr>
                        <a:t>2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939228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SPOC-RP-013 to -032-DA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22,23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23,32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20,23,29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27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32,37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19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>
                          <a:effectLst/>
                        </a:rPr>
                        <a:t>13,18</a:t>
                      </a:r>
                      <a:endParaRPr lang="en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100" u="none" strike="noStrike" dirty="0">
                          <a:effectLst/>
                        </a:rPr>
                        <a:t>16,19,20</a:t>
                      </a:r>
                      <a:endParaRPr lang="en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88308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1DD0-EF4E-A561-C8BD-A5E21A45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ADA3E-0985-E38A-D0B0-1FCDB040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03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6196-1F7A-4941-AAAB-BDB369FB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Tweaks for Operation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D5D8-6E3C-44BB-AD4C-0CA4494A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Willtec</a:t>
            </a:r>
            <a:r>
              <a:rPr lang="en-US" dirty="0"/>
              <a:t> Encoder</a:t>
            </a:r>
          </a:p>
          <a:p>
            <a:pPr lvl="1"/>
            <a:r>
              <a:rPr lang="en-US" dirty="0"/>
              <a:t>Joint 5, Absolute track issue (upon startup, move to end stop), linear track works fine</a:t>
            </a:r>
          </a:p>
          <a:p>
            <a:pPr lvl="1"/>
            <a:endParaRPr lang="en-US" dirty="0"/>
          </a:p>
          <a:p>
            <a:r>
              <a:rPr lang="en-US" dirty="0"/>
              <a:t>End Stop Peculiarity </a:t>
            </a:r>
          </a:p>
          <a:p>
            <a:pPr lvl="1"/>
            <a:r>
              <a:rPr lang="en-US" dirty="0"/>
              <a:t>Joint 1 End Stops tripped by Joint 2 and vice versa</a:t>
            </a:r>
          </a:p>
          <a:p>
            <a:pPr lvl="1"/>
            <a:r>
              <a:rPr lang="en-US" dirty="0"/>
              <a:t>Joint 6 End Stops tripped by Joint 7 and vice versa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Upper Arm Link Adj. (Link 2) </a:t>
            </a:r>
          </a:p>
          <a:p>
            <a:pPr lvl="1"/>
            <a:r>
              <a:rPr lang="en-US" dirty="0"/>
              <a:t>20 mm saturation zone (small </a:t>
            </a:r>
            <a:r>
              <a:rPr lang="en-US" dirty="0" err="1"/>
              <a:t>japanese</a:t>
            </a:r>
            <a:r>
              <a:rPr lang="en-US" dirty="0"/>
              <a:t> woman zone)</a:t>
            </a:r>
          </a:p>
          <a:p>
            <a:endParaRPr lang="en-US" dirty="0"/>
          </a:p>
          <a:p>
            <a:r>
              <a:rPr lang="en-US" dirty="0"/>
              <a:t>Backpack Casing </a:t>
            </a:r>
          </a:p>
          <a:p>
            <a:pPr lvl="1"/>
            <a:r>
              <a:rPr lang="en-US" dirty="0"/>
              <a:t>New casing procured, slightly different color due to new production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47AE-907D-4B1A-8385-DEADD46B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4ADDD-2BE1-4F9A-8051-71E0D03D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08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6196-1F7A-4941-AAAB-BDB369FB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Lessons Learned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D5D8-6E3C-44BB-AD4C-0CA4494A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Termination Boards provide possible (but difficult disassembly)</a:t>
            </a:r>
          </a:p>
          <a:p>
            <a:r>
              <a:rPr lang="en-US" dirty="0"/>
              <a:t>Link Adjustment sensors replacements (quality issue)</a:t>
            </a:r>
          </a:p>
          <a:p>
            <a:r>
              <a:rPr lang="en-US" dirty="0" err="1"/>
              <a:t>Netzer</a:t>
            </a:r>
            <a:r>
              <a:rPr lang="en-US" dirty="0"/>
              <a:t> absolute encoder version exists now without I/F board</a:t>
            </a:r>
          </a:p>
          <a:p>
            <a:r>
              <a:rPr lang="en-US" dirty="0"/>
              <a:t>Casing tightness: fine-</a:t>
            </a:r>
            <a:r>
              <a:rPr lang="en-US" dirty="0" err="1"/>
              <a:t>cutted</a:t>
            </a:r>
            <a:r>
              <a:rPr lang="en-US" dirty="0"/>
              <a:t> parts of casing to fit cables</a:t>
            </a:r>
          </a:p>
          <a:p>
            <a:pPr lvl="1"/>
            <a:r>
              <a:rPr lang="en-US" dirty="0"/>
              <a:t>Split version of Link 1 casing could be made, like Link 6</a:t>
            </a:r>
          </a:p>
          <a:p>
            <a:r>
              <a:rPr lang="en-US" dirty="0"/>
              <a:t>Subcontractor (</a:t>
            </a:r>
            <a:r>
              <a:rPr lang="en-US" dirty="0" err="1"/>
              <a:t>Steingross</a:t>
            </a:r>
            <a:r>
              <a:rPr lang="en-US" dirty="0"/>
              <a:t>) tolerance and quality issues (GM esp.)</a:t>
            </a:r>
          </a:p>
          <a:p>
            <a:r>
              <a:rPr lang="en-US" dirty="0"/>
              <a:t>Holes for Push button/Hat Stick PCB drilled larger</a:t>
            </a:r>
          </a:p>
          <a:p>
            <a:r>
              <a:rPr lang="en-US" dirty="0"/>
              <a:t>Various small PCB layout issues lead to </a:t>
            </a:r>
            <a:r>
              <a:rPr lang="en-US" dirty="0" err="1"/>
              <a:t>manf</a:t>
            </a:r>
            <a:r>
              <a:rPr lang="en-US" dirty="0"/>
              <a:t>. changes (MRCD’s)</a:t>
            </a:r>
          </a:p>
          <a:p>
            <a:r>
              <a:rPr lang="en-US" dirty="0" err="1"/>
              <a:t>Faulhaber</a:t>
            </a:r>
            <a:r>
              <a:rPr lang="en-US" dirty="0"/>
              <a:t> motor replaced in Joint 5, due to ordered motor defect </a:t>
            </a:r>
          </a:p>
          <a:p>
            <a:r>
              <a:rPr lang="en-US" dirty="0"/>
              <a:t>Non-conformance records summarizes issues link by link (NCRs)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47AE-907D-4B1A-8385-DEADD46B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4ADDD-2BE1-4F9A-8051-71E0D03D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30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6FF8-9F41-7D65-0C5C-8BB77DF6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SPOC Upgrade to Flight Model build (EM-&gt;FM)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41B02-12DC-01C9-8EDD-34304BF59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SPOC-RP-049-DA-1A for the EM to FM differences and further details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type connectors &amp; cables</a:t>
            </a:r>
          </a:p>
          <a:p>
            <a:pPr lvl="1"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 flight cable for ISS Power Interface (120VDC) </a:t>
            </a:r>
            <a:endParaRPr lang="en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class mechanical/electrical components to be used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for obsolete electronics components</a:t>
            </a:r>
            <a:endParaRPr lang="en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PCB Layouts or re-manufacture with known issues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(Based on updated schematics or current PCB Layouts)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Flight PC boards (IPC Class III/ECSS)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input filter for Backpack Power Supply to comply with given ISS Power Interface (120VDC)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testing of new PC boards (according to test records provided)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Flight PC Boards to be baked, soldered, coated by qualified personnel (ECSS)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mechanical items (Updated in CAD model, referenced 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records)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 3D printed casing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/other material space approval)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ESA Safety approval for SPOC inflight use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proper FMEA analysis for Safety Board and conclude the safety process</a:t>
            </a:r>
            <a:endParaRPr lang="en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 testing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Shielding of casing, EMI gaskets</a:t>
            </a:r>
            <a:endParaRPr lang="en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Vibration testing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esting 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3F1FA-85A2-1798-667F-99D09D8A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64B72-8244-47BE-E45B-5B5FA745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682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Thank</a:t>
            </a:r>
            <a:r>
              <a:rPr lang="da-DK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b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a-DK" b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a-DK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attention!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>
                <a:latin typeface="Calibri Light" panose="020F0302020204030204" pitchFamily="34" charset="0"/>
                <a:cs typeface="Calibri Light" panose="020F0302020204030204" pitchFamily="34" charset="0"/>
              </a:rPr>
              <a:t>October 24, 2022</a:t>
            </a:fld>
            <a:endParaRPr lang="da-DK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fld>
            <a:endParaRPr lang="da-DK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07509" y="5085184"/>
            <a:ext cx="831755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25B7E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25B7E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25B7E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25B7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25B7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dirty="0">
                <a:solidFill>
                  <a:srgbClr val="425B7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www.danishaerospace.com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6" y="1916832"/>
            <a:ext cx="2852936" cy="2852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4FE59-D7C5-4983-B123-A42E88ED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54898"/>
            <a:ext cx="2016224" cy="5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6196-1F7A-4941-AAAB-BDB369FB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D5D8-6E3C-44BB-AD4C-0CA4494A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Presentation of Build SPOC</a:t>
            </a:r>
          </a:p>
          <a:p>
            <a:r>
              <a:rPr lang="en-US" dirty="0"/>
              <a:t>Documentation Package Guidelines</a:t>
            </a:r>
          </a:p>
          <a:p>
            <a:r>
              <a:rPr lang="en-US" dirty="0"/>
              <a:t>Deliverable Documentation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Upgrade points for a Flight Model</a:t>
            </a:r>
          </a:p>
          <a:p>
            <a:r>
              <a:rPr lang="en-US" dirty="0"/>
              <a:t>AOB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47AE-907D-4B1A-8385-DEADD46B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4ADDD-2BE1-4F9A-8051-71E0D03D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2</a:t>
            </a:fld>
            <a:endParaRPr lang="da-DK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F42F74E-0B01-FFAB-D24E-36635C08B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11150" r="12201" b="1991"/>
          <a:stretch/>
        </p:blipFill>
        <p:spPr>
          <a:xfrm>
            <a:off x="8569281" y="1124745"/>
            <a:ext cx="3258120" cy="50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95A-E1CD-D6BD-DE65-CB183615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of Build HW &amp; SW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9134-FADD-6B65-697A-07182C7D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8C695-6D56-403F-2691-A4ADE1D4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3</a:t>
            </a:fld>
            <a:endParaRPr lang="da-DK"/>
          </a:p>
        </p:txBody>
      </p:sp>
      <p:pic>
        <p:nvPicPr>
          <p:cNvPr id="7" name="Picture 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37A4A804-5D29-8877-726D-7E71A9BD6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260" y="1767698"/>
            <a:ext cx="5088566" cy="3816424"/>
          </a:xfrm>
          <a:prstGeom prst="rect">
            <a:avLst/>
          </a:prstGeom>
        </p:spPr>
      </p:pic>
      <p:pic>
        <p:nvPicPr>
          <p:cNvPr id="9" name="Picture 8" descr="A picture containing indoor, automaton&#10;&#10;Description automatically generated">
            <a:extLst>
              <a:ext uri="{FF2B5EF4-FFF2-40B4-BE49-F238E27FC236}">
                <a16:creationId xmlns:a16="http://schemas.microsoft.com/office/drawing/2014/main" id="{64F47CC1-5D10-2C3B-57A3-A5AFF996D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9002" b="2800"/>
          <a:stretch/>
        </p:blipFill>
        <p:spPr>
          <a:xfrm rot="5400000">
            <a:off x="6242777" y="1704929"/>
            <a:ext cx="51070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2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17B2-27DB-938A-B4A4-1F0A8B91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 Items List</a:t>
            </a:r>
            <a:endParaRPr lang="en-DK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40F9E0-2BD3-645E-443D-19DC8851C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568931"/>
              </p:ext>
            </p:extLst>
          </p:nvPr>
        </p:nvGraphicFramePr>
        <p:xfrm>
          <a:off x="1202196" y="1556792"/>
          <a:ext cx="9358300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229">
                  <a:extLst>
                    <a:ext uri="{9D8B030D-6E8A-4147-A177-3AD203B41FA5}">
                      <a16:colId xmlns:a16="http://schemas.microsoft.com/office/drawing/2014/main" val="1223793499"/>
                    </a:ext>
                  </a:extLst>
                </a:gridCol>
                <a:gridCol w="550592">
                  <a:extLst>
                    <a:ext uri="{9D8B030D-6E8A-4147-A177-3AD203B41FA5}">
                      <a16:colId xmlns:a16="http://schemas.microsoft.com/office/drawing/2014/main" val="2738820975"/>
                    </a:ext>
                  </a:extLst>
                </a:gridCol>
                <a:gridCol w="2825960">
                  <a:extLst>
                    <a:ext uri="{9D8B030D-6E8A-4147-A177-3AD203B41FA5}">
                      <a16:colId xmlns:a16="http://schemas.microsoft.com/office/drawing/2014/main" val="858135029"/>
                    </a:ext>
                  </a:extLst>
                </a:gridCol>
                <a:gridCol w="1869902">
                  <a:extLst>
                    <a:ext uri="{9D8B030D-6E8A-4147-A177-3AD203B41FA5}">
                      <a16:colId xmlns:a16="http://schemas.microsoft.com/office/drawing/2014/main" val="1450155452"/>
                    </a:ext>
                  </a:extLst>
                </a:gridCol>
                <a:gridCol w="493421">
                  <a:extLst>
                    <a:ext uri="{9D8B030D-6E8A-4147-A177-3AD203B41FA5}">
                      <a16:colId xmlns:a16="http://schemas.microsoft.com/office/drawing/2014/main" val="1846538361"/>
                    </a:ext>
                  </a:extLst>
                </a:gridCol>
                <a:gridCol w="3138196">
                  <a:extLst>
                    <a:ext uri="{9D8B030D-6E8A-4147-A177-3AD203B41FA5}">
                      <a16:colId xmlns:a16="http://schemas.microsoft.com/office/drawing/2014/main" val="4106511382"/>
                    </a:ext>
                  </a:extLst>
                </a:gridCol>
              </a:tblGrid>
              <a:tr h="142875">
                <a:tc gridSpan="4"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220093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Line item</a:t>
                      </a:r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Level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Title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Part Number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EM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Comments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36401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Exoskeleton Arm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EXO-HW1-a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X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DK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569413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2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Exoskeleton Backpack </a:t>
                      </a:r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EXO-HW1-b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X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DK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311179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3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 Exoskeleton Body Vest and braces</a:t>
                      </a:r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EXO-HW1-c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X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DK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557953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4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Joint Identification Test Setup Joint 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EXO-HW2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X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DK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83681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5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Transport Container</a:t>
                      </a:r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EXO-HW4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X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</a:rPr>
                        <a:t>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567654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6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 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Mechanical Support Stand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EXO-HW5 </a:t>
                      </a:r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X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DK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7157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7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Exoskeleton external harness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EXO-HW6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X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effectLst/>
                        </a:rPr>
                        <a:t>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34039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7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 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Slave Board unit software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SW1 </a:t>
                      </a:r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+mj-lt"/>
                        </a:rPr>
                        <a:t>X</a:t>
                      </a:r>
                      <a:endParaRPr lang="en-DK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+mj-lt"/>
                        </a:rPr>
                        <a:t>*ownCloud</a:t>
                      </a:r>
                      <a:endParaRPr lang="en-DK" sz="11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188699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8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 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ELMO joint configuration files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SW2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+mj-lt"/>
                        </a:rPr>
                        <a:t>X</a:t>
                      </a:r>
                      <a:endParaRPr lang="en-DK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  <a:latin typeface="+mj-lt"/>
                        </a:rPr>
                        <a:t>*ownCloud</a:t>
                      </a:r>
                      <a:endParaRPr lang="en-D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512467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9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 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SPOC functional testing software 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SW3 </a:t>
                      </a:r>
                      <a:endParaRPr lang="en-DK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+mj-lt"/>
                        </a:rPr>
                        <a:t>X</a:t>
                      </a:r>
                      <a:endParaRPr lang="en-DK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  <a:latin typeface="+mj-lt"/>
                        </a:rPr>
                        <a:t>*ownCloud</a:t>
                      </a:r>
                      <a:endParaRPr lang="en-D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2442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10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effectLst/>
                        </a:rPr>
                        <a:t> 1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SPOC GUI software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SW4 </a:t>
                      </a:r>
                      <a:endParaRPr lang="en-DK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+mj-lt"/>
                        </a:rPr>
                        <a:t>X</a:t>
                      </a:r>
                      <a:endParaRPr lang="en-DK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+mj-lt"/>
                        </a:rPr>
                        <a:t>*ownCloud</a:t>
                      </a:r>
                      <a:endParaRPr lang="en-DK" sz="11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264880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2854D-B0A4-1F08-68C8-471F77E8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0F83C-4CAA-E1BA-BB9A-C3BF9ECB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11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6196-1F7A-4941-AAAB-BDB369FB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D5D8-6E3C-44BB-AD4C-0CA4494A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Documentation folder: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folder with dedicated ReadMe: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47AE-907D-4B1A-8385-DEADD46B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4ADDD-2BE1-4F9A-8051-71E0D03D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5</a:t>
            </a:fld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019FF-3E39-530A-64FF-7A94C47D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124745"/>
            <a:ext cx="5760640" cy="1595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60C4DF-C894-94FD-DB80-697509A23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3375742"/>
            <a:ext cx="4320480" cy="28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5E89-58C4-41C2-8082-8EB2C71B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Overview (Cont’d)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E72F-4B9C-43F8-B2E1-7838E8FB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1E526-E0C4-4013-86D4-9765ACCB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6</a:t>
            </a:fld>
            <a:endParaRPr lang="da-DK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88CBE6C-8732-9F38-2744-C55A40B04BF7}"/>
              </a:ext>
            </a:extLst>
          </p:cNvPr>
          <p:cNvSpPr/>
          <p:nvPr/>
        </p:nvSpPr>
        <p:spPr>
          <a:xfrm>
            <a:off x="516237" y="1227623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 Documents</a:t>
            </a:r>
            <a:endParaRPr lang="en-DK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E828B41D-9079-2613-74F1-CF76BA7A3FE0}"/>
              </a:ext>
            </a:extLst>
          </p:cNvPr>
          <p:cNvSpPr/>
          <p:nvPr/>
        </p:nvSpPr>
        <p:spPr>
          <a:xfrm>
            <a:off x="1170996" y="2524714"/>
            <a:ext cx="312480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 Diagrams</a:t>
            </a:r>
          </a:p>
          <a:p>
            <a:pPr algn="ctr"/>
            <a:r>
              <a:rPr lang="en-US" sz="1200" dirty="0"/>
              <a:t>(SPOC-DIA-DA / SPOC-E80/E99-DA)</a:t>
            </a:r>
            <a:endParaRPr lang="en-DK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138DB-3160-14D9-4AE4-8C9254CBBF29}"/>
              </a:ext>
            </a:extLst>
          </p:cNvPr>
          <p:cNvCxnSpPr/>
          <p:nvPr/>
        </p:nvCxnSpPr>
        <p:spPr>
          <a:xfrm>
            <a:off x="4871864" y="1085898"/>
            <a:ext cx="0" cy="5007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D1AF7-AD39-BDDC-DDC2-95786A7D5B86}"/>
              </a:ext>
            </a:extLst>
          </p:cNvPr>
          <p:cNvSpPr txBox="1"/>
          <p:nvPr/>
        </p:nvSpPr>
        <p:spPr>
          <a:xfrm>
            <a:off x="1622518" y="5908630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 Manufacturing</a:t>
            </a:r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CB452-4EBF-E958-828C-B0BF4719EEAA}"/>
              </a:ext>
            </a:extLst>
          </p:cNvPr>
          <p:cNvSpPr txBox="1"/>
          <p:nvPr/>
        </p:nvSpPr>
        <p:spPr>
          <a:xfrm>
            <a:off x="7619188" y="5869910"/>
            <a:ext cx="20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Manufacturing</a:t>
            </a:r>
            <a:endParaRPr lang="en-DK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09CAB3B-6E96-9E46-C9F2-D8BC1D8261A1}"/>
              </a:ext>
            </a:extLst>
          </p:cNvPr>
          <p:cNvSpPr/>
          <p:nvPr/>
        </p:nvSpPr>
        <p:spPr>
          <a:xfrm>
            <a:off x="1170997" y="3095461"/>
            <a:ext cx="3124799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CAD Link Models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7AF309F2-9D82-23D9-97CF-11425BA956CC}"/>
              </a:ext>
            </a:extLst>
          </p:cNvPr>
          <p:cNvSpPr/>
          <p:nvPr/>
        </p:nvSpPr>
        <p:spPr>
          <a:xfrm>
            <a:off x="1170996" y="3654600"/>
            <a:ext cx="3124799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Config. Items Data List </a:t>
            </a:r>
          </a:p>
          <a:p>
            <a:pPr algn="ctr"/>
            <a:r>
              <a:rPr lang="en-US" sz="1200" dirty="0"/>
              <a:t>(SPOC-CIDL-DA)</a:t>
            </a:r>
            <a:endParaRPr lang="en-DK" sz="1200" dirty="0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8F691BC4-16F5-9AD5-6402-D2587F24092F}"/>
              </a:ext>
            </a:extLst>
          </p:cNvPr>
          <p:cNvSpPr/>
          <p:nvPr/>
        </p:nvSpPr>
        <p:spPr>
          <a:xfrm>
            <a:off x="1170995" y="1916832"/>
            <a:ext cx="3124804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 Design reports</a:t>
            </a:r>
          </a:p>
          <a:p>
            <a:pPr algn="ctr"/>
            <a:r>
              <a:rPr lang="en-US" sz="1200" dirty="0"/>
              <a:t>(SPOC-RP-DA)</a:t>
            </a:r>
            <a:endParaRPr lang="en-DK" sz="1200" dirty="0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ED3DBB6F-E150-8DF5-621A-08AD8207AD52}"/>
              </a:ext>
            </a:extLst>
          </p:cNvPr>
          <p:cNvSpPr/>
          <p:nvPr/>
        </p:nvSpPr>
        <p:spPr>
          <a:xfrm>
            <a:off x="8659836" y="5322223"/>
            <a:ext cx="3124796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 CAD Model (</a:t>
            </a:r>
            <a:r>
              <a:rPr lang="en-US" dirty="0" err="1"/>
              <a:t>Updt</a:t>
            </a:r>
            <a:r>
              <a:rPr lang="en-US" dirty="0"/>
              <a:t>.)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53447B31-D8EB-63CA-9FB9-886DC9BB1CBD}"/>
              </a:ext>
            </a:extLst>
          </p:cNvPr>
          <p:cNvSpPr/>
          <p:nvPr/>
        </p:nvSpPr>
        <p:spPr>
          <a:xfrm>
            <a:off x="1170995" y="4201041"/>
            <a:ext cx="3124797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Cable Lists</a:t>
            </a:r>
          </a:p>
          <a:p>
            <a:pPr algn="ctr"/>
            <a:r>
              <a:rPr lang="en-US" sz="1200" dirty="0"/>
              <a:t>(SPOC-LST-DA)</a:t>
            </a:r>
            <a:endParaRPr lang="en-DK" sz="1200" dirty="0"/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A609E190-1CE2-16BA-EB63-DFD80ACAAE48}"/>
              </a:ext>
            </a:extLst>
          </p:cNvPr>
          <p:cNvSpPr/>
          <p:nvPr/>
        </p:nvSpPr>
        <p:spPr>
          <a:xfrm>
            <a:off x="5033066" y="4753943"/>
            <a:ext cx="314361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PCB </a:t>
            </a:r>
            <a:r>
              <a:rPr lang="en-US" dirty="0" err="1"/>
              <a:t>Manf</a:t>
            </a:r>
            <a:r>
              <a:rPr lang="en-US" dirty="0"/>
              <a:t>. Records</a:t>
            </a:r>
          </a:p>
          <a:p>
            <a:pPr algn="ctr"/>
            <a:r>
              <a:rPr lang="en-US" sz="1200" dirty="0"/>
              <a:t>(SPOC-MRCD-DA)</a:t>
            </a:r>
            <a:endParaRPr lang="en-DK" sz="1200" dirty="0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3EB0AF99-936C-74AD-0E0D-D25FA0F7EEE5}"/>
              </a:ext>
            </a:extLst>
          </p:cNvPr>
          <p:cNvSpPr/>
          <p:nvPr/>
        </p:nvSpPr>
        <p:spPr>
          <a:xfrm>
            <a:off x="1170994" y="4784486"/>
            <a:ext cx="3124797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 Parts List</a:t>
            </a:r>
          </a:p>
          <a:p>
            <a:pPr algn="ctr"/>
            <a:r>
              <a:rPr lang="en-US" sz="1200" dirty="0"/>
              <a:t>(SPOC-LST-DA)</a:t>
            </a:r>
            <a:endParaRPr lang="en-DK" sz="12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3CAC5D0C-48E4-1840-ABDE-57F3C0A62D16}"/>
              </a:ext>
            </a:extLst>
          </p:cNvPr>
          <p:cNvSpPr/>
          <p:nvPr/>
        </p:nvSpPr>
        <p:spPr>
          <a:xfrm>
            <a:off x="1172745" y="5340665"/>
            <a:ext cx="3124797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Assembly Procedures</a:t>
            </a:r>
          </a:p>
          <a:p>
            <a:pPr algn="ctr"/>
            <a:r>
              <a:rPr lang="en-US" sz="1200" dirty="0"/>
              <a:t>(SPOC-PRC-DA)</a:t>
            </a:r>
            <a:endParaRPr lang="en-DK" sz="1200" dirty="0"/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D2154D58-579C-67C8-FAF2-B88D058AD549}"/>
              </a:ext>
            </a:extLst>
          </p:cNvPr>
          <p:cNvSpPr/>
          <p:nvPr/>
        </p:nvSpPr>
        <p:spPr>
          <a:xfrm>
            <a:off x="5033071" y="5327838"/>
            <a:ext cx="3124796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Mech. </a:t>
            </a:r>
            <a:r>
              <a:rPr lang="en-US" dirty="0" err="1"/>
              <a:t>Manf</a:t>
            </a:r>
            <a:r>
              <a:rPr lang="en-US" dirty="0"/>
              <a:t>. Records</a:t>
            </a:r>
          </a:p>
          <a:p>
            <a:pPr algn="ctr"/>
            <a:r>
              <a:rPr lang="en-US" sz="1200" dirty="0"/>
              <a:t>(SPOC-MRCD-DA)</a:t>
            </a:r>
            <a:endParaRPr lang="en-DK" sz="1200" dirty="0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2197A65F-9181-CF1E-667F-903EC45C173C}"/>
              </a:ext>
            </a:extLst>
          </p:cNvPr>
          <p:cNvSpPr/>
          <p:nvPr/>
        </p:nvSpPr>
        <p:spPr>
          <a:xfrm>
            <a:off x="8659831" y="4750779"/>
            <a:ext cx="312480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Schematics/Layout </a:t>
            </a:r>
            <a:r>
              <a:rPr lang="en-US" dirty="0" err="1"/>
              <a:t>Chg</a:t>
            </a:r>
            <a:r>
              <a:rPr lang="en-US" dirty="0"/>
              <a:t> Log</a:t>
            </a:r>
          </a:p>
          <a:p>
            <a:pPr algn="ctr"/>
            <a:r>
              <a:rPr lang="en-US" sz="1200" dirty="0"/>
              <a:t>(SPOC-LOG-DA)</a:t>
            </a:r>
            <a:endParaRPr lang="en-DK" sz="1200" dirty="0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2CDFF6D4-01A1-5EED-2B22-6E9B5949643D}"/>
              </a:ext>
            </a:extLst>
          </p:cNvPr>
          <p:cNvSpPr/>
          <p:nvPr/>
        </p:nvSpPr>
        <p:spPr>
          <a:xfrm>
            <a:off x="8655973" y="4173033"/>
            <a:ext cx="312480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Schematic Diagrams (</a:t>
            </a:r>
            <a:r>
              <a:rPr lang="en-US" dirty="0" err="1"/>
              <a:t>updt</a:t>
            </a:r>
            <a:r>
              <a:rPr lang="en-US" dirty="0"/>
              <a:t>.)</a:t>
            </a:r>
          </a:p>
          <a:p>
            <a:pPr algn="ctr"/>
            <a:r>
              <a:rPr lang="en-US" sz="1200" dirty="0"/>
              <a:t>(SPOC-E99-DA)</a:t>
            </a:r>
            <a:endParaRPr lang="en-DK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1832AC-5475-5857-AD6A-D6DE3723893B}"/>
              </a:ext>
            </a:extLst>
          </p:cNvPr>
          <p:cNvSpPr txBox="1"/>
          <p:nvPr/>
        </p:nvSpPr>
        <p:spPr>
          <a:xfrm>
            <a:off x="4511824" y="424039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7" name="Flowchart: Alternate Process 19">
            <a:extLst>
              <a:ext uri="{FF2B5EF4-FFF2-40B4-BE49-F238E27FC236}">
                <a16:creationId xmlns:a16="http://schemas.microsoft.com/office/drawing/2014/main" id="{26989427-4DA3-67DA-0820-0F61CFB185B6}"/>
              </a:ext>
            </a:extLst>
          </p:cNvPr>
          <p:cNvSpPr/>
          <p:nvPr/>
        </p:nvSpPr>
        <p:spPr>
          <a:xfrm>
            <a:off x="5033066" y="4200144"/>
            <a:ext cx="314361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Cable </a:t>
            </a:r>
            <a:r>
              <a:rPr lang="en-US" dirty="0" err="1"/>
              <a:t>Manf</a:t>
            </a:r>
            <a:r>
              <a:rPr lang="en-US" dirty="0"/>
              <a:t>. Records</a:t>
            </a:r>
          </a:p>
          <a:p>
            <a:pPr algn="ctr"/>
            <a:r>
              <a:rPr lang="en-US" sz="1200" dirty="0"/>
              <a:t>(SPOC-MRCD-DA)</a:t>
            </a:r>
            <a:endParaRPr lang="en-DK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A9382-321B-63B6-1191-7EC0D04A551A}"/>
              </a:ext>
            </a:extLst>
          </p:cNvPr>
          <p:cNvSpPr txBox="1"/>
          <p:nvPr/>
        </p:nvSpPr>
        <p:spPr>
          <a:xfrm>
            <a:off x="4503328" y="48181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28CF18-B548-808F-85AA-06E9AFF20DD2}"/>
              </a:ext>
            </a:extLst>
          </p:cNvPr>
          <p:cNvSpPr txBox="1"/>
          <p:nvPr/>
        </p:nvSpPr>
        <p:spPr>
          <a:xfrm>
            <a:off x="4496722" y="538958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87DA14-9809-EFE1-BF6D-E0062CD9FAB6}"/>
              </a:ext>
            </a:extLst>
          </p:cNvPr>
          <p:cNvSpPr txBox="1"/>
          <p:nvPr/>
        </p:nvSpPr>
        <p:spPr>
          <a:xfrm rot="19334776">
            <a:off x="8202640" y="448180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77AAD5-4CD7-9A07-80F5-23714772C7D9}"/>
              </a:ext>
            </a:extLst>
          </p:cNvPr>
          <p:cNvSpPr txBox="1"/>
          <p:nvPr/>
        </p:nvSpPr>
        <p:spPr>
          <a:xfrm>
            <a:off x="8232459" y="482112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6343E7-020F-F249-447D-F46A4275AD3C}"/>
              </a:ext>
            </a:extLst>
          </p:cNvPr>
          <p:cNvSpPr txBox="1"/>
          <p:nvPr/>
        </p:nvSpPr>
        <p:spPr>
          <a:xfrm>
            <a:off x="8232459" y="538069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0C9AAEC6-264A-ABDF-1011-EB7976993EC8}"/>
              </a:ext>
            </a:extLst>
          </p:cNvPr>
          <p:cNvSpPr/>
          <p:nvPr/>
        </p:nvSpPr>
        <p:spPr>
          <a:xfrm>
            <a:off x="5033728" y="1227623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Manufacturing Documents</a:t>
            </a:r>
            <a:endParaRPr lang="en-DK" dirty="0"/>
          </a:p>
        </p:txBody>
      </p:sp>
      <p:sp>
        <p:nvSpPr>
          <p:cNvPr id="8" name="Flowchart: Alternate Process 28">
            <a:extLst>
              <a:ext uri="{FF2B5EF4-FFF2-40B4-BE49-F238E27FC236}">
                <a16:creationId xmlns:a16="http://schemas.microsoft.com/office/drawing/2014/main" id="{75617703-0723-1548-29D6-B5B57ACBA72F}"/>
              </a:ext>
            </a:extLst>
          </p:cNvPr>
          <p:cNvSpPr/>
          <p:nvPr/>
        </p:nvSpPr>
        <p:spPr>
          <a:xfrm>
            <a:off x="8616280" y="1916832"/>
            <a:ext cx="312479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 conformance records</a:t>
            </a:r>
          </a:p>
          <a:p>
            <a:pPr algn="ctr"/>
            <a:r>
              <a:rPr lang="en-US" sz="1200" dirty="0"/>
              <a:t>(SPOC-NCR-DA)</a:t>
            </a:r>
            <a:endParaRPr lang="en-DK" sz="1200" dirty="0"/>
          </a:p>
        </p:txBody>
      </p:sp>
    </p:spTree>
    <p:extLst>
      <p:ext uri="{BB962C8B-B14F-4D97-AF65-F5344CB8AC3E}">
        <p14:creationId xmlns:p14="http://schemas.microsoft.com/office/powerpoint/2010/main" val="18400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5E89-58C4-41C2-8082-8EB2C71B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Overview (Cont’d)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E72F-4B9C-43F8-B2E1-7838E8FB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1E526-E0C4-4013-86D4-9765ACCB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7</a:t>
            </a:fld>
            <a:endParaRPr lang="da-DK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88CBE6C-8732-9F38-2744-C55A40B04BF7}"/>
              </a:ext>
            </a:extLst>
          </p:cNvPr>
          <p:cNvSpPr/>
          <p:nvPr/>
        </p:nvSpPr>
        <p:spPr>
          <a:xfrm>
            <a:off x="516237" y="1227623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 Documents</a:t>
            </a:r>
            <a:endParaRPr lang="en-DK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138DB-3160-14D9-4AE4-8C9254CBBF29}"/>
              </a:ext>
            </a:extLst>
          </p:cNvPr>
          <p:cNvCxnSpPr/>
          <p:nvPr/>
        </p:nvCxnSpPr>
        <p:spPr>
          <a:xfrm>
            <a:off x="4871864" y="1085898"/>
            <a:ext cx="0" cy="5007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D1AF7-AD39-BDDC-DDC2-95786A7D5B86}"/>
              </a:ext>
            </a:extLst>
          </p:cNvPr>
          <p:cNvSpPr txBox="1"/>
          <p:nvPr/>
        </p:nvSpPr>
        <p:spPr>
          <a:xfrm>
            <a:off x="1622518" y="5908630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 Manufacturing</a:t>
            </a:r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CB452-4EBF-E958-828C-B0BF4719EEAA}"/>
              </a:ext>
            </a:extLst>
          </p:cNvPr>
          <p:cNvSpPr txBox="1"/>
          <p:nvPr/>
        </p:nvSpPr>
        <p:spPr>
          <a:xfrm>
            <a:off x="7619188" y="5869910"/>
            <a:ext cx="20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Manufacturing</a:t>
            </a:r>
            <a:endParaRPr lang="en-DK" dirty="0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8F691BC4-16F5-9AD5-6402-D2587F24092F}"/>
              </a:ext>
            </a:extLst>
          </p:cNvPr>
          <p:cNvSpPr/>
          <p:nvPr/>
        </p:nvSpPr>
        <p:spPr>
          <a:xfrm>
            <a:off x="1170995" y="1916832"/>
            <a:ext cx="3124804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 Interface Control Doc</a:t>
            </a:r>
          </a:p>
          <a:p>
            <a:pPr algn="ctr"/>
            <a:r>
              <a:rPr lang="en-US" sz="1200" dirty="0"/>
              <a:t>(SPOC-SPE-DA)</a:t>
            </a:r>
            <a:endParaRPr lang="en-DK" sz="1200" dirty="0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ED648655-6E54-FCCD-CA86-A542AC517183}"/>
              </a:ext>
            </a:extLst>
          </p:cNvPr>
          <p:cNvSpPr/>
          <p:nvPr/>
        </p:nvSpPr>
        <p:spPr>
          <a:xfrm>
            <a:off x="5033072" y="3717032"/>
            <a:ext cx="3124795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SW Valid. Specifications</a:t>
            </a:r>
          </a:p>
          <a:p>
            <a:pPr algn="ctr"/>
            <a:r>
              <a:rPr lang="en-US" sz="1200" dirty="0"/>
              <a:t>(SPOC-TRCD-DA)</a:t>
            </a:r>
            <a:endParaRPr lang="en-DK" sz="1200" dirty="0"/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0329292E-CEA6-B8A8-2EBE-FE1AAF00BEBE}"/>
              </a:ext>
            </a:extLst>
          </p:cNvPr>
          <p:cNvSpPr/>
          <p:nvPr/>
        </p:nvSpPr>
        <p:spPr>
          <a:xfrm>
            <a:off x="5033072" y="2780928"/>
            <a:ext cx="3124795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SW Integration Record</a:t>
            </a:r>
          </a:p>
          <a:p>
            <a:pPr algn="ctr"/>
            <a:r>
              <a:rPr lang="en-US" sz="1200" dirty="0"/>
              <a:t>(SPOC-IRCD-DA)</a:t>
            </a:r>
            <a:endParaRPr lang="en-DK" sz="1200" dirty="0"/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04D18FF3-C9AC-9907-F7C7-6036DCC4569F}"/>
              </a:ext>
            </a:extLst>
          </p:cNvPr>
          <p:cNvSpPr/>
          <p:nvPr/>
        </p:nvSpPr>
        <p:spPr>
          <a:xfrm>
            <a:off x="8688288" y="2780928"/>
            <a:ext cx="3124795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SW Config File</a:t>
            </a:r>
          </a:p>
          <a:p>
            <a:pPr algn="ctr"/>
            <a:r>
              <a:rPr lang="en-US" sz="1200" dirty="0"/>
              <a:t>(SPOC-SCF-DA)</a:t>
            </a:r>
            <a:endParaRPr lang="en-DK" sz="1200" dirty="0"/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584366A4-E737-91A8-F310-745197BBE07A}"/>
              </a:ext>
            </a:extLst>
          </p:cNvPr>
          <p:cNvSpPr/>
          <p:nvPr/>
        </p:nvSpPr>
        <p:spPr>
          <a:xfrm>
            <a:off x="5020706" y="4365104"/>
            <a:ext cx="3124795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Calibration Method Desc.</a:t>
            </a:r>
          </a:p>
          <a:p>
            <a:pPr algn="ctr"/>
            <a:r>
              <a:rPr lang="en-US" sz="1200" dirty="0"/>
              <a:t>(SPOC-RP-DA)</a:t>
            </a:r>
            <a:endParaRPr lang="en-DK" sz="1200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AD8B1B4-46F3-F460-660C-26CE66B29ECD}"/>
              </a:ext>
            </a:extLst>
          </p:cNvPr>
          <p:cNvSpPr/>
          <p:nvPr/>
        </p:nvSpPr>
        <p:spPr>
          <a:xfrm>
            <a:off x="5521415" y="5388073"/>
            <a:ext cx="2191654" cy="3693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Firmwar</a:t>
            </a:r>
            <a:r>
              <a:rPr lang="en-US" dirty="0"/>
              <a:t>. </a:t>
            </a:r>
            <a:r>
              <a:rPr lang="en-US" dirty="0" err="1"/>
              <a:t>SourceCode</a:t>
            </a:r>
            <a:endParaRPr lang="en-DK" dirty="0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BAC5810-5795-2B7F-CA13-826ED6675418}"/>
              </a:ext>
            </a:extLst>
          </p:cNvPr>
          <p:cNvSpPr/>
          <p:nvPr/>
        </p:nvSpPr>
        <p:spPr>
          <a:xfrm>
            <a:off x="9055015" y="5397522"/>
            <a:ext cx="2191654" cy="3693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 </a:t>
            </a:r>
            <a:r>
              <a:rPr lang="en-US" dirty="0" err="1"/>
              <a:t>SourceCode</a:t>
            </a:r>
            <a:endParaRPr lang="en-DK" dirty="0"/>
          </a:p>
        </p:txBody>
      </p:sp>
      <p:sp>
        <p:nvSpPr>
          <p:cNvPr id="8" name="Flowchart: Alternate Process 19">
            <a:extLst>
              <a:ext uri="{FF2B5EF4-FFF2-40B4-BE49-F238E27FC236}">
                <a16:creationId xmlns:a16="http://schemas.microsoft.com/office/drawing/2014/main" id="{BFC6AA2C-EE4B-4F0F-E749-F9D881E713B2}"/>
              </a:ext>
            </a:extLst>
          </p:cNvPr>
          <p:cNvSpPr/>
          <p:nvPr/>
        </p:nvSpPr>
        <p:spPr>
          <a:xfrm>
            <a:off x="5033066" y="1916832"/>
            <a:ext cx="314361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SW Release Record </a:t>
            </a:r>
          </a:p>
          <a:p>
            <a:pPr algn="ctr"/>
            <a:r>
              <a:rPr lang="en-US" sz="1200" dirty="0"/>
              <a:t>(SPOC-SRCD-DA)</a:t>
            </a:r>
            <a:endParaRPr lang="en-DK" sz="1200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0C3E74A-1809-923A-5A05-45AFCB7C6BFD}"/>
              </a:ext>
            </a:extLst>
          </p:cNvPr>
          <p:cNvSpPr/>
          <p:nvPr/>
        </p:nvSpPr>
        <p:spPr>
          <a:xfrm>
            <a:off x="5033066" y="1199601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Manufacturing Documents</a:t>
            </a:r>
            <a:endParaRPr lang="en-D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AC9A1-BB68-424E-113D-2117C1AEBCCE}"/>
              </a:ext>
            </a:extLst>
          </p:cNvPr>
          <p:cNvSpPr txBox="1"/>
          <p:nvPr/>
        </p:nvSpPr>
        <p:spPr>
          <a:xfrm>
            <a:off x="8256240" y="28436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7C2DB7-20F0-7368-A5A2-399ECCC48B37}"/>
              </a:ext>
            </a:extLst>
          </p:cNvPr>
          <p:cNvSpPr txBox="1"/>
          <p:nvPr/>
        </p:nvSpPr>
        <p:spPr>
          <a:xfrm rot="5400000">
            <a:off x="6419657" y="246118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DAD767-43D0-D887-6162-F66C3D710A6A}"/>
              </a:ext>
            </a:extLst>
          </p:cNvPr>
          <p:cNvSpPr txBox="1"/>
          <p:nvPr/>
        </p:nvSpPr>
        <p:spPr>
          <a:xfrm rot="5400000">
            <a:off x="6419657" y="332060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20" name="Flowchart: Alternate Process 31">
            <a:extLst>
              <a:ext uri="{FF2B5EF4-FFF2-40B4-BE49-F238E27FC236}">
                <a16:creationId xmlns:a16="http://schemas.microsoft.com/office/drawing/2014/main" id="{0782CAEF-E78E-AB80-7E74-D5A5EE544044}"/>
              </a:ext>
            </a:extLst>
          </p:cNvPr>
          <p:cNvSpPr/>
          <p:nvPr/>
        </p:nvSpPr>
        <p:spPr>
          <a:xfrm>
            <a:off x="8581757" y="4346690"/>
            <a:ext cx="3124795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 Software As Built List</a:t>
            </a:r>
          </a:p>
          <a:p>
            <a:pPr algn="ctr"/>
            <a:r>
              <a:rPr lang="en-US" sz="1200" dirty="0"/>
              <a:t>(SPOC-ABL-DA)</a:t>
            </a:r>
            <a:endParaRPr lang="en-DK" sz="1200" dirty="0"/>
          </a:p>
        </p:txBody>
      </p:sp>
      <p:sp>
        <p:nvSpPr>
          <p:cNvPr id="22" name="Flowchart: Alternate Process 31">
            <a:extLst>
              <a:ext uri="{FF2B5EF4-FFF2-40B4-BE49-F238E27FC236}">
                <a16:creationId xmlns:a16="http://schemas.microsoft.com/office/drawing/2014/main" id="{79631E13-2AF4-1448-4784-D9996A32CEBB}"/>
              </a:ext>
            </a:extLst>
          </p:cNvPr>
          <p:cNvSpPr/>
          <p:nvPr/>
        </p:nvSpPr>
        <p:spPr>
          <a:xfrm>
            <a:off x="8616280" y="3694380"/>
            <a:ext cx="3124795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SPOC Software User Manual</a:t>
            </a:r>
          </a:p>
          <a:p>
            <a:pPr algn="ctr"/>
            <a:r>
              <a:rPr lang="en-US" sz="1200" dirty="0"/>
              <a:t>(SPOC-MAN-DA)</a:t>
            </a:r>
            <a:endParaRPr lang="en-DK" sz="1200" dirty="0"/>
          </a:p>
        </p:txBody>
      </p:sp>
    </p:spTree>
    <p:extLst>
      <p:ext uri="{BB962C8B-B14F-4D97-AF65-F5344CB8AC3E}">
        <p14:creationId xmlns:p14="http://schemas.microsoft.com/office/powerpoint/2010/main" val="135472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5E89-58C4-41C2-8082-8EB2C71B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&amp; re-</a:t>
            </a:r>
            <a:r>
              <a:rPr lang="en-US" dirty="0" err="1"/>
              <a:t>manf</a:t>
            </a:r>
            <a:r>
              <a:rPr lang="en-US" dirty="0"/>
              <a:t>. (example #1)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E72F-4B9C-43F8-B2E1-7838E8FB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1E526-E0C4-4013-86D4-9765ACCB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8</a:t>
            </a:fld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CB452-4EBF-E958-828C-B0BF4719EEAA}"/>
              </a:ext>
            </a:extLst>
          </p:cNvPr>
          <p:cNvSpPr txBox="1"/>
          <p:nvPr/>
        </p:nvSpPr>
        <p:spPr>
          <a:xfrm>
            <a:off x="4007768" y="5624968"/>
            <a:ext cx="473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Troubleshooting / Re-Manufacturing example #1</a:t>
            </a:r>
            <a:endParaRPr lang="en-DK" dirty="0"/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A609E190-1CE2-16BA-EB63-DFD80ACAAE48}"/>
              </a:ext>
            </a:extLst>
          </p:cNvPr>
          <p:cNvSpPr/>
          <p:nvPr/>
        </p:nvSpPr>
        <p:spPr>
          <a:xfrm>
            <a:off x="5400661" y="2903367"/>
            <a:ext cx="314361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PCB </a:t>
            </a:r>
            <a:r>
              <a:rPr lang="en-US" dirty="0" err="1"/>
              <a:t>Manf</a:t>
            </a:r>
            <a:r>
              <a:rPr lang="en-US" dirty="0"/>
              <a:t>. Records</a:t>
            </a:r>
          </a:p>
          <a:p>
            <a:pPr algn="ctr"/>
            <a:r>
              <a:rPr lang="en-US" sz="1200" dirty="0"/>
              <a:t>(SPOC-MRCD-DA)</a:t>
            </a:r>
            <a:endParaRPr lang="en-DK" sz="1200" dirty="0"/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D2154D58-579C-67C8-FAF2-B88D058AD549}"/>
              </a:ext>
            </a:extLst>
          </p:cNvPr>
          <p:cNvSpPr/>
          <p:nvPr/>
        </p:nvSpPr>
        <p:spPr>
          <a:xfrm>
            <a:off x="5400666" y="3477262"/>
            <a:ext cx="3124796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Mech. </a:t>
            </a:r>
            <a:r>
              <a:rPr lang="en-US" dirty="0" err="1"/>
              <a:t>Manf</a:t>
            </a:r>
            <a:r>
              <a:rPr lang="en-US" dirty="0"/>
              <a:t>. Records</a:t>
            </a:r>
          </a:p>
          <a:p>
            <a:pPr algn="ctr"/>
            <a:r>
              <a:rPr lang="en-US" sz="1200" dirty="0"/>
              <a:t>(SPOC-MRCD-DA)</a:t>
            </a:r>
            <a:endParaRPr lang="en-DK" sz="1200" dirty="0"/>
          </a:p>
        </p:txBody>
      </p:sp>
      <p:sp>
        <p:nvSpPr>
          <p:cNvPr id="7" name="Flowchart: Alternate Process 19">
            <a:extLst>
              <a:ext uri="{FF2B5EF4-FFF2-40B4-BE49-F238E27FC236}">
                <a16:creationId xmlns:a16="http://schemas.microsoft.com/office/drawing/2014/main" id="{26989427-4DA3-67DA-0820-0F61CFB185B6}"/>
              </a:ext>
            </a:extLst>
          </p:cNvPr>
          <p:cNvSpPr/>
          <p:nvPr/>
        </p:nvSpPr>
        <p:spPr>
          <a:xfrm>
            <a:off x="5400661" y="2349568"/>
            <a:ext cx="314361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Cable </a:t>
            </a:r>
            <a:r>
              <a:rPr lang="en-US" dirty="0" err="1"/>
              <a:t>Manf</a:t>
            </a:r>
            <a:r>
              <a:rPr lang="en-US" dirty="0"/>
              <a:t>. Records</a:t>
            </a:r>
          </a:p>
          <a:p>
            <a:pPr algn="ctr"/>
            <a:r>
              <a:rPr lang="en-US" sz="1200" dirty="0"/>
              <a:t>(SPOC-MRCD-DA)</a:t>
            </a:r>
            <a:endParaRPr lang="en-DK" sz="1200" dirty="0"/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0C9AAEC6-264A-ABDF-1011-EB7976993EC8}"/>
              </a:ext>
            </a:extLst>
          </p:cNvPr>
          <p:cNvSpPr/>
          <p:nvPr/>
        </p:nvSpPr>
        <p:spPr>
          <a:xfrm>
            <a:off x="6169377" y="1234797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Manufacturing Documents</a:t>
            </a:r>
            <a:endParaRPr lang="en-DK" dirty="0"/>
          </a:p>
        </p:txBody>
      </p:sp>
      <p:sp>
        <p:nvSpPr>
          <p:cNvPr id="8" name="Flowchart: Alternate Process 27">
            <a:extLst>
              <a:ext uri="{FF2B5EF4-FFF2-40B4-BE49-F238E27FC236}">
                <a16:creationId xmlns:a16="http://schemas.microsoft.com/office/drawing/2014/main" id="{CF4A6D33-3DA1-A587-EEC5-2B80E030EA35}"/>
              </a:ext>
            </a:extLst>
          </p:cNvPr>
          <p:cNvSpPr/>
          <p:nvPr/>
        </p:nvSpPr>
        <p:spPr>
          <a:xfrm>
            <a:off x="5399068" y="4051157"/>
            <a:ext cx="3124795" cy="554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SW Integration Record</a:t>
            </a:r>
          </a:p>
          <a:p>
            <a:pPr algn="ctr"/>
            <a:r>
              <a:rPr lang="en-US" sz="1200" dirty="0"/>
              <a:t>(SPOC-IRCD-DA)</a:t>
            </a:r>
            <a:endParaRPr lang="en-DK" sz="1200" dirty="0"/>
          </a:p>
        </p:txBody>
      </p:sp>
      <p:sp>
        <p:nvSpPr>
          <p:cNvPr id="13" name="Flowchart: Alternate Process 17">
            <a:extLst>
              <a:ext uri="{FF2B5EF4-FFF2-40B4-BE49-F238E27FC236}">
                <a16:creationId xmlns:a16="http://schemas.microsoft.com/office/drawing/2014/main" id="{88E2733F-ECCE-F9E9-E741-DF8D175A6BC9}"/>
              </a:ext>
            </a:extLst>
          </p:cNvPr>
          <p:cNvSpPr/>
          <p:nvPr/>
        </p:nvSpPr>
        <p:spPr>
          <a:xfrm>
            <a:off x="1892003" y="3496167"/>
            <a:ext cx="3124796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 CAD Model (</a:t>
            </a:r>
            <a:r>
              <a:rPr lang="en-US" dirty="0" err="1"/>
              <a:t>Updt</a:t>
            </a:r>
            <a:r>
              <a:rPr lang="en-US" dirty="0"/>
              <a:t>.)</a:t>
            </a:r>
          </a:p>
        </p:txBody>
      </p:sp>
      <p:sp>
        <p:nvSpPr>
          <p:cNvPr id="28" name="Flowchart: Alternate Process 15">
            <a:extLst>
              <a:ext uri="{FF2B5EF4-FFF2-40B4-BE49-F238E27FC236}">
                <a16:creationId xmlns:a16="http://schemas.microsoft.com/office/drawing/2014/main" id="{60C44AC1-73FA-085C-FDE5-75332E5485F0}"/>
              </a:ext>
            </a:extLst>
          </p:cNvPr>
          <p:cNvSpPr/>
          <p:nvPr/>
        </p:nvSpPr>
        <p:spPr>
          <a:xfrm>
            <a:off x="1892000" y="2349568"/>
            <a:ext cx="3124799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Config. Items Data List </a:t>
            </a:r>
          </a:p>
          <a:p>
            <a:pPr algn="ctr"/>
            <a:r>
              <a:rPr lang="en-US" sz="1200" dirty="0"/>
              <a:t>(SPOC-CIDL-DA)</a:t>
            </a:r>
            <a:endParaRPr lang="en-DK" sz="1200" dirty="0"/>
          </a:p>
        </p:txBody>
      </p:sp>
      <p:sp>
        <p:nvSpPr>
          <p:cNvPr id="29" name="Flowchart: Alternate Process 20">
            <a:extLst>
              <a:ext uri="{FF2B5EF4-FFF2-40B4-BE49-F238E27FC236}">
                <a16:creationId xmlns:a16="http://schemas.microsoft.com/office/drawing/2014/main" id="{7F889936-4657-CC96-4A8E-A4E28DDBF9AE}"/>
              </a:ext>
            </a:extLst>
          </p:cNvPr>
          <p:cNvSpPr/>
          <p:nvPr/>
        </p:nvSpPr>
        <p:spPr>
          <a:xfrm>
            <a:off x="1892002" y="2925806"/>
            <a:ext cx="3124797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 Parts List</a:t>
            </a:r>
          </a:p>
          <a:p>
            <a:pPr algn="ctr"/>
            <a:r>
              <a:rPr lang="en-US" sz="1200" dirty="0"/>
              <a:t>(SPOC-LST-DA)</a:t>
            </a:r>
            <a:endParaRPr lang="en-DK" sz="1200" dirty="0"/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C3F77925-6380-4E1E-6735-952332E08EB3}"/>
              </a:ext>
            </a:extLst>
          </p:cNvPr>
          <p:cNvSpPr/>
          <p:nvPr/>
        </p:nvSpPr>
        <p:spPr>
          <a:xfrm>
            <a:off x="2711624" y="1279080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Sourcing Documents</a:t>
            </a:r>
            <a:endParaRPr lang="en-DK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211D406-F1B8-2F67-D82A-E0971A9AD571}"/>
              </a:ext>
            </a:extLst>
          </p:cNvPr>
          <p:cNvSpPr/>
          <p:nvPr/>
        </p:nvSpPr>
        <p:spPr>
          <a:xfrm>
            <a:off x="2358572" y="4143722"/>
            <a:ext cx="2191654" cy="3693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PCB Gerber Files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3961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5E89-58C4-41C2-8082-8EB2C71B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&amp; </a:t>
            </a:r>
            <a:r>
              <a:rPr lang="en-US" dirty="0" err="1"/>
              <a:t>manf</a:t>
            </a:r>
            <a:r>
              <a:rPr lang="en-US" dirty="0"/>
              <a:t>. of SPOC (example #2)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E72F-4B9C-43F8-B2E1-7838E8FB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B29-AF7C-4C5C-BA69-346ED1723926}" type="datetime4">
              <a:rPr lang="en-US" smtClean="0"/>
              <a:t>October 24, 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1E526-E0C4-4013-86D4-9765ACCB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696A-FEED-42B7-86CF-545BFFFB14EF}" type="slidenum">
              <a:rPr lang="da-DK" smtClean="0"/>
              <a:t>9</a:t>
            </a:fld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CB452-4EBF-E958-828C-B0BF4719EEAA}"/>
              </a:ext>
            </a:extLst>
          </p:cNvPr>
          <p:cNvSpPr txBox="1"/>
          <p:nvPr/>
        </p:nvSpPr>
        <p:spPr>
          <a:xfrm>
            <a:off x="4799856" y="5634797"/>
            <a:ext cx="376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Upgrade &amp; Manufacturing example #2</a:t>
            </a:r>
            <a:endParaRPr lang="en-DK" dirty="0"/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A609E190-1CE2-16BA-EB63-DFD80ACAAE48}"/>
              </a:ext>
            </a:extLst>
          </p:cNvPr>
          <p:cNvSpPr/>
          <p:nvPr/>
        </p:nvSpPr>
        <p:spPr>
          <a:xfrm>
            <a:off x="8713029" y="2903367"/>
            <a:ext cx="3143611" cy="504056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PCB </a:t>
            </a:r>
            <a:r>
              <a:rPr lang="en-US" dirty="0" err="1"/>
              <a:t>Manf</a:t>
            </a:r>
            <a:r>
              <a:rPr lang="en-US" dirty="0"/>
              <a:t>. Records (</a:t>
            </a:r>
            <a:r>
              <a:rPr lang="en-US" dirty="0" err="1"/>
              <a:t>updt</a:t>
            </a:r>
            <a:r>
              <a:rPr lang="en-US" dirty="0"/>
              <a:t>.)</a:t>
            </a:r>
          </a:p>
          <a:p>
            <a:pPr algn="ctr"/>
            <a:r>
              <a:rPr lang="en-US" sz="1200" dirty="0"/>
              <a:t>(SPOC-MRCD-DA)</a:t>
            </a:r>
            <a:endParaRPr lang="en-DK" sz="1200" dirty="0"/>
          </a:p>
        </p:txBody>
      </p:sp>
      <p:sp>
        <p:nvSpPr>
          <p:cNvPr id="7" name="Flowchart: Alternate Process 19">
            <a:extLst>
              <a:ext uri="{FF2B5EF4-FFF2-40B4-BE49-F238E27FC236}">
                <a16:creationId xmlns:a16="http://schemas.microsoft.com/office/drawing/2014/main" id="{26989427-4DA3-67DA-0820-0F61CFB185B6}"/>
              </a:ext>
            </a:extLst>
          </p:cNvPr>
          <p:cNvSpPr/>
          <p:nvPr/>
        </p:nvSpPr>
        <p:spPr>
          <a:xfrm>
            <a:off x="8713029" y="2349568"/>
            <a:ext cx="3143611" cy="504056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Cable </a:t>
            </a:r>
            <a:r>
              <a:rPr lang="en-US" dirty="0" err="1"/>
              <a:t>Manf</a:t>
            </a:r>
            <a:r>
              <a:rPr lang="en-US" dirty="0"/>
              <a:t>. Records</a:t>
            </a:r>
          </a:p>
          <a:p>
            <a:pPr algn="ctr"/>
            <a:r>
              <a:rPr lang="en-US" sz="1200" dirty="0"/>
              <a:t>(SPOC-MRCD-DA)</a:t>
            </a:r>
            <a:endParaRPr lang="en-DK" sz="1200" dirty="0"/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0C9AAEC6-264A-ABDF-1011-EB7976993EC8}"/>
              </a:ext>
            </a:extLst>
          </p:cNvPr>
          <p:cNvSpPr/>
          <p:nvPr/>
        </p:nvSpPr>
        <p:spPr>
          <a:xfrm>
            <a:off x="7824192" y="1234797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Manufacturing Documents</a:t>
            </a:r>
            <a:endParaRPr lang="en-DK" dirty="0"/>
          </a:p>
        </p:txBody>
      </p:sp>
      <p:sp>
        <p:nvSpPr>
          <p:cNvPr id="13" name="Flowchart: Alternate Process 17">
            <a:extLst>
              <a:ext uri="{FF2B5EF4-FFF2-40B4-BE49-F238E27FC236}">
                <a16:creationId xmlns:a16="http://schemas.microsoft.com/office/drawing/2014/main" id="{88E2733F-ECCE-F9E9-E741-DF8D175A6BC9}"/>
              </a:ext>
            </a:extLst>
          </p:cNvPr>
          <p:cNvSpPr/>
          <p:nvPr/>
        </p:nvSpPr>
        <p:spPr>
          <a:xfrm>
            <a:off x="378916" y="3496167"/>
            <a:ext cx="3124796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 CAD Model (</a:t>
            </a:r>
            <a:r>
              <a:rPr lang="en-US" dirty="0" err="1"/>
              <a:t>Updt</a:t>
            </a:r>
            <a:r>
              <a:rPr lang="en-US" dirty="0"/>
              <a:t>.)</a:t>
            </a:r>
          </a:p>
        </p:txBody>
      </p:sp>
      <p:sp>
        <p:nvSpPr>
          <p:cNvPr id="28" name="Flowchart: Alternate Process 15">
            <a:extLst>
              <a:ext uri="{FF2B5EF4-FFF2-40B4-BE49-F238E27FC236}">
                <a16:creationId xmlns:a16="http://schemas.microsoft.com/office/drawing/2014/main" id="{60C44AC1-73FA-085C-FDE5-75332E5485F0}"/>
              </a:ext>
            </a:extLst>
          </p:cNvPr>
          <p:cNvSpPr/>
          <p:nvPr/>
        </p:nvSpPr>
        <p:spPr>
          <a:xfrm>
            <a:off x="378913" y="2349568"/>
            <a:ext cx="3124799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Config. Items Data List </a:t>
            </a:r>
          </a:p>
          <a:p>
            <a:pPr algn="ctr"/>
            <a:r>
              <a:rPr lang="en-US" sz="1200" dirty="0"/>
              <a:t>(SPOC-CIDL-DA)</a:t>
            </a:r>
            <a:endParaRPr lang="en-DK" sz="1200" dirty="0"/>
          </a:p>
        </p:txBody>
      </p:sp>
      <p:sp>
        <p:nvSpPr>
          <p:cNvPr id="29" name="Flowchart: Alternate Process 20">
            <a:extLst>
              <a:ext uri="{FF2B5EF4-FFF2-40B4-BE49-F238E27FC236}">
                <a16:creationId xmlns:a16="http://schemas.microsoft.com/office/drawing/2014/main" id="{7F889936-4657-CC96-4A8E-A4E28DDBF9AE}"/>
              </a:ext>
            </a:extLst>
          </p:cNvPr>
          <p:cNvSpPr/>
          <p:nvPr/>
        </p:nvSpPr>
        <p:spPr>
          <a:xfrm>
            <a:off x="378915" y="2925806"/>
            <a:ext cx="3124797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 Parts List</a:t>
            </a:r>
          </a:p>
          <a:p>
            <a:pPr algn="ctr"/>
            <a:r>
              <a:rPr lang="en-US" sz="1200" dirty="0"/>
              <a:t>(SPOC-LST-DA)</a:t>
            </a:r>
            <a:endParaRPr lang="en-DK" sz="1200" dirty="0"/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C3F77925-6380-4E1E-6735-952332E08EB3}"/>
              </a:ext>
            </a:extLst>
          </p:cNvPr>
          <p:cNvSpPr/>
          <p:nvPr/>
        </p:nvSpPr>
        <p:spPr>
          <a:xfrm>
            <a:off x="1198537" y="1279080"/>
            <a:ext cx="158417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Sourcing Documents</a:t>
            </a:r>
            <a:endParaRPr lang="en-DK" dirty="0"/>
          </a:p>
        </p:txBody>
      </p:sp>
      <p:sp>
        <p:nvSpPr>
          <p:cNvPr id="3" name="Flowchart: Alternate Process 23">
            <a:extLst>
              <a:ext uri="{FF2B5EF4-FFF2-40B4-BE49-F238E27FC236}">
                <a16:creationId xmlns:a16="http://schemas.microsoft.com/office/drawing/2014/main" id="{AF535F58-11B3-C5AB-D3E5-97F5EA2A5D48}"/>
              </a:ext>
            </a:extLst>
          </p:cNvPr>
          <p:cNvSpPr/>
          <p:nvPr/>
        </p:nvSpPr>
        <p:spPr>
          <a:xfrm>
            <a:off x="5303912" y="3861048"/>
            <a:ext cx="3124801" cy="504056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Schematics/Layout </a:t>
            </a:r>
            <a:r>
              <a:rPr lang="en-US" dirty="0" err="1"/>
              <a:t>Chg</a:t>
            </a:r>
            <a:r>
              <a:rPr lang="en-US" dirty="0"/>
              <a:t> Log</a:t>
            </a:r>
          </a:p>
          <a:p>
            <a:pPr algn="ctr"/>
            <a:r>
              <a:rPr lang="en-US" sz="1200" dirty="0"/>
              <a:t>(SPOC-LOG-DA)</a:t>
            </a:r>
            <a:endParaRPr lang="en-DK" sz="1200" dirty="0"/>
          </a:p>
        </p:txBody>
      </p:sp>
      <p:sp>
        <p:nvSpPr>
          <p:cNvPr id="6" name="Flowchart: Alternate Process 24">
            <a:extLst>
              <a:ext uri="{FF2B5EF4-FFF2-40B4-BE49-F238E27FC236}">
                <a16:creationId xmlns:a16="http://schemas.microsoft.com/office/drawing/2014/main" id="{7159B0C3-FD5F-F01F-E974-DD13671C0537}"/>
              </a:ext>
            </a:extLst>
          </p:cNvPr>
          <p:cNvSpPr/>
          <p:nvPr/>
        </p:nvSpPr>
        <p:spPr>
          <a:xfrm>
            <a:off x="5302797" y="2903367"/>
            <a:ext cx="3124801" cy="504056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PCB Layouts (</a:t>
            </a:r>
            <a:r>
              <a:rPr lang="en-US" dirty="0" err="1"/>
              <a:t>updt</a:t>
            </a:r>
            <a:r>
              <a:rPr lang="en-US" dirty="0"/>
              <a:t>.)</a:t>
            </a:r>
          </a:p>
          <a:p>
            <a:pPr algn="ctr"/>
            <a:r>
              <a:rPr lang="en-US" sz="1200" dirty="0"/>
              <a:t>(SPOC-E80-DA)</a:t>
            </a:r>
            <a:endParaRPr lang="en-DK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E079A-E1C8-B079-E183-CC8BC9CEECB4}"/>
              </a:ext>
            </a:extLst>
          </p:cNvPr>
          <p:cNvSpPr txBox="1"/>
          <p:nvPr/>
        </p:nvSpPr>
        <p:spPr>
          <a:xfrm>
            <a:off x="8399329" y="294924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A943A-3595-8454-D893-8C9EACFCC3AE}"/>
              </a:ext>
            </a:extLst>
          </p:cNvPr>
          <p:cNvSpPr txBox="1"/>
          <p:nvPr/>
        </p:nvSpPr>
        <p:spPr>
          <a:xfrm rot="5400000">
            <a:off x="6635681" y="3464625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17" name="Flowchart: Alternate Process 24">
            <a:extLst>
              <a:ext uri="{FF2B5EF4-FFF2-40B4-BE49-F238E27FC236}">
                <a16:creationId xmlns:a16="http://schemas.microsoft.com/office/drawing/2014/main" id="{5C1AAAAD-1BD8-6718-EF14-E8B7E071D00F}"/>
              </a:ext>
            </a:extLst>
          </p:cNvPr>
          <p:cNvSpPr/>
          <p:nvPr/>
        </p:nvSpPr>
        <p:spPr>
          <a:xfrm>
            <a:off x="5302797" y="2033939"/>
            <a:ext cx="3124801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Schematic Diagrams (</a:t>
            </a:r>
            <a:r>
              <a:rPr lang="en-US" dirty="0" err="1"/>
              <a:t>updt</a:t>
            </a:r>
            <a:r>
              <a:rPr lang="en-US" dirty="0"/>
              <a:t>.)</a:t>
            </a:r>
          </a:p>
          <a:p>
            <a:pPr algn="ctr"/>
            <a:r>
              <a:rPr lang="en-US" sz="1200" dirty="0"/>
              <a:t>(SPOC-E99-DA)</a:t>
            </a:r>
            <a:endParaRPr lang="en-DK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106FB-FD1C-1DC3-7634-71793E98A06B}"/>
              </a:ext>
            </a:extLst>
          </p:cNvPr>
          <p:cNvSpPr txBox="1"/>
          <p:nvPr/>
        </p:nvSpPr>
        <p:spPr>
          <a:xfrm rot="5400000">
            <a:off x="6635681" y="2551955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FA0F30-9C25-E3D0-2602-0775978934D4}"/>
              </a:ext>
            </a:extLst>
          </p:cNvPr>
          <p:cNvSpPr txBox="1"/>
          <p:nvPr/>
        </p:nvSpPr>
        <p:spPr>
          <a:xfrm>
            <a:off x="793697" y="4869160"/>
            <a:ext cx="249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Legend</a:t>
            </a:r>
          </a:p>
          <a:p>
            <a:r>
              <a:rPr lang="en-US" dirty="0"/>
              <a:t>Blue: Delivered</a:t>
            </a:r>
          </a:p>
          <a:p>
            <a:r>
              <a:rPr lang="en-US" dirty="0"/>
              <a:t>Purple: To be created</a:t>
            </a:r>
            <a:endParaRPr lang="en-DK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DB5C7823-F65D-50A3-3E7D-C80D95C2364E}"/>
              </a:ext>
            </a:extLst>
          </p:cNvPr>
          <p:cNvSpPr/>
          <p:nvPr/>
        </p:nvSpPr>
        <p:spPr>
          <a:xfrm>
            <a:off x="5769370" y="4761409"/>
            <a:ext cx="2191654" cy="36933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PCB Gerber Files</a:t>
            </a:r>
            <a:endParaRPr lang="en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B4CED-FD7C-8A1A-592E-16CE3785F253}"/>
              </a:ext>
            </a:extLst>
          </p:cNvPr>
          <p:cNvSpPr txBox="1"/>
          <p:nvPr/>
        </p:nvSpPr>
        <p:spPr>
          <a:xfrm rot="5400000">
            <a:off x="6635681" y="4400729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-&gt; 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5992122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C 4-3 Template.potx" id="{D071D373-FF3E-409D-A862-88D7D0FD0B71}" vid="{3F0BBDCF-55D8-40BB-8EB0-4951E7E25DF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6990</TotalTime>
  <Words>1271</Words>
  <Application>Microsoft Office PowerPoint</Application>
  <PresentationFormat>Widescreen</PresentationFormat>
  <Paragraphs>414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Kontortema</vt:lpstr>
      <vt:lpstr>Welcome</vt:lpstr>
      <vt:lpstr>Agenda</vt:lpstr>
      <vt:lpstr>Presentation of Build HW &amp; SW</vt:lpstr>
      <vt:lpstr>Deliverable Items List</vt:lpstr>
      <vt:lpstr>Documentation</vt:lpstr>
      <vt:lpstr>Documentation Overview (Cont’d)</vt:lpstr>
      <vt:lpstr>Documentation Overview (Cont’d)</vt:lpstr>
      <vt:lpstr>Troubleshooting &amp; re-manf. (example #1)</vt:lpstr>
      <vt:lpstr>Upgrade &amp; manf. of SPOC (example #2)</vt:lpstr>
      <vt:lpstr>Deliverable Documentation</vt:lpstr>
      <vt:lpstr>Overview of DOC numbers per link</vt:lpstr>
      <vt:lpstr>Identified Tweaks for Operation</vt:lpstr>
      <vt:lpstr>Summary of Lessons Learned</vt:lpstr>
      <vt:lpstr>SPOC Upgrade to Flight Model build (EM-&gt;FM)</vt:lpstr>
      <vt:lpstr>Thank you for your attention!</vt:lpstr>
    </vt:vector>
  </TitlesOfParts>
  <Company>Damec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lokaler</dc:title>
  <dc:creator>Thomas A. E. Andersen</dc:creator>
  <cp:lastModifiedBy>Jesper Carlsen</cp:lastModifiedBy>
  <cp:revision>289</cp:revision>
  <cp:lastPrinted>2021-05-31T07:48:24Z</cp:lastPrinted>
  <dcterms:created xsi:type="dcterms:W3CDTF">2016-08-09T08:47:54Z</dcterms:created>
  <dcterms:modified xsi:type="dcterms:W3CDTF">2022-10-24T12:49:37Z</dcterms:modified>
</cp:coreProperties>
</file>