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 id="2147483675" r:id="rId5"/>
  </p:sldMasterIdLst>
  <p:notesMasterIdLst>
    <p:notesMasterId r:id="rId65"/>
  </p:notesMasterIdLst>
  <p:handoutMasterIdLst>
    <p:handoutMasterId r:id="rId66"/>
  </p:handoutMasterIdLst>
  <p:sldIdLst>
    <p:sldId id="285" r:id="rId6"/>
    <p:sldId id="488" r:id="rId7"/>
    <p:sldId id="587" r:id="rId8"/>
    <p:sldId id="532" r:id="rId9"/>
    <p:sldId id="572" r:id="rId10"/>
    <p:sldId id="592" r:id="rId11"/>
    <p:sldId id="589" r:id="rId12"/>
    <p:sldId id="593" r:id="rId13"/>
    <p:sldId id="573" r:id="rId14"/>
    <p:sldId id="598" r:id="rId15"/>
    <p:sldId id="538" r:id="rId16"/>
    <p:sldId id="559" r:id="rId17"/>
    <p:sldId id="564" r:id="rId18"/>
    <p:sldId id="560" r:id="rId19"/>
    <p:sldId id="565" r:id="rId20"/>
    <p:sldId id="566" r:id="rId21"/>
    <p:sldId id="561" r:id="rId22"/>
    <p:sldId id="568" r:id="rId23"/>
    <p:sldId id="562" r:id="rId24"/>
    <p:sldId id="567" r:id="rId25"/>
    <p:sldId id="563" r:id="rId26"/>
    <p:sldId id="569" r:id="rId27"/>
    <p:sldId id="570" r:id="rId28"/>
    <p:sldId id="606" r:id="rId29"/>
    <p:sldId id="586" r:id="rId30"/>
    <p:sldId id="599" r:id="rId31"/>
    <p:sldId id="558" r:id="rId32"/>
    <p:sldId id="539" r:id="rId33"/>
    <p:sldId id="540" r:id="rId34"/>
    <p:sldId id="541" r:id="rId35"/>
    <p:sldId id="543" r:id="rId36"/>
    <p:sldId id="544" r:id="rId37"/>
    <p:sldId id="546" r:id="rId38"/>
    <p:sldId id="547" r:id="rId39"/>
    <p:sldId id="549" r:id="rId40"/>
    <p:sldId id="550" r:id="rId41"/>
    <p:sldId id="552" r:id="rId42"/>
    <p:sldId id="557" r:id="rId43"/>
    <p:sldId id="553" r:id="rId44"/>
    <p:sldId id="554" r:id="rId45"/>
    <p:sldId id="601" r:id="rId46"/>
    <p:sldId id="555" r:id="rId47"/>
    <p:sldId id="596" r:id="rId48"/>
    <p:sldId id="574" r:id="rId49"/>
    <p:sldId id="537" r:id="rId50"/>
    <p:sldId id="578" r:id="rId51"/>
    <p:sldId id="594" r:id="rId52"/>
    <p:sldId id="579" r:id="rId53"/>
    <p:sldId id="575" r:id="rId54"/>
    <p:sldId id="577" r:id="rId55"/>
    <p:sldId id="604" r:id="rId56"/>
    <p:sldId id="595" r:id="rId57"/>
    <p:sldId id="581" r:id="rId58"/>
    <p:sldId id="582" r:id="rId59"/>
    <p:sldId id="583" r:id="rId60"/>
    <p:sldId id="584" r:id="rId61"/>
    <p:sldId id="585" r:id="rId62"/>
    <p:sldId id="602" r:id="rId63"/>
    <p:sldId id="603" r:id="rId64"/>
  </p:sldIdLst>
  <p:sldSz cx="12192000" cy="6858000"/>
  <p:notesSz cx="7099300" cy="10234613"/>
  <p:defaultTextStyle>
    <a:defPPr>
      <a:defRPr lang="es-ES"/>
    </a:defPPr>
    <a:lvl1pPr algn="l" rtl="0" fontAlgn="base">
      <a:spcBef>
        <a:spcPct val="20000"/>
      </a:spcBef>
      <a:spcAft>
        <a:spcPct val="0"/>
      </a:spcAft>
      <a:buSzPct val="100000"/>
      <a:defRPr sz="1400" b="1" kern="1200">
        <a:solidFill>
          <a:srgbClr val="04248C"/>
        </a:solidFill>
        <a:latin typeface="Arial" charset="0"/>
        <a:ea typeface="+mn-ea"/>
        <a:cs typeface="+mn-cs"/>
      </a:defRPr>
    </a:lvl1pPr>
    <a:lvl2pPr marL="457200" algn="l" rtl="0" fontAlgn="base">
      <a:spcBef>
        <a:spcPct val="20000"/>
      </a:spcBef>
      <a:spcAft>
        <a:spcPct val="0"/>
      </a:spcAft>
      <a:buSzPct val="100000"/>
      <a:defRPr sz="1400" b="1" kern="1200">
        <a:solidFill>
          <a:srgbClr val="04248C"/>
        </a:solidFill>
        <a:latin typeface="Arial" charset="0"/>
        <a:ea typeface="+mn-ea"/>
        <a:cs typeface="+mn-cs"/>
      </a:defRPr>
    </a:lvl2pPr>
    <a:lvl3pPr marL="914400" algn="l" rtl="0" fontAlgn="base">
      <a:spcBef>
        <a:spcPct val="20000"/>
      </a:spcBef>
      <a:spcAft>
        <a:spcPct val="0"/>
      </a:spcAft>
      <a:buSzPct val="100000"/>
      <a:defRPr sz="1400" b="1" kern="1200">
        <a:solidFill>
          <a:srgbClr val="04248C"/>
        </a:solidFill>
        <a:latin typeface="Arial" charset="0"/>
        <a:ea typeface="+mn-ea"/>
        <a:cs typeface="+mn-cs"/>
      </a:defRPr>
    </a:lvl3pPr>
    <a:lvl4pPr marL="1371600" algn="l" rtl="0" fontAlgn="base">
      <a:spcBef>
        <a:spcPct val="20000"/>
      </a:spcBef>
      <a:spcAft>
        <a:spcPct val="0"/>
      </a:spcAft>
      <a:buSzPct val="100000"/>
      <a:defRPr sz="1400" b="1" kern="1200">
        <a:solidFill>
          <a:srgbClr val="04248C"/>
        </a:solidFill>
        <a:latin typeface="Arial" charset="0"/>
        <a:ea typeface="+mn-ea"/>
        <a:cs typeface="+mn-cs"/>
      </a:defRPr>
    </a:lvl4pPr>
    <a:lvl5pPr marL="1828800" algn="l" rtl="0" fontAlgn="base">
      <a:spcBef>
        <a:spcPct val="20000"/>
      </a:spcBef>
      <a:spcAft>
        <a:spcPct val="0"/>
      </a:spcAft>
      <a:buSzPct val="100000"/>
      <a:defRPr sz="1400" b="1" kern="1200">
        <a:solidFill>
          <a:srgbClr val="04248C"/>
        </a:solidFill>
        <a:latin typeface="Arial" charset="0"/>
        <a:ea typeface="+mn-ea"/>
        <a:cs typeface="+mn-cs"/>
      </a:defRPr>
    </a:lvl5pPr>
    <a:lvl6pPr marL="2286000" algn="l" defTabSz="914400" rtl="0" eaLnBrk="1" latinLnBrk="0" hangingPunct="1">
      <a:defRPr sz="1400" b="1" kern="1200">
        <a:solidFill>
          <a:srgbClr val="04248C"/>
        </a:solidFill>
        <a:latin typeface="Arial" charset="0"/>
        <a:ea typeface="+mn-ea"/>
        <a:cs typeface="+mn-cs"/>
      </a:defRPr>
    </a:lvl6pPr>
    <a:lvl7pPr marL="2743200" algn="l" defTabSz="914400" rtl="0" eaLnBrk="1" latinLnBrk="0" hangingPunct="1">
      <a:defRPr sz="1400" b="1" kern="1200">
        <a:solidFill>
          <a:srgbClr val="04248C"/>
        </a:solidFill>
        <a:latin typeface="Arial" charset="0"/>
        <a:ea typeface="+mn-ea"/>
        <a:cs typeface="+mn-cs"/>
      </a:defRPr>
    </a:lvl7pPr>
    <a:lvl8pPr marL="3200400" algn="l" defTabSz="914400" rtl="0" eaLnBrk="1" latinLnBrk="0" hangingPunct="1">
      <a:defRPr sz="1400" b="1" kern="1200">
        <a:solidFill>
          <a:srgbClr val="04248C"/>
        </a:solidFill>
        <a:latin typeface="Arial" charset="0"/>
        <a:ea typeface="+mn-ea"/>
        <a:cs typeface="+mn-cs"/>
      </a:defRPr>
    </a:lvl8pPr>
    <a:lvl9pPr marL="3657600" algn="l" defTabSz="914400" rtl="0" eaLnBrk="1" latinLnBrk="0" hangingPunct="1">
      <a:defRPr sz="1400" b="1" kern="1200">
        <a:solidFill>
          <a:srgbClr val="04248C"/>
        </a:solidFill>
        <a:latin typeface="Arial" charset="0"/>
        <a:ea typeface="+mn-ea"/>
        <a:cs typeface="+mn-cs"/>
      </a:defRPr>
    </a:lvl9pPr>
  </p:defaultTextStyle>
  <p:extLst>
    <p:ext uri="{EFAFB233-063F-42B5-8137-9DF3F51BA10A}">
      <p15:sldGuideLst xmlns:p15="http://schemas.microsoft.com/office/powerpoint/2012/main">
        <p15:guide id="1" orient="horz" pos="3720" userDrawn="1">
          <p15:clr>
            <a:srgbClr val="A4A3A4"/>
          </p15:clr>
        </p15:guide>
        <p15:guide id="2" orient="horz" pos="1584" userDrawn="1">
          <p15:clr>
            <a:srgbClr val="A4A3A4"/>
          </p15:clr>
        </p15:guide>
        <p15:guide id="3" pos="7044" userDrawn="1">
          <p15:clr>
            <a:srgbClr val="A4A3A4"/>
          </p15:clr>
        </p15:guide>
        <p15:guide id="4" pos="5616"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dro Cobas Herrero" initials="PCH" lastIdx="0" clrIdx="0">
    <p:extLst>
      <p:ext uri="{19B8F6BF-5375-455C-9EA6-DF929625EA0E}">
        <p15:presenceInfo xmlns:p15="http://schemas.microsoft.com/office/powerpoint/2012/main" userId="S-1-5-21-1614895754-1592454029-725345543-17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377BCD"/>
    <a:srgbClr val="3174C5"/>
    <a:srgbClr val="2C69B2"/>
    <a:srgbClr val="285EA0"/>
    <a:srgbClr val="23538D"/>
    <a:srgbClr val="3BA0BB"/>
    <a:srgbClr val="41A7C3"/>
    <a:srgbClr val="33869D"/>
    <a:srgbClr val="3A6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87442" autoAdjust="0"/>
  </p:normalViewPr>
  <p:slideViewPr>
    <p:cSldViewPr snapToGrid="0">
      <p:cViewPr varScale="1">
        <p:scale>
          <a:sx n="113" d="100"/>
          <a:sy n="113" d="100"/>
        </p:scale>
        <p:origin x="102" y="150"/>
      </p:cViewPr>
      <p:guideLst>
        <p:guide orient="horz" pos="3720"/>
        <p:guide orient="horz" pos="1584"/>
        <p:guide pos="7044"/>
        <p:guide pos="5616"/>
      </p:guideLst>
    </p:cSldViewPr>
  </p:slideViewPr>
  <p:outlineViewPr>
    <p:cViewPr>
      <p:scale>
        <a:sx n="33" d="100"/>
        <a:sy n="33" d="100"/>
      </p:scale>
      <p:origin x="0" y="-753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8" d="100"/>
          <a:sy n="78" d="100"/>
        </p:scale>
        <p:origin x="3984" y="11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448" tIns="48225" rIns="96448" bIns="48225" numCol="1" anchor="t" anchorCtr="0" compatLnSpc="1">
            <a:prstTxWarp prst="textNoShape">
              <a:avLst/>
            </a:prstTxWarp>
          </a:bodyPr>
          <a:lstStyle>
            <a:lvl1pPr defTabSz="962025">
              <a:spcBef>
                <a:spcPct val="0"/>
              </a:spcBef>
              <a:buSzTx/>
              <a:defRPr sz="1200" b="0">
                <a:solidFill>
                  <a:schemeClr val="tx1"/>
                </a:solidFill>
                <a:latin typeface="Times New Roman" pitchFamily="18" charset="0"/>
              </a:defRPr>
            </a:lvl1pPr>
          </a:lstStyle>
          <a:p>
            <a:pPr>
              <a:defRPr/>
            </a:pPr>
            <a:endParaRPr lang="es-ES"/>
          </a:p>
        </p:txBody>
      </p:sp>
      <p:sp>
        <p:nvSpPr>
          <p:cNvPr id="8195"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6448" tIns="48225" rIns="96448" bIns="48225" numCol="1" anchor="t" anchorCtr="0" compatLnSpc="1">
            <a:prstTxWarp prst="textNoShape">
              <a:avLst/>
            </a:prstTxWarp>
          </a:bodyPr>
          <a:lstStyle>
            <a:lvl1pPr algn="r" defTabSz="962025">
              <a:spcBef>
                <a:spcPct val="0"/>
              </a:spcBef>
              <a:buSzTx/>
              <a:defRPr sz="1200" b="0">
                <a:solidFill>
                  <a:schemeClr val="tx1"/>
                </a:solidFill>
                <a:latin typeface="Times New Roman" pitchFamily="18" charset="0"/>
              </a:defRPr>
            </a:lvl1pPr>
          </a:lstStyle>
          <a:p>
            <a:pPr>
              <a:defRPr/>
            </a:pPr>
            <a:endParaRPr lang="es-ES"/>
          </a:p>
        </p:txBody>
      </p:sp>
      <p:sp>
        <p:nvSpPr>
          <p:cNvPr id="8196"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6448" tIns="48225" rIns="96448" bIns="48225" numCol="1" anchor="b" anchorCtr="0" compatLnSpc="1">
            <a:prstTxWarp prst="textNoShape">
              <a:avLst/>
            </a:prstTxWarp>
          </a:bodyPr>
          <a:lstStyle>
            <a:lvl1pPr defTabSz="962025">
              <a:spcBef>
                <a:spcPct val="0"/>
              </a:spcBef>
              <a:buSzTx/>
              <a:defRPr sz="1200" b="0">
                <a:solidFill>
                  <a:schemeClr val="tx1"/>
                </a:solidFill>
                <a:latin typeface="Times New Roman" pitchFamily="18" charset="0"/>
              </a:defRPr>
            </a:lvl1pPr>
          </a:lstStyle>
          <a:p>
            <a:pPr>
              <a:defRPr/>
            </a:pPr>
            <a:endParaRPr lang="es-ES"/>
          </a:p>
        </p:txBody>
      </p:sp>
      <p:sp>
        <p:nvSpPr>
          <p:cNvPr id="8197"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6448" tIns="48225" rIns="96448" bIns="48225" numCol="1" anchor="b" anchorCtr="0" compatLnSpc="1">
            <a:prstTxWarp prst="textNoShape">
              <a:avLst/>
            </a:prstTxWarp>
          </a:bodyPr>
          <a:lstStyle>
            <a:lvl1pPr algn="r" defTabSz="962025">
              <a:spcBef>
                <a:spcPct val="0"/>
              </a:spcBef>
              <a:buSzTx/>
              <a:defRPr sz="1200" b="0">
                <a:solidFill>
                  <a:schemeClr val="tx1"/>
                </a:solidFill>
                <a:latin typeface="Times New Roman" pitchFamily="18" charset="0"/>
              </a:defRPr>
            </a:lvl1pPr>
          </a:lstStyle>
          <a:p>
            <a:pPr>
              <a:defRPr/>
            </a:pPr>
            <a:fld id="{F6ED7393-2FEA-4208-AB59-99F98A3F89C2}" type="slidenum">
              <a:rPr lang="es-ES"/>
              <a:pPr>
                <a:defRPr/>
              </a:pPr>
              <a:t>‹#›</a:t>
            </a:fld>
            <a:endParaRPr 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448" tIns="48225" rIns="96448" bIns="48225" numCol="1" anchor="t" anchorCtr="0" compatLnSpc="1">
            <a:prstTxWarp prst="textNoShape">
              <a:avLst/>
            </a:prstTxWarp>
          </a:bodyPr>
          <a:lstStyle>
            <a:lvl1pPr defTabSz="962025">
              <a:spcBef>
                <a:spcPct val="0"/>
              </a:spcBef>
              <a:buSzTx/>
              <a:defRPr sz="1200" b="0">
                <a:solidFill>
                  <a:schemeClr val="tx1"/>
                </a:solidFill>
                <a:latin typeface="Times New Roman" pitchFamily="18" charset="0"/>
              </a:defRPr>
            </a:lvl1pPr>
          </a:lstStyle>
          <a:p>
            <a:pPr>
              <a:defRPr/>
            </a:pPr>
            <a:endParaRPr lang="es-ES"/>
          </a:p>
        </p:txBody>
      </p:sp>
      <p:sp>
        <p:nvSpPr>
          <p:cNvPr id="6147"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6448" tIns="48225" rIns="96448" bIns="48225" numCol="1" anchor="t" anchorCtr="0" compatLnSpc="1">
            <a:prstTxWarp prst="textNoShape">
              <a:avLst/>
            </a:prstTxWarp>
          </a:bodyPr>
          <a:lstStyle>
            <a:lvl1pPr algn="r" defTabSz="962025">
              <a:spcBef>
                <a:spcPct val="0"/>
              </a:spcBef>
              <a:buSzTx/>
              <a:defRPr sz="1200" b="0">
                <a:solidFill>
                  <a:schemeClr val="tx1"/>
                </a:solidFill>
                <a:latin typeface="Times New Roman" pitchFamily="18" charset="0"/>
              </a:defRPr>
            </a:lvl1pPr>
          </a:lstStyle>
          <a:p>
            <a:pPr>
              <a:defRPr/>
            </a:pPr>
            <a:endParaRPr lang="es-ES"/>
          </a:p>
        </p:txBody>
      </p:sp>
      <p:sp>
        <p:nvSpPr>
          <p:cNvPr id="33796" name="Rectangle 4"/>
          <p:cNvSpPr>
            <a:spLocks noGrp="1" noRot="1" noChangeAspect="1" noChangeArrowheads="1" noTextEdit="1"/>
          </p:cNvSpPr>
          <p:nvPr>
            <p:ph type="sldImg" idx="2"/>
          </p:nvPr>
        </p:nvSpPr>
        <p:spPr bwMode="auto">
          <a:xfrm>
            <a:off x="138113" y="766763"/>
            <a:ext cx="6823075" cy="38385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46150" y="4862513"/>
            <a:ext cx="5207000" cy="4605337"/>
          </a:xfrm>
          <a:prstGeom prst="rect">
            <a:avLst/>
          </a:prstGeom>
          <a:noFill/>
          <a:ln w="9525">
            <a:noFill/>
            <a:miter lim="800000"/>
            <a:headEnd/>
            <a:tailEnd/>
          </a:ln>
          <a:effectLst/>
        </p:spPr>
        <p:txBody>
          <a:bodyPr vert="horz" wrap="square" lIns="96448" tIns="48225" rIns="96448" bIns="48225"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150"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6448" tIns="48225" rIns="96448" bIns="48225" numCol="1" anchor="b" anchorCtr="0" compatLnSpc="1">
            <a:prstTxWarp prst="textNoShape">
              <a:avLst/>
            </a:prstTxWarp>
          </a:bodyPr>
          <a:lstStyle>
            <a:lvl1pPr defTabSz="962025">
              <a:spcBef>
                <a:spcPct val="0"/>
              </a:spcBef>
              <a:buSzTx/>
              <a:defRPr sz="1200" b="0">
                <a:solidFill>
                  <a:schemeClr val="tx1"/>
                </a:solidFill>
                <a:latin typeface="Times New Roman" pitchFamily="18" charset="0"/>
              </a:defRPr>
            </a:lvl1pPr>
          </a:lstStyle>
          <a:p>
            <a:pPr>
              <a:defRPr/>
            </a:pPr>
            <a:endParaRPr lang="es-ES"/>
          </a:p>
        </p:txBody>
      </p:sp>
      <p:sp>
        <p:nvSpPr>
          <p:cNvPr id="6151"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6448" tIns="48225" rIns="96448" bIns="48225" numCol="1" anchor="b" anchorCtr="0" compatLnSpc="1">
            <a:prstTxWarp prst="textNoShape">
              <a:avLst/>
            </a:prstTxWarp>
          </a:bodyPr>
          <a:lstStyle>
            <a:lvl1pPr algn="r" defTabSz="962025">
              <a:spcBef>
                <a:spcPct val="0"/>
              </a:spcBef>
              <a:buSzTx/>
              <a:defRPr sz="1200" b="0">
                <a:solidFill>
                  <a:schemeClr val="tx1"/>
                </a:solidFill>
                <a:latin typeface="Times New Roman" pitchFamily="18" charset="0"/>
              </a:defRPr>
            </a:lvl1pPr>
          </a:lstStyle>
          <a:p>
            <a:pPr>
              <a:defRPr/>
            </a:pPr>
            <a:fld id="{89E14AE1-9C73-4E99-8B2A-5D5B11E462C2}"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038A26-C371-4603-86AA-3822CBFEB38B}" type="slidenum">
              <a:rPr lang="es-ES" smtClean="0"/>
              <a:pPr/>
              <a:t>1</a:t>
            </a:fld>
            <a:endParaRPr lang="es-ES"/>
          </a:p>
        </p:txBody>
      </p:sp>
      <p:sp>
        <p:nvSpPr>
          <p:cNvPr id="34819" name="Rectangle 2"/>
          <p:cNvSpPr>
            <a:spLocks noGrp="1" noRot="1" noChangeAspect="1" noChangeArrowheads="1" noTextEdit="1"/>
          </p:cNvSpPr>
          <p:nvPr>
            <p:ph type="sldImg"/>
          </p:nvPr>
        </p:nvSpPr>
        <p:spPr>
          <a:xfrm>
            <a:off x="138113" y="766763"/>
            <a:ext cx="6823075" cy="3838575"/>
          </a:xfrm>
          <a:ln/>
        </p:spPr>
      </p:sp>
      <p:sp>
        <p:nvSpPr>
          <p:cNvPr id="3482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815855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13</a:t>
            </a:fld>
            <a:endParaRPr lang="es-ES"/>
          </a:p>
        </p:txBody>
      </p:sp>
    </p:spTree>
    <p:extLst>
      <p:ext uri="{BB962C8B-B14F-4D97-AF65-F5344CB8AC3E}">
        <p14:creationId xmlns:p14="http://schemas.microsoft.com/office/powerpoint/2010/main" val="3895781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14</a:t>
            </a:fld>
            <a:endParaRPr lang="es-ES"/>
          </a:p>
        </p:txBody>
      </p:sp>
    </p:spTree>
    <p:extLst>
      <p:ext uri="{BB962C8B-B14F-4D97-AF65-F5344CB8AC3E}">
        <p14:creationId xmlns:p14="http://schemas.microsoft.com/office/powerpoint/2010/main" val="130484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15</a:t>
            </a:fld>
            <a:endParaRPr lang="es-ES"/>
          </a:p>
        </p:txBody>
      </p:sp>
    </p:spTree>
    <p:extLst>
      <p:ext uri="{BB962C8B-B14F-4D97-AF65-F5344CB8AC3E}">
        <p14:creationId xmlns:p14="http://schemas.microsoft.com/office/powerpoint/2010/main" val="3274403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16</a:t>
            </a:fld>
            <a:endParaRPr lang="es-ES"/>
          </a:p>
        </p:txBody>
      </p:sp>
    </p:spTree>
    <p:extLst>
      <p:ext uri="{BB962C8B-B14F-4D97-AF65-F5344CB8AC3E}">
        <p14:creationId xmlns:p14="http://schemas.microsoft.com/office/powerpoint/2010/main" val="7272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17</a:t>
            </a:fld>
            <a:endParaRPr lang="es-ES"/>
          </a:p>
        </p:txBody>
      </p:sp>
    </p:spTree>
    <p:extLst>
      <p:ext uri="{BB962C8B-B14F-4D97-AF65-F5344CB8AC3E}">
        <p14:creationId xmlns:p14="http://schemas.microsoft.com/office/powerpoint/2010/main" val="4202601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18</a:t>
            </a:fld>
            <a:endParaRPr lang="es-ES"/>
          </a:p>
        </p:txBody>
      </p:sp>
    </p:spTree>
    <p:extLst>
      <p:ext uri="{BB962C8B-B14F-4D97-AF65-F5344CB8AC3E}">
        <p14:creationId xmlns:p14="http://schemas.microsoft.com/office/powerpoint/2010/main" val="3667433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19</a:t>
            </a:fld>
            <a:endParaRPr lang="es-ES"/>
          </a:p>
        </p:txBody>
      </p:sp>
    </p:spTree>
    <p:extLst>
      <p:ext uri="{BB962C8B-B14F-4D97-AF65-F5344CB8AC3E}">
        <p14:creationId xmlns:p14="http://schemas.microsoft.com/office/powerpoint/2010/main" val="1236455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20</a:t>
            </a:fld>
            <a:endParaRPr lang="es-ES"/>
          </a:p>
        </p:txBody>
      </p:sp>
    </p:spTree>
    <p:extLst>
      <p:ext uri="{BB962C8B-B14F-4D97-AF65-F5344CB8AC3E}">
        <p14:creationId xmlns:p14="http://schemas.microsoft.com/office/powerpoint/2010/main" val="3307044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21</a:t>
            </a:fld>
            <a:endParaRPr lang="es-ES"/>
          </a:p>
        </p:txBody>
      </p:sp>
    </p:spTree>
    <p:extLst>
      <p:ext uri="{BB962C8B-B14F-4D97-AF65-F5344CB8AC3E}">
        <p14:creationId xmlns:p14="http://schemas.microsoft.com/office/powerpoint/2010/main" val="1792373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22</a:t>
            </a:fld>
            <a:endParaRPr lang="es-ES"/>
          </a:p>
        </p:txBody>
      </p:sp>
    </p:spTree>
    <p:extLst>
      <p:ext uri="{BB962C8B-B14F-4D97-AF65-F5344CB8AC3E}">
        <p14:creationId xmlns:p14="http://schemas.microsoft.com/office/powerpoint/2010/main" val="716816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pPr defTabSz="960754"/>
            <a:fld id="{CFDFA8DC-43E8-4868-BA40-5792C47FEF43}" type="slidenum">
              <a:rPr lang="es-ES" altLang="es-ES" smtClean="0"/>
              <a:pPr defTabSz="960754"/>
              <a:t>2</a:t>
            </a:fld>
            <a:endParaRPr lang="es-ES" altLang="es-ES" dirty="0"/>
          </a:p>
        </p:txBody>
      </p:sp>
      <p:sp>
        <p:nvSpPr>
          <p:cNvPr id="105475" name="Rectangle 2"/>
          <p:cNvSpPr>
            <a:spLocks noGrp="1" noRot="1" noChangeAspect="1" noChangeArrowheads="1" noTextEdit="1"/>
          </p:cNvSpPr>
          <p:nvPr>
            <p:ph type="sldImg"/>
          </p:nvPr>
        </p:nvSpPr>
        <p:spPr>
          <a:xfrm>
            <a:off x="138113" y="766763"/>
            <a:ext cx="6823075" cy="3838575"/>
          </a:xfrm>
          <a:ln/>
        </p:spPr>
      </p:sp>
      <p:sp>
        <p:nvSpPr>
          <p:cNvPr id="105476" name="Rectangle 3"/>
          <p:cNvSpPr>
            <a:spLocks noGrp="1" noChangeArrowheads="1"/>
          </p:cNvSpPr>
          <p:nvPr>
            <p:ph type="body" idx="1"/>
          </p:nvPr>
        </p:nvSpPr>
        <p:spPr>
          <a:noFill/>
          <a:ln/>
        </p:spPr>
        <p:txBody>
          <a:bodyPr/>
          <a:lstStyle/>
          <a:p>
            <a:pPr eaLnBrk="1" hangingPunct="1"/>
            <a:endParaRPr lang="en-GB" altLang="es-ES"/>
          </a:p>
        </p:txBody>
      </p:sp>
    </p:spTree>
    <p:extLst>
      <p:ext uri="{BB962C8B-B14F-4D97-AF65-F5344CB8AC3E}">
        <p14:creationId xmlns:p14="http://schemas.microsoft.com/office/powerpoint/2010/main" val="3069764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23</a:t>
            </a:fld>
            <a:endParaRPr lang="es-ES"/>
          </a:p>
        </p:txBody>
      </p:sp>
    </p:spTree>
    <p:extLst>
      <p:ext uri="{BB962C8B-B14F-4D97-AF65-F5344CB8AC3E}">
        <p14:creationId xmlns:p14="http://schemas.microsoft.com/office/powerpoint/2010/main" val="1019054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24</a:t>
            </a:fld>
            <a:endParaRPr lang="es-ES"/>
          </a:p>
        </p:txBody>
      </p:sp>
    </p:spTree>
    <p:extLst>
      <p:ext uri="{BB962C8B-B14F-4D97-AF65-F5344CB8AC3E}">
        <p14:creationId xmlns:p14="http://schemas.microsoft.com/office/powerpoint/2010/main" val="1418665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89E14AE1-9C73-4E99-8B2A-5D5B11E462C2}" type="slidenum">
              <a:rPr kumimoji="0" lang="es-E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26</a:t>
            </a:fld>
            <a:endParaRPr kumimoji="0" lang="es-E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49544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27</a:t>
            </a:fld>
            <a:endParaRPr lang="es-ES"/>
          </a:p>
        </p:txBody>
      </p:sp>
    </p:spTree>
    <p:extLst>
      <p:ext uri="{BB962C8B-B14F-4D97-AF65-F5344CB8AC3E}">
        <p14:creationId xmlns:p14="http://schemas.microsoft.com/office/powerpoint/2010/main" val="8973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28</a:t>
            </a:fld>
            <a:endParaRPr lang="es-ES"/>
          </a:p>
        </p:txBody>
      </p:sp>
    </p:spTree>
    <p:extLst>
      <p:ext uri="{BB962C8B-B14F-4D97-AF65-F5344CB8AC3E}">
        <p14:creationId xmlns:p14="http://schemas.microsoft.com/office/powerpoint/2010/main" val="2487905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29</a:t>
            </a:fld>
            <a:endParaRPr lang="es-ES"/>
          </a:p>
        </p:txBody>
      </p:sp>
    </p:spTree>
    <p:extLst>
      <p:ext uri="{BB962C8B-B14F-4D97-AF65-F5344CB8AC3E}">
        <p14:creationId xmlns:p14="http://schemas.microsoft.com/office/powerpoint/2010/main" val="1677457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30</a:t>
            </a:fld>
            <a:endParaRPr lang="es-ES"/>
          </a:p>
        </p:txBody>
      </p:sp>
    </p:spTree>
    <p:extLst>
      <p:ext uri="{BB962C8B-B14F-4D97-AF65-F5344CB8AC3E}">
        <p14:creationId xmlns:p14="http://schemas.microsoft.com/office/powerpoint/2010/main" val="2256690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31</a:t>
            </a:fld>
            <a:endParaRPr lang="es-ES"/>
          </a:p>
        </p:txBody>
      </p:sp>
    </p:spTree>
    <p:extLst>
      <p:ext uri="{BB962C8B-B14F-4D97-AF65-F5344CB8AC3E}">
        <p14:creationId xmlns:p14="http://schemas.microsoft.com/office/powerpoint/2010/main" val="2785470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32</a:t>
            </a:fld>
            <a:endParaRPr lang="es-ES"/>
          </a:p>
        </p:txBody>
      </p:sp>
    </p:spTree>
    <p:extLst>
      <p:ext uri="{BB962C8B-B14F-4D97-AF65-F5344CB8AC3E}">
        <p14:creationId xmlns:p14="http://schemas.microsoft.com/office/powerpoint/2010/main" val="38079615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33</a:t>
            </a:fld>
            <a:endParaRPr lang="es-ES"/>
          </a:p>
        </p:txBody>
      </p:sp>
    </p:spTree>
    <p:extLst>
      <p:ext uri="{BB962C8B-B14F-4D97-AF65-F5344CB8AC3E}">
        <p14:creationId xmlns:p14="http://schemas.microsoft.com/office/powerpoint/2010/main" val="952496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4</a:t>
            </a:fld>
            <a:endParaRPr lang="es-ES"/>
          </a:p>
        </p:txBody>
      </p:sp>
    </p:spTree>
    <p:extLst>
      <p:ext uri="{BB962C8B-B14F-4D97-AF65-F5344CB8AC3E}">
        <p14:creationId xmlns:p14="http://schemas.microsoft.com/office/powerpoint/2010/main" val="2008848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34</a:t>
            </a:fld>
            <a:endParaRPr lang="es-ES"/>
          </a:p>
        </p:txBody>
      </p:sp>
    </p:spTree>
    <p:extLst>
      <p:ext uri="{BB962C8B-B14F-4D97-AF65-F5344CB8AC3E}">
        <p14:creationId xmlns:p14="http://schemas.microsoft.com/office/powerpoint/2010/main" val="1461452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35</a:t>
            </a:fld>
            <a:endParaRPr lang="es-ES"/>
          </a:p>
        </p:txBody>
      </p:sp>
    </p:spTree>
    <p:extLst>
      <p:ext uri="{BB962C8B-B14F-4D97-AF65-F5344CB8AC3E}">
        <p14:creationId xmlns:p14="http://schemas.microsoft.com/office/powerpoint/2010/main" val="1780906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36</a:t>
            </a:fld>
            <a:endParaRPr lang="es-ES"/>
          </a:p>
        </p:txBody>
      </p:sp>
    </p:spTree>
    <p:extLst>
      <p:ext uri="{BB962C8B-B14F-4D97-AF65-F5344CB8AC3E}">
        <p14:creationId xmlns:p14="http://schemas.microsoft.com/office/powerpoint/2010/main" val="3354299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37</a:t>
            </a:fld>
            <a:endParaRPr lang="es-ES"/>
          </a:p>
        </p:txBody>
      </p:sp>
    </p:spTree>
    <p:extLst>
      <p:ext uri="{BB962C8B-B14F-4D97-AF65-F5344CB8AC3E}">
        <p14:creationId xmlns:p14="http://schemas.microsoft.com/office/powerpoint/2010/main" val="4068865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38</a:t>
            </a:fld>
            <a:endParaRPr lang="es-ES"/>
          </a:p>
        </p:txBody>
      </p:sp>
    </p:spTree>
    <p:extLst>
      <p:ext uri="{BB962C8B-B14F-4D97-AF65-F5344CB8AC3E}">
        <p14:creationId xmlns:p14="http://schemas.microsoft.com/office/powerpoint/2010/main" val="556213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39</a:t>
            </a:fld>
            <a:endParaRPr lang="es-ES"/>
          </a:p>
        </p:txBody>
      </p:sp>
    </p:spTree>
    <p:extLst>
      <p:ext uri="{BB962C8B-B14F-4D97-AF65-F5344CB8AC3E}">
        <p14:creationId xmlns:p14="http://schemas.microsoft.com/office/powerpoint/2010/main" val="2556177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40</a:t>
            </a:fld>
            <a:endParaRPr lang="es-ES"/>
          </a:p>
        </p:txBody>
      </p:sp>
    </p:spTree>
    <p:extLst>
      <p:ext uri="{BB962C8B-B14F-4D97-AF65-F5344CB8AC3E}">
        <p14:creationId xmlns:p14="http://schemas.microsoft.com/office/powerpoint/2010/main" val="2333412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41</a:t>
            </a:fld>
            <a:endParaRPr lang="es-ES"/>
          </a:p>
        </p:txBody>
      </p:sp>
    </p:spTree>
    <p:extLst>
      <p:ext uri="{BB962C8B-B14F-4D97-AF65-F5344CB8AC3E}">
        <p14:creationId xmlns:p14="http://schemas.microsoft.com/office/powerpoint/2010/main" val="1807302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42</a:t>
            </a:fld>
            <a:endParaRPr lang="es-ES"/>
          </a:p>
        </p:txBody>
      </p:sp>
    </p:spTree>
    <p:extLst>
      <p:ext uri="{BB962C8B-B14F-4D97-AF65-F5344CB8AC3E}">
        <p14:creationId xmlns:p14="http://schemas.microsoft.com/office/powerpoint/2010/main" val="2909474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43</a:t>
            </a:fld>
            <a:endParaRPr lang="es-ES"/>
          </a:p>
        </p:txBody>
      </p:sp>
    </p:spTree>
    <p:extLst>
      <p:ext uri="{BB962C8B-B14F-4D97-AF65-F5344CB8AC3E}">
        <p14:creationId xmlns:p14="http://schemas.microsoft.com/office/powerpoint/2010/main" val="329479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89E14AE1-9C73-4E99-8B2A-5D5B11E462C2}" type="slidenum">
              <a:rPr kumimoji="0" lang="es-E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6</a:t>
            </a:fld>
            <a:endParaRPr kumimoji="0" lang="es-E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9232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45</a:t>
            </a:fld>
            <a:endParaRPr lang="es-ES"/>
          </a:p>
        </p:txBody>
      </p:sp>
    </p:spTree>
    <p:extLst>
      <p:ext uri="{BB962C8B-B14F-4D97-AF65-F5344CB8AC3E}">
        <p14:creationId xmlns:p14="http://schemas.microsoft.com/office/powerpoint/2010/main" val="5902409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46</a:t>
            </a:fld>
            <a:endParaRPr lang="es-ES"/>
          </a:p>
        </p:txBody>
      </p:sp>
    </p:spTree>
    <p:extLst>
      <p:ext uri="{BB962C8B-B14F-4D97-AF65-F5344CB8AC3E}">
        <p14:creationId xmlns:p14="http://schemas.microsoft.com/office/powerpoint/2010/main" val="7906907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47</a:t>
            </a:fld>
            <a:endParaRPr lang="es-ES"/>
          </a:p>
        </p:txBody>
      </p:sp>
    </p:spTree>
    <p:extLst>
      <p:ext uri="{BB962C8B-B14F-4D97-AF65-F5344CB8AC3E}">
        <p14:creationId xmlns:p14="http://schemas.microsoft.com/office/powerpoint/2010/main" val="31260900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48</a:t>
            </a:fld>
            <a:endParaRPr lang="es-ES"/>
          </a:p>
        </p:txBody>
      </p:sp>
    </p:spTree>
    <p:extLst>
      <p:ext uri="{BB962C8B-B14F-4D97-AF65-F5344CB8AC3E}">
        <p14:creationId xmlns:p14="http://schemas.microsoft.com/office/powerpoint/2010/main" val="11082505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89E14AE1-9C73-4E99-8B2A-5D5B11E462C2}" type="slidenum">
              <a:rPr kumimoji="0" lang="es-E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49</a:t>
            </a:fld>
            <a:endParaRPr kumimoji="0" lang="es-E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963400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50</a:t>
            </a:fld>
            <a:endParaRPr lang="es-ES"/>
          </a:p>
        </p:txBody>
      </p:sp>
    </p:spTree>
    <p:extLst>
      <p:ext uri="{BB962C8B-B14F-4D97-AF65-F5344CB8AC3E}">
        <p14:creationId xmlns:p14="http://schemas.microsoft.com/office/powerpoint/2010/main" val="11505811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51</a:t>
            </a:fld>
            <a:endParaRPr lang="es-ES"/>
          </a:p>
        </p:txBody>
      </p:sp>
    </p:spTree>
    <p:extLst>
      <p:ext uri="{BB962C8B-B14F-4D97-AF65-F5344CB8AC3E}">
        <p14:creationId xmlns:p14="http://schemas.microsoft.com/office/powerpoint/2010/main" val="14060171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52</a:t>
            </a:fld>
            <a:endParaRPr lang="es-ES"/>
          </a:p>
        </p:txBody>
      </p:sp>
    </p:spTree>
    <p:extLst>
      <p:ext uri="{BB962C8B-B14F-4D97-AF65-F5344CB8AC3E}">
        <p14:creationId xmlns:p14="http://schemas.microsoft.com/office/powerpoint/2010/main" val="5396031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53</a:t>
            </a:fld>
            <a:endParaRPr lang="es-ES"/>
          </a:p>
        </p:txBody>
      </p:sp>
    </p:spTree>
    <p:extLst>
      <p:ext uri="{BB962C8B-B14F-4D97-AF65-F5344CB8AC3E}">
        <p14:creationId xmlns:p14="http://schemas.microsoft.com/office/powerpoint/2010/main" val="2452468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54</a:t>
            </a:fld>
            <a:endParaRPr lang="es-ES"/>
          </a:p>
        </p:txBody>
      </p:sp>
    </p:spTree>
    <p:extLst>
      <p:ext uri="{BB962C8B-B14F-4D97-AF65-F5344CB8AC3E}">
        <p14:creationId xmlns:p14="http://schemas.microsoft.com/office/powerpoint/2010/main" val="295341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7</a:t>
            </a:fld>
            <a:endParaRPr lang="es-ES"/>
          </a:p>
        </p:txBody>
      </p:sp>
    </p:spTree>
    <p:extLst>
      <p:ext uri="{BB962C8B-B14F-4D97-AF65-F5344CB8AC3E}">
        <p14:creationId xmlns:p14="http://schemas.microsoft.com/office/powerpoint/2010/main" val="13636174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56</a:t>
            </a:fld>
            <a:endParaRPr lang="es-ES"/>
          </a:p>
        </p:txBody>
      </p:sp>
    </p:spTree>
    <p:extLst>
      <p:ext uri="{BB962C8B-B14F-4D97-AF65-F5344CB8AC3E}">
        <p14:creationId xmlns:p14="http://schemas.microsoft.com/office/powerpoint/2010/main" val="6176156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57</a:t>
            </a:fld>
            <a:endParaRPr lang="es-ES"/>
          </a:p>
        </p:txBody>
      </p:sp>
    </p:spTree>
    <p:extLst>
      <p:ext uri="{BB962C8B-B14F-4D97-AF65-F5344CB8AC3E}">
        <p14:creationId xmlns:p14="http://schemas.microsoft.com/office/powerpoint/2010/main" val="137048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89E14AE1-9C73-4E99-8B2A-5D5B11E462C2}" type="slidenum">
              <a:rPr kumimoji="0" lang="es-E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8</a:t>
            </a:fld>
            <a:endParaRPr kumimoji="0" lang="es-E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08043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89E14AE1-9C73-4E99-8B2A-5D5B11E462C2}" type="slidenum">
              <a:rPr kumimoji="0" lang="es-E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10</a:t>
            </a:fld>
            <a:endParaRPr kumimoji="0" lang="es-E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4417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11</a:t>
            </a:fld>
            <a:endParaRPr lang="es-ES"/>
          </a:p>
        </p:txBody>
      </p:sp>
    </p:spTree>
    <p:extLst>
      <p:ext uri="{BB962C8B-B14F-4D97-AF65-F5344CB8AC3E}">
        <p14:creationId xmlns:p14="http://schemas.microsoft.com/office/powerpoint/2010/main" val="175254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89E14AE1-9C73-4E99-8B2A-5D5B11E462C2}" type="slidenum">
              <a:rPr lang="es-ES" smtClean="0"/>
              <a:pPr>
                <a:defRPr/>
              </a:pPr>
              <a:t>12</a:t>
            </a:fld>
            <a:endParaRPr lang="es-ES"/>
          </a:p>
        </p:txBody>
      </p:sp>
    </p:spTree>
    <p:extLst>
      <p:ext uri="{BB962C8B-B14F-4D97-AF65-F5344CB8AC3E}">
        <p14:creationId xmlns:p14="http://schemas.microsoft.com/office/powerpoint/2010/main" val="123619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82600" y="0"/>
            <a:ext cx="8245763" cy="476250"/>
          </a:xfrm>
          <a:prstGeom prst="rect">
            <a:avLst/>
          </a:prstGeom>
        </p:spPr>
        <p:txBody>
          <a:bodyPr anchor="ctr"/>
          <a:lstStyle>
            <a:lvl1pPr algn="l">
              <a:defRPr sz="1800">
                <a:solidFill>
                  <a:schemeClr val="tx2"/>
                </a:solidFill>
              </a:defRPr>
            </a:lvl1pPr>
          </a:lstStyle>
          <a:p>
            <a:r>
              <a:rPr lang="es-ES" dirty="0"/>
              <a:t>Haga clic para modificar el estilo de título del patrón</a:t>
            </a:r>
          </a:p>
        </p:txBody>
      </p:sp>
      <p:sp>
        <p:nvSpPr>
          <p:cNvPr id="3" name="2 Marcador de contenido"/>
          <p:cNvSpPr>
            <a:spLocks noGrp="1"/>
          </p:cNvSpPr>
          <p:nvPr>
            <p:ph idx="1"/>
          </p:nvPr>
        </p:nvSpPr>
        <p:spPr>
          <a:xfrm>
            <a:off x="609600" y="708455"/>
            <a:ext cx="10972800" cy="5417709"/>
          </a:xfrm>
          <a:prstGeom prst="rect">
            <a:avLst/>
          </a:prstGeom>
        </p:spPr>
        <p:txBody>
          <a:bodyPr/>
          <a:lstStyle>
            <a:lvl1pPr>
              <a:spcBef>
                <a:spcPts val="600"/>
              </a:spcBef>
              <a:spcAft>
                <a:spcPts val="600"/>
              </a:spcAft>
              <a:defRPr sz="1800">
                <a:solidFill>
                  <a:srgbClr val="1F497D"/>
                </a:solidFill>
              </a:defRPr>
            </a:lvl1pPr>
            <a:lvl2pPr marL="742950" indent="-285750">
              <a:spcBef>
                <a:spcPts val="400"/>
              </a:spcBef>
              <a:spcAft>
                <a:spcPts val="400"/>
              </a:spcAft>
              <a:buFont typeface="Courier New" panose="02070309020205020404" pitchFamily="49" charset="0"/>
              <a:buChar char="o"/>
              <a:defRPr sz="1700">
                <a:solidFill>
                  <a:srgbClr val="285EA0"/>
                </a:solidFill>
              </a:defRPr>
            </a:lvl2pPr>
            <a:lvl3pPr marL="1143000" indent="-228600">
              <a:spcBef>
                <a:spcPts val="300"/>
              </a:spcBef>
              <a:spcAft>
                <a:spcPts val="300"/>
              </a:spcAft>
              <a:buFont typeface="Arial" panose="020B0604020202020204" pitchFamily="34" charset="0"/>
              <a:buChar char="-"/>
              <a:defRPr sz="1600">
                <a:solidFill>
                  <a:srgbClr val="2C69B2"/>
                </a:solidFill>
              </a:defRPr>
            </a:lvl3pPr>
            <a:lvl4pPr marL="1562100" indent="-228600">
              <a:spcBef>
                <a:spcPts val="200"/>
              </a:spcBef>
              <a:spcAft>
                <a:spcPts val="200"/>
              </a:spcAft>
              <a:buFont typeface="Wingdings" panose="05000000000000000000" pitchFamily="2" charset="2"/>
              <a:buChar char="§"/>
              <a:defRPr sz="1500">
                <a:solidFill>
                  <a:srgbClr val="3174C5"/>
                </a:solidFill>
              </a:defRPr>
            </a:lvl4pPr>
            <a:lvl5pPr>
              <a:spcBef>
                <a:spcPts val="200"/>
              </a:spcBef>
              <a:spcAft>
                <a:spcPts val="200"/>
              </a:spcAft>
              <a:defRPr sz="1400">
                <a:solidFill>
                  <a:srgbClr val="377BCD"/>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4860609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761313" y="3159808"/>
            <a:ext cx="10515600" cy="1325563"/>
          </a:xfrm>
        </p:spPr>
        <p:txBody>
          <a:bodyPr>
            <a:normAutofit/>
          </a:bodyPr>
          <a:lstStyle>
            <a:lvl1pPr algn="ctr">
              <a:defRPr sz="4400" b="1" i="1">
                <a:solidFill>
                  <a:schemeClr val="accent1">
                    <a:lumMod val="50000"/>
                  </a:schemeClr>
                </a:solidFill>
                <a:effectLst/>
                <a:latin typeface="Arial" panose="020B0604020202020204" pitchFamily="34" charset="0"/>
                <a:cs typeface="Arial" panose="020B0604020202020204" pitchFamily="34" charset="0"/>
              </a:defRPr>
            </a:lvl1pPr>
          </a:lstStyle>
          <a:p>
            <a:endParaRPr lang="en-US" dirty="0"/>
          </a:p>
        </p:txBody>
      </p:sp>
      <p:sp>
        <p:nvSpPr>
          <p:cNvPr id="5" name="Marcador de número de diapositiva 4"/>
          <p:cNvSpPr>
            <a:spLocks noGrp="1"/>
          </p:cNvSpPr>
          <p:nvPr>
            <p:ph type="sldNum" sz="quarter" idx="12"/>
          </p:nvPr>
        </p:nvSpPr>
        <p:spPr/>
        <p:txBody>
          <a:bodyPr/>
          <a:lstStyle/>
          <a:p>
            <a:fld id="{41D979D3-B5B0-400D-BBA3-62167E17B08B}" type="slidenum">
              <a:rPr lang="en-US" smtClean="0"/>
              <a:t>‹#›</a:t>
            </a:fld>
            <a:endParaRPr lang="en-US"/>
          </a:p>
        </p:txBody>
      </p:sp>
    </p:spTree>
    <p:extLst>
      <p:ext uri="{BB962C8B-B14F-4D97-AF65-F5344CB8AC3E}">
        <p14:creationId xmlns:p14="http://schemas.microsoft.com/office/powerpoint/2010/main" val="305765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solidFill>
          <a:schemeClr val="bg1">
            <a:lumMod val="85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52714" y="640897"/>
            <a:ext cx="10515600" cy="1325563"/>
          </a:xfrm>
          <a:prstGeom prst="rect">
            <a:avLst/>
          </a:prstGeom>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5181605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7645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stretch>
            <a:fillRect/>
          </a:stretch>
        </p:blipFill>
        <p:spPr>
          <a:xfrm>
            <a:off x="0" y="2875005"/>
            <a:ext cx="12192000" cy="1779373"/>
          </a:xfrm>
          <a:prstGeom prst="rect">
            <a:avLst/>
          </a:prstGeom>
        </p:spPr>
      </p:pic>
      <p:sp>
        <p:nvSpPr>
          <p:cNvPr id="2" name="Título 1"/>
          <p:cNvSpPr>
            <a:spLocks noGrp="1"/>
          </p:cNvSpPr>
          <p:nvPr>
            <p:ph type="title"/>
          </p:nvPr>
        </p:nvSpPr>
        <p:spPr>
          <a:xfrm>
            <a:off x="761313" y="3101909"/>
            <a:ext cx="10515600" cy="1325563"/>
          </a:xfrm>
        </p:spPr>
        <p:txBody>
          <a:bodyPr>
            <a:normAutofit/>
          </a:bodyPr>
          <a:lstStyle>
            <a:lvl1pPr algn="ctr">
              <a:defRPr sz="3200" b="1" i="1">
                <a:solidFill>
                  <a:schemeClr val="accent1">
                    <a:lumMod val="50000"/>
                  </a:schemeClr>
                </a:solidFill>
                <a:effectLst/>
                <a:latin typeface="Arial" panose="020B0604020202020204" pitchFamily="34" charset="0"/>
                <a:cs typeface="Arial" panose="020B0604020202020204" pitchFamily="34" charset="0"/>
              </a:defRPr>
            </a:lvl1pPr>
          </a:lstStyle>
          <a:p>
            <a:endParaRPr lang="en-US" dirty="0"/>
          </a:p>
        </p:txBody>
      </p:sp>
      <p:sp>
        <p:nvSpPr>
          <p:cNvPr id="5" name="Marcador de número de diapositiva 4"/>
          <p:cNvSpPr>
            <a:spLocks noGrp="1"/>
          </p:cNvSpPr>
          <p:nvPr>
            <p:ph type="sldNum" sz="quarter" idx="12"/>
          </p:nvPr>
        </p:nvSpPr>
        <p:spPr/>
        <p:txBody>
          <a:bodyPr/>
          <a:lstStyle/>
          <a:p>
            <a:fld id="{41D979D3-B5B0-400D-BBA3-62167E17B08B}" type="slidenum">
              <a:rPr lang="en-US" smtClean="0"/>
              <a:t>‹#›</a:t>
            </a:fld>
            <a:endParaRPr lang="en-US"/>
          </a:p>
        </p:txBody>
      </p:sp>
    </p:spTree>
    <p:extLst>
      <p:ext uri="{BB962C8B-B14F-4D97-AF65-F5344CB8AC3E}">
        <p14:creationId xmlns:p14="http://schemas.microsoft.com/office/powerpoint/2010/main" val="330650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stretch>
            <a:fillRect/>
          </a:stretch>
        </p:blipFill>
        <p:spPr>
          <a:xfrm>
            <a:off x="0" y="0"/>
            <a:ext cx="12192000" cy="6858000"/>
          </a:xfrm>
          <a:prstGeom prst="rect">
            <a:avLst/>
          </a:prstGeom>
        </p:spPr>
      </p:pic>
      <p:sp>
        <p:nvSpPr>
          <p:cNvPr id="2" name="Título 1"/>
          <p:cNvSpPr>
            <a:spLocks noGrp="1"/>
          </p:cNvSpPr>
          <p:nvPr>
            <p:ph type="title"/>
          </p:nvPr>
        </p:nvSpPr>
        <p:spPr>
          <a:xfrm>
            <a:off x="761313" y="3159808"/>
            <a:ext cx="10515600" cy="1325563"/>
          </a:xfrm>
        </p:spPr>
        <p:txBody>
          <a:bodyPr>
            <a:normAutofit/>
          </a:bodyPr>
          <a:lstStyle>
            <a:lvl1pPr algn="ctr">
              <a:defRPr sz="4400" b="1" i="1">
                <a:solidFill>
                  <a:schemeClr val="accent1">
                    <a:lumMod val="50000"/>
                  </a:schemeClr>
                </a:solidFill>
                <a:effectLst/>
                <a:latin typeface="Arial" panose="020B0604020202020204" pitchFamily="34" charset="0"/>
                <a:cs typeface="Arial" panose="020B0604020202020204" pitchFamily="34" charset="0"/>
              </a:defRPr>
            </a:lvl1pPr>
          </a:lstStyle>
          <a:p>
            <a:endParaRPr lang="en-US" dirty="0"/>
          </a:p>
        </p:txBody>
      </p:sp>
      <p:sp>
        <p:nvSpPr>
          <p:cNvPr id="5" name="Marcador de número de diapositiva 4"/>
          <p:cNvSpPr>
            <a:spLocks noGrp="1"/>
          </p:cNvSpPr>
          <p:nvPr>
            <p:ph type="sldNum" sz="quarter" idx="12"/>
          </p:nvPr>
        </p:nvSpPr>
        <p:spPr/>
        <p:txBody>
          <a:bodyPr/>
          <a:lstStyle/>
          <a:p>
            <a:fld id="{41D979D3-B5B0-400D-BBA3-62167E17B08B}" type="slidenum">
              <a:rPr lang="en-US" smtClean="0"/>
              <a:t>‹#›</a:t>
            </a:fld>
            <a:endParaRPr lang="en-US"/>
          </a:p>
        </p:txBody>
      </p:sp>
    </p:spTree>
    <p:extLst>
      <p:ext uri="{BB962C8B-B14F-4D97-AF65-F5344CB8AC3E}">
        <p14:creationId xmlns:p14="http://schemas.microsoft.com/office/powerpoint/2010/main" val="196494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82600" y="0"/>
            <a:ext cx="8245763" cy="476250"/>
          </a:xfrm>
          <a:prstGeom prst="rect">
            <a:avLst/>
          </a:prstGeom>
        </p:spPr>
        <p:txBody>
          <a:bodyPr anchor="ctr"/>
          <a:lstStyle>
            <a:lvl1pPr algn="l">
              <a:defRPr sz="1800">
                <a:solidFill>
                  <a:schemeClr val="tx2"/>
                </a:solidFill>
              </a:defRPr>
            </a:lvl1pPr>
          </a:lstStyle>
          <a:p>
            <a:r>
              <a:rPr lang="es-ES" dirty="0"/>
              <a:t>Haga clic para modificar el estilo de título del patrón</a:t>
            </a:r>
          </a:p>
        </p:txBody>
      </p:sp>
      <p:sp>
        <p:nvSpPr>
          <p:cNvPr id="3" name="2 Marcador de contenido"/>
          <p:cNvSpPr>
            <a:spLocks noGrp="1"/>
          </p:cNvSpPr>
          <p:nvPr>
            <p:ph idx="1"/>
          </p:nvPr>
        </p:nvSpPr>
        <p:spPr>
          <a:xfrm>
            <a:off x="609600" y="708455"/>
            <a:ext cx="10972800" cy="5417709"/>
          </a:xfrm>
          <a:prstGeom prst="rect">
            <a:avLst/>
          </a:prstGeom>
        </p:spPr>
        <p:txBody>
          <a:bodyPr/>
          <a:lstStyle>
            <a:lvl1pPr>
              <a:spcBef>
                <a:spcPts val="600"/>
              </a:spcBef>
              <a:spcAft>
                <a:spcPts val="600"/>
              </a:spcAft>
              <a:defRPr sz="1800">
                <a:solidFill>
                  <a:srgbClr val="1F497D"/>
                </a:solidFill>
              </a:defRPr>
            </a:lvl1pPr>
            <a:lvl2pPr marL="742950" indent="-285750">
              <a:spcBef>
                <a:spcPts val="400"/>
              </a:spcBef>
              <a:spcAft>
                <a:spcPts val="400"/>
              </a:spcAft>
              <a:buFont typeface="Courier New" panose="02070309020205020404" pitchFamily="49" charset="0"/>
              <a:buChar char="o"/>
              <a:defRPr sz="1700">
                <a:solidFill>
                  <a:srgbClr val="285EA0"/>
                </a:solidFill>
              </a:defRPr>
            </a:lvl2pPr>
            <a:lvl3pPr marL="1143000" indent="-228600">
              <a:spcBef>
                <a:spcPts val="300"/>
              </a:spcBef>
              <a:spcAft>
                <a:spcPts val="300"/>
              </a:spcAft>
              <a:buFont typeface="Arial" panose="020B0604020202020204" pitchFamily="34" charset="0"/>
              <a:buChar char="-"/>
              <a:defRPr sz="1600">
                <a:solidFill>
                  <a:srgbClr val="2C69B2"/>
                </a:solidFill>
              </a:defRPr>
            </a:lvl3pPr>
            <a:lvl4pPr marL="1562100" indent="-228600">
              <a:spcBef>
                <a:spcPts val="200"/>
              </a:spcBef>
              <a:spcAft>
                <a:spcPts val="200"/>
              </a:spcAft>
              <a:buFont typeface="Wingdings" panose="05000000000000000000" pitchFamily="2" charset="2"/>
              <a:buChar char="§"/>
              <a:defRPr sz="1500">
                <a:solidFill>
                  <a:srgbClr val="3174C5"/>
                </a:solidFill>
              </a:defRPr>
            </a:lvl4pPr>
            <a:lvl5pPr>
              <a:spcBef>
                <a:spcPts val="200"/>
              </a:spcBef>
              <a:spcAft>
                <a:spcPts val="200"/>
              </a:spcAft>
              <a:defRPr sz="1400">
                <a:solidFill>
                  <a:srgbClr val="377BCD"/>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6902725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6"/>
          <a:stretch>
            <a:fillRect/>
          </a:stretch>
        </p:blipFill>
        <p:spPr>
          <a:xfrm>
            <a:off x="0" y="1"/>
            <a:ext cx="12192000" cy="473295"/>
          </a:xfrm>
          <a:prstGeom prst="rect">
            <a:avLst/>
          </a:prstGeom>
        </p:spPr>
      </p:pic>
      <p:sp>
        <p:nvSpPr>
          <p:cNvPr id="1174553" name="Rectangle 25"/>
          <p:cNvSpPr>
            <a:spLocks noChangeArrowheads="1"/>
          </p:cNvSpPr>
          <p:nvPr userDrawn="1"/>
        </p:nvSpPr>
        <p:spPr bwMode="auto">
          <a:xfrm>
            <a:off x="5634567" y="6548439"/>
            <a:ext cx="1318684" cy="211137"/>
          </a:xfrm>
          <a:prstGeom prst="rect">
            <a:avLst/>
          </a:prstGeom>
          <a:noFill/>
          <a:ln w="12700">
            <a:noFill/>
            <a:miter lim="800000"/>
            <a:headEnd/>
            <a:tailEnd/>
          </a:ln>
          <a:effectLst/>
        </p:spPr>
        <p:txBody>
          <a:bodyPr lIns="90488" tIns="44450" rIns="90488" bIns="44450">
            <a:spAutoFit/>
          </a:bodyPr>
          <a:lstStyle/>
          <a:p>
            <a:pPr algn="ctr" defTabSz="762000" eaLnBrk="0" hangingPunct="0">
              <a:spcBef>
                <a:spcPct val="50000"/>
              </a:spcBef>
              <a:buSzTx/>
              <a:defRPr/>
            </a:pPr>
            <a:r>
              <a:rPr lang="en-GB" sz="800">
                <a:solidFill>
                  <a:schemeClr val="bg1"/>
                </a:solidFill>
              </a:rPr>
              <a:t>- </a:t>
            </a:r>
            <a:fld id="{CB923D47-9471-40F7-8C02-E683A505E0FF}" type="slidenum">
              <a:rPr lang="en-GB" sz="800">
                <a:solidFill>
                  <a:schemeClr val="bg1"/>
                </a:solidFill>
              </a:rPr>
              <a:pPr algn="ctr" defTabSz="762000" eaLnBrk="0" hangingPunct="0">
                <a:spcBef>
                  <a:spcPct val="50000"/>
                </a:spcBef>
                <a:buSzTx/>
                <a:defRPr/>
              </a:pPr>
              <a:t>‹#›</a:t>
            </a:fld>
            <a:r>
              <a:rPr lang="en-GB" sz="800">
                <a:solidFill>
                  <a:schemeClr val="bg1"/>
                </a:solidFill>
              </a:rPr>
              <a:t> -</a:t>
            </a:r>
          </a:p>
        </p:txBody>
      </p:sp>
      <p:pic>
        <p:nvPicPr>
          <p:cNvPr id="1031" name="Picture 28" descr="EEAA"/>
          <p:cNvPicPr>
            <a:picLocks noChangeAspect="1" noChangeArrowheads="1"/>
          </p:cNvPicPr>
          <p:nvPr userDrawn="1"/>
        </p:nvPicPr>
        <p:blipFill>
          <a:blip r:embed="rId7" cstate="print"/>
          <a:srcRect/>
          <a:stretch>
            <a:fillRect/>
          </a:stretch>
        </p:blipFill>
        <p:spPr bwMode="auto">
          <a:xfrm>
            <a:off x="181822" y="6377162"/>
            <a:ext cx="1031111" cy="462222"/>
          </a:xfrm>
          <a:prstGeom prst="rect">
            <a:avLst/>
          </a:prstGeom>
          <a:solidFill>
            <a:schemeClr val="bg1"/>
          </a:solidFill>
          <a:ln w="9525">
            <a:noFill/>
            <a:miter lim="800000"/>
            <a:headEnd/>
            <a:tailEnd/>
          </a:ln>
        </p:spPr>
      </p:pic>
      <p:sp>
        <p:nvSpPr>
          <p:cNvPr id="1174561" name="Rectangle 33"/>
          <p:cNvSpPr>
            <a:spLocks noChangeArrowheads="1"/>
          </p:cNvSpPr>
          <p:nvPr userDrawn="1"/>
        </p:nvSpPr>
        <p:spPr bwMode="auto">
          <a:xfrm>
            <a:off x="0" y="3040659"/>
            <a:ext cx="181822" cy="309958"/>
          </a:xfrm>
          <a:prstGeom prst="rect">
            <a:avLst/>
          </a:prstGeom>
          <a:noFill/>
          <a:ln w="19050" algn="ctr">
            <a:noFill/>
            <a:miter lim="800000"/>
            <a:headEnd/>
            <a:tailEnd/>
          </a:ln>
          <a:effectLst/>
        </p:spPr>
        <p:txBody>
          <a:bodyPr wrap="none" lIns="90000" tIns="46800" rIns="90000" bIns="46800" anchor="ctr">
            <a:spAutoFit/>
          </a:bodyPr>
          <a:lstStyle/>
          <a:p>
            <a:pPr>
              <a:defRPr/>
            </a:pPr>
            <a:endParaRPr lang="es-ES" sz="1400"/>
          </a:p>
        </p:txBody>
      </p:sp>
      <p:sp>
        <p:nvSpPr>
          <p:cNvPr id="1174564" name="Rectangle 36"/>
          <p:cNvSpPr>
            <a:spLocks noChangeArrowheads="1"/>
          </p:cNvSpPr>
          <p:nvPr userDrawn="1"/>
        </p:nvSpPr>
        <p:spPr bwMode="auto">
          <a:xfrm>
            <a:off x="0" y="2192934"/>
            <a:ext cx="181822" cy="309958"/>
          </a:xfrm>
          <a:prstGeom prst="rect">
            <a:avLst/>
          </a:prstGeom>
          <a:noFill/>
          <a:ln w="19050" algn="ctr">
            <a:noFill/>
            <a:miter lim="800000"/>
            <a:headEnd/>
            <a:tailEnd/>
          </a:ln>
          <a:effectLst/>
        </p:spPr>
        <p:txBody>
          <a:bodyPr wrap="none" lIns="90000" tIns="46800" rIns="90000" bIns="46800" anchor="ctr">
            <a:spAutoFit/>
          </a:bodyPr>
          <a:lstStyle/>
          <a:p>
            <a:pPr>
              <a:defRPr/>
            </a:pPr>
            <a:endParaRPr lang="es-ES" sz="1400"/>
          </a:p>
        </p:txBody>
      </p:sp>
      <p:pic>
        <p:nvPicPr>
          <p:cNvPr id="5" name="Imagen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674127" y="91168"/>
            <a:ext cx="290959" cy="290959"/>
          </a:xfrm>
          <a:prstGeom prst="rect">
            <a:avLst/>
          </a:prstGeom>
        </p:spPr>
      </p:pic>
      <p:sp>
        <p:nvSpPr>
          <p:cNvPr id="3" name="CuadroTexto 2"/>
          <p:cNvSpPr txBox="1"/>
          <p:nvPr userDrawn="1"/>
        </p:nvSpPr>
        <p:spPr>
          <a:xfrm>
            <a:off x="10777637" y="6513355"/>
            <a:ext cx="1187449" cy="246221"/>
          </a:xfrm>
          <a:prstGeom prst="rect">
            <a:avLst/>
          </a:prstGeom>
          <a:noFill/>
        </p:spPr>
        <p:txBody>
          <a:bodyPr wrap="square" rtlCol="0">
            <a:spAutoFit/>
          </a:bodyPr>
          <a:lstStyle/>
          <a:p>
            <a:pPr algn="r"/>
            <a:r>
              <a:rPr lang="es-ES" sz="1000" dirty="0">
                <a:solidFill>
                  <a:schemeClr val="accent1">
                    <a:lumMod val="50000"/>
                  </a:schemeClr>
                </a:solidFill>
              </a:rPr>
              <a:t>Page</a:t>
            </a:r>
            <a:r>
              <a:rPr lang="es-ES" sz="1000" dirty="0">
                <a:solidFill>
                  <a:schemeClr val="accent1"/>
                </a:solidFill>
              </a:rPr>
              <a:t> </a:t>
            </a:r>
            <a:fld id="{B9A5E196-0C2E-41AA-B67C-B7C02F249D5C}" type="slidenum">
              <a:rPr lang="es-ES" sz="1000" smtClean="0">
                <a:solidFill>
                  <a:schemeClr val="accent1">
                    <a:lumMod val="50000"/>
                  </a:schemeClr>
                </a:solidFill>
              </a:rPr>
              <a:pPr algn="r"/>
              <a:t>‹#›</a:t>
            </a:fld>
            <a:endParaRPr lang="en-GB" sz="1000" dirty="0">
              <a:solidFill>
                <a:schemeClr val="accent1">
                  <a:lumMod val="50000"/>
                </a:schemeClr>
              </a:solidFill>
            </a:endParaRPr>
          </a:p>
        </p:txBody>
      </p:sp>
    </p:spTree>
    <p:extLst>
      <p:ext uri="{BB962C8B-B14F-4D97-AF65-F5344CB8AC3E}">
        <p14:creationId xmlns:p14="http://schemas.microsoft.com/office/powerpoint/2010/main" val="2796567326"/>
      </p:ext>
    </p:extLst>
  </p:cSld>
  <p:clrMap bg1="lt1" tx1="dk1" bg2="lt2" tx2="dk2" accent1="accent1" accent2="accent2" accent3="accent3" accent4="accent4" accent5="accent5" accent6="accent6" hlink="hlink" folHlink="folHlink"/>
  <p:sldLayoutIdLst>
    <p:sldLayoutId id="2147483664" r:id="rId1"/>
    <p:sldLayoutId id="2147483694" r:id="rId2"/>
    <p:sldLayoutId id="2147483677" r:id="rId3"/>
    <p:sldLayoutId id="2147483696" r:id="rId4"/>
  </p:sldLayoutIdLst>
  <p:transition/>
  <p:txStyles>
    <p:titleStyle>
      <a:lvl1pPr algn="ctr" defTabSz="762000" rtl="0" eaLnBrk="0" fontAlgn="base" hangingPunct="0">
        <a:spcBef>
          <a:spcPct val="0"/>
        </a:spcBef>
        <a:spcAft>
          <a:spcPct val="0"/>
        </a:spcAft>
        <a:defRPr sz="2400" b="1" i="1">
          <a:solidFill>
            <a:srgbClr val="04248C"/>
          </a:solidFill>
          <a:latin typeface="+mj-lt"/>
          <a:ea typeface="+mj-ea"/>
          <a:cs typeface="+mj-cs"/>
        </a:defRPr>
      </a:lvl1pPr>
      <a:lvl2pPr algn="ctr" defTabSz="762000" rtl="0" eaLnBrk="0" fontAlgn="base" hangingPunct="0">
        <a:spcBef>
          <a:spcPct val="0"/>
        </a:spcBef>
        <a:spcAft>
          <a:spcPct val="0"/>
        </a:spcAft>
        <a:defRPr sz="2400" b="1" i="1">
          <a:solidFill>
            <a:srgbClr val="04248C"/>
          </a:solidFill>
          <a:latin typeface="Arial" charset="0"/>
        </a:defRPr>
      </a:lvl2pPr>
      <a:lvl3pPr algn="ctr" defTabSz="762000" rtl="0" eaLnBrk="0" fontAlgn="base" hangingPunct="0">
        <a:spcBef>
          <a:spcPct val="0"/>
        </a:spcBef>
        <a:spcAft>
          <a:spcPct val="0"/>
        </a:spcAft>
        <a:defRPr sz="2400" b="1" i="1">
          <a:solidFill>
            <a:srgbClr val="04248C"/>
          </a:solidFill>
          <a:latin typeface="Arial" charset="0"/>
        </a:defRPr>
      </a:lvl3pPr>
      <a:lvl4pPr algn="ctr" defTabSz="762000" rtl="0" eaLnBrk="0" fontAlgn="base" hangingPunct="0">
        <a:spcBef>
          <a:spcPct val="0"/>
        </a:spcBef>
        <a:spcAft>
          <a:spcPct val="0"/>
        </a:spcAft>
        <a:defRPr sz="2400" b="1" i="1">
          <a:solidFill>
            <a:srgbClr val="04248C"/>
          </a:solidFill>
          <a:latin typeface="Arial" charset="0"/>
        </a:defRPr>
      </a:lvl4pPr>
      <a:lvl5pPr algn="ctr" defTabSz="762000" rtl="0" eaLnBrk="0" fontAlgn="base" hangingPunct="0">
        <a:spcBef>
          <a:spcPct val="0"/>
        </a:spcBef>
        <a:spcAft>
          <a:spcPct val="0"/>
        </a:spcAft>
        <a:defRPr sz="2400" b="1" i="1">
          <a:solidFill>
            <a:srgbClr val="04248C"/>
          </a:solidFill>
          <a:latin typeface="Arial" charset="0"/>
        </a:defRPr>
      </a:lvl5pPr>
      <a:lvl6pPr marL="457200" algn="ctr" defTabSz="762000" rtl="0" fontAlgn="base">
        <a:spcBef>
          <a:spcPct val="0"/>
        </a:spcBef>
        <a:spcAft>
          <a:spcPct val="0"/>
        </a:spcAft>
        <a:defRPr sz="2400" b="1" i="1">
          <a:solidFill>
            <a:srgbClr val="04248C"/>
          </a:solidFill>
          <a:latin typeface="Arial" charset="0"/>
        </a:defRPr>
      </a:lvl6pPr>
      <a:lvl7pPr marL="914400" algn="ctr" defTabSz="762000" rtl="0" fontAlgn="base">
        <a:spcBef>
          <a:spcPct val="0"/>
        </a:spcBef>
        <a:spcAft>
          <a:spcPct val="0"/>
        </a:spcAft>
        <a:defRPr sz="2400" b="1" i="1">
          <a:solidFill>
            <a:srgbClr val="04248C"/>
          </a:solidFill>
          <a:latin typeface="Arial" charset="0"/>
        </a:defRPr>
      </a:lvl7pPr>
      <a:lvl8pPr marL="1371600" algn="ctr" defTabSz="762000" rtl="0" fontAlgn="base">
        <a:spcBef>
          <a:spcPct val="0"/>
        </a:spcBef>
        <a:spcAft>
          <a:spcPct val="0"/>
        </a:spcAft>
        <a:defRPr sz="2400" b="1" i="1">
          <a:solidFill>
            <a:srgbClr val="04248C"/>
          </a:solidFill>
          <a:latin typeface="Arial" charset="0"/>
        </a:defRPr>
      </a:lvl8pPr>
      <a:lvl9pPr marL="1828800" algn="ctr" defTabSz="762000" rtl="0" fontAlgn="base">
        <a:spcBef>
          <a:spcPct val="0"/>
        </a:spcBef>
        <a:spcAft>
          <a:spcPct val="0"/>
        </a:spcAft>
        <a:defRPr sz="2400" b="1" i="1">
          <a:solidFill>
            <a:srgbClr val="04248C"/>
          </a:solidFill>
          <a:latin typeface="Arial" charset="0"/>
        </a:defRPr>
      </a:lvl9pPr>
    </p:titleStyle>
    <p:bodyStyle>
      <a:lvl1pPr marL="342900" indent="-342900" algn="l" defTabSz="762000" rtl="0" eaLnBrk="0" fontAlgn="base" hangingPunct="0">
        <a:spcBef>
          <a:spcPct val="20000"/>
        </a:spcBef>
        <a:spcAft>
          <a:spcPct val="0"/>
        </a:spcAft>
        <a:buSzPct val="100000"/>
        <a:buChar char="•"/>
        <a:defRPr sz="2200" b="1">
          <a:solidFill>
            <a:srgbClr val="04248C"/>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000" b="1">
          <a:solidFill>
            <a:srgbClr val="0033CC"/>
          </a:solidFill>
          <a:latin typeface="+mn-lt"/>
        </a:defRPr>
      </a:lvl2pPr>
      <a:lvl3pPr marL="1143000" indent="-228600" algn="l" defTabSz="762000" rtl="0" eaLnBrk="0" fontAlgn="base" hangingPunct="0">
        <a:spcBef>
          <a:spcPct val="20000"/>
        </a:spcBef>
        <a:spcAft>
          <a:spcPct val="0"/>
        </a:spcAft>
        <a:buSzPct val="100000"/>
        <a:buChar char="•"/>
        <a:defRPr sz="2000" b="1">
          <a:solidFill>
            <a:srgbClr val="396343"/>
          </a:solidFill>
          <a:latin typeface="+mn-lt"/>
        </a:defRPr>
      </a:lvl3pPr>
      <a:lvl4pPr marL="1562100" indent="-228600" algn="l" defTabSz="762000" rtl="0" eaLnBrk="0" fontAlgn="base" hangingPunct="0">
        <a:spcBef>
          <a:spcPct val="20000"/>
        </a:spcBef>
        <a:spcAft>
          <a:spcPct val="0"/>
        </a:spcAft>
        <a:buSzPct val="100000"/>
        <a:buChar char="–"/>
        <a:defRPr b="1">
          <a:solidFill>
            <a:srgbClr val="396343"/>
          </a:solidFill>
          <a:latin typeface="+mn-lt"/>
        </a:defRPr>
      </a:lvl4pPr>
      <a:lvl5pPr marL="1981200" indent="-228600" algn="l" defTabSz="762000" rtl="0" eaLnBrk="0" fontAlgn="base" hangingPunct="0">
        <a:spcBef>
          <a:spcPct val="20000"/>
        </a:spcBef>
        <a:spcAft>
          <a:spcPct val="0"/>
        </a:spcAft>
        <a:buSzPct val="100000"/>
        <a:buChar char="•"/>
        <a:defRPr b="1">
          <a:solidFill>
            <a:srgbClr val="396343"/>
          </a:solidFill>
          <a:latin typeface="+mn-lt"/>
        </a:defRPr>
      </a:lvl5pPr>
      <a:lvl6pPr marL="2438400" indent="-228600" algn="l" defTabSz="762000" rtl="0" fontAlgn="base">
        <a:spcBef>
          <a:spcPct val="20000"/>
        </a:spcBef>
        <a:spcAft>
          <a:spcPct val="0"/>
        </a:spcAft>
        <a:buSzPct val="100000"/>
        <a:buChar char="•"/>
        <a:defRPr b="1">
          <a:solidFill>
            <a:srgbClr val="396343"/>
          </a:solidFill>
          <a:latin typeface="+mn-lt"/>
        </a:defRPr>
      </a:lvl6pPr>
      <a:lvl7pPr marL="2895600" indent="-228600" algn="l" defTabSz="762000" rtl="0" fontAlgn="base">
        <a:spcBef>
          <a:spcPct val="20000"/>
        </a:spcBef>
        <a:spcAft>
          <a:spcPct val="0"/>
        </a:spcAft>
        <a:buSzPct val="100000"/>
        <a:buChar char="•"/>
        <a:defRPr b="1">
          <a:solidFill>
            <a:srgbClr val="396343"/>
          </a:solidFill>
          <a:latin typeface="+mn-lt"/>
        </a:defRPr>
      </a:lvl7pPr>
      <a:lvl8pPr marL="3352800" indent="-228600" algn="l" defTabSz="762000" rtl="0" fontAlgn="base">
        <a:spcBef>
          <a:spcPct val="20000"/>
        </a:spcBef>
        <a:spcAft>
          <a:spcPct val="0"/>
        </a:spcAft>
        <a:buSzPct val="100000"/>
        <a:buChar char="•"/>
        <a:defRPr b="1">
          <a:solidFill>
            <a:srgbClr val="396343"/>
          </a:solidFill>
          <a:latin typeface="+mn-lt"/>
        </a:defRPr>
      </a:lvl8pPr>
      <a:lvl9pPr marL="3810000" indent="-228600" algn="l" defTabSz="762000" rtl="0" fontAlgn="base">
        <a:spcBef>
          <a:spcPct val="20000"/>
        </a:spcBef>
        <a:spcAft>
          <a:spcPct val="0"/>
        </a:spcAft>
        <a:buSzPct val="100000"/>
        <a:buChar char="•"/>
        <a:defRPr b="1">
          <a:solidFill>
            <a:srgbClr val="396343"/>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959021" y="251852"/>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979D3-B5B0-400D-BBA3-62167E17B08B}" type="slidenum">
              <a:rPr lang="en-US" smtClean="0"/>
              <a:t>‹#›</a:t>
            </a:fld>
            <a:endParaRPr lang="en-US"/>
          </a:p>
        </p:txBody>
      </p:sp>
    </p:spTree>
    <p:extLst>
      <p:ext uri="{BB962C8B-B14F-4D97-AF65-F5344CB8AC3E}">
        <p14:creationId xmlns:p14="http://schemas.microsoft.com/office/powerpoint/2010/main" val="2768884927"/>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9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2.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22.jpg"/><Relationship Id="rId10" Type="http://schemas.openxmlformats.org/officeDocument/2006/relationships/image" Target="../media/image28.png"/><Relationship Id="rId4" Type="http://schemas.openxmlformats.org/officeDocument/2006/relationships/image" Target="../media/image10.png"/><Relationship Id="rId9"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2.png"/><Relationship Id="rId7" Type="http://schemas.openxmlformats.org/officeDocument/2006/relationships/image" Target="../media/image21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40.png"/><Relationship Id="rId5" Type="http://schemas.openxmlformats.org/officeDocument/2006/relationships/image" Target="../media/image23.png"/><Relationship Id="rId10" Type="http://schemas.openxmlformats.org/officeDocument/2006/relationships/image" Target="../media/image30.png"/><Relationship Id="rId4" Type="http://schemas.openxmlformats.org/officeDocument/2006/relationships/image" Target="../media/image10.png"/><Relationship Id="rId9" Type="http://schemas.openxmlformats.org/officeDocument/2006/relationships/image" Target="../media/image17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23.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24.png"/><Relationship Id="rId12"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22.jpg"/><Relationship Id="rId5" Type="http://schemas.openxmlformats.org/officeDocument/2006/relationships/image" Target="../media/image26.png"/><Relationship Id="rId10" Type="http://schemas.openxmlformats.org/officeDocument/2006/relationships/image" Target="../media/image23.png"/><Relationship Id="rId4" Type="http://schemas.openxmlformats.org/officeDocument/2006/relationships/image" Target="../media/image10.png"/><Relationship Id="rId9"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5.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7235" name="Rectangle 3"/>
          <p:cNvSpPr>
            <a:spLocks noChangeArrowheads="1"/>
          </p:cNvSpPr>
          <p:nvPr/>
        </p:nvSpPr>
        <p:spPr bwMode="auto">
          <a:xfrm>
            <a:off x="546756" y="895546"/>
            <a:ext cx="9294828" cy="2932774"/>
          </a:xfrm>
          <a:prstGeom prst="rect">
            <a:avLst/>
          </a:prstGeom>
          <a:noFill/>
          <a:ln w="9525">
            <a:noFill/>
            <a:miter lim="800000"/>
            <a:headEnd/>
            <a:tailEnd/>
          </a:ln>
          <a:effectLst/>
        </p:spPr>
        <p:txBody>
          <a:bodyPr anchor="ctr"/>
          <a:lstStyle/>
          <a:p>
            <a:pPr algn="ctr">
              <a:spcBef>
                <a:spcPct val="0"/>
              </a:spcBef>
              <a:buSzTx/>
              <a:defRPr/>
            </a:pPr>
            <a:r>
              <a:rPr lang="en-GB" sz="2000" b="0" dirty="0">
                <a:solidFill>
                  <a:schemeClr val="accent1">
                    <a:lumMod val="50000"/>
                  </a:schemeClr>
                </a:solidFill>
                <a:effectLst>
                  <a:outerShdw blurRad="38100" dist="38100" dir="2700000" algn="tl">
                    <a:srgbClr val="C0C0C0"/>
                  </a:outerShdw>
                </a:effectLst>
              </a:rPr>
              <a:t>ESA Contract No. 4000136329/21/NL/MG</a:t>
            </a:r>
          </a:p>
          <a:p>
            <a:pPr algn="ctr">
              <a:spcBef>
                <a:spcPct val="0"/>
              </a:spcBef>
              <a:buSzTx/>
              <a:defRPr/>
            </a:pPr>
            <a:endParaRPr lang="en-GB" sz="4800" dirty="0">
              <a:solidFill>
                <a:schemeClr val="accent1">
                  <a:lumMod val="50000"/>
                </a:schemeClr>
              </a:solidFill>
              <a:effectLst>
                <a:outerShdw blurRad="38100" dist="38100" dir="2700000" algn="tl">
                  <a:srgbClr val="C0C0C0"/>
                </a:outerShdw>
              </a:effectLst>
            </a:endParaRPr>
          </a:p>
          <a:p>
            <a:pPr algn="ctr">
              <a:spcBef>
                <a:spcPct val="0"/>
              </a:spcBef>
              <a:buSzTx/>
              <a:defRPr/>
            </a:pPr>
            <a:r>
              <a:rPr lang="en-GB" sz="4800" dirty="0">
                <a:solidFill>
                  <a:schemeClr val="accent1">
                    <a:lumMod val="50000"/>
                  </a:schemeClr>
                </a:solidFill>
                <a:effectLst>
                  <a:outerShdw blurRad="38100" dist="38100" dir="2700000" algn="tl">
                    <a:srgbClr val="C0C0C0"/>
                  </a:outerShdw>
                </a:effectLst>
              </a:rPr>
              <a:t>EVACPRO</a:t>
            </a:r>
          </a:p>
          <a:p>
            <a:pPr algn="ctr">
              <a:spcBef>
                <a:spcPct val="0"/>
              </a:spcBef>
              <a:buSzTx/>
              <a:defRPr/>
            </a:pPr>
            <a:r>
              <a:rPr lang="en-GB" sz="3600" dirty="0">
                <a:solidFill>
                  <a:schemeClr val="accent1">
                    <a:lumMod val="50000"/>
                  </a:schemeClr>
                </a:solidFill>
                <a:effectLst>
                  <a:outerShdw blurRad="38100" dist="38100" dir="2700000" algn="tl">
                    <a:srgbClr val="C0C0C0"/>
                  </a:outerShdw>
                </a:effectLst>
              </a:rPr>
              <a:t>Chemical Modelling of Reactions and Processes in Propellant Systems</a:t>
            </a:r>
          </a:p>
        </p:txBody>
      </p:sp>
      <p:sp>
        <p:nvSpPr>
          <p:cNvPr id="3076" name="Rectangle 2"/>
          <p:cNvSpPr>
            <a:spLocks noGrp="1" noChangeArrowheads="1"/>
          </p:cNvSpPr>
          <p:nvPr>
            <p:ph type="subTitle" idx="4294967295"/>
          </p:nvPr>
        </p:nvSpPr>
        <p:spPr bwMode="auto">
          <a:xfrm>
            <a:off x="0" y="6035040"/>
            <a:ext cx="6877050" cy="797929"/>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indent="0" algn="just">
              <a:spcBef>
                <a:spcPct val="0"/>
              </a:spcBef>
              <a:buNone/>
            </a:pPr>
            <a:r>
              <a:rPr lang="en-GB" sz="1200" dirty="0" err="1">
                <a:solidFill>
                  <a:schemeClr val="accent1">
                    <a:lumMod val="50000"/>
                  </a:schemeClr>
                </a:solidFill>
              </a:rPr>
              <a:t>Empresarios</a:t>
            </a:r>
            <a:r>
              <a:rPr lang="en-GB" sz="1200" dirty="0">
                <a:solidFill>
                  <a:schemeClr val="accent1">
                    <a:lumMod val="50000"/>
                  </a:schemeClr>
                </a:solidFill>
              </a:rPr>
              <a:t> </a:t>
            </a:r>
            <a:r>
              <a:rPr lang="en-GB" sz="1200" dirty="0" err="1">
                <a:solidFill>
                  <a:schemeClr val="accent1">
                    <a:lumMod val="50000"/>
                  </a:schemeClr>
                </a:solidFill>
              </a:rPr>
              <a:t>Agrupados</a:t>
            </a:r>
            <a:r>
              <a:rPr lang="en-GB" sz="1200" dirty="0">
                <a:solidFill>
                  <a:schemeClr val="accent1">
                    <a:lumMod val="50000"/>
                  </a:schemeClr>
                </a:solidFill>
              </a:rPr>
              <a:t> </a:t>
            </a:r>
            <a:r>
              <a:rPr lang="en-GB" sz="1200" dirty="0" err="1">
                <a:solidFill>
                  <a:schemeClr val="accent1">
                    <a:lumMod val="50000"/>
                  </a:schemeClr>
                </a:solidFill>
              </a:rPr>
              <a:t>Internacional</a:t>
            </a:r>
            <a:r>
              <a:rPr lang="en-GB" sz="1200" dirty="0">
                <a:solidFill>
                  <a:schemeClr val="accent1">
                    <a:lumMod val="50000"/>
                  </a:schemeClr>
                </a:solidFill>
              </a:rPr>
              <a:t> (EAI)</a:t>
            </a:r>
          </a:p>
          <a:p>
            <a:pPr marL="0" indent="0" algn="just">
              <a:spcBef>
                <a:spcPct val="0"/>
              </a:spcBef>
              <a:buNone/>
            </a:pPr>
            <a:endParaRPr lang="en-GB" sz="1200" dirty="0">
              <a:solidFill>
                <a:schemeClr val="accent1">
                  <a:lumMod val="50000"/>
                </a:schemeClr>
              </a:solidFill>
            </a:endParaRPr>
          </a:p>
          <a:p>
            <a:pPr marL="0" indent="0" algn="just">
              <a:spcBef>
                <a:spcPct val="0"/>
              </a:spcBef>
              <a:buNone/>
            </a:pPr>
            <a:r>
              <a:rPr lang="en-GB" sz="1200" dirty="0">
                <a:solidFill>
                  <a:schemeClr val="accent1">
                    <a:lumMod val="50000"/>
                  </a:schemeClr>
                </a:solidFill>
              </a:rPr>
              <a:t>https://www.ecosimpro.com/products/espss/</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4666" y="1614154"/>
            <a:ext cx="1268604" cy="1268604"/>
          </a:xfrm>
          <a:prstGeom prst="rect">
            <a:avLst/>
          </a:prstGeom>
        </p:spPr>
      </p:pic>
      <p:sp>
        <p:nvSpPr>
          <p:cNvPr id="4" name="Rectángulo 3"/>
          <p:cNvSpPr/>
          <p:nvPr/>
        </p:nvSpPr>
        <p:spPr>
          <a:xfrm>
            <a:off x="2487941" y="4305590"/>
            <a:ext cx="5608586" cy="523220"/>
          </a:xfrm>
          <a:prstGeom prst="rect">
            <a:avLst/>
          </a:prstGeom>
        </p:spPr>
        <p:txBody>
          <a:bodyPr wrap="square">
            <a:spAutoFit/>
          </a:bodyPr>
          <a:lstStyle/>
          <a:p>
            <a:pPr algn="ctr">
              <a:spcBef>
                <a:spcPct val="0"/>
              </a:spcBef>
              <a:buSzTx/>
              <a:defRPr/>
            </a:pPr>
            <a:r>
              <a:rPr lang="en-GB" sz="2800" dirty="0">
                <a:solidFill>
                  <a:schemeClr val="accent5"/>
                </a:solidFill>
                <a:effectLst>
                  <a:outerShdw blurRad="38100" dist="38100" dir="2700000" algn="tl">
                    <a:srgbClr val="C0C0C0"/>
                  </a:outerShdw>
                </a:effectLst>
              </a:rPr>
              <a:t>Final Presentation 2023 / 11 / 29</a:t>
            </a: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7191" y="5829300"/>
            <a:ext cx="1963554" cy="880214"/>
          </a:xfrm>
          <a:prstGeom prst="rect">
            <a:avLst/>
          </a:prstGeom>
        </p:spPr>
      </p:pic>
    </p:spTree>
    <p:extLst>
      <p:ext uri="{BB962C8B-B14F-4D97-AF65-F5344CB8AC3E}">
        <p14:creationId xmlns:p14="http://schemas.microsoft.com/office/powerpoint/2010/main" val="641417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Project Plan</a:t>
            </a:r>
            <a:endParaRPr lang="en-US" dirty="0"/>
          </a:p>
        </p:txBody>
      </p:sp>
      <p:pic>
        <p:nvPicPr>
          <p:cNvPr id="1025" name="Picture 1" descr="o &#10;TASK I; WNdeIs identificaticm &#10;W21M tuRome) &#10;transient &#10;mass vansfe,• if, nme njectors &#10;finite Chemistry &#10;wpzzoo &#10;Svstem for LOX /CH4 case &#10;wP2itX) Lüasiewia) &#10;Instabilities Of &#10;finite rote &#10;Chemist&quot;/ for H202/Green &#10;Monopropella nt i n.eaors &#10;WP2ü &#10;System for &#10;Mana ement Coordination &#10;TASK 2; irnpIH1pntdtion &#10;coking 'n cring j.aets &#10;transient modes &#10;heat anc mass transfer in injectors &#10;R educed•order 'mite rate &#10;H202/Green p rope.nt &#10;Monovoc•ellant •nject«s &#10;MSR (WI) &#10;@ DI &#10;KPM (MS2) &#10;TASK Mcxiels validation &#10;a r. n coo 'Mg Jackets &#10;turto-m•cniner-y mues &#10;Heat •n d transfer &#10;finite rate chemistry &#10;Complete LOX.'CH4 yooulsion system &#10;Redu:ed-order r•nite rate chemistry &#10;Chemistry &quot;Wels for H 202,'Green .rooe•nt &#10;injectors &#10;Complete monwopen.nt system &#10;FR &#10;TOP, SRF, SR, ESR, TAS, &#10;FP, FR, CCD, SWI, OB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785" y="929738"/>
            <a:ext cx="9227334" cy="5274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913466" y="1447800"/>
            <a:ext cx="2226734" cy="3488267"/>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ES"/>
          </a:p>
        </p:txBody>
      </p:sp>
    </p:spTree>
    <p:extLst>
      <p:ext uri="{BB962C8B-B14F-4D97-AF65-F5344CB8AC3E}">
        <p14:creationId xmlns:p14="http://schemas.microsoft.com/office/powerpoint/2010/main" val="406888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1: </a:t>
            </a:r>
            <a:r>
              <a:rPr lang="es-ES" dirty="0" err="1"/>
              <a:t>Models</a:t>
            </a:r>
            <a:r>
              <a:rPr lang="es-ES" dirty="0"/>
              <a:t> </a:t>
            </a:r>
            <a:r>
              <a:rPr lang="es-ES" dirty="0" err="1"/>
              <a:t>identification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22988"/>
            <a:ext cx="5606847" cy="699479"/>
          </a:xfrm>
          <a:prstGeom prst="rect">
            <a:avLst/>
          </a:prstGeom>
        </p:spPr>
      </p:pic>
      <p:sp>
        <p:nvSpPr>
          <p:cNvPr id="7" name="Marcador de contenido 6"/>
          <p:cNvSpPr>
            <a:spLocks noGrp="1"/>
          </p:cNvSpPr>
          <p:nvPr>
            <p:ph idx="1"/>
          </p:nvPr>
        </p:nvSpPr>
        <p:spPr>
          <a:xfrm>
            <a:off x="288321" y="476250"/>
            <a:ext cx="10972800" cy="5582652"/>
          </a:xfrm>
        </p:spPr>
        <p:txBody>
          <a:bodyPr/>
          <a:lstStyle/>
          <a:p>
            <a:r>
              <a:rPr lang="es-ES" sz="1700" dirty="0" err="1"/>
              <a:t>Models</a:t>
            </a:r>
            <a:r>
              <a:rPr lang="es-ES" sz="1700" dirty="0"/>
              <a:t> </a:t>
            </a:r>
            <a:r>
              <a:rPr lang="es-ES" sz="1700" dirty="0" err="1"/>
              <a:t>identification</a:t>
            </a:r>
            <a:r>
              <a:rPr lang="es-ES" sz="1700" dirty="0"/>
              <a:t>:</a:t>
            </a:r>
          </a:p>
          <a:p>
            <a:pPr lvl="1"/>
            <a:r>
              <a:rPr lang="es-ES" sz="1800" dirty="0"/>
              <a:t>LA SAPIENZA (UROME) WP2100</a:t>
            </a:r>
          </a:p>
          <a:p>
            <a:pPr lvl="2"/>
            <a:r>
              <a:rPr lang="es-ES" sz="1400" b="0" dirty="0"/>
              <a:t>COKING IN CJ</a:t>
            </a:r>
          </a:p>
          <a:p>
            <a:pPr lvl="2"/>
            <a:r>
              <a:rPr lang="es-ES" sz="1400" b="0" dirty="0"/>
              <a:t>HEAT AND MASS TRANSFER IN NOVEL INJECTORS</a:t>
            </a:r>
          </a:p>
          <a:p>
            <a:pPr lvl="2"/>
            <a:r>
              <a:rPr lang="es-ES" sz="1400" b="0" dirty="0"/>
              <a:t>TURBOMACHINERY TRANSIENT MODELS</a:t>
            </a:r>
          </a:p>
          <a:p>
            <a:pPr lvl="2"/>
            <a:r>
              <a:rPr lang="es-ES" sz="1400" b="0" dirty="0"/>
              <a:t>REDUCED ORDER FINITE RATE CHEMISTRY</a:t>
            </a:r>
          </a:p>
          <a:p>
            <a:pPr lvl="1"/>
            <a:endParaRPr lang="es-ES" sz="1100" dirty="0"/>
          </a:p>
          <a:p>
            <a:pPr lvl="1"/>
            <a:endParaRPr lang="es-ES" sz="1100" dirty="0"/>
          </a:p>
          <a:p>
            <a:pPr lvl="1"/>
            <a:endParaRPr lang="es-ES" sz="1100" dirty="0"/>
          </a:p>
          <a:p>
            <a:pPr lvl="1"/>
            <a:endParaRPr lang="es-ES" sz="1100" dirty="0"/>
          </a:p>
          <a:p>
            <a:pPr lvl="1"/>
            <a:r>
              <a:rPr lang="es-ES" sz="1800" dirty="0"/>
              <a:t>LUKASIEWICZ (ILOT) WP2300</a:t>
            </a:r>
          </a:p>
          <a:p>
            <a:pPr lvl="2"/>
            <a:r>
              <a:rPr lang="es-ES" sz="1400" b="0" dirty="0"/>
              <a:t>MONOPROPELLANT MODELLING</a:t>
            </a:r>
          </a:p>
          <a:p>
            <a:pPr lvl="3"/>
            <a:r>
              <a:rPr lang="es-ES" sz="1200" b="0" dirty="0"/>
              <a:t>INJECTORS</a:t>
            </a:r>
          </a:p>
          <a:p>
            <a:pPr lvl="3"/>
            <a:r>
              <a:rPr lang="es-ES" sz="1200" b="0" dirty="0"/>
              <a:t>CATALYTIC BED </a:t>
            </a:r>
          </a:p>
          <a:p>
            <a:pPr lvl="3"/>
            <a:r>
              <a:rPr lang="es-ES" sz="1200" b="0" dirty="0"/>
              <a:t>CHEMISTRY MODELS</a:t>
            </a:r>
          </a:p>
          <a:p>
            <a:pPr lvl="2"/>
            <a:r>
              <a:rPr lang="es-ES" sz="1400" b="0" dirty="0"/>
              <a:t>FINITE RATE FOR GREEN PROPELLANTS</a:t>
            </a:r>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spTree>
    <p:extLst>
      <p:ext uri="{BB962C8B-B14F-4D97-AF65-F5344CB8AC3E}">
        <p14:creationId xmlns:p14="http://schemas.microsoft.com/office/powerpoint/2010/main" val="977481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1: </a:t>
            </a:r>
            <a:r>
              <a:rPr lang="es-ES" dirty="0" err="1"/>
              <a:t>Models</a:t>
            </a:r>
            <a:r>
              <a:rPr lang="es-ES" dirty="0"/>
              <a:t> </a:t>
            </a:r>
            <a:r>
              <a:rPr lang="es-ES" dirty="0" err="1"/>
              <a:t>identification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22988"/>
            <a:ext cx="5606847" cy="699479"/>
          </a:xfrm>
          <a:prstGeom prst="rect">
            <a:avLst/>
          </a:prstGeom>
        </p:spPr>
      </p:pic>
      <p:sp>
        <p:nvSpPr>
          <p:cNvPr id="7" name="Marcador de contenido 6"/>
          <p:cNvSpPr>
            <a:spLocks noGrp="1"/>
          </p:cNvSpPr>
          <p:nvPr>
            <p:ph idx="1"/>
          </p:nvPr>
        </p:nvSpPr>
        <p:spPr>
          <a:xfrm>
            <a:off x="288321" y="476250"/>
            <a:ext cx="10972800" cy="5582652"/>
          </a:xfrm>
        </p:spPr>
        <p:txBody>
          <a:bodyPr/>
          <a:lstStyle/>
          <a:p>
            <a:r>
              <a:rPr lang="es-ES" sz="1700" dirty="0" err="1"/>
              <a:t>Models</a:t>
            </a:r>
            <a:r>
              <a:rPr lang="es-ES" sz="1700" dirty="0"/>
              <a:t> </a:t>
            </a:r>
            <a:r>
              <a:rPr lang="es-ES" sz="1700" dirty="0" err="1"/>
              <a:t>identification</a:t>
            </a:r>
            <a:r>
              <a:rPr lang="es-ES" sz="1700" dirty="0"/>
              <a:t>:</a:t>
            </a:r>
          </a:p>
          <a:p>
            <a:pPr lvl="1"/>
            <a:r>
              <a:rPr lang="es-ES" sz="1800" dirty="0"/>
              <a:t>LA SAPIENZA (UROME) WP2100</a:t>
            </a:r>
          </a:p>
          <a:p>
            <a:pPr lvl="2"/>
            <a:r>
              <a:rPr lang="es-ES" sz="1400" b="0" dirty="0">
                <a:solidFill>
                  <a:srgbClr val="FF0000"/>
                </a:solidFill>
              </a:rPr>
              <a:t>COKING IN CJ</a:t>
            </a:r>
          </a:p>
          <a:p>
            <a:pPr lvl="2"/>
            <a:r>
              <a:rPr lang="es-ES" sz="1400" b="0" dirty="0">
                <a:solidFill>
                  <a:schemeClr val="bg1">
                    <a:lumMod val="75000"/>
                  </a:schemeClr>
                </a:solidFill>
              </a:rPr>
              <a:t>HEAT AND MASS TRANSFER IN NOVEL INJECTORS</a:t>
            </a:r>
          </a:p>
          <a:p>
            <a:pPr lvl="2"/>
            <a:r>
              <a:rPr lang="es-ES" sz="1400" b="0" dirty="0">
                <a:solidFill>
                  <a:schemeClr val="bg1">
                    <a:lumMod val="75000"/>
                  </a:schemeClr>
                </a:solidFill>
              </a:rPr>
              <a:t>TURBOMACHINERY TRANSIENT MODELS</a:t>
            </a:r>
          </a:p>
          <a:p>
            <a:pPr lvl="2"/>
            <a:r>
              <a:rPr lang="es-ES" sz="1400" b="0" dirty="0">
                <a:solidFill>
                  <a:schemeClr val="bg1">
                    <a:lumMod val="75000"/>
                  </a:schemeClr>
                </a:solidFill>
              </a:rPr>
              <a:t>REDUCED ORDER FINITE RATE CHEMISTRY</a:t>
            </a:r>
          </a:p>
          <a:p>
            <a:pPr lvl="1"/>
            <a:endParaRPr lang="es-ES" sz="1100" dirty="0"/>
          </a:p>
          <a:p>
            <a:pPr lvl="1"/>
            <a:endParaRPr lang="es-ES" sz="1100" dirty="0"/>
          </a:p>
          <a:p>
            <a:pPr lvl="1"/>
            <a:endParaRPr lang="es-ES" sz="1100" dirty="0"/>
          </a:p>
          <a:p>
            <a:pPr lvl="1"/>
            <a:endParaRPr lang="es-ES" sz="1100" dirty="0"/>
          </a:p>
          <a:p>
            <a:pPr lvl="1"/>
            <a:r>
              <a:rPr lang="es-ES" sz="1800" dirty="0"/>
              <a:t>LUKASIEWICZ (ILOT) WP2300</a:t>
            </a:r>
          </a:p>
          <a:p>
            <a:pPr lvl="2"/>
            <a:r>
              <a:rPr lang="es-ES" sz="1400" b="0" dirty="0"/>
              <a:t>MONOPROPELLANT MODELLING</a:t>
            </a:r>
          </a:p>
          <a:p>
            <a:pPr lvl="3"/>
            <a:r>
              <a:rPr lang="es-ES" sz="1200" b="0" dirty="0"/>
              <a:t>INJECTORS</a:t>
            </a:r>
          </a:p>
          <a:p>
            <a:pPr lvl="3"/>
            <a:r>
              <a:rPr lang="es-ES" sz="1200" b="0" dirty="0"/>
              <a:t>CATALYTIC BED </a:t>
            </a:r>
          </a:p>
          <a:p>
            <a:pPr lvl="3"/>
            <a:r>
              <a:rPr lang="es-ES" sz="1200" b="0" dirty="0"/>
              <a:t>CHEMISTRY MODELS</a:t>
            </a:r>
          </a:p>
          <a:p>
            <a:pPr lvl="2"/>
            <a:r>
              <a:rPr lang="es-ES" sz="1400" b="0" dirty="0"/>
              <a:t>FINITE RATE FOR GREEN PROPELLANTS</a:t>
            </a:r>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spTree>
    <p:extLst>
      <p:ext uri="{BB962C8B-B14F-4D97-AF65-F5344CB8AC3E}">
        <p14:creationId xmlns:p14="http://schemas.microsoft.com/office/powerpoint/2010/main" val="1288489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1: </a:t>
            </a:r>
            <a:r>
              <a:rPr lang="es-ES" dirty="0" err="1"/>
              <a:t>Models</a:t>
            </a:r>
            <a:r>
              <a:rPr lang="es-ES" dirty="0"/>
              <a:t> </a:t>
            </a:r>
            <a:r>
              <a:rPr lang="es-ES" dirty="0" err="1"/>
              <a:t>identification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22988"/>
            <a:ext cx="5606847" cy="699479"/>
          </a:xfrm>
          <a:prstGeom prst="rect">
            <a:avLst/>
          </a:prstGeom>
        </p:spPr>
      </p:pic>
      <p:sp>
        <p:nvSpPr>
          <p:cNvPr id="7" name="Marcador de contenido 6"/>
          <p:cNvSpPr>
            <a:spLocks noGrp="1"/>
          </p:cNvSpPr>
          <p:nvPr>
            <p:ph idx="1"/>
          </p:nvPr>
        </p:nvSpPr>
        <p:spPr>
          <a:xfrm>
            <a:off x="288320" y="476250"/>
            <a:ext cx="11522679" cy="5582652"/>
          </a:xfrm>
        </p:spPr>
        <p:txBody>
          <a:bodyPr/>
          <a:lstStyle/>
          <a:p>
            <a:r>
              <a:rPr lang="es-ES" sz="1700" dirty="0" err="1"/>
              <a:t>Coking</a:t>
            </a:r>
            <a:r>
              <a:rPr lang="es-ES" sz="1700" dirty="0"/>
              <a:t> in </a:t>
            </a:r>
            <a:r>
              <a:rPr lang="es-ES" sz="1700" dirty="0" err="1"/>
              <a:t>cooling</a:t>
            </a:r>
            <a:r>
              <a:rPr lang="es-ES" sz="1700" dirty="0"/>
              <a:t> </a:t>
            </a:r>
            <a:r>
              <a:rPr lang="es-ES" sz="1700" dirty="0" err="1"/>
              <a:t>channels</a:t>
            </a:r>
            <a:r>
              <a:rPr lang="es-ES" sz="1700" dirty="0"/>
              <a:t> </a:t>
            </a:r>
          </a:p>
          <a:p>
            <a:pPr marL="0" indent="0">
              <a:buNone/>
            </a:pPr>
            <a:r>
              <a:rPr lang="es-ES" sz="1600" b="0" dirty="0" err="1"/>
              <a:t>Heat</a:t>
            </a:r>
            <a:r>
              <a:rPr lang="es-ES" sz="1600" b="0" dirty="0"/>
              <a:t> </a:t>
            </a:r>
            <a:r>
              <a:rPr lang="es-ES" sz="1600" b="0" dirty="0" err="1"/>
              <a:t>supply</a:t>
            </a:r>
            <a:r>
              <a:rPr lang="es-ES" sz="1600" b="0" dirty="0"/>
              <a:t> </a:t>
            </a:r>
            <a:r>
              <a:rPr lang="es-ES" sz="1600" b="0" dirty="0" err="1"/>
              <a:t>from</a:t>
            </a:r>
            <a:r>
              <a:rPr lang="es-ES" sz="1600" b="0" dirty="0"/>
              <a:t> </a:t>
            </a:r>
            <a:r>
              <a:rPr lang="es-ES" sz="1600" b="0" dirty="0" err="1"/>
              <a:t>the</a:t>
            </a:r>
            <a:r>
              <a:rPr lang="es-ES" sz="1600" b="0" dirty="0"/>
              <a:t> </a:t>
            </a:r>
            <a:r>
              <a:rPr lang="es-ES" sz="1600" b="0" dirty="0" err="1"/>
              <a:t>chamber</a:t>
            </a:r>
            <a:r>
              <a:rPr lang="es-ES" sz="1600" b="0" dirty="0"/>
              <a:t> in </a:t>
            </a:r>
            <a:r>
              <a:rPr lang="es-ES" sz="1600" b="0" dirty="0" err="1"/>
              <a:t>rocket</a:t>
            </a:r>
            <a:r>
              <a:rPr lang="es-ES" sz="1600" b="0" dirty="0"/>
              <a:t> </a:t>
            </a:r>
            <a:r>
              <a:rPr lang="es-ES" sz="1600" b="0" dirty="0" err="1"/>
              <a:t>engines</a:t>
            </a:r>
            <a:r>
              <a:rPr lang="es-ES" sz="1600" b="0" dirty="0"/>
              <a:t> can </a:t>
            </a:r>
            <a:r>
              <a:rPr lang="es-ES" sz="1600" b="0" dirty="0" err="1"/>
              <a:t>contribute</a:t>
            </a:r>
            <a:r>
              <a:rPr lang="es-ES" sz="1600" b="0" dirty="0"/>
              <a:t> to a </a:t>
            </a:r>
            <a:r>
              <a:rPr lang="es-ES" sz="1600" b="0" dirty="0" err="1"/>
              <a:t>carbon</a:t>
            </a:r>
            <a:r>
              <a:rPr lang="es-ES" sz="1600" b="0" dirty="0"/>
              <a:t> </a:t>
            </a:r>
            <a:r>
              <a:rPr lang="es-ES" sz="1600" b="0" dirty="0" err="1"/>
              <a:t>deposit</a:t>
            </a:r>
            <a:r>
              <a:rPr lang="es-ES" sz="1600" b="0" dirty="0"/>
              <a:t> </a:t>
            </a:r>
            <a:r>
              <a:rPr lang="es-ES" sz="1600" b="0" dirty="0" err="1"/>
              <a:t>layer</a:t>
            </a:r>
            <a:r>
              <a:rPr lang="es-ES" sz="1600" b="0" dirty="0"/>
              <a:t> at </a:t>
            </a:r>
            <a:r>
              <a:rPr lang="es-ES" sz="1600" b="0" dirty="0" err="1"/>
              <a:t>the</a:t>
            </a:r>
            <a:r>
              <a:rPr lang="es-ES" sz="1600" b="0" dirty="0"/>
              <a:t> </a:t>
            </a:r>
            <a:r>
              <a:rPr lang="es-ES" sz="1600" b="0" dirty="0" err="1"/>
              <a:t>walls</a:t>
            </a:r>
            <a:r>
              <a:rPr lang="es-ES" sz="1600" b="0" dirty="0"/>
              <a:t>. </a:t>
            </a:r>
            <a:r>
              <a:rPr lang="es-ES" sz="1600" b="0" dirty="0" err="1"/>
              <a:t>This</a:t>
            </a:r>
            <a:r>
              <a:rPr lang="es-ES" sz="1600" b="0" dirty="0"/>
              <a:t> </a:t>
            </a:r>
            <a:r>
              <a:rPr lang="es-ES" sz="1600" b="0" dirty="0" err="1"/>
              <a:t>deposit</a:t>
            </a:r>
            <a:r>
              <a:rPr lang="es-ES" sz="1600" b="0" dirty="0"/>
              <a:t> </a:t>
            </a:r>
            <a:r>
              <a:rPr lang="es-ES" sz="1600" b="0" dirty="0" err="1"/>
              <a:t>affects</a:t>
            </a:r>
            <a:r>
              <a:rPr lang="es-ES" sz="1600" b="0" dirty="0"/>
              <a:t> </a:t>
            </a:r>
            <a:r>
              <a:rPr lang="es-ES" sz="1600" b="0" dirty="0" err="1"/>
              <a:t>the</a:t>
            </a:r>
            <a:r>
              <a:rPr lang="es-ES" sz="1600" b="0" dirty="0"/>
              <a:t> </a:t>
            </a:r>
            <a:r>
              <a:rPr lang="es-ES" sz="1600" b="0" dirty="0" err="1"/>
              <a:t>heat</a:t>
            </a:r>
            <a:r>
              <a:rPr lang="es-ES" sz="1600" b="0" dirty="0"/>
              <a:t> </a:t>
            </a:r>
            <a:r>
              <a:rPr lang="es-ES" sz="1600" b="0" dirty="0" err="1"/>
              <a:t>exchange</a:t>
            </a:r>
            <a:r>
              <a:rPr lang="es-ES" sz="1600" b="0" dirty="0"/>
              <a:t> and can lead to </a:t>
            </a:r>
            <a:r>
              <a:rPr lang="es-ES" sz="1600" b="0" dirty="0" err="1"/>
              <a:t>too-high</a:t>
            </a:r>
            <a:r>
              <a:rPr lang="es-ES" sz="1600" b="0" dirty="0"/>
              <a:t> </a:t>
            </a:r>
            <a:r>
              <a:rPr lang="es-ES" sz="1600" b="0" dirty="0" err="1"/>
              <a:t>temperatures</a:t>
            </a:r>
            <a:r>
              <a:rPr lang="es-ES" sz="1600" b="0" dirty="0"/>
              <a:t> and cause </a:t>
            </a:r>
            <a:r>
              <a:rPr lang="es-ES" sz="1600" b="0" dirty="0" err="1"/>
              <a:t>engine</a:t>
            </a:r>
            <a:r>
              <a:rPr lang="es-ES" sz="1600" b="0" dirty="0"/>
              <a:t> </a:t>
            </a:r>
            <a:r>
              <a:rPr lang="es-ES" sz="1600" b="0" dirty="0" err="1"/>
              <a:t>failures</a:t>
            </a:r>
            <a:endParaRPr lang="es-ES" sz="1600" b="0" dirty="0"/>
          </a:p>
          <a:p>
            <a:pPr marL="0" indent="0">
              <a:buNone/>
            </a:pPr>
            <a:endParaRPr lang="es-ES" sz="1600" b="0" dirty="0"/>
          </a:p>
          <a:p>
            <a:pPr marL="0" indent="0">
              <a:buNone/>
            </a:pPr>
            <a:r>
              <a:rPr lang="es-ES" sz="1600" b="0" dirty="0"/>
              <a:t>A </a:t>
            </a:r>
            <a:r>
              <a:rPr lang="es-ES" sz="1600" b="0" dirty="0" err="1"/>
              <a:t>thermal</a:t>
            </a:r>
            <a:r>
              <a:rPr lang="es-ES" sz="1600" b="0" dirty="0"/>
              <a:t> </a:t>
            </a:r>
            <a:r>
              <a:rPr lang="es-ES" sz="1600" b="0" dirty="0" err="1"/>
              <a:t>resistance</a:t>
            </a:r>
            <a:r>
              <a:rPr lang="es-ES" sz="1600" b="0" dirty="0"/>
              <a:t> </a:t>
            </a:r>
            <a:r>
              <a:rPr lang="es-ES" sz="1600" b="0" dirty="0" err="1"/>
              <a:t>is</a:t>
            </a:r>
            <a:r>
              <a:rPr lang="es-ES" sz="1600" b="0" dirty="0"/>
              <a:t> </a:t>
            </a:r>
            <a:r>
              <a:rPr lang="es-ES" sz="1600" b="0" dirty="0" err="1"/>
              <a:t>computed</a:t>
            </a:r>
            <a:r>
              <a:rPr lang="es-ES" sz="1600" b="0" dirty="0"/>
              <a:t> </a:t>
            </a:r>
            <a:r>
              <a:rPr lang="es-ES" sz="1600" b="0" dirty="0" err="1"/>
              <a:t>with</a:t>
            </a:r>
            <a:r>
              <a:rPr lang="es-ES" sz="1600" b="0" dirty="0"/>
              <a:t> a </a:t>
            </a:r>
            <a:r>
              <a:rPr lang="es-ES" sz="1600" b="0" dirty="0" err="1"/>
              <a:t>semi-empirical</a:t>
            </a:r>
            <a:r>
              <a:rPr lang="es-ES" sz="1600" b="0" dirty="0"/>
              <a:t> </a:t>
            </a:r>
            <a:r>
              <a:rPr lang="es-ES" sz="1600" b="0" dirty="0" err="1"/>
              <a:t>approach</a:t>
            </a:r>
            <a:r>
              <a:rPr lang="es-ES" sz="1600" b="0" dirty="0"/>
              <a:t> </a:t>
            </a:r>
            <a:r>
              <a:rPr lang="es-ES" sz="1600" b="0" dirty="0" err="1"/>
              <a:t>dependent</a:t>
            </a:r>
            <a:r>
              <a:rPr lang="es-ES" sz="1600" b="0" dirty="0"/>
              <a:t> </a:t>
            </a:r>
            <a:r>
              <a:rPr lang="es-ES" sz="1600" b="0" dirty="0" err="1"/>
              <a:t>on</a:t>
            </a:r>
            <a:r>
              <a:rPr lang="es-ES" sz="1600" b="0" dirty="0"/>
              <a:t> 4 </a:t>
            </a:r>
            <a:r>
              <a:rPr lang="es-ES" sz="1600" b="0" dirty="0" err="1"/>
              <a:t>parameters</a:t>
            </a:r>
            <a:r>
              <a:rPr lang="es-ES" sz="1600" b="0" dirty="0"/>
              <a:t> and </a:t>
            </a:r>
            <a:r>
              <a:rPr lang="es-ES" sz="1600" b="0" dirty="0" err="1"/>
              <a:t>the</a:t>
            </a:r>
            <a:r>
              <a:rPr lang="es-ES" sz="1600" b="0" dirty="0"/>
              <a:t> Reynolds </a:t>
            </a:r>
            <a:r>
              <a:rPr lang="es-ES" sz="1600" b="0" dirty="0" err="1"/>
              <a:t>number</a:t>
            </a:r>
            <a:r>
              <a:rPr lang="es-ES" sz="1600" b="0" dirty="0"/>
              <a:t>:</a:t>
            </a:r>
          </a:p>
          <a:p>
            <a:pPr marL="0" indent="0">
              <a:buNone/>
            </a:pPr>
            <a:endParaRPr lang="es-ES" sz="1600" b="0" dirty="0"/>
          </a:p>
          <a:p>
            <a:pPr marL="0" indent="0">
              <a:buNone/>
            </a:pPr>
            <a:endParaRPr lang="es-ES" sz="1600" b="0" dirty="0"/>
          </a:p>
          <a:p>
            <a:pPr marL="0" indent="0">
              <a:buNone/>
            </a:pPr>
            <a:endParaRPr lang="es-ES" sz="1600" b="0" dirty="0"/>
          </a:p>
          <a:p>
            <a:pPr marL="0" indent="0">
              <a:buNone/>
            </a:pPr>
            <a:endParaRPr lang="es-ES" sz="1600" b="0" dirty="0"/>
          </a:p>
          <a:p>
            <a:pPr marL="0" indent="0">
              <a:buNone/>
            </a:pPr>
            <a:r>
              <a:rPr lang="es-ES" sz="1600" b="0" dirty="0" err="1"/>
              <a:t>Afterwards</a:t>
            </a:r>
            <a:r>
              <a:rPr lang="es-ES" sz="1600" b="0" dirty="0"/>
              <a:t>, </a:t>
            </a:r>
            <a:r>
              <a:rPr lang="es-ES" sz="1600" b="0" dirty="0" err="1"/>
              <a:t>the</a:t>
            </a:r>
            <a:r>
              <a:rPr lang="es-ES" sz="1600" b="0" dirty="0"/>
              <a:t> </a:t>
            </a:r>
            <a:r>
              <a:rPr lang="es-ES" sz="1600" b="0" dirty="0" err="1"/>
              <a:t>convective</a:t>
            </a:r>
            <a:r>
              <a:rPr lang="es-ES" sz="1600" b="0" dirty="0"/>
              <a:t> </a:t>
            </a:r>
            <a:r>
              <a:rPr lang="es-ES" sz="1600" b="0" dirty="0" err="1"/>
              <a:t>heat</a:t>
            </a:r>
            <a:r>
              <a:rPr lang="es-ES" sz="1600" b="0" dirty="0"/>
              <a:t> transfer </a:t>
            </a:r>
            <a:r>
              <a:rPr lang="es-ES" sz="1600" b="0" dirty="0" err="1"/>
              <a:t>coefficient</a:t>
            </a:r>
            <a:r>
              <a:rPr lang="es-ES" sz="1600" b="0" dirty="0"/>
              <a:t> </a:t>
            </a:r>
            <a:r>
              <a:rPr lang="es-ES" sz="1600" b="0" dirty="0" err="1"/>
              <a:t>is</a:t>
            </a:r>
            <a:r>
              <a:rPr lang="es-ES" sz="1600" b="0" dirty="0"/>
              <a:t> </a:t>
            </a:r>
            <a:r>
              <a:rPr lang="es-ES" sz="1600" b="0" dirty="0" err="1"/>
              <a:t>computed</a:t>
            </a:r>
            <a:r>
              <a:rPr lang="es-ES" sz="1600" b="0" dirty="0"/>
              <a:t> </a:t>
            </a:r>
            <a:r>
              <a:rPr lang="es-ES" sz="1600" b="0" dirty="0" err="1"/>
              <a:t>taking</a:t>
            </a:r>
            <a:r>
              <a:rPr lang="es-ES" sz="1600" b="0" dirty="0"/>
              <a:t> </a:t>
            </a:r>
            <a:r>
              <a:rPr lang="es-ES" sz="1600" b="0" dirty="0" err="1"/>
              <a:t>into</a:t>
            </a:r>
            <a:r>
              <a:rPr lang="es-ES" sz="1600" b="0" dirty="0"/>
              <a:t> </a:t>
            </a:r>
            <a:r>
              <a:rPr lang="es-ES" sz="1600" b="0" dirty="0" err="1"/>
              <a:t>account</a:t>
            </a:r>
            <a:r>
              <a:rPr lang="es-ES" sz="1600" b="0" dirty="0"/>
              <a:t> </a:t>
            </a:r>
            <a:r>
              <a:rPr lang="es-ES" sz="1600" b="0" dirty="0" err="1"/>
              <a:t>this</a:t>
            </a:r>
            <a:r>
              <a:rPr lang="es-ES" sz="1600" b="0" dirty="0"/>
              <a:t> </a:t>
            </a:r>
            <a:r>
              <a:rPr lang="es-ES" sz="1600" b="0" dirty="0" err="1"/>
              <a:t>contribution</a:t>
            </a:r>
            <a:r>
              <a:rPr lang="es-ES" sz="1600" b="0" dirty="0"/>
              <a:t> </a:t>
            </a:r>
          </a:p>
          <a:p>
            <a:pPr marL="0" indent="0">
              <a:buNone/>
            </a:pPr>
            <a:endParaRPr lang="es-ES" sz="1600" b="0" dirty="0"/>
          </a:p>
          <a:p>
            <a:pPr marL="0" indent="0">
              <a:buNone/>
            </a:pPr>
            <a:endParaRPr lang="es-ES" sz="1700" b="0" dirty="0"/>
          </a:p>
          <a:p>
            <a:pPr marL="0" indent="0">
              <a:buNone/>
            </a:pPr>
            <a:endParaRPr lang="es-ES" sz="1700" b="0" dirty="0"/>
          </a:p>
          <a:p>
            <a:pPr marL="0" indent="0">
              <a:buNone/>
            </a:pPr>
            <a:endParaRPr lang="es-ES" sz="1500" b="0" dirty="0">
              <a:solidFill>
                <a:srgbClr val="FF0000"/>
              </a:solidFill>
            </a:endParaRPr>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pic>
        <p:nvPicPr>
          <p:cNvPr id="2" name="Imagen 1"/>
          <p:cNvPicPr>
            <a:picLocks noChangeAspect="1"/>
          </p:cNvPicPr>
          <p:nvPr/>
        </p:nvPicPr>
        <p:blipFill>
          <a:blip r:embed="rId5"/>
          <a:stretch>
            <a:fillRect/>
          </a:stretch>
        </p:blipFill>
        <p:spPr>
          <a:xfrm>
            <a:off x="1421480" y="2692584"/>
            <a:ext cx="3594059" cy="897283"/>
          </a:xfrm>
          <a:prstGeom prst="rect">
            <a:avLst/>
          </a:prstGeom>
        </p:spPr>
      </p:pic>
      <p:pic>
        <p:nvPicPr>
          <p:cNvPr id="3" name="Imagen 2"/>
          <p:cNvPicPr>
            <a:picLocks noChangeAspect="1"/>
          </p:cNvPicPr>
          <p:nvPr/>
        </p:nvPicPr>
        <p:blipFill>
          <a:blip r:embed="rId6"/>
          <a:stretch>
            <a:fillRect/>
          </a:stretch>
        </p:blipFill>
        <p:spPr>
          <a:xfrm>
            <a:off x="6503267" y="2818273"/>
            <a:ext cx="1401975" cy="659496"/>
          </a:xfrm>
          <a:prstGeom prst="rect">
            <a:avLst/>
          </a:prstGeom>
        </p:spPr>
      </p:pic>
      <p:pic>
        <p:nvPicPr>
          <p:cNvPr id="6" name="Imagen 5"/>
          <p:cNvPicPr>
            <a:picLocks noChangeAspect="1"/>
          </p:cNvPicPr>
          <p:nvPr/>
        </p:nvPicPr>
        <p:blipFill>
          <a:blip r:embed="rId7"/>
          <a:stretch>
            <a:fillRect/>
          </a:stretch>
        </p:blipFill>
        <p:spPr>
          <a:xfrm>
            <a:off x="9392971" y="3148021"/>
            <a:ext cx="2299496" cy="2580482"/>
          </a:xfrm>
          <a:prstGeom prst="rect">
            <a:avLst/>
          </a:prstGeom>
        </p:spPr>
      </p:pic>
    </p:spTree>
    <p:extLst>
      <p:ext uri="{BB962C8B-B14F-4D97-AF65-F5344CB8AC3E}">
        <p14:creationId xmlns:p14="http://schemas.microsoft.com/office/powerpoint/2010/main" val="308261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1: </a:t>
            </a:r>
            <a:r>
              <a:rPr lang="es-ES" dirty="0" err="1"/>
              <a:t>Models</a:t>
            </a:r>
            <a:r>
              <a:rPr lang="es-ES" dirty="0"/>
              <a:t> </a:t>
            </a:r>
            <a:r>
              <a:rPr lang="es-ES" dirty="0" err="1"/>
              <a:t>identification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22988"/>
            <a:ext cx="5606847" cy="699479"/>
          </a:xfrm>
          <a:prstGeom prst="rect">
            <a:avLst/>
          </a:prstGeom>
        </p:spPr>
      </p:pic>
      <p:sp>
        <p:nvSpPr>
          <p:cNvPr id="7" name="Marcador de contenido 6"/>
          <p:cNvSpPr>
            <a:spLocks noGrp="1"/>
          </p:cNvSpPr>
          <p:nvPr>
            <p:ph idx="1"/>
          </p:nvPr>
        </p:nvSpPr>
        <p:spPr>
          <a:xfrm>
            <a:off x="288321" y="476250"/>
            <a:ext cx="10972800" cy="5582652"/>
          </a:xfrm>
        </p:spPr>
        <p:txBody>
          <a:bodyPr/>
          <a:lstStyle/>
          <a:p>
            <a:r>
              <a:rPr lang="es-ES" sz="1700" dirty="0" err="1"/>
              <a:t>Implementation</a:t>
            </a:r>
            <a:r>
              <a:rPr lang="es-ES" sz="1700" dirty="0"/>
              <a:t> </a:t>
            </a:r>
            <a:r>
              <a:rPr lang="es-ES" sz="1700" dirty="0" err="1"/>
              <a:t>phase</a:t>
            </a:r>
            <a:r>
              <a:rPr lang="es-ES" sz="1700" dirty="0"/>
              <a:t>:</a:t>
            </a:r>
          </a:p>
          <a:p>
            <a:pPr lvl="1"/>
            <a:r>
              <a:rPr lang="es-ES" sz="1800" dirty="0"/>
              <a:t>LA SAPIENZA (UROME) WP2100</a:t>
            </a:r>
          </a:p>
          <a:p>
            <a:pPr lvl="2"/>
            <a:r>
              <a:rPr lang="es-ES" sz="1400" b="0" dirty="0">
                <a:solidFill>
                  <a:schemeClr val="bg1">
                    <a:lumMod val="75000"/>
                  </a:schemeClr>
                </a:solidFill>
              </a:rPr>
              <a:t>COKING IN CJ</a:t>
            </a:r>
          </a:p>
          <a:p>
            <a:pPr lvl="2"/>
            <a:r>
              <a:rPr lang="es-ES" sz="1400" b="0" dirty="0">
                <a:solidFill>
                  <a:srgbClr val="FF0000"/>
                </a:solidFill>
              </a:rPr>
              <a:t>HEAT AND MASS TRANSFER IN NOVEL INJECTORS</a:t>
            </a:r>
          </a:p>
          <a:p>
            <a:pPr lvl="2"/>
            <a:r>
              <a:rPr lang="es-ES" sz="1400" b="0" dirty="0">
                <a:solidFill>
                  <a:schemeClr val="bg1">
                    <a:lumMod val="75000"/>
                  </a:schemeClr>
                </a:solidFill>
              </a:rPr>
              <a:t>TURBOMACHINERY TRANSIENT MODELS</a:t>
            </a:r>
          </a:p>
          <a:p>
            <a:pPr lvl="2"/>
            <a:r>
              <a:rPr lang="es-ES" sz="1400" b="0" dirty="0">
                <a:solidFill>
                  <a:schemeClr val="bg1">
                    <a:lumMod val="75000"/>
                  </a:schemeClr>
                </a:solidFill>
              </a:rPr>
              <a:t>REDUCED ORDER FINITE RATE CHEMISTRY</a:t>
            </a:r>
          </a:p>
          <a:p>
            <a:pPr lvl="1"/>
            <a:endParaRPr lang="es-ES" sz="1100" dirty="0"/>
          </a:p>
          <a:p>
            <a:pPr lvl="1"/>
            <a:endParaRPr lang="es-ES" sz="1100" dirty="0"/>
          </a:p>
          <a:p>
            <a:pPr lvl="1"/>
            <a:endParaRPr lang="es-ES" sz="1100" dirty="0"/>
          </a:p>
          <a:p>
            <a:pPr lvl="1"/>
            <a:endParaRPr lang="es-ES" sz="1100" dirty="0"/>
          </a:p>
          <a:p>
            <a:pPr lvl="1"/>
            <a:r>
              <a:rPr lang="es-ES" sz="1800" dirty="0"/>
              <a:t>LUKASIEWICZ (ILOT) WP2300</a:t>
            </a:r>
          </a:p>
          <a:p>
            <a:pPr lvl="2"/>
            <a:r>
              <a:rPr lang="es-ES" sz="1400" b="0" dirty="0"/>
              <a:t>MONOPROPELLANT MODELLING</a:t>
            </a:r>
          </a:p>
          <a:p>
            <a:pPr lvl="3"/>
            <a:r>
              <a:rPr lang="es-ES" sz="1200" b="0" dirty="0"/>
              <a:t>INJECTORS</a:t>
            </a:r>
          </a:p>
          <a:p>
            <a:pPr lvl="3"/>
            <a:r>
              <a:rPr lang="es-ES" sz="1200" b="0" dirty="0"/>
              <a:t>CATALYTIC BED </a:t>
            </a:r>
          </a:p>
          <a:p>
            <a:pPr lvl="3"/>
            <a:r>
              <a:rPr lang="es-ES" sz="1200" b="0" dirty="0"/>
              <a:t>CHEMISTRY MODELS</a:t>
            </a:r>
          </a:p>
          <a:p>
            <a:pPr lvl="2"/>
            <a:r>
              <a:rPr lang="es-ES" sz="1400" b="0" dirty="0"/>
              <a:t>FINITE RATE FOR GREEN PROPELLANTS</a:t>
            </a:r>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spTree>
    <p:extLst>
      <p:ext uri="{BB962C8B-B14F-4D97-AF65-F5344CB8AC3E}">
        <p14:creationId xmlns:p14="http://schemas.microsoft.com/office/powerpoint/2010/main" val="1661543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1: </a:t>
            </a:r>
            <a:r>
              <a:rPr lang="es-ES" noProof="1"/>
              <a:t>Models</a:t>
            </a:r>
            <a:r>
              <a:rPr lang="es-ES" dirty="0"/>
              <a:t> </a:t>
            </a:r>
            <a:r>
              <a:rPr lang="es-ES" dirty="0" err="1"/>
              <a:t>identification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22988"/>
            <a:ext cx="5606847" cy="699479"/>
          </a:xfrm>
          <a:prstGeom prst="rect">
            <a:avLst/>
          </a:prstGeom>
        </p:spPr>
      </p:pic>
      <p:sp>
        <p:nvSpPr>
          <p:cNvPr id="7" name="Marcador de contenido 6"/>
          <p:cNvSpPr>
            <a:spLocks noGrp="1"/>
          </p:cNvSpPr>
          <p:nvPr>
            <p:ph idx="1"/>
          </p:nvPr>
        </p:nvSpPr>
        <p:spPr>
          <a:xfrm>
            <a:off x="288320" y="476250"/>
            <a:ext cx="11522679" cy="5582652"/>
          </a:xfrm>
        </p:spPr>
        <p:txBody>
          <a:bodyPr/>
          <a:lstStyle/>
          <a:p>
            <a:r>
              <a:rPr lang="es-ES" sz="1700" dirty="0" err="1"/>
              <a:t>Heat</a:t>
            </a:r>
            <a:r>
              <a:rPr lang="es-ES" sz="1700" dirty="0"/>
              <a:t> and </a:t>
            </a:r>
            <a:r>
              <a:rPr lang="es-ES" sz="1700" dirty="0" err="1"/>
              <a:t>mass</a:t>
            </a:r>
            <a:r>
              <a:rPr lang="es-ES" sz="1700" dirty="0"/>
              <a:t> transfer in novel </a:t>
            </a:r>
            <a:r>
              <a:rPr lang="es-ES" sz="1700" dirty="0" err="1"/>
              <a:t>injectors</a:t>
            </a:r>
            <a:r>
              <a:rPr lang="es-ES" sz="1700" dirty="0"/>
              <a:t> </a:t>
            </a:r>
          </a:p>
          <a:p>
            <a:pPr marL="0" indent="0">
              <a:buNone/>
            </a:pPr>
            <a:r>
              <a:rPr lang="es-ES" sz="1600" b="0" dirty="0"/>
              <a:t>a) </a:t>
            </a:r>
            <a:r>
              <a:rPr lang="es-ES" sz="1600" b="0" dirty="0" err="1"/>
              <a:t>Pressure</a:t>
            </a:r>
            <a:r>
              <a:rPr lang="es-ES" sz="1600" b="0" dirty="0"/>
              <a:t> </a:t>
            </a:r>
            <a:r>
              <a:rPr lang="es-ES" sz="1600" b="0" dirty="0" err="1"/>
              <a:t>losses</a:t>
            </a:r>
            <a:r>
              <a:rPr lang="es-ES" sz="1600" b="0" dirty="0"/>
              <a:t> </a:t>
            </a:r>
            <a:r>
              <a:rPr lang="es-ES" sz="1600" b="0" dirty="0" err="1"/>
              <a:t>computation</a:t>
            </a:r>
            <a:endParaRPr lang="es-ES" sz="1600" b="0" dirty="0"/>
          </a:p>
          <a:p>
            <a:pPr marL="0" indent="0">
              <a:buNone/>
            </a:pPr>
            <a:r>
              <a:rPr lang="es-ES" sz="1600" b="0" dirty="0" err="1"/>
              <a:t>The</a:t>
            </a:r>
            <a:r>
              <a:rPr lang="es-ES" sz="1600" b="0" dirty="0"/>
              <a:t> </a:t>
            </a:r>
            <a:r>
              <a:rPr lang="es-ES" sz="1600" b="0" dirty="0" err="1"/>
              <a:t>pressure</a:t>
            </a:r>
            <a:r>
              <a:rPr lang="es-ES" sz="1600" b="0" dirty="0"/>
              <a:t> </a:t>
            </a:r>
            <a:r>
              <a:rPr lang="es-ES" sz="1600" b="0" dirty="0" err="1"/>
              <a:t>losses</a:t>
            </a:r>
            <a:r>
              <a:rPr lang="es-ES" sz="1600" b="0" dirty="0"/>
              <a:t> at </a:t>
            </a:r>
            <a:r>
              <a:rPr lang="es-ES" sz="1600" b="0" dirty="0" err="1"/>
              <a:t>injectors</a:t>
            </a:r>
            <a:r>
              <a:rPr lang="es-ES" sz="1600" b="0" dirty="0"/>
              <a:t> </a:t>
            </a:r>
            <a:r>
              <a:rPr lang="es-ES" sz="1600" b="0" dirty="0" err="1"/>
              <a:t>will</a:t>
            </a:r>
            <a:r>
              <a:rPr lang="es-ES" sz="1600" b="0" dirty="0"/>
              <a:t> </a:t>
            </a:r>
            <a:r>
              <a:rPr lang="es-ES" sz="1600" b="0" dirty="0" err="1"/>
              <a:t>take</a:t>
            </a:r>
            <a:r>
              <a:rPr lang="es-ES" sz="1600" b="0" dirty="0"/>
              <a:t> </a:t>
            </a:r>
            <a:r>
              <a:rPr lang="es-ES" sz="1600" b="0" dirty="0" err="1"/>
              <a:t>into</a:t>
            </a:r>
            <a:r>
              <a:rPr lang="es-ES" sz="1600" b="0" dirty="0"/>
              <a:t> </a:t>
            </a:r>
            <a:r>
              <a:rPr lang="es-ES" sz="1600" b="0" dirty="0" err="1"/>
              <a:t>account</a:t>
            </a:r>
            <a:r>
              <a:rPr lang="es-ES" sz="1600" b="0" dirty="0"/>
              <a:t> </a:t>
            </a:r>
            <a:r>
              <a:rPr lang="es-ES" sz="1600" b="0" dirty="0" err="1"/>
              <a:t>different</a:t>
            </a:r>
            <a:r>
              <a:rPr lang="es-ES" sz="1600" b="0" dirty="0"/>
              <a:t> </a:t>
            </a:r>
            <a:r>
              <a:rPr lang="es-ES" sz="1600" b="0" dirty="0" err="1"/>
              <a:t>geometries</a:t>
            </a:r>
            <a:r>
              <a:rPr lang="es-ES" sz="1600" b="0" dirty="0"/>
              <a:t> and </a:t>
            </a:r>
            <a:r>
              <a:rPr lang="es-ES" sz="1600" b="0" dirty="0" err="1"/>
              <a:t>types</a:t>
            </a:r>
            <a:r>
              <a:rPr lang="es-ES" sz="1600" b="0" dirty="0"/>
              <a:t> of </a:t>
            </a:r>
            <a:r>
              <a:rPr lang="es-ES" sz="1600" b="0" dirty="0" err="1"/>
              <a:t>injectors</a:t>
            </a:r>
            <a:r>
              <a:rPr lang="es-ES" sz="1600" b="0" dirty="0"/>
              <a:t>: </a:t>
            </a:r>
          </a:p>
          <a:p>
            <a:pPr marL="0" indent="0">
              <a:buNone/>
            </a:pPr>
            <a:r>
              <a:rPr lang="es-ES" sz="1600" b="0" dirty="0"/>
              <a:t>									</a:t>
            </a:r>
          </a:p>
          <a:p>
            <a:pPr marL="0" indent="0">
              <a:buNone/>
            </a:pPr>
            <a:r>
              <a:rPr lang="es-ES" sz="1600" b="0" dirty="0"/>
              <a:t>							</a:t>
            </a:r>
            <a:r>
              <a:rPr lang="es-ES" sz="1600" b="0" dirty="0" err="1"/>
              <a:t>Different</a:t>
            </a:r>
            <a:r>
              <a:rPr lang="es-ES" sz="1600" b="0" dirty="0"/>
              <a:t> </a:t>
            </a:r>
            <a:r>
              <a:rPr lang="es-ES" sz="1600" b="0" dirty="0" err="1"/>
              <a:t>geometries</a:t>
            </a:r>
            <a:r>
              <a:rPr lang="es-ES" sz="1600" b="0" dirty="0"/>
              <a:t> are </a:t>
            </a:r>
            <a:r>
              <a:rPr lang="es-ES" sz="1600" b="0" dirty="0" err="1"/>
              <a:t>possible</a:t>
            </a:r>
            <a:r>
              <a:rPr lang="es-ES" sz="1600" b="0" dirty="0"/>
              <a:t>: </a:t>
            </a:r>
          </a:p>
          <a:p>
            <a:pPr marL="0" indent="0">
              <a:buNone/>
            </a:pPr>
            <a:r>
              <a:rPr lang="es-ES" sz="1600" b="0" dirty="0"/>
              <a:t>								- Sharp</a:t>
            </a:r>
          </a:p>
          <a:p>
            <a:pPr marL="0" indent="0">
              <a:buNone/>
            </a:pPr>
            <a:r>
              <a:rPr lang="es-ES" sz="1600" b="0" dirty="0"/>
              <a:t>								- Rounded</a:t>
            </a:r>
          </a:p>
          <a:p>
            <a:pPr marL="0" indent="0">
              <a:buNone/>
            </a:pPr>
            <a:r>
              <a:rPr lang="es-ES" sz="1600" b="0" dirty="0"/>
              <a:t>								- </a:t>
            </a:r>
            <a:r>
              <a:rPr lang="es-ES" sz="1600" b="0" dirty="0" err="1"/>
              <a:t>Slanted</a:t>
            </a:r>
            <a:endParaRPr lang="es-ES" sz="1600" b="0" dirty="0"/>
          </a:p>
          <a:p>
            <a:pPr marL="0" indent="0">
              <a:buNone/>
            </a:pPr>
            <a:r>
              <a:rPr lang="es-ES" sz="1600" b="0" dirty="0"/>
              <a:t>								- </a:t>
            </a:r>
            <a:r>
              <a:rPr lang="es-ES" sz="1600" b="0" dirty="0" err="1"/>
              <a:t>Angled</a:t>
            </a:r>
            <a:r>
              <a:rPr lang="es-ES" sz="1600" b="0" dirty="0"/>
              <a:t> </a:t>
            </a:r>
            <a:r>
              <a:rPr lang="es-ES" sz="1600" b="0" dirty="0" err="1"/>
              <a:t>inlet</a:t>
            </a:r>
            <a:r>
              <a:rPr lang="es-ES" sz="1600" b="0" dirty="0"/>
              <a:t> </a:t>
            </a:r>
          </a:p>
          <a:p>
            <a:pPr marL="0" indent="0">
              <a:buNone/>
            </a:pPr>
            <a:endParaRPr lang="es-ES" sz="1700" b="0" dirty="0"/>
          </a:p>
          <a:p>
            <a:pPr marL="0" indent="0">
              <a:buNone/>
            </a:pPr>
            <a:endParaRPr lang="es-ES" sz="1700" b="0" dirty="0"/>
          </a:p>
          <a:p>
            <a:pPr marL="0" indent="0">
              <a:buNone/>
            </a:pPr>
            <a:endParaRPr lang="es-ES" sz="1500" b="0" dirty="0">
              <a:solidFill>
                <a:srgbClr val="FF0000"/>
              </a:solidFill>
            </a:endParaRPr>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pic>
        <p:nvPicPr>
          <p:cNvPr id="6" name="Imagen 5"/>
          <p:cNvPicPr>
            <a:picLocks noChangeAspect="1"/>
          </p:cNvPicPr>
          <p:nvPr/>
        </p:nvPicPr>
        <p:blipFill>
          <a:blip r:embed="rId5"/>
          <a:stretch>
            <a:fillRect/>
          </a:stretch>
        </p:blipFill>
        <p:spPr>
          <a:xfrm>
            <a:off x="740863" y="1977546"/>
            <a:ext cx="3624499" cy="2591686"/>
          </a:xfrm>
          <a:prstGeom prst="rect">
            <a:avLst/>
          </a:prstGeom>
        </p:spPr>
      </p:pic>
      <p:pic>
        <p:nvPicPr>
          <p:cNvPr id="8" name="Imagen 7"/>
          <p:cNvPicPr>
            <a:picLocks noChangeAspect="1"/>
          </p:cNvPicPr>
          <p:nvPr/>
        </p:nvPicPr>
        <p:blipFill>
          <a:blip r:embed="rId6"/>
          <a:stretch>
            <a:fillRect/>
          </a:stretch>
        </p:blipFill>
        <p:spPr>
          <a:xfrm>
            <a:off x="5967475" y="4440021"/>
            <a:ext cx="3389715" cy="1036525"/>
          </a:xfrm>
          <a:prstGeom prst="rect">
            <a:avLst/>
          </a:prstGeom>
        </p:spPr>
      </p:pic>
      <p:sp>
        <p:nvSpPr>
          <p:cNvPr id="2" name="Rectángulo 1"/>
          <p:cNvSpPr/>
          <p:nvPr/>
        </p:nvSpPr>
        <p:spPr bwMode="auto">
          <a:xfrm>
            <a:off x="5317067" y="1977546"/>
            <a:ext cx="4690533" cy="379672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spTree>
    <p:extLst>
      <p:ext uri="{BB962C8B-B14F-4D97-AF65-F5344CB8AC3E}">
        <p14:creationId xmlns:p14="http://schemas.microsoft.com/office/powerpoint/2010/main" val="2062073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1: </a:t>
            </a:r>
            <a:r>
              <a:rPr lang="es-ES" dirty="0" err="1"/>
              <a:t>Models</a:t>
            </a:r>
            <a:r>
              <a:rPr lang="es-ES" dirty="0"/>
              <a:t> </a:t>
            </a:r>
            <a:r>
              <a:rPr lang="es-ES" dirty="0" err="1"/>
              <a:t>identification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22988"/>
            <a:ext cx="5606847" cy="699479"/>
          </a:xfrm>
          <a:prstGeom prst="rect">
            <a:avLst/>
          </a:prstGeom>
        </p:spPr>
      </p:pic>
      <p:sp>
        <p:nvSpPr>
          <p:cNvPr id="7" name="Marcador de contenido 6"/>
          <p:cNvSpPr>
            <a:spLocks noGrp="1"/>
          </p:cNvSpPr>
          <p:nvPr>
            <p:ph idx="1"/>
          </p:nvPr>
        </p:nvSpPr>
        <p:spPr>
          <a:xfrm>
            <a:off x="288320" y="476250"/>
            <a:ext cx="11522679" cy="5582652"/>
          </a:xfrm>
        </p:spPr>
        <p:txBody>
          <a:bodyPr/>
          <a:lstStyle/>
          <a:p>
            <a:r>
              <a:rPr lang="es-ES" sz="1700" dirty="0" err="1"/>
              <a:t>Heat</a:t>
            </a:r>
            <a:r>
              <a:rPr lang="es-ES" sz="1700" dirty="0"/>
              <a:t> and </a:t>
            </a:r>
            <a:r>
              <a:rPr lang="es-ES" sz="1700" dirty="0" err="1"/>
              <a:t>mass</a:t>
            </a:r>
            <a:r>
              <a:rPr lang="es-ES" sz="1700" dirty="0"/>
              <a:t> transfer in novel </a:t>
            </a:r>
            <a:r>
              <a:rPr lang="es-ES" sz="1700" dirty="0" err="1"/>
              <a:t>injectors</a:t>
            </a:r>
            <a:r>
              <a:rPr lang="es-ES" sz="1700" dirty="0"/>
              <a:t> </a:t>
            </a:r>
          </a:p>
          <a:p>
            <a:pPr marL="0" indent="0">
              <a:buNone/>
            </a:pPr>
            <a:r>
              <a:rPr lang="es-ES" sz="1600" b="0" dirty="0"/>
              <a:t>b) </a:t>
            </a:r>
            <a:r>
              <a:rPr lang="es-ES" sz="1600" b="0" dirty="0" err="1"/>
              <a:t>Heat</a:t>
            </a:r>
            <a:r>
              <a:rPr lang="es-ES" sz="1600" b="0" dirty="0"/>
              <a:t> transfer</a:t>
            </a:r>
          </a:p>
          <a:p>
            <a:pPr marL="0" indent="0">
              <a:buNone/>
            </a:pPr>
            <a:r>
              <a:rPr lang="es-ES" sz="1600" b="0" dirty="0" err="1"/>
              <a:t>An</a:t>
            </a:r>
            <a:r>
              <a:rPr lang="es-ES" sz="1600" b="0" dirty="0"/>
              <a:t> </a:t>
            </a:r>
            <a:r>
              <a:rPr lang="es-ES" sz="1600" b="0" dirty="0" err="1"/>
              <a:t>improved</a:t>
            </a:r>
            <a:r>
              <a:rPr lang="es-ES" sz="1600" b="0" dirty="0"/>
              <a:t> </a:t>
            </a:r>
            <a:r>
              <a:rPr lang="es-ES" sz="1600" b="0" dirty="0" err="1"/>
              <a:t>thermal</a:t>
            </a:r>
            <a:r>
              <a:rPr lang="es-ES" sz="1600" b="0" dirty="0"/>
              <a:t> </a:t>
            </a:r>
            <a:r>
              <a:rPr lang="es-ES" sz="1600" b="0" dirty="0" err="1"/>
              <a:t>network</a:t>
            </a:r>
            <a:r>
              <a:rPr lang="es-ES" sz="1600" b="0" dirty="0"/>
              <a:t> has </a:t>
            </a:r>
            <a:r>
              <a:rPr lang="es-ES" sz="1600" b="0" dirty="0" err="1"/>
              <a:t>been</a:t>
            </a:r>
            <a:r>
              <a:rPr lang="es-ES" sz="1600" b="0" dirty="0"/>
              <a:t> </a:t>
            </a:r>
            <a:r>
              <a:rPr lang="es-ES" sz="1600" b="0" dirty="0" err="1"/>
              <a:t>created</a:t>
            </a:r>
            <a:r>
              <a:rPr lang="es-ES" sz="1600" b="0" dirty="0"/>
              <a:t> </a:t>
            </a:r>
            <a:r>
              <a:rPr lang="es-ES" sz="1600" b="0" dirty="0" err="1"/>
              <a:t>for</a:t>
            </a:r>
            <a:r>
              <a:rPr lang="es-ES" sz="1600" b="0" dirty="0"/>
              <a:t> </a:t>
            </a:r>
            <a:r>
              <a:rPr lang="es-ES" sz="1600" b="0" dirty="0" err="1"/>
              <a:t>the</a:t>
            </a:r>
            <a:r>
              <a:rPr lang="es-ES" sz="1600" b="0" dirty="0"/>
              <a:t> </a:t>
            </a:r>
            <a:r>
              <a:rPr lang="es-ES" sz="1600" b="0" dirty="0" err="1"/>
              <a:t>combustor</a:t>
            </a:r>
            <a:r>
              <a:rPr lang="es-ES" sz="1600" b="0" dirty="0"/>
              <a:t> </a:t>
            </a:r>
            <a:r>
              <a:rPr lang="es-ES" sz="1600" b="0" dirty="0" err="1"/>
              <a:t>components</a:t>
            </a:r>
            <a:r>
              <a:rPr lang="es-ES" sz="1600" b="0" dirty="0"/>
              <a:t>, </a:t>
            </a:r>
            <a:r>
              <a:rPr lang="es-ES" sz="1600" b="0" dirty="0" err="1"/>
              <a:t>which</a:t>
            </a:r>
            <a:r>
              <a:rPr lang="es-ES" sz="1600" b="0" dirty="0"/>
              <a:t> </a:t>
            </a:r>
            <a:r>
              <a:rPr lang="es-ES" sz="1600" b="0" dirty="0" err="1"/>
              <a:t>take</a:t>
            </a:r>
            <a:r>
              <a:rPr lang="es-ES" sz="1600" b="0" dirty="0"/>
              <a:t> </a:t>
            </a:r>
            <a:r>
              <a:rPr lang="es-ES" sz="1600" b="0" dirty="0" err="1"/>
              <a:t>into</a:t>
            </a:r>
            <a:r>
              <a:rPr lang="es-ES" sz="1600" b="0" dirty="0"/>
              <a:t> </a:t>
            </a:r>
            <a:r>
              <a:rPr lang="es-ES" sz="1600" b="0" dirty="0" err="1"/>
              <a:t>account</a:t>
            </a:r>
            <a:r>
              <a:rPr lang="es-ES" sz="1600" b="0" dirty="0"/>
              <a:t> </a:t>
            </a:r>
            <a:r>
              <a:rPr lang="es-ES" sz="1600" b="0" dirty="0" err="1"/>
              <a:t>an</a:t>
            </a:r>
            <a:r>
              <a:rPr lang="es-ES" sz="1600" b="0" dirty="0"/>
              <a:t> axial </a:t>
            </a:r>
            <a:r>
              <a:rPr lang="es-ES" sz="1600" b="0" dirty="0" err="1"/>
              <a:t>distribution</a:t>
            </a:r>
            <a:r>
              <a:rPr lang="es-ES" sz="1600" b="0" dirty="0"/>
              <a:t> of </a:t>
            </a:r>
            <a:r>
              <a:rPr lang="es-ES" sz="1600" b="0" dirty="0" err="1"/>
              <a:t>the</a:t>
            </a:r>
            <a:r>
              <a:rPr lang="es-ES" sz="1600" b="0" dirty="0"/>
              <a:t> </a:t>
            </a:r>
            <a:r>
              <a:rPr lang="es-ES" sz="1600" b="0" dirty="0" err="1"/>
              <a:t>injector</a:t>
            </a:r>
            <a:r>
              <a:rPr lang="es-ES" sz="1600" b="0" dirty="0"/>
              <a:t> </a:t>
            </a:r>
            <a:r>
              <a:rPr lang="es-ES" sz="1600" b="0" dirty="0" err="1"/>
              <a:t>holes</a:t>
            </a:r>
            <a:r>
              <a:rPr lang="es-ES" sz="1600" b="0" dirty="0"/>
              <a:t> and </a:t>
            </a:r>
            <a:r>
              <a:rPr lang="es-ES" sz="1600" b="0" dirty="0" err="1"/>
              <a:t>walls</a:t>
            </a:r>
            <a:r>
              <a:rPr lang="es-ES" sz="1600" b="0" dirty="0"/>
              <a:t>: </a:t>
            </a:r>
          </a:p>
          <a:p>
            <a:pPr marL="0" indent="0">
              <a:buNone/>
            </a:pPr>
            <a:endParaRPr lang="es-ES" sz="1600" b="0" dirty="0"/>
          </a:p>
          <a:p>
            <a:pPr marL="0" indent="0">
              <a:buNone/>
            </a:pPr>
            <a:endParaRPr lang="es-ES" sz="1600" b="0" dirty="0"/>
          </a:p>
          <a:p>
            <a:pPr marL="0" indent="0">
              <a:buNone/>
            </a:pPr>
            <a:endParaRPr lang="es-ES" sz="1600" b="0" dirty="0"/>
          </a:p>
          <a:p>
            <a:pPr marL="0" indent="0">
              <a:buNone/>
            </a:pPr>
            <a:endParaRPr lang="es-ES" sz="1600" b="0" dirty="0"/>
          </a:p>
          <a:p>
            <a:pPr marL="0" indent="0">
              <a:buNone/>
            </a:pPr>
            <a:endParaRPr lang="es-ES" sz="1600" b="0" dirty="0"/>
          </a:p>
          <a:p>
            <a:pPr marL="0" indent="0">
              <a:buNone/>
            </a:pPr>
            <a:endParaRPr lang="es-ES" sz="1600" b="0" dirty="0"/>
          </a:p>
          <a:p>
            <a:pPr marL="0" indent="0">
              <a:buNone/>
            </a:pPr>
            <a:endParaRPr lang="es-ES" sz="1600" b="0" dirty="0"/>
          </a:p>
          <a:p>
            <a:pPr marL="0" indent="0">
              <a:buNone/>
            </a:pPr>
            <a:r>
              <a:rPr lang="es-ES" sz="1600" b="0" dirty="0" err="1"/>
              <a:t>Several</a:t>
            </a:r>
            <a:r>
              <a:rPr lang="es-ES" sz="1600" b="0" dirty="0"/>
              <a:t> </a:t>
            </a:r>
            <a:r>
              <a:rPr lang="es-ES" sz="1600" b="0" dirty="0" err="1"/>
              <a:t>nodes</a:t>
            </a:r>
            <a:r>
              <a:rPr lang="es-ES" sz="1600" b="0" dirty="0"/>
              <a:t> compute </a:t>
            </a:r>
            <a:r>
              <a:rPr lang="es-ES" sz="1600" b="0" dirty="0" err="1"/>
              <a:t>dynamically</a:t>
            </a:r>
            <a:r>
              <a:rPr lang="es-ES" sz="1600" b="0" dirty="0"/>
              <a:t> </a:t>
            </a:r>
            <a:r>
              <a:rPr lang="es-ES" sz="1600" b="0" dirty="0" err="1"/>
              <a:t>the</a:t>
            </a:r>
            <a:r>
              <a:rPr lang="es-ES" sz="1600" b="0" dirty="0"/>
              <a:t> </a:t>
            </a:r>
            <a:r>
              <a:rPr lang="es-ES" sz="1600" b="0" dirty="0" err="1"/>
              <a:t>evolution</a:t>
            </a:r>
            <a:r>
              <a:rPr lang="es-ES" sz="1600" b="0" dirty="0"/>
              <a:t> of </a:t>
            </a:r>
            <a:r>
              <a:rPr lang="es-ES" sz="1600" b="0" dirty="0" err="1"/>
              <a:t>the</a:t>
            </a:r>
            <a:r>
              <a:rPr lang="es-ES" sz="1600" b="0" dirty="0"/>
              <a:t> </a:t>
            </a:r>
            <a:r>
              <a:rPr lang="es-ES" sz="1600" b="0" dirty="0" err="1"/>
              <a:t>temperatures</a:t>
            </a:r>
            <a:r>
              <a:rPr lang="es-ES" sz="1600" b="0" dirty="0"/>
              <a:t> at </a:t>
            </a:r>
            <a:r>
              <a:rPr lang="es-ES" sz="1600" b="0" dirty="0" err="1"/>
              <a:t>the</a:t>
            </a:r>
            <a:r>
              <a:rPr lang="es-ES" sz="1600" b="0" dirty="0"/>
              <a:t> </a:t>
            </a:r>
            <a:r>
              <a:rPr lang="es-ES" sz="1600" b="0" dirty="0" err="1"/>
              <a:t>walls</a:t>
            </a:r>
            <a:r>
              <a:rPr lang="es-ES" sz="1600" b="0" dirty="0"/>
              <a:t>, </a:t>
            </a:r>
            <a:r>
              <a:rPr lang="es-ES" sz="1600" b="0" dirty="0" err="1"/>
              <a:t>taking</a:t>
            </a:r>
            <a:r>
              <a:rPr lang="es-ES" sz="1600" b="0" dirty="0"/>
              <a:t> </a:t>
            </a:r>
            <a:r>
              <a:rPr lang="es-ES" sz="1600" b="0" dirty="0" err="1"/>
              <a:t>into</a:t>
            </a:r>
            <a:r>
              <a:rPr lang="es-ES" sz="1600" b="0" dirty="0"/>
              <a:t> </a:t>
            </a:r>
            <a:r>
              <a:rPr lang="es-ES" sz="1600" b="0" dirty="0" err="1"/>
              <a:t>account</a:t>
            </a:r>
            <a:r>
              <a:rPr lang="es-ES" sz="1600" b="0" dirty="0"/>
              <a:t> </a:t>
            </a:r>
            <a:r>
              <a:rPr lang="es-ES" sz="1600" b="0" dirty="0" err="1"/>
              <a:t>the</a:t>
            </a:r>
            <a:r>
              <a:rPr lang="es-ES" sz="1600" b="0" dirty="0"/>
              <a:t> </a:t>
            </a:r>
            <a:r>
              <a:rPr lang="es-ES" sz="1600" b="0" dirty="0" err="1"/>
              <a:t>conduction</a:t>
            </a:r>
            <a:r>
              <a:rPr lang="es-ES" sz="1600" b="0" dirty="0"/>
              <a:t> </a:t>
            </a:r>
            <a:r>
              <a:rPr lang="es-ES" sz="1600" b="0" dirty="0" err="1"/>
              <a:t>among</a:t>
            </a:r>
            <a:r>
              <a:rPr lang="es-ES" sz="1600" b="0" dirty="0"/>
              <a:t> </a:t>
            </a:r>
            <a:r>
              <a:rPr lang="es-ES" sz="1600" b="0" dirty="0" err="1"/>
              <a:t>them</a:t>
            </a:r>
            <a:r>
              <a:rPr lang="es-ES" sz="1600" b="0" dirty="0"/>
              <a:t> and </a:t>
            </a:r>
            <a:r>
              <a:rPr lang="es-ES" sz="1600" b="0" dirty="0" err="1"/>
              <a:t>the</a:t>
            </a:r>
            <a:r>
              <a:rPr lang="es-ES" sz="1600" b="0" dirty="0"/>
              <a:t> </a:t>
            </a:r>
            <a:r>
              <a:rPr lang="es-ES" sz="1600" b="0" dirty="0" err="1"/>
              <a:t>ambient</a:t>
            </a:r>
            <a:r>
              <a:rPr lang="es-ES" sz="1600" b="0" dirty="0"/>
              <a:t>. </a:t>
            </a:r>
            <a:r>
              <a:rPr lang="es-ES" sz="1600" b="0" dirty="0" err="1"/>
              <a:t>It</a:t>
            </a:r>
            <a:r>
              <a:rPr lang="es-ES" sz="1600" b="0" dirty="0"/>
              <a:t> </a:t>
            </a:r>
            <a:r>
              <a:rPr lang="es-ES" sz="1600" b="0" dirty="0" err="1"/>
              <a:t>is</a:t>
            </a:r>
            <a:r>
              <a:rPr lang="es-ES" sz="1600" b="0" dirty="0"/>
              <a:t> </a:t>
            </a:r>
            <a:r>
              <a:rPr lang="es-ES" sz="1600" b="0" dirty="0" err="1"/>
              <a:t>possible</a:t>
            </a:r>
            <a:r>
              <a:rPr lang="es-ES" sz="1600" b="0" dirty="0"/>
              <a:t> to </a:t>
            </a:r>
            <a:r>
              <a:rPr lang="es-ES" sz="1600" b="0" dirty="0" err="1"/>
              <a:t>activate</a:t>
            </a:r>
            <a:r>
              <a:rPr lang="es-ES" sz="1600" b="0" dirty="0"/>
              <a:t> </a:t>
            </a:r>
            <a:r>
              <a:rPr lang="es-ES" sz="1600" b="0" dirty="0" err="1"/>
              <a:t>convection</a:t>
            </a:r>
            <a:r>
              <a:rPr lang="es-ES" sz="1600" b="0" dirty="0"/>
              <a:t> </a:t>
            </a:r>
            <a:r>
              <a:rPr lang="es-ES" sz="1600" b="0" dirty="0" err="1"/>
              <a:t>between</a:t>
            </a:r>
            <a:r>
              <a:rPr lang="es-ES" sz="1600" b="0" dirty="0"/>
              <a:t> </a:t>
            </a:r>
            <a:r>
              <a:rPr lang="es-ES" sz="1600" b="0" dirty="0" err="1"/>
              <a:t>the</a:t>
            </a:r>
            <a:r>
              <a:rPr lang="es-ES" sz="1600" b="0" dirty="0"/>
              <a:t> </a:t>
            </a:r>
            <a:r>
              <a:rPr lang="es-ES" sz="1600" b="0" dirty="0" err="1"/>
              <a:t>cavities</a:t>
            </a:r>
            <a:r>
              <a:rPr lang="es-ES" sz="1600" b="0" dirty="0"/>
              <a:t> and </a:t>
            </a:r>
            <a:r>
              <a:rPr lang="es-ES" sz="1600" b="0" dirty="0" err="1"/>
              <a:t>the</a:t>
            </a:r>
            <a:r>
              <a:rPr lang="es-ES" sz="1600" b="0" dirty="0"/>
              <a:t> </a:t>
            </a:r>
            <a:r>
              <a:rPr lang="es-ES" sz="1600" b="0" dirty="0" err="1"/>
              <a:t>walls</a:t>
            </a:r>
            <a:r>
              <a:rPr lang="es-ES" sz="1600" b="0" dirty="0"/>
              <a:t>. </a:t>
            </a:r>
          </a:p>
          <a:p>
            <a:pPr marL="0" indent="0">
              <a:buNone/>
            </a:pPr>
            <a:r>
              <a:rPr lang="es-ES" sz="1600" b="0" dirty="0"/>
              <a:t>									</a:t>
            </a:r>
          </a:p>
          <a:p>
            <a:pPr marL="0" indent="0">
              <a:buNone/>
            </a:pPr>
            <a:r>
              <a:rPr lang="es-ES" sz="1600" b="0" dirty="0"/>
              <a:t>							</a:t>
            </a:r>
            <a:endParaRPr lang="es-ES" sz="1700" b="0" dirty="0"/>
          </a:p>
          <a:p>
            <a:pPr marL="0" indent="0">
              <a:buNone/>
            </a:pPr>
            <a:endParaRPr lang="es-ES" sz="1700" b="0" dirty="0"/>
          </a:p>
          <a:p>
            <a:pPr marL="0" indent="0">
              <a:buNone/>
            </a:pPr>
            <a:endParaRPr lang="es-ES" sz="1500" b="0" dirty="0">
              <a:solidFill>
                <a:srgbClr val="FF0000"/>
              </a:solidFill>
            </a:endParaRPr>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pic>
        <p:nvPicPr>
          <p:cNvPr id="2" name="Imagen 1"/>
          <p:cNvPicPr>
            <a:picLocks noChangeAspect="1"/>
          </p:cNvPicPr>
          <p:nvPr/>
        </p:nvPicPr>
        <p:blipFill>
          <a:blip r:embed="rId5"/>
          <a:stretch>
            <a:fillRect/>
          </a:stretch>
        </p:blipFill>
        <p:spPr>
          <a:xfrm>
            <a:off x="2890955" y="1966687"/>
            <a:ext cx="4483927" cy="2520646"/>
          </a:xfrm>
          <a:prstGeom prst="rect">
            <a:avLst/>
          </a:prstGeom>
        </p:spPr>
      </p:pic>
    </p:spTree>
    <p:extLst>
      <p:ext uri="{BB962C8B-B14F-4D97-AF65-F5344CB8AC3E}">
        <p14:creationId xmlns:p14="http://schemas.microsoft.com/office/powerpoint/2010/main" val="573644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1: </a:t>
            </a:r>
            <a:r>
              <a:rPr lang="es-ES" dirty="0" err="1"/>
              <a:t>Models</a:t>
            </a:r>
            <a:r>
              <a:rPr lang="es-ES" dirty="0"/>
              <a:t> </a:t>
            </a:r>
            <a:r>
              <a:rPr lang="es-ES" dirty="0" err="1"/>
              <a:t>identification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22988"/>
            <a:ext cx="5606847" cy="699479"/>
          </a:xfrm>
          <a:prstGeom prst="rect">
            <a:avLst/>
          </a:prstGeom>
        </p:spPr>
      </p:pic>
      <p:sp>
        <p:nvSpPr>
          <p:cNvPr id="7" name="Marcador de contenido 6"/>
          <p:cNvSpPr>
            <a:spLocks noGrp="1"/>
          </p:cNvSpPr>
          <p:nvPr>
            <p:ph idx="1"/>
          </p:nvPr>
        </p:nvSpPr>
        <p:spPr>
          <a:xfrm>
            <a:off x="288321" y="476250"/>
            <a:ext cx="10972800" cy="5582652"/>
          </a:xfrm>
        </p:spPr>
        <p:txBody>
          <a:bodyPr/>
          <a:lstStyle/>
          <a:p>
            <a:r>
              <a:rPr lang="es-ES" sz="1700" dirty="0" err="1"/>
              <a:t>Implementation</a:t>
            </a:r>
            <a:r>
              <a:rPr lang="es-ES" sz="1700" dirty="0"/>
              <a:t> </a:t>
            </a:r>
            <a:r>
              <a:rPr lang="es-ES" sz="1700" dirty="0" err="1"/>
              <a:t>phase</a:t>
            </a:r>
            <a:r>
              <a:rPr lang="es-ES" sz="1700" dirty="0"/>
              <a:t>:</a:t>
            </a:r>
          </a:p>
          <a:p>
            <a:pPr lvl="1"/>
            <a:r>
              <a:rPr lang="es-ES" sz="1800" dirty="0"/>
              <a:t>LA SAPIENZA (UROME) WP2100</a:t>
            </a:r>
          </a:p>
          <a:p>
            <a:pPr lvl="2"/>
            <a:r>
              <a:rPr lang="es-ES" sz="1400" b="0" dirty="0">
                <a:solidFill>
                  <a:schemeClr val="bg1">
                    <a:lumMod val="75000"/>
                  </a:schemeClr>
                </a:solidFill>
              </a:rPr>
              <a:t>COKING IN CJ</a:t>
            </a:r>
          </a:p>
          <a:p>
            <a:pPr lvl="2"/>
            <a:r>
              <a:rPr lang="es-ES" sz="1400" b="0" dirty="0">
                <a:solidFill>
                  <a:schemeClr val="bg1">
                    <a:lumMod val="75000"/>
                  </a:schemeClr>
                </a:solidFill>
              </a:rPr>
              <a:t>HEAT AND MASS TRANSFER IN NOVEL INJECTORS</a:t>
            </a:r>
          </a:p>
          <a:p>
            <a:pPr lvl="2"/>
            <a:r>
              <a:rPr lang="es-ES" sz="1400" b="0" dirty="0">
                <a:solidFill>
                  <a:srgbClr val="FF0000"/>
                </a:solidFill>
              </a:rPr>
              <a:t>TURBOMACHINERY TRANSIENT MODELS</a:t>
            </a:r>
          </a:p>
          <a:p>
            <a:pPr lvl="2"/>
            <a:r>
              <a:rPr lang="es-ES" sz="1400" b="0" dirty="0">
                <a:solidFill>
                  <a:schemeClr val="bg1">
                    <a:lumMod val="75000"/>
                  </a:schemeClr>
                </a:solidFill>
              </a:rPr>
              <a:t>REDUCED ORDER FINITE RATE CHEMISTRY</a:t>
            </a:r>
          </a:p>
          <a:p>
            <a:pPr lvl="1"/>
            <a:endParaRPr lang="es-ES" sz="1100" dirty="0"/>
          </a:p>
          <a:p>
            <a:pPr lvl="1"/>
            <a:endParaRPr lang="es-ES" sz="1100" dirty="0"/>
          </a:p>
          <a:p>
            <a:pPr lvl="1"/>
            <a:endParaRPr lang="es-ES" sz="1100" dirty="0"/>
          </a:p>
          <a:p>
            <a:pPr lvl="1"/>
            <a:endParaRPr lang="es-ES" sz="1100" dirty="0"/>
          </a:p>
          <a:p>
            <a:pPr lvl="1"/>
            <a:r>
              <a:rPr lang="es-ES" sz="1800" dirty="0"/>
              <a:t>LUKASIEWICZ (ILOT) WP2300</a:t>
            </a:r>
          </a:p>
          <a:p>
            <a:pPr lvl="2"/>
            <a:r>
              <a:rPr lang="es-ES" sz="1400" b="0" dirty="0"/>
              <a:t>MONOPROPELLANT MODELLING</a:t>
            </a:r>
          </a:p>
          <a:p>
            <a:pPr lvl="3"/>
            <a:r>
              <a:rPr lang="es-ES" sz="1200" b="0" dirty="0"/>
              <a:t>INJECTORS</a:t>
            </a:r>
          </a:p>
          <a:p>
            <a:pPr lvl="3"/>
            <a:r>
              <a:rPr lang="es-ES" sz="1200" b="0" dirty="0"/>
              <a:t>CATALYTIC BED </a:t>
            </a:r>
          </a:p>
          <a:p>
            <a:pPr lvl="3"/>
            <a:r>
              <a:rPr lang="es-ES" sz="1200" b="0" dirty="0"/>
              <a:t>CHEMISTRY MODELS</a:t>
            </a:r>
          </a:p>
          <a:p>
            <a:pPr lvl="2"/>
            <a:r>
              <a:rPr lang="es-ES" sz="1400" b="0" dirty="0"/>
              <a:t>FINITE RATE FOR GREEN PROPELLANTS</a:t>
            </a:r>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spTree>
    <p:extLst>
      <p:ext uri="{BB962C8B-B14F-4D97-AF65-F5344CB8AC3E}">
        <p14:creationId xmlns:p14="http://schemas.microsoft.com/office/powerpoint/2010/main" val="3212421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1: </a:t>
            </a:r>
            <a:r>
              <a:rPr lang="es-ES" dirty="0" err="1"/>
              <a:t>Models</a:t>
            </a:r>
            <a:r>
              <a:rPr lang="es-ES" dirty="0"/>
              <a:t> </a:t>
            </a:r>
            <a:r>
              <a:rPr lang="es-ES" dirty="0" err="1"/>
              <a:t>identification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22988"/>
            <a:ext cx="5606847" cy="699479"/>
          </a:xfrm>
          <a:prstGeom prst="rect">
            <a:avLst/>
          </a:prstGeom>
        </p:spPr>
      </p:pic>
      <p:sp>
        <p:nvSpPr>
          <p:cNvPr id="7" name="Marcador de contenido 6"/>
          <p:cNvSpPr>
            <a:spLocks noGrp="1"/>
          </p:cNvSpPr>
          <p:nvPr>
            <p:ph idx="1"/>
          </p:nvPr>
        </p:nvSpPr>
        <p:spPr>
          <a:xfrm>
            <a:off x="288320" y="476250"/>
            <a:ext cx="11522679" cy="5582652"/>
          </a:xfrm>
        </p:spPr>
        <p:txBody>
          <a:bodyPr/>
          <a:lstStyle/>
          <a:p>
            <a:r>
              <a:rPr lang="es-ES" sz="1700" dirty="0" err="1"/>
              <a:t>Turbomachinery</a:t>
            </a:r>
            <a:r>
              <a:rPr lang="es-ES" sz="1700" dirty="0"/>
              <a:t> </a:t>
            </a:r>
            <a:r>
              <a:rPr lang="es-ES" sz="1700" dirty="0" err="1"/>
              <a:t>transient</a:t>
            </a:r>
            <a:r>
              <a:rPr lang="es-ES" sz="1700" dirty="0"/>
              <a:t> </a:t>
            </a:r>
            <a:r>
              <a:rPr lang="es-ES" sz="1700" dirty="0" err="1"/>
              <a:t>models</a:t>
            </a:r>
            <a:endParaRPr lang="es-ES" sz="1700" dirty="0"/>
          </a:p>
          <a:p>
            <a:pPr marL="0" indent="0">
              <a:buNone/>
            </a:pPr>
            <a:r>
              <a:rPr lang="es-ES" sz="1600" b="0" dirty="0"/>
              <a:t>A </a:t>
            </a:r>
            <a:r>
              <a:rPr lang="es-ES" sz="1600" b="0" dirty="0" err="1"/>
              <a:t>model</a:t>
            </a:r>
            <a:r>
              <a:rPr lang="es-ES" sz="1600" b="0" dirty="0"/>
              <a:t> in open </a:t>
            </a:r>
            <a:r>
              <a:rPr lang="es-ES" sz="1600" b="0" dirty="0" err="1"/>
              <a:t>literature</a:t>
            </a:r>
            <a:r>
              <a:rPr lang="es-ES" sz="1600" b="0" dirty="0"/>
              <a:t> has </a:t>
            </a:r>
            <a:r>
              <a:rPr lang="es-ES" sz="1600" b="0" dirty="0" err="1"/>
              <a:t>been</a:t>
            </a:r>
            <a:r>
              <a:rPr lang="es-ES" sz="1600" b="0" dirty="0"/>
              <a:t> </a:t>
            </a:r>
            <a:r>
              <a:rPr lang="es-ES" sz="1600" b="0" dirty="0" err="1"/>
              <a:t>found</a:t>
            </a:r>
            <a:r>
              <a:rPr lang="es-ES" sz="1600" b="0" dirty="0"/>
              <a:t> </a:t>
            </a:r>
            <a:r>
              <a:rPr lang="es-ES" sz="1600" b="0" dirty="0" err="1"/>
              <a:t>that</a:t>
            </a:r>
            <a:r>
              <a:rPr lang="es-ES" sz="1600" b="0" dirty="0"/>
              <a:t> </a:t>
            </a:r>
            <a:r>
              <a:rPr lang="es-ES" sz="1600" b="0" dirty="0" err="1"/>
              <a:t>is</a:t>
            </a:r>
            <a:r>
              <a:rPr lang="es-ES" sz="1600" b="0" dirty="0"/>
              <a:t> </a:t>
            </a:r>
            <a:r>
              <a:rPr lang="es-ES" sz="1600" b="0" dirty="0" err="1"/>
              <a:t>fully</a:t>
            </a:r>
            <a:r>
              <a:rPr lang="es-ES" sz="1600" b="0" dirty="0"/>
              <a:t> compatible </a:t>
            </a:r>
            <a:r>
              <a:rPr lang="es-ES" sz="1600" b="0" dirty="0" err="1"/>
              <a:t>with</a:t>
            </a:r>
            <a:r>
              <a:rPr lang="es-ES" sz="1600" b="0" dirty="0"/>
              <a:t> ESPSS </a:t>
            </a:r>
            <a:r>
              <a:rPr lang="es-ES" sz="1600" b="0" dirty="0" err="1"/>
              <a:t>due</a:t>
            </a:r>
            <a:r>
              <a:rPr lang="es-ES" sz="1600" b="0" dirty="0"/>
              <a:t> to </a:t>
            </a:r>
            <a:r>
              <a:rPr lang="es-ES" sz="1600" b="0" dirty="0" err="1"/>
              <a:t>its</a:t>
            </a:r>
            <a:r>
              <a:rPr lang="es-ES" sz="1600" b="0" dirty="0"/>
              <a:t> </a:t>
            </a:r>
            <a:r>
              <a:rPr lang="es-ES" sz="1600" b="0" dirty="0" err="1"/>
              <a:t>topology</a:t>
            </a:r>
            <a:r>
              <a:rPr lang="es-ES" sz="1600" b="0" dirty="0"/>
              <a:t>. </a:t>
            </a:r>
            <a:r>
              <a:rPr lang="es-ES" sz="1600" b="0" dirty="0" err="1"/>
              <a:t>It</a:t>
            </a:r>
            <a:r>
              <a:rPr lang="es-ES" sz="1600" b="0" dirty="0"/>
              <a:t> </a:t>
            </a:r>
            <a:r>
              <a:rPr lang="es-ES" sz="1600" b="0" dirty="0" err="1"/>
              <a:t>is</a:t>
            </a:r>
            <a:r>
              <a:rPr lang="es-ES" sz="1600" b="0" dirty="0"/>
              <a:t> </a:t>
            </a:r>
            <a:r>
              <a:rPr lang="es-ES" sz="1600" b="0" dirty="0" err="1"/>
              <a:t>based</a:t>
            </a:r>
            <a:r>
              <a:rPr lang="es-ES" sz="1600" b="0" dirty="0"/>
              <a:t> </a:t>
            </a:r>
            <a:r>
              <a:rPr lang="es-ES" sz="1600" b="0" dirty="0" err="1"/>
              <a:t>on</a:t>
            </a:r>
            <a:r>
              <a:rPr lang="es-ES" sz="1600" b="0" dirty="0"/>
              <a:t> a </a:t>
            </a:r>
            <a:r>
              <a:rPr lang="es-ES" sz="1600" b="0" dirty="0" err="1"/>
              <a:t>work</a:t>
            </a:r>
            <a:r>
              <a:rPr lang="es-ES" sz="1600" b="0" dirty="0"/>
              <a:t> </a:t>
            </a:r>
            <a:r>
              <a:rPr lang="es-ES" sz="1600" b="0" dirty="0" err="1"/>
              <a:t>by</a:t>
            </a:r>
            <a:r>
              <a:rPr lang="es-ES" sz="1600" b="0" dirty="0"/>
              <a:t> a </a:t>
            </a:r>
            <a:r>
              <a:rPr lang="es-ES" sz="1600" b="0" dirty="0" err="1"/>
              <a:t>group</a:t>
            </a:r>
            <a:r>
              <a:rPr lang="es-ES" sz="1600" b="0" dirty="0"/>
              <a:t> of ISRO (</a:t>
            </a:r>
            <a:r>
              <a:rPr lang="es-ES" sz="1600" b="0" dirty="0" err="1"/>
              <a:t>Indian</a:t>
            </a:r>
            <a:r>
              <a:rPr lang="es-ES" sz="1600" b="0" dirty="0"/>
              <a:t> </a:t>
            </a:r>
            <a:r>
              <a:rPr lang="es-ES" sz="1600" b="0" dirty="0" err="1"/>
              <a:t>Space</a:t>
            </a:r>
            <a:r>
              <a:rPr lang="es-ES" sz="1600" b="0" dirty="0"/>
              <a:t> </a:t>
            </a:r>
            <a:r>
              <a:rPr lang="es-ES" sz="1600" b="0" dirty="0" err="1"/>
              <a:t>Research</a:t>
            </a:r>
            <a:r>
              <a:rPr lang="es-ES" sz="1600" b="0" dirty="0"/>
              <a:t> </a:t>
            </a:r>
            <a:r>
              <a:rPr lang="es-ES" sz="1600" b="0" dirty="0" err="1"/>
              <a:t>Organization</a:t>
            </a:r>
            <a:r>
              <a:rPr lang="es-ES" sz="1600" b="0" dirty="0"/>
              <a:t>). </a:t>
            </a:r>
          </a:p>
          <a:p>
            <a:pPr marL="0" indent="0">
              <a:buNone/>
            </a:pPr>
            <a:r>
              <a:rPr lang="es-ES" sz="1600" b="0" dirty="0" err="1"/>
              <a:t>Such</a:t>
            </a:r>
            <a:r>
              <a:rPr lang="es-ES" sz="1600" b="0" dirty="0"/>
              <a:t> </a:t>
            </a:r>
            <a:r>
              <a:rPr lang="es-ES" sz="1600" b="0" dirty="0" err="1"/>
              <a:t>work</a:t>
            </a:r>
            <a:r>
              <a:rPr lang="es-ES" sz="1600" b="0" dirty="0"/>
              <a:t> has </a:t>
            </a:r>
            <a:r>
              <a:rPr lang="es-ES" sz="1600" b="0" dirty="0" err="1"/>
              <a:t>been</a:t>
            </a:r>
            <a:r>
              <a:rPr lang="es-ES" sz="1600" b="0" dirty="0"/>
              <a:t> </a:t>
            </a:r>
            <a:r>
              <a:rPr lang="es-ES" sz="1600" b="0" dirty="0" err="1"/>
              <a:t>selected</a:t>
            </a:r>
            <a:r>
              <a:rPr lang="es-ES" sz="1600" b="0" dirty="0"/>
              <a:t> to be </a:t>
            </a:r>
            <a:r>
              <a:rPr lang="es-ES" sz="1600" b="0" dirty="0" err="1"/>
              <a:t>the</a:t>
            </a:r>
            <a:r>
              <a:rPr lang="es-ES" sz="1600" b="0" dirty="0"/>
              <a:t> </a:t>
            </a:r>
            <a:r>
              <a:rPr lang="es-ES" sz="1600" b="0" dirty="0" err="1"/>
              <a:t>starting</a:t>
            </a:r>
            <a:r>
              <a:rPr lang="es-ES" sz="1600" b="0" dirty="0"/>
              <a:t> </a:t>
            </a:r>
            <a:r>
              <a:rPr lang="es-ES" sz="1600" b="0" dirty="0" err="1"/>
              <a:t>point</a:t>
            </a:r>
            <a:r>
              <a:rPr lang="es-ES" sz="1600" b="0" dirty="0"/>
              <a:t> </a:t>
            </a:r>
            <a:r>
              <a:rPr lang="es-ES" sz="1600" b="0" dirty="0" err="1"/>
              <a:t>for</a:t>
            </a:r>
            <a:r>
              <a:rPr lang="es-ES" sz="1600" b="0" dirty="0"/>
              <a:t> </a:t>
            </a:r>
            <a:r>
              <a:rPr lang="es-ES" sz="1600" b="0" dirty="0" err="1"/>
              <a:t>the</a:t>
            </a:r>
            <a:r>
              <a:rPr lang="es-ES" sz="1600" b="0" dirty="0"/>
              <a:t> </a:t>
            </a:r>
            <a:r>
              <a:rPr lang="es-ES" sz="1600" b="0" dirty="0" err="1"/>
              <a:t>development</a:t>
            </a:r>
            <a:r>
              <a:rPr lang="es-ES" sz="1600" b="0" dirty="0"/>
              <a:t> of </a:t>
            </a:r>
            <a:r>
              <a:rPr lang="es-ES" sz="1600" b="0" dirty="0" err="1"/>
              <a:t>the</a:t>
            </a:r>
            <a:r>
              <a:rPr lang="es-ES" sz="1600" b="0" dirty="0"/>
              <a:t> </a:t>
            </a:r>
            <a:r>
              <a:rPr lang="es-ES" sz="1600" b="0" dirty="0" err="1"/>
              <a:t>enhanced</a:t>
            </a:r>
            <a:r>
              <a:rPr lang="es-ES" sz="1600" b="0" dirty="0"/>
              <a:t> </a:t>
            </a:r>
            <a:r>
              <a:rPr lang="es-ES" sz="1600" b="0" dirty="0" err="1"/>
              <a:t>pump</a:t>
            </a:r>
            <a:r>
              <a:rPr lang="es-ES" sz="1600" b="0" dirty="0"/>
              <a:t> </a:t>
            </a:r>
            <a:r>
              <a:rPr lang="es-ES" sz="1600" b="0" dirty="0" err="1"/>
              <a:t>component</a:t>
            </a:r>
            <a:r>
              <a:rPr lang="es-ES" sz="1600" b="0" dirty="0"/>
              <a:t> in ESPSS. </a:t>
            </a:r>
          </a:p>
          <a:p>
            <a:pPr marL="0" indent="0">
              <a:buNone/>
            </a:pPr>
            <a:endParaRPr lang="es-ES" sz="1600" b="0" dirty="0"/>
          </a:p>
          <a:p>
            <a:pPr marL="0" indent="0">
              <a:buNone/>
            </a:pPr>
            <a:r>
              <a:rPr lang="es-ES" sz="1600" b="0" dirty="0" err="1"/>
              <a:t>Combination</a:t>
            </a:r>
            <a:r>
              <a:rPr lang="es-ES" sz="1600" b="0" dirty="0"/>
              <a:t> of fluid </a:t>
            </a:r>
            <a:r>
              <a:rPr lang="es-ES" sz="1600" b="0" dirty="0" err="1"/>
              <a:t>nodes</a:t>
            </a:r>
            <a:r>
              <a:rPr lang="es-ES" sz="1600" b="0" dirty="0"/>
              <a:t> (</a:t>
            </a:r>
            <a:r>
              <a:rPr lang="es-ES" sz="1600" b="0" dirty="0" err="1"/>
              <a:t>conservation</a:t>
            </a:r>
            <a:r>
              <a:rPr lang="es-ES" sz="1600" b="0" dirty="0"/>
              <a:t> of </a:t>
            </a:r>
            <a:r>
              <a:rPr lang="es-ES" sz="1600" b="0" dirty="0" err="1"/>
              <a:t>mass</a:t>
            </a:r>
            <a:r>
              <a:rPr lang="es-ES" sz="1600" b="0" dirty="0"/>
              <a:t> and </a:t>
            </a:r>
            <a:r>
              <a:rPr lang="es-ES" sz="1600" b="0" dirty="0" err="1"/>
              <a:t>momentum</a:t>
            </a:r>
            <a:r>
              <a:rPr lang="es-ES" sz="1600" b="0" dirty="0"/>
              <a:t>) + </a:t>
            </a:r>
            <a:r>
              <a:rPr lang="es-ES" sz="1600" b="0" dirty="0" err="1"/>
              <a:t>thermal</a:t>
            </a:r>
            <a:r>
              <a:rPr lang="es-ES" sz="1600" b="0" dirty="0"/>
              <a:t> </a:t>
            </a:r>
            <a:r>
              <a:rPr lang="es-ES" sz="1600" b="0" dirty="0" err="1"/>
              <a:t>nodes</a:t>
            </a:r>
            <a:r>
              <a:rPr lang="es-ES" sz="1600" b="0" dirty="0"/>
              <a:t> (</a:t>
            </a:r>
            <a:r>
              <a:rPr lang="es-ES" sz="1600" b="0" dirty="0" err="1"/>
              <a:t>energy</a:t>
            </a:r>
            <a:r>
              <a:rPr lang="es-ES" sz="1600" b="0" dirty="0"/>
              <a:t>) </a:t>
            </a:r>
          </a:p>
          <a:p>
            <a:pPr marL="0" indent="0">
              <a:buNone/>
            </a:pPr>
            <a:endParaRPr lang="es-ES" sz="1600" b="0" dirty="0"/>
          </a:p>
          <a:p>
            <a:pPr marL="0" indent="0">
              <a:buNone/>
            </a:pPr>
            <a:r>
              <a:rPr lang="es-ES" sz="1600" b="0" dirty="0"/>
              <a:t>							</a:t>
            </a:r>
            <a:endParaRPr lang="es-ES" sz="1700" b="0" dirty="0"/>
          </a:p>
          <a:p>
            <a:pPr marL="0" indent="0">
              <a:buNone/>
            </a:pPr>
            <a:endParaRPr lang="es-ES" sz="1700" b="0" dirty="0"/>
          </a:p>
          <a:p>
            <a:pPr marL="0" indent="0">
              <a:buNone/>
            </a:pPr>
            <a:endParaRPr lang="es-ES" sz="1500" b="0" dirty="0">
              <a:solidFill>
                <a:srgbClr val="FF0000"/>
              </a:solidFill>
            </a:endParaRPr>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pic>
        <p:nvPicPr>
          <p:cNvPr id="2" name="Imagen 1"/>
          <p:cNvPicPr>
            <a:picLocks noChangeAspect="1"/>
          </p:cNvPicPr>
          <p:nvPr/>
        </p:nvPicPr>
        <p:blipFill>
          <a:blip r:embed="rId5"/>
          <a:stretch>
            <a:fillRect/>
          </a:stretch>
        </p:blipFill>
        <p:spPr>
          <a:xfrm>
            <a:off x="3795961" y="3012245"/>
            <a:ext cx="3816618" cy="2514940"/>
          </a:xfrm>
          <a:prstGeom prst="rect">
            <a:avLst/>
          </a:prstGeom>
        </p:spPr>
      </p:pic>
    </p:spTree>
    <p:extLst>
      <p:ext uri="{BB962C8B-B14F-4D97-AF65-F5344CB8AC3E}">
        <p14:creationId xmlns:p14="http://schemas.microsoft.com/office/powerpoint/2010/main" val="490451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1: </a:t>
            </a:r>
            <a:r>
              <a:rPr lang="es-ES" dirty="0" err="1"/>
              <a:t>Models</a:t>
            </a:r>
            <a:r>
              <a:rPr lang="es-ES" dirty="0"/>
              <a:t> </a:t>
            </a:r>
            <a:r>
              <a:rPr lang="es-ES" dirty="0" err="1"/>
              <a:t>identification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22988"/>
            <a:ext cx="5606847" cy="699479"/>
          </a:xfrm>
          <a:prstGeom prst="rect">
            <a:avLst/>
          </a:prstGeom>
        </p:spPr>
      </p:pic>
      <p:sp>
        <p:nvSpPr>
          <p:cNvPr id="7" name="Marcador de contenido 6"/>
          <p:cNvSpPr>
            <a:spLocks noGrp="1"/>
          </p:cNvSpPr>
          <p:nvPr>
            <p:ph idx="1"/>
          </p:nvPr>
        </p:nvSpPr>
        <p:spPr>
          <a:xfrm>
            <a:off x="288321" y="476250"/>
            <a:ext cx="10972800" cy="5582652"/>
          </a:xfrm>
        </p:spPr>
        <p:txBody>
          <a:bodyPr/>
          <a:lstStyle/>
          <a:p>
            <a:r>
              <a:rPr lang="es-ES" sz="1700" dirty="0" err="1"/>
              <a:t>Implementation</a:t>
            </a:r>
            <a:r>
              <a:rPr lang="es-ES" sz="1700" dirty="0"/>
              <a:t> </a:t>
            </a:r>
            <a:r>
              <a:rPr lang="es-ES" sz="1700" dirty="0" err="1"/>
              <a:t>phase</a:t>
            </a:r>
            <a:r>
              <a:rPr lang="es-ES" sz="1700" dirty="0"/>
              <a:t>:</a:t>
            </a:r>
          </a:p>
          <a:p>
            <a:pPr lvl="1"/>
            <a:r>
              <a:rPr lang="es-ES" sz="1800" dirty="0"/>
              <a:t>LA SAPIENZA (UROME) WP2100</a:t>
            </a:r>
          </a:p>
          <a:p>
            <a:pPr lvl="2"/>
            <a:r>
              <a:rPr lang="es-ES" sz="1400" b="0" dirty="0">
                <a:solidFill>
                  <a:schemeClr val="bg1">
                    <a:lumMod val="75000"/>
                  </a:schemeClr>
                </a:solidFill>
              </a:rPr>
              <a:t>COKING IN CJ</a:t>
            </a:r>
          </a:p>
          <a:p>
            <a:pPr lvl="2"/>
            <a:r>
              <a:rPr lang="es-ES" sz="1400" b="0" dirty="0">
                <a:solidFill>
                  <a:schemeClr val="bg1">
                    <a:lumMod val="75000"/>
                  </a:schemeClr>
                </a:solidFill>
              </a:rPr>
              <a:t>HEAT AND MASS TRANSFER IN NOVEL INJECTORS</a:t>
            </a:r>
          </a:p>
          <a:p>
            <a:pPr lvl="2"/>
            <a:r>
              <a:rPr lang="es-ES" sz="1400" b="0" dirty="0">
                <a:solidFill>
                  <a:schemeClr val="bg1">
                    <a:lumMod val="75000"/>
                  </a:schemeClr>
                </a:solidFill>
              </a:rPr>
              <a:t>TURBOMACHINERY TRANSIENT MODELS</a:t>
            </a:r>
          </a:p>
          <a:p>
            <a:pPr lvl="2"/>
            <a:r>
              <a:rPr lang="es-ES" sz="1400" b="0" dirty="0">
                <a:solidFill>
                  <a:srgbClr val="FF0000"/>
                </a:solidFill>
              </a:rPr>
              <a:t>REDUCED ORDER FINITE RATE CHEMISTRY</a:t>
            </a:r>
          </a:p>
          <a:p>
            <a:pPr lvl="1"/>
            <a:endParaRPr lang="es-ES" sz="1100" dirty="0"/>
          </a:p>
          <a:p>
            <a:pPr lvl="1"/>
            <a:endParaRPr lang="es-ES" sz="1100" dirty="0"/>
          </a:p>
          <a:p>
            <a:pPr lvl="1"/>
            <a:endParaRPr lang="es-ES" sz="1100" dirty="0"/>
          </a:p>
          <a:p>
            <a:pPr lvl="1"/>
            <a:endParaRPr lang="es-ES" sz="1100" dirty="0"/>
          </a:p>
          <a:p>
            <a:pPr lvl="1"/>
            <a:r>
              <a:rPr lang="es-ES" sz="1800" dirty="0"/>
              <a:t>LUKASIEWICZ (ILOT) WP2300</a:t>
            </a:r>
          </a:p>
          <a:p>
            <a:pPr lvl="2"/>
            <a:r>
              <a:rPr lang="es-ES" sz="1400" b="0" dirty="0"/>
              <a:t>MONOPROPELLANT MODELLING</a:t>
            </a:r>
          </a:p>
          <a:p>
            <a:pPr lvl="3"/>
            <a:r>
              <a:rPr lang="es-ES" sz="1200" b="0" dirty="0"/>
              <a:t>INJECTORS</a:t>
            </a:r>
          </a:p>
          <a:p>
            <a:pPr lvl="3"/>
            <a:r>
              <a:rPr lang="es-ES" sz="1200" b="0" dirty="0"/>
              <a:t>CATALYTIC BED </a:t>
            </a:r>
          </a:p>
          <a:p>
            <a:pPr lvl="3"/>
            <a:r>
              <a:rPr lang="es-ES" sz="1200" b="0" dirty="0"/>
              <a:t>CHEMISTRY MODELS</a:t>
            </a:r>
          </a:p>
          <a:p>
            <a:pPr lvl="2"/>
            <a:r>
              <a:rPr lang="es-ES" sz="1400" b="0" dirty="0"/>
              <a:t>FINITE RATE FOR GREEN PROPELLANTS</a:t>
            </a:r>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spTree>
    <p:extLst>
      <p:ext uri="{BB962C8B-B14F-4D97-AF65-F5344CB8AC3E}">
        <p14:creationId xmlns:p14="http://schemas.microsoft.com/office/powerpoint/2010/main" val="801876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1524000" y="1"/>
            <a:ext cx="184150" cy="307975"/>
          </a:xfrm>
          <a:prstGeom prst="rect">
            <a:avLst/>
          </a:prstGeom>
          <a:noFill/>
          <a:ln w="9525">
            <a:noFill/>
            <a:miter lim="800000"/>
            <a:headEnd/>
            <a:tailEnd/>
          </a:ln>
        </p:spPr>
        <p:txBody>
          <a:bodyPr wrap="none" anchor="ctr">
            <a:spAutoFit/>
          </a:bodyPr>
          <a:lstStyle/>
          <a:p>
            <a:endParaRPr lang="es-ES" altLang="es-ES"/>
          </a:p>
        </p:txBody>
      </p:sp>
      <p:sp>
        <p:nvSpPr>
          <p:cNvPr id="51204" name="Rectangle 4"/>
          <p:cNvSpPr>
            <a:spLocks noChangeArrowheads="1"/>
          </p:cNvSpPr>
          <p:nvPr/>
        </p:nvSpPr>
        <p:spPr bwMode="auto">
          <a:xfrm>
            <a:off x="1524000" y="1"/>
            <a:ext cx="184150" cy="307975"/>
          </a:xfrm>
          <a:prstGeom prst="rect">
            <a:avLst/>
          </a:prstGeom>
          <a:noFill/>
          <a:ln w="9525">
            <a:noFill/>
            <a:miter lim="800000"/>
            <a:headEnd/>
            <a:tailEnd/>
          </a:ln>
        </p:spPr>
        <p:txBody>
          <a:bodyPr wrap="none" anchor="ctr">
            <a:spAutoFit/>
          </a:bodyPr>
          <a:lstStyle/>
          <a:p>
            <a:endParaRPr lang="es-ES" altLang="es-ES"/>
          </a:p>
        </p:txBody>
      </p:sp>
      <p:sp>
        <p:nvSpPr>
          <p:cNvPr id="51205" name="Rectangle 5"/>
          <p:cNvSpPr>
            <a:spLocks noChangeArrowheads="1"/>
          </p:cNvSpPr>
          <p:nvPr/>
        </p:nvSpPr>
        <p:spPr bwMode="auto">
          <a:xfrm>
            <a:off x="1524000" y="1"/>
            <a:ext cx="9144000" cy="307975"/>
          </a:xfrm>
          <a:prstGeom prst="rect">
            <a:avLst/>
          </a:prstGeom>
          <a:noFill/>
          <a:ln w="9525">
            <a:noFill/>
            <a:miter lim="800000"/>
            <a:headEnd/>
            <a:tailEnd/>
          </a:ln>
        </p:spPr>
        <p:txBody>
          <a:bodyPr anchor="ctr">
            <a:spAutoFit/>
          </a:bodyPr>
          <a:lstStyle/>
          <a:p>
            <a:endParaRPr lang="es-ES" altLang="es-ES"/>
          </a:p>
        </p:txBody>
      </p:sp>
      <p:sp>
        <p:nvSpPr>
          <p:cNvPr id="51206" name="Rectangle 6"/>
          <p:cNvSpPr>
            <a:spLocks noChangeArrowheads="1"/>
          </p:cNvSpPr>
          <p:nvPr/>
        </p:nvSpPr>
        <p:spPr bwMode="auto">
          <a:xfrm>
            <a:off x="1524000" y="1"/>
            <a:ext cx="184150" cy="307975"/>
          </a:xfrm>
          <a:prstGeom prst="rect">
            <a:avLst/>
          </a:prstGeom>
          <a:noFill/>
          <a:ln w="9525">
            <a:noFill/>
            <a:miter lim="800000"/>
            <a:headEnd/>
            <a:tailEnd/>
          </a:ln>
        </p:spPr>
        <p:txBody>
          <a:bodyPr wrap="none" anchor="ctr">
            <a:spAutoFit/>
          </a:bodyPr>
          <a:lstStyle/>
          <a:p>
            <a:endParaRPr lang="es-ES" altLang="es-ES"/>
          </a:p>
        </p:txBody>
      </p:sp>
      <p:sp>
        <p:nvSpPr>
          <p:cNvPr id="51207" name="Rectangle 8"/>
          <p:cNvSpPr>
            <a:spLocks noChangeArrowheads="1"/>
          </p:cNvSpPr>
          <p:nvPr/>
        </p:nvSpPr>
        <p:spPr bwMode="auto">
          <a:xfrm>
            <a:off x="1524000" y="1"/>
            <a:ext cx="184150" cy="307975"/>
          </a:xfrm>
          <a:prstGeom prst="rect">
            <a:avLst/>
          </a:prstGeom>
          <a:noFill/>
          <a:ln w="9525">
            <a:noFill/>
            <a:miter lim="800000"/>
            <a:headEnd/>
            <a:tailEnd/>
          </a:ln>
        </p:spPr>
        <p:txBody>
          <a:bodyPr wrap="none" anchor="ctr">
            <a:spAutoFit/>
          </a:bodyPr>
          <a:lstStyle/>
          <a:p>
            <a:endParaRPr lang="es-ES" altLang="es-ES"/>
          </a:p>
        </p:txBody>
      </p:sp>
      <p:sp>
        <p:nvSpPr>
          <p:cNvPr id="14" name="Rectangle 2"/>
          <p:cNvSpPr txBox="1">
            <a:spLocks noGrp="1" noChangeArrowheads="1"/>
          </p:cNvSpPr>
          <p:nvPr>
            <p:ph type="title"/>
          </p:nvPr>
        </p:nvSpPr>
        <p:spPr/>
        <p:txBody>
          <a:bodyPr/>
          <a:lstStyle/>
          <a:p>
            <a:r>
              <a:rPr lang="es-ES" dirty="0"/>
              <a:t>Agenda</a:t>
            </a:r>
            <a:endParaRPr lang="en-US" dirty="0"/>
          </a:p>
        </p:txBody>
      </p:sp>
      <p:graphicFrame>
        <p:nvGraphicFramePr>
          <p:cNvPr id="3" name="Tabla 2"/>
          <p:cNvGraphicFramePr>
            <a:graphicFrameLocks noGrp="1"/>
          </p:cNvGraphicFramePr>
          <p:nvPr>
            <p:extLst>
              <p:ext uri="{D42A27DB-BD31-4B8C-83A1-F6EECF244321}">
                <p14:modId xmlns:p14="http://schemas.microsoft.com/office/powerpoint/2010/main" val="1454317889"/>
              </p:ext>
            </p:extLst>
          </p:nvPr>
        </p:nvGraphicFramePr>
        <p:xfrm>
          <a:off x="2032000" y="1597044"/>
          <a:ext cx="8127999" cy="2966720"/>
        </p:xfrm>
        <a:graphic>
          <a:graphicData uri="http://schemas.openxmlformats.org/drawingml/2006/table">
            <a:tbl>
              <a:tblPr firstRow="1" bandRow="1">
                <a:tableStyleId>{5C22544A-7EE6-4342-B048-85BDC9FD1C3A}</a:tableStyleId>
              </a:tblPr>
              <a:tblGrid>
                <a:gridCol w="588652">
                  <a:extLst>
                    <a:ext uri="{9D8B030D-6E8A-4147-A177-3AD203B41FA5}">
                      <a16:colId xmlns:a16="http://schemas.microsoft.com/office/drawing/2014/main" val="2587522836"/>
                    </a:ext>
                  </a:extLst>
                </a:gridCol>
                <a:gridCol w="4128051">
                  <a:extLst>
                    <a:ext uri="{9D8B030D-6E8A-4147-A177-3AD203B41FA5}">
                      <a16:colId xmlns:a16="http://schemas.microsoft.com/office/drawing/2014/main" val="2462503896"/>
                    </a:ext>
                  </a:extLst>
                </a:gridCol>
                <a:gridCol w="3411296">
                  <a:extLst>
                    <a:ext uri="{9D8B030D-6E8A-4147-A177-3AD203B41FA5}">
                      <a16:colId xmlns:a16="http://schemas.microsoft.com/office/drawing/2014/main" val="3521478746"/>
                    </a:ext>
                  </a:extLst>
                </a:gridCol>
              </a:tblGrid>
              <a:tr h="370840">
                <a:tc>
                  <a:txBody>
                    <a:bodyPr/>
                    <a:lstStyle/>
                    <a:p>
                      <a:endParaRPr lang="en-US" dirty="0"/>
                    </a:p>
                  </a:txBody>
                  <a:tcPr/>
                </a:tc>
                <a:tc>
                  <a:txBody>
                    <a:bodyPr/>
                    <a:lstStyle/>
                    <a:p>
                      <a:r>
                        <a:rPr lang="es-ES" dirty="0" err="1"/>
                        <a:t>Topic</a:t>
                      </a:r>
                      <a:endParaRPr lang="en-US" dirty="0"/>
                    </a:p>
                  </a:txBody>
                  <a:tcPr/>
                </a:tc>
                <a:tc>
                  <a:txBody>
                    <a:bodyPr/>
                    <a:lstStyle/>
                    <a:p>
                      <a:endParaRPr lang="en-US" dirty="0"/>
                    </a:p>
                  </a:txBody>
                  <a:tcPr/>
                </a:tc>
                <a:extLst>
                  <a:ext uri="{0D108BD9-81ED-4DB2-BD59-A6C34878D82A}">
                    <a16:rowId xmlns:a16="http://schemas.microsoft.com/office/drawing/2014/main" val="1420310020"/>
                  </a:ext>
                </a:extLst>
              </a:tr>
              <a:tr h="370840">
                <a:tc>
                  <a:txBody>
                    <a:bodyPr/>
                    <a:lstStyle/>
                    <a:p>
                      <a:r>
                        <a:rPr lang="es-ES" dirty="0"/>
                        <a:t>1</a:t>
                      </a:r>
                      <a:endParaRPr lang="en-US" dirty="0"/>
                    </a:p>
                  </a:txBody>
                  <a:tcPr/>
                </a:tc>
                <a:tc>
                  <a:txBody>
                    <a:bodyPr/>
                    <a:lstStyle/>
                    <a:p>
                      <a:r>
                        <a:rPr lang="es-ES" dirty="0" err="1"/>
                        <a:t>Introduction</a:t>
                      </a:r>
                      <a:endParaRPr lang="es-ES" dirty="0"/>
                    </a:p>
                  </a:txBody>
                  <a:tcPr/>
                </a:tc>
                <a:tc>
                  <a:txBody>
                    <a:bodyPr/>
                    <a:lstStyle/>
                    <a:p>
                      <a:r>
                        <a:rPr lang="en-US" dirty="0"/>
                        <a:t>5’</a:t>
                      </a:r>
                    </a:p>
                  </a:txBody>
                  <a:tcPr/>
                </a:tc>
                <a:extLst>
                  <a:ext uri="{0D108BD9-81ED-4DB2-BD59-A6C34878D82A}">
                    <a16:rowId xmlns:a16="http://schemas.microsoft.com/office/drawing/2014/main" val="2026640140"/>
                  </a:ext>
                </a:extLst>
              </a:tr>
              <a:tr h="370840">
                <a:tc>
                  <a:txBody>
                    <a:bodyPr/>
                    <a:lstStyle/>
                    <a:p>
                      <a:r>
                        <a:rPr lang="es-ES" dirty="0"/>
                        <a:t>2</a:t>
                      </a:r>
                      <a:endParaRPr lang="en-US" dirty="0"/>
                    </a:p>
                  </a:txBody>
                  <a:tcPr/>
                </a:tc>
                <a:tc>
                  <a:txBody>
                    <a:bodyPr/>
                    <a:lstStyle/>
                    <a:p>
                      <a:r>
                        <a:rPr lang="es-ES" dirty="0"/>
                        <a:t>Project </a:t>
                      </a:r>
                      <a:r>
                        <a:rPr lang="es-ES" dirty="0" err="1"/>
                        <a:t>Organization</a:t>
                      </a:r>
                      <a:endParaRPr lang="es-ES" dirty="0"/>
                    </a:p>
                  </a:txBody>
                  <a:tcPr/>
                </a:tc>
                <a:tc>
                  <a:txBody>
                    <a:bodyPr/>
                    <a:lstStyle/>
                    <a:p>
                      <a:r>
                        <a:rPr lang="en-US" dirty="0"/>
                        <a:t>10’</a:t>
                      </a:r>
                    </a:p>
                  </a:txBody>
                  <a:tcPr/>
                </a:tc>
                <a:extLst>
                  <a:ext uri="{0D108BD9-81ED-4DB2-BD59-A6C34878D82A}">
                    <a16:rowId xmlns:a16="http://schemas.microsoft.com/office/drawing/2014/main" val="4149788385"/>
                  </a:ext>
                </a:extLst>
              </a:tr>
              <a:tr h="370840">
                <a:tc>
                  <a:txBody>
                    <a:bodyPr/>
                    <a:lstStyle/>
                    <a:p>
                      <a:r>
                        <a:rPr lang="es-ES" dirty="0"/>
                        <a:t>3</a:t>
                      </a:r>
                      <a:endParaRPr lang="en-US" dirty="0"/>
                    </a:p>
                  </a:txBody>
                  <a:tcPr/>
                </a:tc>
                <a:tc>
                  <a:txBody>
                    <a:bodyPr/>
                    <a:lstStyle/>
                    <a:p>
                      <a:r>
                        <a:rPr lang="es-ES" dirty="0" err="1"/>
                        <a:t>Review</a:t>
                      </a:r>
                      <a:r>
                        <a:rPr lang="es-ES" baseline="0" dirty="0"/>
                        <a:t> of </a:t>
                      </a:r>
                      <a:r>
                        <a:rPr lang="es-ES" baseline="0" dirty="0" err="1"/>
                        <a:t>modelling</a:t>
                      </a:r>
                      <a:r>
                        <a:rPr lang="es-ES" baseline="0" dirty="0"/>
                        <a:t> </a:t>
                      </a:r>
                      <a:r>
                        <a:rPr lang="es-ES" baseline="0" dirty="0" err="1"/>
                        <a:t>approaches</a:t>
                      </a:r>
                      <a:endParaRPr lang="es-ES" dirty="0"/>
                    </a:p>
                  </a:txBody>
                  <a:tcPr/>
                </a:tc>
                <a:tc>
                  <a:txBody>
                    <a:bodyPr/>
                    <a:lstStyle/>
                    <a:p>
                      <a:r>
                        <a:rPr lang="en-US" dirty="0"/>
                        <a:t>15’</a:t>
                      </a:r>
                    </a:p>
                  </a:txBody>
                  <a:tcPr/>
                </a:tc>
                <a:extLst>
                  <a:ext uri="{0D108BD9-81ED-4DB2-BD59-A6C34878D82A}">
                    <a16:rowId xmlns:a16="http://schemas.microsoft.com/office/drawing/2014/main" val="422374733"/>
                  </a:ext>
                </a:extLst>
              </a:tr>
              <a:tr h="370840">
                <a:tc>
                  <a:txBody>
                    <a:bodyPr/>
                    <a:lstStyle/>
                    <a:p>
                      <a:r>
                        <a:rPr lang="es-ES" dirty="0"/>
                        <a:t>4</a:t>
                      </a:r>
                      <a:endParaRPr lang="en-US" dirty="0"/>
                    </a:p>
                  </a:txBody>
                  <a:tcPr/>
                </a:tc>
                <a:tc>
                  <a:txBody>
                    <a:bodyPr/>
                    <a:lstStyle/>
                    <a:p>
                      <a:r>
                        <a:rPr lang="es-ES" dirty="0" err="1"/>
                        <a:t>Review</a:t>
                      </a:r>
                      <a:r>
                        <a:rPr lang="es-ES" baseline="0" dirty="0"/>
                        <a:t> of ESPSS </a:t>
                      </a:r>
                      <a:r>
                        <a:rPr lang="es-ES" baseline="0" dirty="0" err="1"/>
                        <a:t>components</a:t>
                      </a:r>
                      <a:endParaRPr lang="en-US" dirty="0"/>
                    </a:p>
                  </a:txBody>
                  <a:tcPr/>
                </a:tc>
                <a:tc>
                  <a:txBody>
                    <a:bodyPr/>
                    <a:lstStyle/>
                    <a:p>
                      <a:r>
                        <a:rPr lang="en-US" dirty="0"/>
                        <a:t>15’</a:t>
                      </a:r>
                    </a:p>
                  </a:txBody>
                  <a:tcPr/>
                </a:tc>
                <a:extLst>
                  <a:ext uri="{0D108BD9-81ED-4DB2-BD59-A6C34878D82A}">
                    <a16:rowId xmlns:a16="http://schemas.microsoft.com/office/drawing/2014/main" val="3121163300"/>
                  </a:ext>
                </a:extLst>
              </a:tr>
              <a:tr h="370840">
                <a:tc>
                  <a:txBody>
                    <a:bodyPr/>
                    <a:lstStyle/>
                    <a:p>
                      <a:r>
                        <a:rPr lang="es-ES" dirty="0"/>
                        <a:t>5</a:t>
                      </a:r>
                      <a:endParaRPr lang="en-US" dirty="0"/>
                    </a:p>
                  </a:txBody>
                  <a:tcPr/>
                </a:tc>
                <a:tc>
                  <a:txBody>
                    <a:bodyPr/>
                    <a:lstStyle/>
                    <a:p>
                      <a:r>
                        <a:rPr lang="es-ES" dirty="0" err="1"/>
                        <a:t>Review</a:t>
                      </a:r>
                      <a:r>
                        <a:rPr lang="es-ES" dirty="0"/>
                        <a:t> of </a:t>
                      </a:r>
                      <a:r>
                        <a:rPr lang="es-ES" dirty="0" err="1"/>
                        <a:t>validation</a:t>
                      </a:r>
                      <a:r>
                        <a:rPr lang="es-ES" dirty="0"/>
                        <a:t> </a:t>
                      </a:r>
                      <a:endParaRPr lang="en-US" dirty="0"/>
                    </a:p>
                  </a:txBody>
                  <a:tcPr/>
                </a:tc>
                <a:tc>
                  <a:txBody>
                    <a:bodyPr/>
                    <a:lstStyle/>
                    <a:p>
                      <a:r>
                        <a:rPr lang="en-US" dirty="0"/>
                        <a:t>15’</a:t>
                      </a:r>
                    </a:p>
                  </a:txBody>
                  <a:tcPr/>
                </a:tc>
                <a:extLst>
                  <a:ext uri="{0D108BD9-81ED-4DB2-BD59-A6C34878D82A}">
                    <a16:rowId xmlns:a16="http://schemas.microsoft.com/office/drawing/2014/main" val="2341783500"/>
                  </a:ext>
                </a:extLst>
              </a:tr>
              <a:tr h="370840">
                <a:tc>
                  <a:txBody>
                    <a:bodyPr/>
                    <a:lstStyle/>
                    <a:p>
                      <a:r>
                        <a:rPr lang="en-US" dirty="0"/>
                        <a:t>6</a:t>
                      </a:r>
                    </a:p>
                  </a:txBody>
                  <a:tcPr/>
                </a:tc>
                <a:tc>
                  <a:txBody>
                    <a:bodyPr/>
                    <a:lstStyle/>
                    <a:p>
                      <a:r>
                        <a:rPr lang="en-US" dirty="0"/>
                        <a:t>Q&amp;A</a:t>
                      </a:r>
                    </a:p>
                  </a:txBody>
                  <a:tcPr/>
                </a:tc>
                <a:tc>
                  <a:txBody>
                    <a:bodyPr/>
                    <a:lstStyle/>
                    <a:p>
                      <a:r>
                        <a:rPr lang="en-US" dirty="0"/>
                        <a:t>20’</a:t>
                      </a:r>
                    </a:p>
                  </a:txBody>
                  <a:tcPr/>
                </a:tc>
                <a:extLst>
                  <a:ext uri="{0D108BD9-81ED-4DB2-BD59-A6C34878D82A}">
                    <a16:rowId xmlns:a16="http://schemas.microsoft.com/office/drawing/2014/main" val="1988816201"/>
                  </a:ext>
                </a:extLst>
              </a:tr>
              <a:tr h="370840">
                <a:tc>
                  <a:txBody>
                    <a:bodyPr/>
                    <a:lstStyle/>
                    <a:p>
                      <a:r>
                        <a:rPr lang="en-US" dirty="0"/>
                        <a:t>7</a:t>
                      </a:r>
                    </a:p>
                  </a:txBody>
                  <a:tcPr/>
                </a:tc>
                <a:tc>
                  <a:txBody>
                    <a:bodyPr/>
                    <a:lstStyle/>
                    <a:p>
                      <a:r>
                        <a:rPr lang="en-US" dirty="0"/>
                        <a:t>Closeo</a:t>
                      </a:r>
                      <a:r>
                        <a:rPr lang="en-US" baseline="0" dirty="0"/>
                        <a:t>ut/</a:t>
                      </a:r>
                      <a:r>
                        <a:rPr lang="en-US" baseline="0" dirty="0" err="1"/>
                        <a:t>AoB</a:t>
                      </a:r>
                      <a:endParaRPr lang="en-US" dirty="0"/>
                    </a:p>
                  </a:txBody>
                  <a:tcPr/>
                </a:tc>
                <a:tc>
                  <a:txBody>
                    <a:bodyPr/>
                    <a:lstStyle/>
                    <a:p>
                      <a:r>
                        <a:rPr lang="en-US" dirty="0"/>
                        <a:t>10’</a:t>
                      </a:r>
                    </a:p>
                  </a:txBody>
                  <a:tcPr/>
                </a:tc>
                <a:extLst>
                  <a:ext uri="{0D108BD9-81ED-4DB2-BD59-A6C34878D82A}">
                    <a16:rowId xmlns:a16="http://schemas.microsoft.com/office/drawing/2014/main" val="1516995980"/>
                  </a:ext>
                </a:extLst>
              </a:tr>
            </a:tbl>
          </a:graphicData>
        </a:graphic>
      </p:graphicFrame>
    </p:spTree>
    <p:extLst>
      <p:ext uri="{BB962C8B-B14F-4D97-AF65-F5344CB8AC3E}">
        <p14:creationId xmlns:p14="http://schemas.microsoft.com/office/powerpoint/2010/main" val="425925602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1: </a:t>
            </a:r>
            <a:r>
              <a:rPr lang="es-ES" dirty="0" err="1"/>
              <a:t>Models</a:t>
            </a:r>
            <a:r>
              <a:rPr lang="es-ES" dirty="0"/>
              <a:t> </a:t>
            </a:r>
            <a:r>
              <a:rPr lang="es-ES" dirty="0" err="1"/>
              <a:t>identification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22988"/>
            <a:ext cx="5606847" cy="699479"/>
          </a:xfrm>
          <a:prstGeom prst="rect">
            <a:avLst/>
          </a:prstGeom>
        </p:spPr>
      </p:pic>
      <p:sp>
        <p:nvSpPr>
          <p:cNvPr id="7" name="Marcador de contenido 6"/>
          <p:cNvSpPr>
            <a:spLocks noGrp="1"/>
          </p:cNvSpPr>
          <p:nvPr>
            <p:ph idx="1"/>
          </p:nvPr>
        </p:nvSpPr>
        <p:spPr>
          <a:xfrm>
            <a:off x="288320" y="476250"/>
            <a:ext cx="11522679" cy="5582652"/>
          </a:xfrm>
        </p:spPr>
        <p:txBody>
          <a:bodyPr/>
          <a:lstStyle/>
          <a:p>
            <a:r>
              <a:rPr lang="es-ES" sz="1700" dirty="0" err="1"/>
              <a:t>Reduced</a:t>
            </a:r>
            <a:r>
              <a:rPr lang="es-ES" sz="1700" dirty="0"/>
              <a:t> </a:t>
            </a:r>
            <a:r>
              <a:rPr lang="es-ES" sz="1700" dirty="0" err="1"/>
              <a:t>order</a:t>
            </a:r>
            <a:r>
              <a:rPr lang="es-ES" sz="1700" dirty="0"/>
              <a:t> </a:t>
            </a:r>
            <a:r>
              <a:rPr lang="es-ES" sz="1700" dirty="0" err="1"/>
              <a:t>finite</a:t>
            </a:r>
            <a:r>
              <a:rPr lang="es-ES" sz="1700" dirty="0"/>
              <a:t> </a:t>
            </a:r>
            <a:r>
              <a:rPr lang="es-ES" sz="1700" dirty="0" err="1"/>
              <a:t>rate</a:t>
            </a:r>
            <a:r>
              <a:rPr lang="es-ES" sz="1700" dirty="0"/>
              <a:t> </a:t>
            </a:r>
            <a:r>
              <a:rPr lang="es-ES" sz="1700" dirty="0" err="1"/>
              <a:t>chemistry</a:t>
            </a:r>
            <a:r>
              <a:rPr lang="es-ES" sz="1700" dirty="0"/>
              <a:t> </a:t>
            </a:r>
          </a:p>
          <a:p>
            <a:pPr marL="0" indent="0">
              <a:buNone/>
            </a:pPr>
            <a:r>
              <a:rPr lang="es-ES" sz="1600" b="0" dirty="0"/>
              <a:t>4 Arrhenius </a:t>
            </a:r>
            <a:r>
              <a:rPr lang="es-ES" sz="1600" b="0" dirty="0" err="1"/>
              <a:t>schemes</a:t>
            </a:r>
            <a:r>
              <a:rPr lang="es-ES" sz="1600" b="0" dirty="0"/>
              <a:t> </a:t>
            </a:r>
            <a:r>
              <a:rPr lang="es-ES" sz="1600" b="0" dirty="0" err="1"/>
              <a:t>have</a:t>
            </a:r>
            <a:r>
              <a:rPr lang="es-ES" sz="1600" b="0" dirty="0"/>
              <a:t> </a:t>
            </a:r>
            <a:r>
              <a:rPr lang="es-ES" sz="1600" b="0" dirty="0" err="1"/>
              <a:t>been</a:t>
            </a:r>
            <a:r>
              <a:rPr lang="es-ES" sz="1600" b="0" dirty="0"/>
              <a:t> </a:t>
            </a:r>
            <a:r>
              <a:rPr lang="es-ES" sz="1600" b="0" dirty="0" err="1"/>
              <a:t>proposed</a:t>
            </a:r>
            <a:r>
              <a:rPr lang="es-ES" sz="1600" b="0" dirty="0"/>
              <a:t> </a:t>
            </a:r>
            <a:r>
              <a:rPr lang="es-ES" sz="1600" b="0" dirty="0" err="1"/>
              <a:t>after</a:t>
            </a:r>
            <a:r>
              <a:rPr lang="es-ES" sz="1600" b="0" dirty="0"/>
              <a:t> a </a:t>
            </a:r>
            <a:r>
              <a:rPr lang="es-ES" sz="1600" b="0" dirty="0" err="1"/>
              <a:t>detailed</a:t>
            </a:r>
            <a:r>
              <a:rPr lang="es-ES" sz="1600" b="0" dirty="0"/>
              <a:t> </a:t>
            </a:r>
            <a:r>
              <a:rPr lang="es-ES" sz="1600" b="0" dirty="0" err="1"/>
              <a:t>literature</a:t>
            </a:r>
            <a:r>
              <a:rPr lang="es-ES" sz="1600" b="0" dirty="0"/>
              <a:t> </a:t>
            </a:r>
            <a:r>
              <a:rPr lang="es-ES" sz="1600" b="0" dirty="0" err="1"/>
              <a:t>review</a:t>
            </a:r>
            <a:r>
              <a:rPr lang="es-ES" sz="1600" b="0" dirty="0"/>
              <a:t>. </a:t>
            </a:r>
            <a:r>
              <a:rPr lang="es-ES" sz="1600" b="0" dirty="0" err="1"/>
              <a:t>They</a:t>
            </a:r>
            <a:r>
              <a:rPr lang="es-ES" sz="1600" b="0" dirty="0"/>
              <a:t> are </a:t>
            </a:r>
            <a:r>
              <a:rPr lang="es-ES" sz="1600" b="0" dirty="0" err="1"/>
              <a:t>generated</a:t>
            </a:r>
            <a:r>
              <a:rPr lang="es-ES" sz="1600" b="0" dirty="0"/>
              <a:t> </a:t>
            </a:r>
            <a:r>
              <a:rPr lang="es-ES" sz="1600" b="0" dirty="0" err="1"/>
              <a:t>starting</a:t>
            </a:r>
            <a:r>
              <a:rPr lang="es-ES" sz="1600" b="0" dirty="0"/>
              <a:t> </a:t>
            </a:r>
            <a:r>
              <a:rPr lang="es-ES" sz="1600" b="0" dirty="0" err="1"/>
              <a:t>from</a:t>
            </a:r>
            <a:r>
              <a:rPr lang="es-ES" sz="1600" b="0" dirty="0"/>
              <a:t> </a:t>
            </a:r>
            <a:r>
              <a:rPr lang="es-ES" sz="1600" b="0" dirty="0" err="1"/>
              <a:t>the</a:t>
            </a:r>
            <a:r>
              <a:rPr lang="es-ES" sz="1600" b="0" dirty="0"/>
              <a:t> C1-C4 </a:t>
            </a:r>
            <a:r>
              <a:rPr lang="es-ES" sz="1600" b="0" dirty="0" err="1"/>
              <a:t>kinetic</a:t>
            </a:r>
            <a:r>
              <a:rPr lang="es-ES" sz="1600" b="0" dirty="0"/>
              <a:t> </a:t>
            </a:r>
            <a:r>
              <a:rPr lang="es-ES" sz="1600" b="0" dirty="0" err="1"/>
              <a:t>mechanism</a:t>
            </a:r>
            <a:r>
              <a:rPr lang="es-ES" sz="1600" b="0" dirty="0"/>
              <a:t> </a:t>
            </a:r>
            <a:r>
              <a:rPr lang="es-ES" sz="1600" b="0" dirty="0" err="1"/>
              <a:t>by</a:t>
            </a:r>
            <a:r>
              <a:rPr lang="es-ES" sz="1600" b="0" dirty="0"/>
              <a:t> </a:t>
            </a:r>
            <a:r>
              <a:rPr lang="es-ES" sz="1600" b="0" dirty="0" err="1"/>
              <a:t>Zhukov</a:t>
            </a:r>
            <a:r>
              <a:rPr lang="es-ES" sz="1600" b="0" dirty="0"/>
              <a:t> Z-DKM: </a:t>
            </a:r>
          </a:p>
          <a:p>
            <a:pPr>
              <a:buFontTx/>
              <a:buChar char="-"/>
            </a:pPr>
            <a:r>
              <a:rPr lang="es-ES" sz="1600" b="0" dirty="0"/>
              <a:t>TSR-stoic21, general 21 </a:t>
            </a:r>
            <a:r>
              <a:rPr lang="es-ES" sz="1600" b="0" dirty="0" err="1"/>
              <a:t>species</a:t>
            </a:r>
            <a:r>
              <a:rPr lang="es-ES" sz="1600" b="0" dirty="0"/>
              <a:t> </a:t>
            </a:r>
            <a:r>
              <a:rPr lang="es-ES" sz="1600" b="0" dirty="0" err="1"/>
              <a:t>scheme</a:t>
            </a:r>
            <a:r>
              <a:rPr lang="es-ES" sz="1600" b="0" dirty="0"/>
              <a:t> </a:t>
            </a:r>
            <a:r>
              <a:rPr lang="es-ES" sz="1600" b="0" dirty="0" err="1"/>
              <a:t>including</a:t>
            </a:r>
            <a:r>
              <a:rPr lang="es-ES" sz="1600" b="0" dirty="0"/>
              <a:t> </a:t>
            </a:r>
            <a:r>
              <a:rPr lang="es-ES" sz="1600" b="0" dirty="0" err="1"/>
              <a:t>initiation</a:t>
            </a:r>
            <a:r>
              <a:rPr lang="es-ES" sz="1600" b="0" dirty="0"/>
              <a:t> </a:t>
            </a:r>
            <a:r>
              <a:rPr lang="es-ES" sz="1600" b="0" dirty="0" err="1"/>
              <a:t>chemistry</a:t>
            </a:r>
            <a:r>
              <a:rPr lang="es-ES" sz="1600" b="0" dirty="0"/>
              <a:t> </a:t>
            </a:r>
            <a:r>
              <a:rPr lang="es-ES" sz="1600" b="0" dirty="0" err="1"/>
              <a:t>aspects</a:t>
            </a:r>
            <a:r>
              <a:rPr lang="es-ES" sz="1600" b="0" dirty="0"/>
              <a:t> </a:t>
            </a:r>
            <a:r>
              <a:rPr lang="es-ES" sz="1600" b="0" dirty="0" err="1"/>
              <a:t>associated</a:t>
            </a:r>
            <a:r>
              <a:rPr lang="es-ES" sz="1600" b="0" dirty="0"/>
              <a:t> to </a:t>
            </a:r>
            <a:r>
              <a:rPr lang="es-ES" sz="1600" b="0" dirty="0" err="1"/>
              <a:t>homogeneous</a:t>
            </a:r>
            <a:r>
              <a:rPr lang="es-ES" sz="1600" b="0" dirty="0"/>
              <a:t> </a:t>
            </a:r>
            <a:r>
              <a:rPr lang="es-ES" sz="1600" b="0" dirty="0" err="1"/>
              <a:t>ignition</a:t>
            </a:r>
            <a:r>
              <a:rPr lang="es-ES" sz="1600" b="0" dirty="0"/>
              <a:t> </a:t>
            </a:r>
          </a:p>
          <a:p>
            <a:pPr>
              <a:buFontTx/>
              <a:buChar char="-"/>
            </a:pPr>
            <a:r>
              <a:rPr lang="es-ES" sz="1600" b="0" dirty="0"/>
              <a:t>TSR-stoic12, compact 12 </a:t>
            </a:r>
            <a:r>
              <a:rPr lang="es-ES" sz="1600" b="0" dirty="0" err="1"/>
              <a:t>species</a:t>
            </a:r>
            <a:r>
              <a:rPr lang="es-ES" sz="1600" b="0" dirty="0"/>
              <a:t> </a:t>
            </a:r>
            <a:r>
              <a:rPr lang="es-ES" sz="1600" b="0" dirty="0" err="1"/>
              <a:t>scheme</a:t>
            </a:r>
            <a:endParaRPr lang="es-ES" sz="1600" b="0" dirty="0"/>
          </a:p>
          <a:p>
            <a:pPr>
              <a:buFontTx/>
              <a:buChar char="-"/>
            </a:pPr>
            <a:r>
              <a:rPr lang="es-ES" sz="1600" b="0" dirty="0"/>
              <a:t>TSR-lean14, compact 14 </a:t>
            </a:r>
            <a:r>
              <a:rPr lang="es-ES" sz="1600" b="0" dirty="0" err="1"/>
              <a:t>species</a:t>
            </a:r>
            <a:r>
              <a:rPr lang="es-ES" sz="1600" b="0" dirty="0"/>
              <a:t> </a:t>
            </a:r>
            <a:r>
              <a:rPr lang="es-ES" sz="1600" b="0" dirty="0" err="1"/>
              <a:t>scheme</a:t>
            </a:r>
            <a:r>
              <a:rPr lang="es-ES" sz="1600" b="0" dirty="0"/>
              <a:t> to be </a:t>
            </a:r>
            <a:r>
              <a:rPr lang="es-ES" sz="1600" b="0" dirty="0" err="1"/>
              <a:t>operated</a:t>
            </a:r>
            <a:r>
              <a:rPr lang="es-ES" sz="1600" b="0" dirty="0"/>
              <a:t> </a:t>
            </a:r>
            <a:r>
              <a:rPr lang="es-ES" sz="1600" b="0" dirty="0" err="1"/>
              <a:t>under</a:t>
            </a:r>
            <a:r>
              <a:rPr lang="es-ES" sz="1600" b="0" dirty="0"/>
              <a:t> fuel-lean </a:t>
            </a:r>
            <a:r>
              <a:rPr lang="es-ES" sz="1600" b="0" dirty="0" err="1"/>
              <a:t>conditions</a:t>
            </a:r>
            <a:endParaRPr lang="es-ES" sz="1600" b="0" dirty="0"/>
          </a:p>
          <a:p>
            <a:pPr>
              <a:buFontTx/>
              <a:buChar char="-"/>
            </a:pPr>
            <a:r>
              <a:rPr lang="es-ES" sz="1600" b="0" dirty="0"/>
              <a:t>TSR-rich32, a 32 </a:t>
            </a:r>
            <a:r>
              <a:rPr lang="es-ES" sz="1600" b="0" dirty="0" err="1"/>
              <a:t>species</a:t>
            </a:r>
            <a:r>
              <a:rPr lang="es-ES" sz="1600" b="0" dirty="0"/>
              <a:t> </a:t>
            </a:r>
            <a:r>
              <a:rPr lang="es-ES" sz="1600" b="0" dirty="0" err="1"/>
              <a:t>scheme</a:t>
            </a:r>
            <a:r>
              <a:rPr lang="es-ES" sz="1600" b="0" dirty="0"/>
              <a:t> to be </a:t>
            </a:r>
            <a:r>
              <a:rPr lang="es-ES" sz="1600" b="0" dirty="0" err="1"/>
              <a:t>operated</a:t>
            </a:r>
            <a:r>
              <a:rPr lang="es-ES" sz="1600" b="0" dirty="0"/>
              <a:t> </a:t>
            </a:r>
            <a:r>
              <a:rPr lang="es-ES" sz="1600" b="0" dirty="0" err="1"/>
              <a:t>under</a:t>
            </a:r>
            <a:r>
              <a:rPr lang="es-ES" sz="1600" b="0" dirty="0"/>
              <a:t> fuel-</a:t>
            </a:r>
            <a:r>
              <a:rPr lang="es-ES" sz="1600" b="0" dirty="0" err="1"/>
              <a:t>rich</a:t>
            </a:r>
            <a:r>
              <a:rPr lang="es-ES" sz="1600" b="0" dirty="0"/>
              <a:t> </a:t>
            </a:r>
            <a:r>
              <a:rPr lang="es-ES" sz="1600" b="0" dirty="0" err="1"/>
              <a:t>conditions</a:t>
            </a:r>
            <a:r>
              <a:rPr lang="es-ES" sz="1600" b="0" dirty="0"/>
              <a:t> </a:t>
            </a:r>
          </a:p>
          <a:p>
            <a:pPr>
              <a:buFontTx/>
              <a:buChar char="-"/>
            </a:pPr>
            <a:endParaRPr lang="es-ES" sz="1600" b="0" dirty="0"/>
          </a:p>
          <a:p>
            <a:pPr marL="0" indent="0">
              <a:buNone/>
            </a:pPr>
            <a:r>
              <a:rPr lang="es-ES" sz="1600" b="0" dirty="0" err="1"/>
              <a:t>All</a:t>
            </a:r>
            <a:r>
              <a:rPr lang="es-ES" sz="1600" b="0" dirty="0"/>
              <a:t> </a:t>
            </a:r>
            <a:r>
              <a:rPr lang="es-ES" sz="1600" b="0" dirty="0" err="1"/>
              <a:t>the</a:t>
            </a:r>
            <a:r>
              <a:rPr lang="es-ES" sz="1600" b="0" dirty="0"/>
              <a:t> </a:t>
            </a:r>
            <a:r>
              <a:rPr lang="es-ES" sz="1600" b="0" dirty="0" err="1"/>
              <a:t>schemes</a:t>
            </a:r>
            <a:r>
              <a:rPr lang="es-ES" sz="1600" b="0" dirty="0"/>
              <a:t> </a:t>
            </a:r>
            <a:r>
              <a:rPr lang="es-ES" sz="1600" b="0" dirty="0" err="1"/>
              <a:t>have</a:t>
            </a:r>
            <a:r>
              <a:rPr lang="es-ES" sz="1600" b="0" dirty="0"/>
              <a:t> </a:t>
            </a:r>
            <a:r>
              <a:rPr lang="es-ES" sz="1600" b="0" dirty="0" err="1"/>
              <a:t>been</a:t>
            </a:r>
            <a:r>
              <a:rPr lang="es-ES" sz="1600" b="0" dirty="0"/>
              <a:t> </a:t>
            </a:r>
            <a:r>
              <a:rPr lang="es-ES" sz="1600" b="0" dirty="0" err="1"/>
              <a:t>tested</a:t>
            </a:r>
            <a:r>
              <a:rPr lang="es-ES" sz="1600" b="0" dirty="0"/>
              <a:t> and </a:t>
            </a:r>
            <a:r>
              <a:rPr lang="es-ES" sz="1600" b="0" dirty="0" err="1"/>
              <a:t>validated</a:t>
            </a:r>
            <a:r>
              <a:rPr lang="es-ES" sz="1600" b="0" dirty="0"/>
              <a:t> in </a:t>
            </a:r>
            <a:r>
              <a:rPr lang="es-ES" sz="1600" b="0" dirty="0" err="1"/>
              <a:t>terms</a:t>
            </a:r>
            <a:r>
              <a:rPr lang="es-ES" sz="1600" b="0" dirty="0"/>
              <a:t> of </a:t>
            </a:r>
            <a:r>
              <a:rPr lang="es-ES" sz="1600" b="0" dirty="0" err="1"/>
              <a:t>equilibrium</a:t>
            </a:r>
            <a:r>
              <a:rPr lang="es-ES" sz="1600" b="0" dirty="0"/>
              <a:t> </a:t>
            </a:r>
            <a:r>
              <a:rPr lang="es-ES" sz="1600" b="0" dirty="0" err="1"/>
              <a:t>temperaeture</a:t>
            </a:r>
            <a:r>
              <a:rPr lang="es-ES" sz="1600" b="0" dirty="0"/>
              <a:t> and </a:t>
            </a:r>
            <a:r>
              <a:rPr lang="es-ES" sz="1600" b="0" dirty="0" err="1"/>
              <a:t>composition</a:t>
            </a:r>
            <a:r>
              <a:rPr lang="es-ES" sz="1600" b="0" dirty="0"/>
              <a:t>, </a:t>
            </a:r>
            <a:r>
              <a:rPr lang="es-ES" sz="1600" b="0" dirty="0" err="1"/>
              <a:t>counter</a:t>
            </a:r>
            <a:r>
              <a:rPr lang="es-ES" sz="1600" b="0" dirty="0"/>
              <a:t> </a:t>
            </a:r>
            <a:r>
              <a:rPr lang="es-ES" sz="1600" b="0" dirty="0" err="1"/>
              <a:t>flow</a:t>
            </a:r>
            <a:r>
              <a:rPr lang="es-ES" sz="1600" b="0" dirty="0"/>
              <a:t> </a:t>
            </a:r>
            <a:r>
              <a:rPr lang="es-ES" sz="1600" b="0" dirty="0" err="1"/>
              <a:t>diffusion</a:t>
            </a:r>
            <a:r>
              <a:rPr lang="es-ES" sz="1600" b="0" dirty="0"/>
              <a:t> </a:t>
            </a:r>
            <a:r>
              <a:rPr lang="es-ES" sz="1600" b="0" dirty="0" err="1"/>
              <a:t>flames</a:t>
            </a:r>
            <a:r>
              <a:rPr lang="es-ES" sz="1600" b="0" dirty="0"/>
              <a:t> and </a:t>
            </a:r>
            <a:r>
              <a:rPr lang="es-ES" sz="1600" b="0" dirty="0" err="1"/>
              <a:t>perfecly</a:t>
            </a:r>
            <a:r>
              <a:rPr lang="es-ES" sz="1600" b="0" dirty="0"/>
              <a:t> </a:t>
            </a:r>
            <a:r>
              <a:rPr lang="es-ES" sz="1600" b="0" dirty="0" err="1"/>
              <a:t>stirred</a:t>
            </a:r>
            <a:r>
              <a:rPr lang="es-ES" sz="1600" b="0" dirty="0"/>
              <a:t> reactor </a:t>
            </a:r>
            <a:r>
              <a:rPr lang="es-ES" sz="1600" b="0" dirty="0" err="1"/>
              <a:t>calculations</a:t>
            </a:r>
            <a:r>
              <a:rPr lang="es-ES" sz="1600" b="0" dirty="0"/>
              <a:t>. </a:t>
            </a:r>
          </a:p>
          <a:p>
            <a:pPr marL="0" indent="0">
              <a:buNone/>
            </a:pPr>
            <a:endParaRPr lang="es-ES" sz="1600" b="0" dirty="0"/>
          </a:p>
          <a:p>
            <a:pPr marL="0" indent="0">
              <a:buNone/>
            </a:pPr>
            <a:r>
              <a:rPr lang="es-ES" sz="1600" b="0" dirty="0"/>
              <a:t>Comparable </a:t>
            </a:r>
            <a:r>
              <a:rPr lang="es-ES" sz="1600" b="0" dirty="0" err="1"/>
              <a:t>or</a:t>
            </a:r>
            <a:r>
              <a:rPr lang="es-ES" sz="1600" b="0" dirty="0"/>
              <a:t> superior performance </a:t>
            </a:r>
            <a:r>
              <a:rPr lang="es-ES" sz="1600" b="0" dirty="0" err="1"/>
              <a:t>compared</a:t>
            </a:r>
            <a:r>
              <a:rPr lang="es-ES" sz="1600" b="0" dirty="0"/>
              <a:t> to </a:t>
            </a:r>
            <a:r>
              <a:rPr lang="es-ES" sz="1600" b="0" dirty="0" err="1"/>
              <a:t>Zhukov</a:t>
            </a:r>
            <a:r>
              <a:rPr lang="es-ES" sz="1600" b="0" dirty="0"/>
              <a:t> </a:t>
            </a:r>
            <a:r>
              <a:rPr lang="es-ES" sz="1600" b="0" dirty="0" err="1"/>
              <a:t>scheme</a:t>
            </a:r>
            <a:r>
              <a:rPr lang="es-ES" sz="1600" b="0" dirty="0"/>
              <a:t>.</a:t>
            </a:r>
          </a:p>
          <a:p>
            <a:pPr marL="0" indent="0">
              <a:buNone/>
            </a:pPr>
            <a:r>
              <a:rPr lang="es-ES" sz="1600" b="0" dirty="0"/>
              <a:t>									</a:t>
            </a:r>
          </a:p>
          <a:p>
            <a:pPr marL="0" indent="0">
              <a:buNone/>
            </a:pPr>
            <a:r>
              <a:rPr lang="es-ES" sz="1600" b="0" dirty="0"/>
              <a:t>							</a:t>
            </a:r>
            <a:endParaRPr lang="es-ES" sz="1700" b="0" dirty="0"/>
          </a:p>
          <a:p>
            <a:pPr marL="0" indent="0">
              <a:buNone/>
            </a:pPr>
            <a:endParaRPr lang="es-ES" sz="1700" b="0" dirty="0"/>
          </a:p>
          <a:p>
            <a:pPr marL="0" indent="0">
              <a:buNone/>
            </a:pPr>
            <a:endParaRPr lang="es-ES" sz="1500" b="0" dirty="0">
              <a:solidFill>
                <a:srgbClr val="FF0000"/>
              </a:solidFill>
            </a:endParaRPr>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spTree>
    <p:extLst>
      <p:ext uri="{BB962C8B-B14F-4D97-AF65-F5344CB8AC3E}">
        <p14:creationId xmlns:p14="http://schemas.microsoft.com/office/powerpoint/2010/main" val="381052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1: </a:t>
            </a:r>
            <a:r>
              <a:rPr lang="es-ES" dirty="0" err="1"/>
              <a:t>Models</a:t>
            </a:r>
            <a:r>
              <a:rPr lang="es-ES" dirty="0"/>
              <a:t> </a:t>
            </a:r>
            <a:r>
              <a:rPr lang="es-ES" dirty="0" err="1"/>
              <a:t>identification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22988"/>
            <a:ext cx="5606847" cy="699479"/>
          </a:xfrm>
          <a:prstGeom prst="rect">
            <a:avLst/>
          </a:prstGeom>
        </p:spPr>
      </p:pic>
      <p:sp>
        <p:nvSpPr>
          <p:cNvPr id="7" name="Marcador de contenido 6"/>
          <p:cNvSpPr>
            <a:spLocks noGrp="1"/>
          </p:cNvSpPr>
          <p:nvPr>
            <p:ph idx="1"/>
          </p:nvPr>
        </p:nvSpPr>
        <p:spPr>
          <a:xfrm>
            <a:off x="288321" y="476250"/>
            <a:ext cx="10972800" cy="5582652"/>
          </a:xfrm>
        </p:spPr>
        <p:txBody>
          <a:bodyPr/>
          <a:lstStyle/>
          <a:p>
            <a:r>
              <a:rPr lang="es-ES" sz="1700" dirty="0" err="1"/>
              <a:t>Implementation</a:t>
            </a:r>
            <a:r>
              <a:rPr lang="es-ES" sz="1700" dirty="0"/>
              <a:t> </a:t>
            </a:r>
            <a:r>
              <a:rPr lang="es-ES" sz="1700" dirty="0" err="1"/>
              <a:t>phase</a:t>
            </a:r>
            <a:r>
              <a:rPr lang="es-ES" sz="1700" dirty="0"/>
              <a:t>:</a:t>
            </a:r>
          </a:p>
          <a:p>
            <a:pPr lvl="1"/>
            <a:r>
              <a:rPr lang="es-ES" sz="1800" dirty="0"/>
              <a:t>LA SAPIENZA (UROME) WP2100</a:t>
            </a:r>
          </a:p>
          <a:p>
            <a:pPr lvl="2"/>
            <a:r>
              <a:rPr lang="es-ES" sz="1400" b="0" dirty="0"/>
              <a:t>COKING IN CJ</a:t>
            </a:r>
          </a:p>
          <a:p>
            <a:pPr lvl="2"/>
            <a:r>
              <a:rPr lang="es-ES" sz="1400" b="0" dirty="0"/>
              <a:t>HEAT AND MASS TRANSFER IN NOVEL INJECTORS</a:t>
            </a:r>
          </a:p>
          <a:p>
            <a:pPr lvl="2"/>
            <a:r>
              <a:rPr lang="es-ES" sz="1400" b="0" dirty="0"/>
              <a:t>TURBOMACHINERY TRANSIENT MODELS</a:t>
            </a:r>
          </a:p>
          <a:p>
            <a:pPr lvl="2"/>
            <a:r>
              <a:rPr lang="es-ES" sz="1400" b="0" dirty="0"/>
              <a:t>REDUCED ORDER FINITE RATE CHEMISTRY</a:t>
            </a:r>
          </a:p>
          <a:p>
            <a:pPr lvl="1"/>
            <a:endParaRPr lang="es-ES" sz="1100" dirty="0"/>
          </a:p>
          <a:p>
            <a:pPr lvl="1"/>
            <a:endParaRPr lang="es-ES" sz="1100" dirty="0"/>
          </a:p>
          <a:p>
            <a:pPr lvl="1"/>
            <a:endParaRPr lang="es-ES" sz="1100" dirty="0"/>
          </a:p>
          <a:p>
            <a:pPr lvl="1"/>
            <a:endParaRPr lang="es-ES" sz="1100" dirty="0"/>
          </a:p>
          <a:p>
            <a:pPr lvl="1"/>
            <a:r>
              <a:rPr lang="es-ES" sz="1800" dirty="0"/>
              <a:t>LUKASIEWICZ (ILOT) WP2300</a:t>
            </a:r>
          </a:p>
          <a:p>
            <a:pPr lvl="2"/>
            <a:r>
              <a:rPr lang="es-ES" sz="1400" b="0" dirty="0">
                <a:solidFill>
                  <a:srgbClr val="FF0000"/>
                </a:solidFill>
              </a:rPr>
              <a:t>MONOPROPELLANT MODELLING</a:t>
            </a:r>
          </a:p>
          <a:p>
            <a:pPr lvl="3"/>
            <a:r>
              <a:rPr lang="es-ES" sz="1200" b="0" dirty="0">
                <a:solidFill>
                  <a:schemeClr val="bg1">
                    <a:lumMod val="65000"/>
                  </a:schemeClr>
                </a:solidFill>
              </a:rPr>
              <a:t>INJECTORS</a:t>
            </a:r>
          </a:p>
          <a:p>
            <a:pPr lvl="3"/>
            <a:r>
              <a:rPr lang="es-ES" sz="1200" b="0" dirty="0">
                <a:solidFill>
                  <a:schemeClr val="bg1">
                    <a:lumMod val="65000"/>
                  </a:schemeClr>
                </a:solidFill>
              </a:rPr>
              <a:t>CATALYTIC BED </a:t>
            </a:r>
          </a:p>
          <a:p>
            <a:pPr lvl="3"/>
            <a:r>
              <a:rPr lang="es-ES" sz="1200" b="0" dirty="0">
                <a:solidFill>
                  <a:schemeClr val="bg1">
                    <a:lumMod val="65000"/>
                  </a:schemeClr>
                </a:solidFill>
              </a:rPr>
              <a:t>CHEMISTRY MODELS</a:t>
            </a:r>
          </a:p>
          <a:p>
            <a:pPr lvl="2"/>
            <a:r>
              <a:rPr lang="es-ES" sz="1400" b="0" dirty="0">
                <a:solidFill>
                  <a:srgbClr val="FF0000"/>
                </a:solidFill>
              </a:rPr>
              <a:t>FINITE RATE FOR GREEN PROPELLANTS</a:t>
            </a:r>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spTree>
    <p:extLst>
      <p:ext uri="{BB962C8B-B14F-4D97-AF65-F5344CB8AC3E}">
        <p14:creationId xmlns:p14="http://schemas.microsoft.com/office/powerpoint/2010/main" val="2258303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1: </a:t>
            </a:r>
            <a:r>
              <a:rPr lang="es-ES" dirty="0" err="1"/>
              <a:t>Models</a:t>
            </a:r>
            <a:r>
              <a:rPr lang="es-ES" dirty="0"/>
              <a:t> </a:t>
            </a:r>
            <a:r>
              <a:rPr lang="es-ES" dirty="0" err="1"/>
              <a:t>identification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22988"/>
            <a:ext cx="5606847" cy="699479"/>
          </a:xfrm>
          <a:prstGeom prst="rect">
            <a:avLst/>
          </a:prstGeom>
        </p:spPr>
      </p:pic>
      <p:sp>
        <p:nvSpPr>
          <p:cNvPr id="7" name="Marcador de contenido 6"/>
          <p:cNvSpPr>
            <a:spLocks noGrp="1"/>
          </p:cNvSpPr>
          <p:nvPr>
            <p:ph idx="1"/>
          </p:nvPr>
        </p:nvSpPr>
        <p:spPr>
          <a:xfrm>
            <a:off x="288320" y="476250"/>
            <a:ext cx="11522679" cy="5582652"/>
          </a:xfrm>
        </p:spPr>
        <p:txBody>
          <a:bodyPr/>
          <a:lstStyle/>
          <a:p>
            <a:r>
              <a:rPr lang="es-ES" sz="1700" dirty="0" err="1"/>
              <a:t>Chemical</a:t>
            </a:r>
            <a:r>
              <a:rPr lang="es-ES" sz="1700" dirty="0"/>
              <a:t> </a:t>
            </a:r>
            <a:r>
              <a:rPr lang="es-ES" sz="1700" dirty="0" err="1"/>
              <a:t>modelling</a:t>
            </a:r>
            <a:r>
              <a:rPr lang="es-ES" sz="1700" dirty="0"/>
              <a:t> of HTP</a:t>
            </a:r>
          </a:p>
          <a:p>
            <a:pPr marL="0" indent="0">
              <a:buNone/>
            </a:pPr>
            <a:r>
              <a:rPr lang="es-ES" sz="1700" b="0" dirty="0"/>
              <a:t>HTP </a:t>
            </a:r>
            <a:r>
              <a:rPr lang="es-ES" sz="1700" b="0" dirty="0" err="1"/>
              <a:t>modelled</a:t>
            </a:r>
            <a:r>
              <a:rPr lang="es-ES" sz="1700" b="0" dirty="0"/>
              <a:t> as a </a:t>
            </a:r>
            <a:r>
              <a:rPr lang="es-ES" sz="1700" b="0" dirty="0" err="1"/>
              <a:t>Perfect</a:t>
            </a:r>
            <a:r>
              <a:rPr lang="es-ES" sz="1700" b="0" dirty="0"/>
              <a:t> </a:t>
            </a:r>
            <a:r>
              <a:rPr lang="es-ES" sz="1700" b="0" dirty="0" err="1"/>
              <a:t>Liquid</a:t>
            </a:r>
            <a:r>
              <a:rPr lang="es-ES" sz="1700" b="0" dirty="0"/>
              <a:t>: </a:t>
            </a:r>
            <a:r>
              <a:rPr lang="es-ES" sz="1700" b="0" dirty="0" err="1"/>
              <a:t>it</a:t>
            </a:r>
            <a:r>
              <a:rPr lang="es-ES" sz="1700" b="0" dirty="0"/>
              <a:t> </a:t>
            </a:r>
            <a:r>
              <a:rPr lang="es-ES" sz="1700" b="0" dirty="0" err="1"/>
              <a:t>keeps</a:t>
            </a:r>
            <a:r>
              <a:rPr lang="es-ES" sz="1700" b="0" dirty="0"/>
              <a:t> </a:t>
            </a:r>
            <a:r>
              <a:rPr lang="es-ES" sz="1700" b="0" dirty="0" err="1"/>
              <a:t>simplicity</a:t>
            </a:r>
            <a:r>
              <a:rPr lang="es-ES" sz="1700" b="0" dirty="0"/>
              <a:t> </a:t>
            </a:r>
            <a:r>
              <a:rPr lang="es-ES" sz="1700" b="0" dirty="0" err="1"/>
              <a:t>while</a:t>
            </a:r>
            <a:r>
              <a:rPr lang="es-ES" sz="1700" b="0" dirty="0"/>
              <a:t> </a:t>
            </a:r>
            <a:r>
              <a:rPr lang="es-ES" sz="1700" b="0" dirty="0" err="1"/>
              <a:t>fulfils</a:t>
            </a:r>
            <a:r>
              <a:rPr lang="es-ES" sz="1700" b="0" dirty="0"/>
              <a:t> </a:t>
            </a:r>
            <a:r>
              <a:rPr lang="es-ES" sz="1700" b="0" dirty="0" err="1"/>
              <a:t>all</a:t>
            </a:r>
            <a:r>
              <a:rPr lang="es-ES" sz="1700" b="0" dirty="0"/>
              <a:t> </a:t>
            </a:r>
            <a:r>
              <a:rPr lang="es-ES" sz="1700" b="0" dirty="0" err="1"/>
              <a:t>the</a:t>
            </a:r>
            <a:r>
              <a:rPr lang="es-ES" sz="1700" b="0" dirty="0"/>
              <a:t> termal/fluid </a:t>
            </a:r>
            <a:r>
              <a:rPr lang="es-ES" sz="1700" b="0" dirty="0" err="1"/>
              <a:t>requirements</a:t>
            </a:r>
            <a:r>
              <a:rPr lang="es-ES" sz="1700" b="0" dirty="0"/>
              <a:t> </a:t>
            </a:r>
          </a:p>
          <a:p>
            <a:pPr marL="0" indent="0">
              <a:buNone/>
            </a:pPr>
            <a:r>
              <a:rPr lang="es-ES" sz="1700" b="0" dirty="0" err="1"/>
              <a:t>Several</a:t>
            </a:r>
            <a:r>
              <a:rPr lang="es-ES" sz="1700" b="0" dirty="0"/>
              <a:t> new </a:t>
            </a:r>
            <a:r>
              <a:rPr lang="es-ES" sz="1700" b="0" dirty="0" err="1"/>
              <a:t>properties</a:t>
            </a:r>
            <a:r>
              <a:rPr lang="es-ES" sz="1700" b="0" dirty="0"/>
              <a:t> files </a:t>
            </a:r>
            <a:r>
              <a:rPr lang="es-ES" sz="1700" b="0" dirty="0" err="1"/>
              <a:t>have</a:t>
            </a:r>
            <a:r>
              <a:rPr lang="es-ES" sz="1700" b="0" dirty="0"/>
              <a:t> </a:t>
            </a:r>
            <a:r>
              <a:rPr lang="es-ES" sz="1700" b="0" dirty="0" err="1"/>
              <a:t>included</a:t>
            </a:r>
            <a:r>
              <a:rPr lang="es-ES" sz="1700" b="0" dirty="0"/>
              <a:t> </a:t>
            </a:r>
            <a:r>
              <a:rPr lang="es-ES" sz="1700" b="0" dirty="0" err="1"/>
              <a:t>inside</a:t>
            </a:r>
            <a:r>
              <a:rPr lang="es-ES" sz="1700" b="0" dirty="0"/>
              <a:t> ESPSS, </a:t>
            </a:r>
            <a:r>
              <a:rPr lang="es-ES" sz="1700" b="0" dirty="0" err="1"/>
              <a:t>each</a:t>
            </a:r>
            <a:r>
              <a:rPr lang="es-ES" sz="1700" b="0" dirty="0"/>
              <a:t> of </a:t>
            </a:r>
            <a:r>
              <a:rPr lang="es-ES" sz="1700" b="0" dirty="0" err="1"/>
              <a:t>them</a:t>
            </a:r>
            <a:r>
              <a:rPr lang="es-ES" sz="1700" b="0" dirty="0"/>
              <a:t> </a:t>
            </a:r>
            <a:r>
              <a:rPr lang="es-ES" sz="1700" b="0" dirty="0" err="1"/>
              <a:t>for</a:t>
            </a:r>
            <a:r>
              <a:rPr lang="es-ES" sz="1700" b="0" dirty="0"/>
              <a:t> a </a:t>
            </a:r>
            <a:r>
              <a:rPr lang="es-ES" sz="1700" b="0" dirty="0" err="1"/>
              <a:t>different</a:t>
            </a:r>
            <a:r>
              <a:rPr lang="es-ES" sz="1700" b="0" dirty="0"/>
              <a:t> </a:t>
            </a:r>
            <a:r>
              <a:rPr lang="es-ES" sz="1700" b="0" dirty="0" err="1"/>
              <a:t>concentration</a:t>
            </a:r>
            <a:r>
              <a:rPr lang="es-ES" sz="1700" b="0" dirty="0"/>
              <a:t> of HTP: 85, 87.5, 90, 92, 95 and 98 %. </a:t>
            </a:r>
          </a:p>
          <a:p>
            <a:pPr marL="0" indent="0">
              <a:buNone/>
            </a:pPr>
            <a:endParaRPr lang="es-ES" sz="1700" b="0" dirty="0"/>
          </a:p>
          <a:p>
            <a:r>
              <a:rPr lang="es-ES" sz="1700" dirty="0" err="1"/>
              <a:t>Injectors</a:t>
            </a:r>
            <a:endParaRPr lang="es-ES" sz="1700" dirty="0"/>
          </a:p>
          <a:p>
            <a:pPr marL="0" indent="0">
              <a:buNone/>
            </a:pPr>
            <a:r>
              <a:rPr lang="es-ES" sz="1700" b="0" dirty="0" err="1"/>
              <a:t>Showerhead</a:t>
            </a:r>
            <a:r>
              <a:rPr lang="es-ES" sz="1700" b="0" dirty="0"/>
              <a:t> </a:t>
            </a:r>
            <a:r>
              <a:rPr lang="es-ES" sz="1700" b="0" dirty="0" err="1"/>
              <a:t>injector</a:t>
            </a:r>
            <a:r>
              <a:rPr lang="es-ES" sz="1700" b="0" dirty="0"/>
              <a:t> </a:t>
            </a:r>
            <a:r>
              <a:rPr lang="es-ES" sz="1700" b="0" dirty="0" err="1"/>
              <a:t>is</a:t>
            </a:r>
            <a:r>
              <a:rPr lang="es-ES" sz="1700" b="0" dirty="0"/>
              <a:t> </a:t>
            </a:r>
            <a:r>
              <a:rPr lang="es-ES" sz="1700" b="0" dirty="0" err="1"/>
              <a:t>the</a:t>
            </a:r>
            <a:r>
              <a:rPr lang="es-ES" sz="1700" b="0" dirty="0"/>
              <a:t> </a:t>
            </a:r>
            <a:r>
              <a:rPr lang="es-ES" sz="1700" b="0" dirty="0" err="1"/>
              <a:t>most</a:t>
            </a:r>
            <a:r>
              <a:rPr lang="es-ES" sz="1700" b="0" dirty="0"/>
              <a:t> </a:t>
            </a:r>
            <a:r>
              <a:rPr lang="es-ES" sz="1700" b="0" dirty="0" err="1"/>
              <a:t>prevalent</a:t>
            </a:r>
            <a:r>
              <a:rPr lang="es-ES" sz="1700" b="0" dirty="0"/>
              <a:t> </a:t>
            </a:r>
            <a:r>
              <a:rPr lang="es-ES" sz="1700" b="0" dirty="0" err="1"/>
              <a:t>type</a:t>
            </a:r>
            <a:r>
              <a:rPr lang="es-ES" sz="1700" b="0" dirty="0"/>
              <a:t> in </a:t>
            </a:r>
            <a:r>
              <a:rPr lang="es-ES" sz="1700" b="0" dirty="0" err="1"/>
              <a:t>monopropellant</a:t>
            </a:r>
            <a:r>
              <a:rPr lang="es-ES" sz="1700" b="0" dirty="0"/>
              <a:t> </a:t>
            </a:r>
            <a:r>
              <a:rPr lang="es-ES" sz="1700" b="0" dirty="0" err="1"/>
              <a:t>thrusters</a:t>
            </a:r>
            <a:r>
              <a:rPr lang="es-ES" sz="1700" b="0" dirty="0"/>
              <a:t>. </a:t>
            </a:r>
            <a:r>
              <a:rPr lang="es-ES" sz="1700" b="0" dirty="0" err="1"/>
              <a:t>Uniform</a:t>
            </a:r>
            <a:r>
              <a:rPr lang="es-ES" sz="1700" b="0" dirty="0"/>
              <a:t> </a:t>
            </a:r>
            <a:r>
              <a:rPr lang="es-ES" sz="1700" b="0" dirty="0" err="1"/>
              <a:t>injection</a:t>
            </a:r>
            <a:r>
              <a:rPr lang="es-ES" sz="1700" b="0" dirty="0"/>
              <a:t> </a:t>
            </a:r>
            <a:r>
              <a:rPr lang="es-ES" sz="1700" b="0" dirty="0" err="1"/>
              <a:t>pattern</a:t>
            </a:r>
            <a:r>
              <a:rPr lang="es-ES" sz="1700" b="0" dirty="0"/>
              <a:t>.</a:t>
            </a:r>
          </a:p>
          <a:p>
            <a:pPr>
              <a:buFontTx/>
              <a:buChar char="-"/>
            </a:pPr>
            <a:r>
              <a:rPr lang="es-ES" sz="1700" b="0" dirty="0" err="1"/>
              <a:t>Manifold</a:t>
            </a:r>
            <a:r>
              <a:rPr lang="es-ES" sz="1700" b="0" dirty="0"/>
              <a:t>: </a:t>
            </a:r>
            <a:r>
              <a:rPr lang="es-ES" sz="1700" b="0" dirty="0" err="1"/>
              <a:t>modelled</a:t>
            </a:r>
            <a:r>
              <a:rPr lang="es-ES" sz="1700" b="0" dirty="0"/>
              <a:t> as a simple, </a:t>
            </a:r>
            <a:r>
              <a:rPr lang="es-ES" sz="1700" b="0" dirty="0" err="1"/>
              <a:t>constant</a:t>
            </a:r>
            <a:r>
              <a:rPr lang="es-ES" sz="1700" b="0" dirty="0"/>
              <a:t> 0D volumen</a:t>
            </a:r>
          </a:p>
          <a:p>
            <a:pPr>
              <a:buFontTx/>
              <a:buChar char="-"/>
            </a:pPr>
            <a:r>
              <a:rPr lang="es-ES" sz="1700" b="0" dirty="0" err="1"/>
              <a:t>Injector</a:t>
            </a:r>
            <a:r>
              <a:rPr lang="es-ES" sz="1700" b="0" dirty="0"/>
              <a:t> </a:t>
            </a:r>
            <a:r>
              <a:rPr lang="es-ES" sz="1700" b="0" dirty="0" err="1"/>
              <a:t>element</a:t>
            </a:r>
            <a:r>
              <a:rPr lang="es-ES" sz="1700" b="0" dirty="0"/>
              <a:t>: 1D </a:t>
            </a:r>
            <a:r>
              <a:rPr lang="es-ES" sz="1700" b="0" dirty="0" err="1"/>
              <a:t>momentum</a:t>
            </a:r>
            <a:r>
              <a:rPr lang="es-ES" sz="1700" b="0" dirty="0"/>
              <a:t> </a:t>
            </a:r>
            <a:r>
              <a:rPr lang="es-ES" sz="1700" b="0" dirty="0" err="1"/>
              <a:t>equation</a:t>
            </a:r>
            <a:r>
              <a:rPr lang="es-ES" sz="1700" b="0" dirty="0"/>
              <a:t> </a:t>
            </a:r>
            <a:r>
              <a:rPr lang="es-ES" sz="1700" b="0" dirty="0" err="1"/>
              <a:t>that</a:t>
            </a:r>
            <a:r>
              <a:rPr lang="es-ES" sz="1700" b="0" dirty="0"/>
              <a:t> computes </a:t>
            </a:r>
            <a:r>
              <a:rPr lang="es-ES" sz="1700" b="0" dirty="0" err="1"/>
              <a:t>dP</a:t>
            </a:r>
            <a:r>
              <a:rPr lang="es-ES" sz="1700" b="0" dirty="0"/>
              <a:t> = f (Cd)</a:t>
            </a:r>
          </a:p>
          <a:p>
            <a:pPr>
              <a:buFontTx/>
              <a:buChar char="-"/>
            </a:pPr>
            <a:r>
              <a:rPr lang="es-ES" sz="1700" b="0" dirty="0" err="1"/>
              <a:t>Ullage</a:t>
            </a:r>
            <a:r>
              <a:rPr lang="es-ES" sz="1700" b="0" dirty="0"/>
              <a:t> </a:t>
            </a:r>
            <a:r>
              <a:rPr lang="es-ES" sz="1700" b="0" dirty="0" err="1"/>
              <a:t>volume</a:t>
            </a:r>
            <a:r>
              <a:rPr lang="es-ES" sz="1700" b="0" dirty="0"/>
              <a:t>: </a:t>
            </a:r>
            <a:r>
              <a:rPr lang="es-ES" sz="1700" b="0" dirty="0" err="1"/>
              <a:t>due</a:t>
            </a:r>
            <a:r>
              <a:rPr lang="es-ES" sz="1700" b="0" dirty="0"/>
              <a:t> to </a:t>
            </a:r>
            <a:r>
              <a:rPr lang="es-ES" sz="1700" b="0" dirty="0" err="1"/>
              <a:t>ambiguities</a:t>
            </a:r>
            <a:r>
              <a:rPr lang="es-ES" sz="1700" b="0" dirty="0"/>
              <a:t> </a:t>
            </a:r>
            <a:r>
              <a:rPr lang="es-ES" sz="1700" b="0" dirty="0" err="1"/>
              <a:t>on</a:t>
            </a:r>
            <a:r>
              <a:rPr lang="es-ES" sz="1700" b="0" dirty="0"/>
              <a:t> </a:t>
            </a:r>
            <a:r>
              <a:rPr lang="es-ES" sz="1700" b="0" dirty="0" err="1"/>
              <a:t>physical</a:t>
            </a:r>
            <a:r>
              <a:rPr lang="es-ES" sz="1700" b="0" dirty="0"/>
              <a:t> </a:t>
            </a:r>
            <a:r>
              <a:rPr lang="es-ES" sz="1700" b="0" dirty="0" err="1"/>
              <a:t>phenomena</a:t>
            </a:r>
            <a:r>
              <a:rPr lang="es-ES" sz="1700" b="0" dirty="0"/>
              <a:t> in </a:t>
            </a:r>
            <a:r>
              <a:rPr lang="es-ES" sz="1700" b="0" dirty="0" err="1"/>
              <a:t>this</a:t>
            </a:r>
            <a:r>
              <a:rPr lang="es-ES" sz="1700" b="0" dirty="0"/>
              <a:t> </a:t>
            </a:r>
            <a:r>
              <a:rPr lang="es-ES" sz="1700" b="0" dirty="0" err="1"/>
              <a:t>region</a:t>
            </a:r>
            <a:r>
              <a:rPr lang="es-ES" sz="1700" b="0" dirty="0"/>
              <a:t> </a:t>
            </a:r>
            <a:r>
              <a:rPr lang="es-ES" sz="1700" b="0" dirty="0" err="1"/>
              <a:t>is</a:t>
            </a:r>
            <a:r>
              <a:rPr lang="es-ES" sz="1700" b="0" dirty="0"/>
              <a:t> </a:t>
            </a:r>
            <a:r>
              <a:rPr lang="es-ES" sz="1700" b="0" dirty="0" err="1"/>
              <a:t>rejected</a:t>
            </a:r>
            <a:endParaRPr lang="es-ES" sz="1700" b="0" dirty="0"/>
          </a:p>
          <a:p>
            <a:pPr marL="0" indent="0">
              <a:buNone/>
            </a:pPr>
            <a:r>
              <a:rPr lang="es-ES" sz="1600" b="0" dirty="0"/>
              <a:t>									</a:t>
            </a:r>
          </a:p>
          <a:p>
            <a:pPr marL="0" indent="0">
              <a:buNone/>
            </a:pPr>
            <a:r>
              <a:rPr lang="es-ES" sz="1600" b="0" dirty="0"/>
              <a:t>							</a:t>
            </a:r>
            <a:endParaRPr lang="es-ES" sz="1700" b="0" dirty="0"/>
          </a:p>
          <a:p>
            <a:pPr marL="0" indent="0">
              <a:buNone/>
            </a:pPr>
            <a:endParaRPr lang="es-ES" sz="1700" b="0" dirty="0"/>
          </a:p>
          <a:p>
            <a:pPr marL="0" indent="0">
              <a:buNone/>
            </a:pPr>
            <a:endParaRPr lang="es-ES" sz="1500" b="0" dirty="0">
              <a:solidFill>
                <a:srgbClr val="FF0000"/>
              </a:solidFill>
            </a:endParaRPr>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pic>
        <p:nvPicPr>
          <p:cNvPr id="3" name="Imagen 2"/>
          <p:cNvPicPr>
            <a:picLocks noChangeAspect="1"/>
          </p:cNvPicPr>
          <p:nvPr/>
        </p:nvPicPr>
        <p:blipFill>
          <a:blip r:embed="rId5"/>
          <a:stretch>
            <a:fillRect/>
          </a:stretch>
        </p:blipFill>
        <p:spPr>
          <a:xfrm>
            <a:off x="9792325" y="3115733"/>
            <a:ext cx="2018674" cy="2448277"/>
          </a:xfrm>
          <a:prstGeom prst="rect">
            <a:avLst/>
          </a:prstGeom>
        </p:spPr>
      </p:pic>
    </p:spTree>
    <p:extLst>
      <p:ext uri="{BB962C8B-B14F-4D97-AF65-F5344CB8AC3E}">
        <p14:creationId xmlns:p14="http://schemas.microsoft.com/office/powerpoint/2010/main" val="557757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1: </a:t>
            </a:r>
            <a:r>
              <a:rPr lang="es-ES" dirty="0" err="1"/>
              <a:t>Models</a:t>
            </a:r>
            <a:r>
              <a:rPr lang="es-ES" dirty="0"/>
              <a:t> </a:t>
            </a:r>
            <a:r>
              <a:rPr lang="es-ES" dirty="0" err="1"/>
              <a:t>identification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22988"/>
            <a:ext cx="5606847" cy="699479"/>
          </a:xfrm>
          <a:prstGeom prst="rect">
            <a:avLst/>
          </a:prstGeom>
        </p:spPr>
      </p:pic>
      <p:sp>
        <p:nvSpPr>
          <p:cNvPr id="7" name="Marcador de contenido 6"/>
          <p:cNvSpPr>
            <a:spLocks noGrp="1"/>
          </p:cNvSpPr>
          <p:nvPr>
            <p:ph idx="1"/>
          </p:nvPr>
        </p:nvSpPr>
        <p:spPr>
          <a:xfrm>
            <a:off x="288320" y="476250"/>
            <a:ext cx="11522679" cy="5582652"/>
          </a:xfrm>
        </p:spPr>
        <p:txBody>
          <a:bodyPr/>
          <a:lstStyle/>
          <a:p>
            <a:r>
              <a:rPr lang="es-ES" sz="1700" dirty="0" err="1"/>
              <a:t>Catalyst</a:t>
            </a:r>
            <a:r>
              <a:rPr lang="es-ES" sz="1700" dirty="0"/>
              <a:t> </a:t>
            </a:r>
            <a:r>
              <a:rPr lang="es-ES" sz="1700" dirty="0" err="1"/>
              <a:t>bed</a:t>
            </a:r>
            <a:r>
              <a:rPr lang="es-ES" sz="1700" dirty="0"/>
              <a:t> </a:t>
            </a:r>
            <a:r>
              <a:rPr lang="es-ES" sz="1700" dirty="0" err="1"/>
              <a:t>modelling</a:t>
            </a:r>
            <a:endParaRPr lang="es-ES" sz="1700" dirty="0"/>
          </a:p>
          <a:p>
            <a:pPr>
              <a:buFontTx/>
              <a:buChar char="-"/>
            </a:pPr>
            <a:r>
              <a:rPr lang="es-ES" sz="1600" b="0" dirty="0" err="1"/>
              <a:t>Liquid</a:t>
            </a:r>
            <a:r>
              <a:rPr lang="es-ES" sz="1600" b="0" dirty="0"/>
              <a:t> and gas </a:t>
            </a:r>
            <a:r>
              <a:rPr lang="es-ES" sz="1600" b="0" dirty="0" err="1"/>
              <a:t>phase</a:t>
            </a:r>
            <a:r>
              <a:rPr lang="es-ES" sz="1600" b="0" dirty="0"/>
              <a:t> are </a:t>
            </a:r>
            <a:r>
              <a:rPr lang="es-ES" sz="1600" b="0" dirty="0" err="1"/>
              <a:t>mechanically</a:t>
            </a:r>
            <a:r>
              <a:rPr lang="es-ES" sz="1600" b="0" dirty="0"/>
              <a:t> </a:t>
            </a:r>
            <a:r>
              <a:rPr lang="es-ES" sz="1600" b="0" dirty="0" err="1"/>
              <a:t>coupled</a:t>
            </a:r>
            <a:r>
              <a:rPr lang="es-ES" sz="1600" b="0" dirty="0"/>
              <a:t>.</a:t>
            </a:r>
          </a:p>
          <a:p>
            <a:pPr>
              <a:buFontTx/>
              <a:buChar char="-"/>
            </a:pPr>
            <a:r>
              <a:rPr lang="es-ES" sz="1600" b="0" dirty="0"/>
              <a:t>Solid and fluid are at </a:t>
            </a:r>
            <a:r>
              <a:rPr lang="es-ES" sz="1600" b="0" dirty="0" err="1"/>
              <a:t>different</a:t>
            </a:r>
            <a:r>
              <a:rPr lang="es-ES" sz="1600" b="0" dirty="0"/>
              <a:t> </a:t>
            </a:r>
            <a:r>
              <a:rPr lang="es-ES" sz="1600" b="0" dirty="0" err="1"/>
              <a:t>temperatures</a:t>
            </a:r>
            <a:r>
              <a:rPr lang="es-ES" sz="1600" b="0" dirty="0"/>
              <a:t>. </a:t>
            </a:r>
            <a:r>
              <a:rPr lang="es-ES" sz="1600" b="0" dirty="0" err="1"/>
              <a:t>Thermal</a:t>
            </a:r>
            <a:r>
              <a:rPr lang="es-ES" sz="1600" b="0" dirty="0"/>
              <a:t> </a:t>
            </a:r>
            <a:r>
              <a:rPr lang="es-ES" sz="1600" b="0" dirty="0" err="1"/>
              <a:t>losses</a:t>
            </a:r>
            <a:r>
              <a:rPr lang="es-ES" sz="1600" b="0" dirty="0"/>
              <a:t> </a:t>
            </a:r>
            <a:r>
              <a:rPr lang="es-ES" sz="1600" b="0" dirty="0" err="1"/>
              <a:t>due</a:t>
            </a:r>
            <a:r>
              <a:rPr lang="es-ES" sz="1600" b="0" dirty="0"/>
              <a:t> to </a:t>
            </a:r>
            <a:r>
              <a:rPr lang="es-ES" sz="1600" b="0" dirty="0" err="1"/>
              <a:t>convection</a:t>
            </a:r>
            <a:r>
              <a:rPr lang="es-ES" sz="1600" b="0" dirty="0"/>
              <a:t> and </a:t>
            </a:r>
            <a:r>
              <a:rPr lang="es-ES" sz="1600" b="0" dirty="0" err="1"/>
              <a:t>radiation</a:t>
            </a:r>
            <a:r>
              <a:rPr lang="es-ES" sz="1600" b="0" dirty="0"/>
              <a:t> are </a:t>
            </a:r>
            <a:r>
              <a:rPr lang="es-ES" sz="1600" b="0" dirty="0" err="1"/>
              <a:t>included</a:t>
            </a:r>
            <a:r>
              <a:rPr lang="es-ES" sz="1600" b="0" dirty="0"/>
              <a:t> in </a:t>
            </a:r>
            <a:r>
              <a:rPr lang="es-ES" sz="1600" b="0" dirty="0" err="1"/>
              <a:t>the</a:t>
            </a:r>
            <a:r>
              <a:rPr lang="es-ES" sz="1600" b="0" dirty="0"/>
              <a:t> </a:t>
            </a:r>
            <a:r>
              <a:rPr lang="es-ES" sz="1600" b="0" dirty="0" err="1"/>
              <a:t>energy</a:t>
            </a:r>
            <a:r>
              <a:rPr lang="es-ES" sz="1600" b="0" dirty="0"/>
              <a:t> </a:t>
            </a:r>
            <a:r>
              <a:rPr lang="es-ES" sz="1600" b="0" dirty="0" err="1"/>
              <a:t>equation</a:t>
            </a:r>
            <a:r>
              <a:rPr lang="es-ES" sz="1600" b="0" dirty="0"/>
              <a:t> </a:t>
            </a:r>
          </a:p>
          <a:p>
            <a:pPr>
              <a:buFontTx/>
              <a:buChar char="-"/>
            </a:pPr>
            <a:r>
              <a:rPr lang="es-ES" sz="1600" b="0" dirty="0"/>
              <a:t>Mixture </a:t>
            </a:r>
            <a:r>
              <a:rPr lang="es-ES" sz="1600" b="0" dirty="0" err="1"/>
              <a:t>is</a:t>
            </a:r>
            <a:r>
              <a:rPr lang="es-ES" sz="1600" b="0" dirty="0"/>
              <a:t> </a:t>
            </a:r>
            <a:r>
              <a:rPr lang="es-ES" sz="1600" b="0" dirty="0" err="1"/>
              <a:t>composed</a:t>
            </a:r>
            <a:r>
              <a:rPr lang="es-ES" sz="1600" b="0" dirty="0"/>
              <a:t> </a:t>
            </a:r>
            <a:r>
              <a:rPr lang="es-ES" sz="1600" b="0" dirty="0" err="1"/>
              <a:t>by</a:t>
            </a:r>
            <a:r>
              <a:rPr lang="es-ES" sz="1600" b="0" dirty="0"/>
              <a:t>: </a:t>
            </a:r>
          </a:p>
          <a:p>
            <a:pPr lvl="1">
              <a:buFontTx/>
              <a:buChar char="-"/>
            </a:pPr>
            <a:r>
              <a:rPr lang="es-ES" sz="1400" b="0" dirty="0"/>
              <a:t>H2O </a:t>
            </a:r>
            <a:r>
              <a:rPr lang="es-ES" sz="1400" b="0" dirty="0" err="1"/>
              <a:t>Liquid</a:t>
            </a:r>
            <a:endParaRPr lang="es-ES" sz="1400" b="0" dirty="0"/>
          </a:p>
          <a:p>
            <a:pPr lvl="1">
              <a:buFontTx/>
              <a:buChar char="-"/>
            </a:pPr>
            <a:r>
              <a:rPr lang="es-ES" sz="1400" b="0" dirty="0"/>
              <a:t>HTP </a:t>
            </a:r>
            <a:r>
              <a:rPr lang="es-ES" sz="1400" b="0" dirty="0" err="1"/>
              <a:t>Liquid</a:t>
            </a:r>
            <a:endParaRPr lang="es-ES" sz="1400" b="0" dirty="0"/>
          </a:p>
          <a:p>
            <a:pPr lvl="1">
              <a:buFontTx/>
              <a:buChar char="-"/>
            </a:pPr>
            <a:r>
              <a:rPr lang="es-ES" sz="1400" b="0" dirty="0"/>
              <a:t>H2O2 Gas</a:t>
            </a:r>
          </a:p>
          <a:p>
            <a:pPr lvl="1">
              <a:buFontTx/>
              <a:buChar char="-"/>
            </a:pPr>
            <a:r>
              <a:rPr lang="es-ES" sz="1400" b="0" dirty="0"/>
              <a:t>H2O Gas</a:t>
            </a:r>
          </a:p>
          <a:p>
            <a:pPr lvl="1">
              <a:buFontTx/>
              <a:buChar char="-"/>
            </a:pPr>
            <a:r>
              <a:rPr lang="es-ES" sz="1400" b="0" dirty="0"/>
              <a:t>O2 Gas</a:t>
            </a:r>
          </a:p>
          <a:p>
            <a:pPr>
              <a:buFontTx/>
              <a:buChar char="-"/>
            </a:pPr>
            <a:r>
              <a:rPr lang="es-ES" sz="1600" b="0" dirty="0" err="1"/>
              <a:t>Properties</a:t>
            </a:r>
            <a:r>
              <a:rPr lang="es-ES" sz="1600" b="0" dirty="0"/>
              <a:t> of </a:t>
            </a:r>
            <a:r>
              <a:rPr lang="es-ES" sz="1600" b="0" dirty="0" err="1"/>
              <a:t>the</a:t>
            </a:r>
            <a:r>
              <a:rPr lang="es-ES" sz="1600" b="0" dirty="0"/>
              <a:t> mixture are </a:t>
            </a:r>
            <a:r>
              <a:rPr lang="es-ES" sz="1600" b="0" dirty="0" err="1"/>
              <a:t>defined</a:t>
            </a:r>
            <a:r>
              <a:rPr lang="es-ES" sz="1600" b="0" dirty="0"/>
              <a:t> </a:t>
            </a:r>
            <a:r>
              <a:rPr lang="es-ES" sz="1600" b="0" dirty="0" err="1"/>
              <a:t>by</a:t>
            </a:r>
            <a:r>
              <a:rPr lang="es-ES" sz="1600" b="0" dirty="0"/>
              <a:t> </a:t>
            </a:r>
            <a:r>
              <a:rPr lang="es-ES" sz="1600" b="0" dirty="0" err="1"/>
              <a:t>the</a:t>
            </a:r>
            <a:r>
              <a:rPr lang="es-ES" sz="1600" b="0" dirty="0"/>
              <a:t> </a:t>
            </a:r>
            <a:r>
              <a:rPr lang="es-ES" sz="1600" b="0" dirty="0" err="1"/>
              <a:t>concentrations</a:t>
            </a:r>
            <a:r>
              <a:rPr lang="es-ES" sz="1600" b="0" dirty="0"/>
              <a:t> of </a:t>
            </a:r>
            <a:r>
              <a:rPr lang="es-ES" sz="1600" b="0" dirty="0" err="1"/>
              <a:t>the</a:t>
            </a:r>
            <a:r>
              <a:rPr lang="es-ES" sz="1600" b="0" dirty="0"/>
              <a:t> </a:t>
            </a:r>
            <a:r>
              <a:rPr lang="es-ES" sz="1600" b="0" dirty="0" err="1"/>
              <a:t>liquids</a:t>
            </a:r>
            <a:r>
              <a:rPr lang="es-ES" sz="1600" b="0" dirty="0"/>
              <a:t> (HTP_L, H2O_L) in </a:t>
            </a:r>
            <a:r>
              <a:rPr lang="es-ES" sz="1600" b="0" dirty="0" err="1"/>
              <a:t>the</a:t>
            </a:r>
            <a:r>
              <a:rPr lang="es-ES" sz="1600" b="0" dirty="0"/>
              <a:t> </a:t>
            </a:r>
            <a:r>
              <a:rPr lang="es-ES" sz="1600" b="0" dirty="0" err="1"/>
              <a:t>flow</a:t>
            </a:r>
            <a:r>
              <a:rPr lang="es-ES" sz="1600" b="0" dirty="0"/>
              <a:t>. </a:t>
            </a:r>
            <a:r>
              <a:rPr lang="es-ES" sz="1600" b="0" dirty="0" err="1"/>
              <a:t>They</a:t>
            </a:r>
            <a:r>
              <a:rPr lang="es-ES" sz="1600" b="0" dirty="0"/>
              <a:t> </a:t>
            </a:r>
            <a:r>
              <a:rPr lang="es-ES" sz="1600" b="0" dirty="0" err="1"/>
              <a:t>have</a:t>
            </a:r>
            <a:r>
              <a:rPr lang="es-ES" sz="1600" b="0" dirty="0"/>
              <a:t> </a:t>
            </a:r>
            <a:r>
              <a:rPr lang="es-ES" sz="1600" b="0" dirty="0" err="1"/>
              <a:t>their</a:t>
            </a:r>
            <a:r>
              <a:rPr lang="es-ES" sz="1600" b="0" dirty="0"/>
              <a:t> </a:t>
            </a:r>
            <a:r>
              <a:rPr lang="es-ES" sz="1600" b="0" dirty="0" err="1"/>
              <a:t>own</a:t>
            </a:r>
            <a:r>
              <a:rPr lang="es-ES" sz="1600" b="0" dirty="0"/>
              <a:t> </a:t>
            </a:r>
            <a:r>
              <a:rPr lang="es-ES" sz="1600" b="0" dirty="0" err="1"/>
              <a:t>evolution</a:t>
            </a:r>
            <a:r>
              <a:rPr lang="es-ES" sz="1600" b="0" dirty="0"/>
              <a:t> </a:t>
            </a:r>
            <a:r>
              <a:rPr lang="es-ES" sz="1600" b="0" dirty="0" err="1"/>
              <a:t>equations</a:t>
            </a:r>
            <a:endParaRPr lang="es-ES" sz="1600" b="0" dirty="0"/>
          </a:p>
          <a:p>
            <a:pPr>
              <a:buFontTx/>
              <a:buChar char="-"/>
            </a:pPr>
            <a:r>
              <a:rPr lang="es-ES" sz="1600" b="0" dirty="0" err="1"/>
              <a:t>Finite</a:t>
            </a:r>
            <a:r>
              <a:rPr lang="es-ES" sz="1600" b="0" dirty="0"/>
              <a:t> </a:t>
            </a:r>
            <a:r>
              <a:rPr lang="es-ES" sz="1600" b="0" dirty="0" err="1"/>
              <a:t>rate</a:t>
            </a:r>
            <a:r>
              <a:rPr lang="es-ES" sz="1600" b="0" dirty="0"/>
              <a:t> </a:t>
            </a:r>
            <a:r>
              <a:rPr lang="es-ES" sz="1600" b="0" dirty="0" err="1"/>
              <a:t>chemistry</a:t>
            </a:r>
            <a:r>
              <a:rPr lang="es-ES" sz="1600" b="0" dirty="0"/>
              <a:t> </a:t>
            </a:r>
            <a:r>
              <a:rPr lang="es-ES" sz="1600" b="0" dirty="0" err="1"/>
              <a:t>is</a:t>
            </a:r>
            <a:r>
              <a:rPr lang="es-ES" sz="1600" b="0" dirty="0"/>
              <a:t> done </a:t>
            </a:r>
            <a:r>
              <a:rPr lang="es-ES" sz="1600" b="0" dirty="0" err="1"/>
              <a:t>by</a:t>
            </a:r>
            <a:r>
              <a:rPr lang="es-ES" sz="1600" b="0" dirty="0"/>
              <a:t> </a:t>
            </a:r>
            <a:r>
              <a:rPr lang="es-ES" sz="1600" b="0" dirty="0" err="1"/>
              <a:t>bulk</a:t>
            </a:r>
            <a:r>
              <a:rPr lang="es-ES" sz="1600" b="0" dirty="0"/>
              <a:t> </a:t>
            </a:r>
            <a:r>
              <a:rPr lang="es-ES" sz="1600" b="0" dirty="0" err="1"/>
              <a:t>reaction</a:t>
            </a:r>
            <a:r>
              <a:rPr lang="es-ES" sz="1600" b="0" dirty="0"/>
              <a:t> </a:t>
            </a:r>
            <a:r>
              <a:rPr lang="es-ES" sz="1600" b="0" dirty="0" err="1"/>
              <a:t>models</a:t>
            </a:r>
            <a:r>
              <a:rPr lang="es-ES" sz="1600" b="0" dirty="0"/>
              <a:t> </a:t>
            </a:r>
            <a:r>
              <a:rPr lang="es-ES" sz="1600" b="0" dirty="0" err="1"/>
              <a:t>which</a:t>
            </a:r>
            <a:r>
              <a:rPr lang="es-ES" sz="1600" b="0" dirty="0"/>
              <a:t> can be </a:t>
            </a:r>
            <a:r>
              <a:rPr lang="es-ES" sz="1600" b="0" dirty="0" err="1"/>
              <a:t>easily</a:t>
            </a:r>
            <a:r>
              <a:rPr lang="es-ES" sz="1600" b="0" dirty="0"/>
              <a:t> </a:t>
            </a:r>
            <a:r>
              <a:rPr lang="es-ES" sz="1600" b="0" dirty="0" err="1"/>
              <a:t>linked</a:t>
            </a:r>
            <a:r>
              <a:rPr lang="es-ES" sz="1600" b="0" dirty="0"/>
              <a:t> to test data.  </a:t>
            </a:r>
          </a:p>
          <a:p>
            <a:pPr>
              <a:buFontTx/>
              <a:buChar char="-"/>
            </a:pPr>
            <a:r>
              <a:rPr lang="es-ES" sz="1600" b="0" dirty="0" err="1"/>
              <a:t>Ergun</a:t>
            </a:r>
            <a:r>
              <a:rPr lang="es-ES" sz="1600" b="0" dirty="0"/>
              <a:t> </a:t>
            </a:r>
            <a:r>
              <a:rPr lang="es-ES" sz="1600" b="0" dirty="0" err="1"/>
              <a:t>equation</a:t>
            </a:r>
            <a:r>
              <a:rPr lang="es-ES" sz="1600" b="0" dirty="0"/>
              <a:t> </a:t>
            </a:r>
            <a:r>
              <a:rPr lang="es-ES" sz="1600" b="0" dirty="0" err="1"/>
              <a:t>is</a:t>
            </a:r>
            <a:r>
              <a:rPr lang="es-ES" sz="1600" b="0" dirty="0"/>
              <a:t> </a:t>
            </a:r>
            <a:r>
              <a:rPr lang="es-ES" sz="1600" b="0" dirty="0" err="1"/>
              <a:t>used</a:t>
            </a:r>
            <a:r>
              <a:rPr lang="es-ES" sz="1600" b="0" dirty="0"/>
              <a:t> </a:t>
            </a:r>
            <a:r>
              <a:rPr lang="es-ES" sz="1600" b="0" dirty="0" err="1"/>
              <a:t>for</a:t>
            </a:r>
            <a:r>
              <a:rPr lang="es-ES" sz="1600" b="0" dirty="0"/>
              <a:t> </a:t>
            </a:r>
            <a:r>
              <a:rPr lang="es-ES" sz="1600" b="0" dirty="0" err="1"/>
              <a:t>the</a:t>
            </a:r>
            <a:r>
              <a:rPr lang="es-ES" sz="1600" b="0" dirty="0"/>
              <a:t> </a:t>
            </a:r>
            <a:r>
              <a:rPr lang="es-ES" sz="1600" b="0" dirty="0" err="1"/>
              <a:t>pressure</a:t>
            </a:r>
            <a:r>
              <a:rPr lang="es-ES" sz="1600" b="0" dirty="0"/>
              <a:t> </a:t>
            </a:r>
            <a:r>
              <a:rPr lang="es-ES" sz="1600" b="0" dirty="0" err="1"/>
              <a:t>drop</a:t>
            </a:r>
            <a:r>
              <a:rPr lang="es-ES" sz="1600" b="0" dirty="0"/>
              <a:t>. </a:t>
            </a:r>
            <a:r>
              <a:rPr lang="es-ES" sz="1600" b="0" dirty="0" err="1"/>
              <a:t>It</a:t>
            </a:r>
            <a:r>
              <a:rPr lang="es-ES" sz="1600" b="0" dirty="0"/>
              <a:t> </a:t>
            </a:r>
            <a:r>
              <a:rPr lang="es-ES" sz="1600" b="0" dirty="0" err="1"/>
              <a:t>expresses</a:t>
            </a:r>
            <a:r>
              <a:rPr lang="es-ES" sz="1600" b="0" dirty="0"/>
              <a:t> </a:t>
            </a:r>
            <a:r>
              <a:rPr lang="es-ES" sz="1600" b="0" dirty="0" err="1"/>
              <a:t>the</a:t>
            </a:r>
            <a:r>
              <a:rPr lang="es-ES" sz="1600" b="0" dirty="0"/>
              <a:t> </a:t>
            </a:r>
            <a:r>
              <a:rPr lang="es-ES" sz="1600" b="0" dirty="0" err="1"/>
              <a:t>friction</a:t>
            </a:r>
            <a:r>
              <a:rPr lang="es-ES" sz="1600" b="0" dirty="0"/>
              <a:t> factor as </a:t>
            </a:r>
            <a:r>
              <a:rPr lang="es-ES" sz="1600" b="0" dirty="0" err="1"/>
              <a:t>function</a:t>
            </a:r>
            <a:r>
              <a:rPr lang="es-ES" sz="1600" b="0" dirty="0"/>
              <a:t> of </a:t>
            </a:r>
            <a:r>
              <a:rPr lang="es-ES" sz="1600" b="0" dirty="0" err="1"/>
              <a:t>the</a:t>
            </a:r>
            <a:r>
              <a:rPr lang="es-ES" sz="1600" b="0" dirty="0"/>
              <a:t> Reynolds </a:t>
            </a:r>
            <a:r>
              <a:rPr lang="es-ES" sz="1600" b="0" dirty="0" err="1"/>
              <a:t>number</a:t>
            </a:r>
            <a:r>
              <a:rPr lang="es-ES" sz="1600" b="0" dirty="0"/>
              <a:t> and </a:t>
            </a:r>
            <a:r>
              <a:rPr lang="es-ES" sz="1600" b="0" dirty="0" err="1"/>
              <a:t>porosity</a:t>
            </a:r>
            <a:r>
              <a:rPr lang="es-ES" sz="1600" b="0" dirty="0"/>
              <a:t>. </a:t>
            </a:r>
          </a:p>
          <a:p>
            <a:pPr>
              <a:buFontTx/>
              <a:buChar char="-"/>
            </a:pPr>
            <a:endParaRPr lang="es-ES" sz="1700" b="0" dirty="0"/>
          </a:p>
          <a:p>
            <a:pPr>
              <a:buFontTx/>
              <a:buChar char="-"/>
            </a:pPr>
            <a:endParaRPr lang="es-ES" sz="1600" b="0" dirty="0"/>
          </a:p>
          <a:p>
            <a:pPr marL="0" indent="0">
              <a:buNone/>
            </a:pPr>
            <a:r>
              <a:rPr lang="es-ES" sz="1600" b="0" dirty="0"/>
              <a:t>									</a:t>
            </a:r>
          </a:p>
          <a:p>
            <a:pPr marL="0" indent="0">
              <a:buNone/>
            </a:pPr>
            <a:r>
              <a:rPr lang="es-ES" sz="1600" b="0" dirty="0"/>
              <a:t>							</a:t>
            </a:r>
            <a:endParaRPr lang="es-ES" sz="1700" b="0" dirty="0"/>
          </a:p>
          <a:p>
            <a:pPr marL="0" indent="0">
              <a:buNone/>
            </a:pPr>
            <a:endParaRPr lang="es-ES" sz="1700" b="0" dirty="0"/>
          </a:p>
          <a:p>
            <a:pPr marL="0" indent="0">
              <a:buNone/>
            </a:pPr>
            <a:endParaRPr lang="es-ES" sz="1500" b="0" dirty="0">
              <a:solidFill>
                <a:srgbClr val="FF0000"/>
              </a:solidFill>
            </a:endParaRPr>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pic>
        <p:nvPicPr>
          <p:cNvPr id="3" name="Imagen 2"/>
          <p:cNvPicPr>
            <a:picLocks noChangeAspect="1"/>
          </p:cNvPicPr>
          <p:nvPr/>
        </p:nvPicPr>
        <p:blipFill rotWithShape="1">
          <a:blip r:embed="rId5"/>
          <a:srcRect l="1" t="-1" r="502" b="3162"/>
          <a:stretch/>
        </p:blipFill>
        <p:spPr>
          <a:xfrm>
            <a:off x="6524603" y="1739565"/>
            <a:ext cx="3355997" cy="1985768"/>
          </a:xfrm>
          <a:prstGeom prst="rect">
            <a:avLst/>
          </a:prstGeom>
        </p:spPr>
      </p:pic>
    </p:spTree>
    <p:extLst>
      <p:ext uri="{BB962C8B-B14F-4D97-AF65-F5344CB8AC3E}">
        <p14:creationId xmlns:p14="http://schemas.microsoft.com/office/powerpoint/2010/main" val="10105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1: </a:t>
            </a:r>
            <a:r>
              <a:rPr lang="es-ES" dirty="0" err="1"/>
              <a:t>Models</a:t>
            </a:r>
            <a:r>
              <a:rPr lang="es-ES" dirty="0"/>
              <a:t> </a:t>
            </a:r>
            <a:r>
              <a:rPr lang="es-ES" dirty="0" err="1"/>
              <a:t>identification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22988"/>
            <a:ext cx="5606847" cy="699479"/>
          </a:xfrm>
          <a:prstGeom prst="rect">
            <a:avLst/>
          </a:prstGeom>
        </p:spPr>
      </p:pic>
      <p:sp>
        <p:nvSpPr>
          <p:cNvPr id="7" name="Marcador de contenido 6"/>
          <p:cNvSpPr>
            <a:spLocks noGrp="1"/>
          </p:cNvSpPr>
          <p:nvPr>
            <p:ph idx="1"/>
          </p:nvPr>
        </p:nvSpPr>
        <p:spPr>
          <a:xfrm>
            <a:off x="288320" y="476250"/>
            <a:ext cx="11522679" cy="5582652"/>
          </a:xfrm>
        </p:spPr>
        <p:txBody>
          <a:bodyPr/>
          <a:lstStyle/>
          <a:p>
            <a:r>
              <a:rPr lang="es-ES" sz="1700" dirty="0" err="1"/>
              <a:t>Catalyst</a:t>
            </a:r>
            <a:r>
              <a:rPr lang="es-ES" sz="1700" dirty="0"/>
              <a:t> </a:t>
            </a:r>
            <a:r>
              <a:rPr lang="es-ES" sz="1700" dirty="0" err="1"/>
              <a:t>bed</a:t>
            </a:r>
            <a:r>
              <a:rPr lang="es-ES" sz="1700" dirty="0"/>
              <a:t> </a:t>
            </a:r>
            <a:r>
              <a:rPr lang="es-ES" sz="1700" dirty="0" err="1"/>
              <a:t>modelling</a:t>
            </a:r>
            <a:endParaRPr lang="es-ES" sz="1700" dirty="0"/>
          </a:p>
          <a:p>
            <a:pPr>
              <a:buFontTx/>
              <a:buChar char="-"/>
            </a:pPr>
            <a:endParaRPr lang="es-ES" sz="1600" b="0" dirty="0"/>
          </a:p>
          <a:p>
            <a:pPr>
              <a:buFontTx/>
              <a:buChar char="-"/>
            </a:pPr>
            <a:endParaRPr lang="es-ES" sz="1700" b="0" dirty="0"/>
          </a:p>
          <a:p>
            <a:pPr>
              <a:buFontTx/>
              <a:buChar char="-"/>
            </a:pPr>
            <a:endParaRPr lang="es-ES" sz="1600" b="0" dirty="0"/>
          </a:p>
          <a:p>
            <a:pPr marL="0" indent="0">
              <a:buNone/>
            </a:pPr>
            <a:r>
              <a:rPr lang="es-ES" sz="1600" b="0" dirty="0"/>
              <a:t>	</a:t>
            </a:r>
            <a:r>
              <a:rPr lang="es-ES" sz="1400" kern="1200" dirty="0">
                <a:solidFill>
                  <a:schemeClr val="accent1"/>
                </a:solidFill>
              </a:rPr>
              <a:t>			</a:t>
            </a:r>
            <a:r>
              <a:rPr lang="es-ES" sz="1600" b="0" dirty="0"/>
              <a:t>					</a:t>
            </a:r>
          </a:p>
          <a:p>
            <a:pPr marL="0" indent="0">
              <a:buNone/>
            </a:pPr>
            <a:r>
              <a:rPr lang="es-ES" sz="1600" b="0" dirty="0"/>
              <a:t>							</a:t>
            </a:r>
            <a:endParaRPr lang="es-ES" sz="1700" b="0" dirty="0"/>
          </a:p>
          <a:p>
            <a:pPr marL="0" indent="0">
              <a:buNone/>
            </a:pPr>
            <a:endParaRPr lang="es-ES" sz="1700" b="0" dirty="0"/>
          </a:p>
          <a:p>
            <a:pPr marL="0" indent="0">
              <a:buNone/>
            </a:pPr>
            <a:endParaRPr lang="es-ES" sz="1500" b="0" dirty="0">
              <a:solidFill>
                <a:srgbClr val="FF0000"/>
              </a:solidFill>
            </a:endParaRPr>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grpSp>
        <p:nvGrpSpPr>
          <p:cNvPr id="28" name="Grupo 27"/>
          <p:cNvGrpSpPr/>
          <p:nvPr/>
        </p:nvGrpSpPr>
        <p:grpSpPr>
          <a:xfrm>
            <a:off x="1349101" y="1972733"/>
            <a:ext cx="9401115" cy="3114026"/>
            <a:chOff x="1490134" y="1126067"/>
            <a:chExt cx="9401115" cy="3114026"/>
          </a:xfrm>
        </p:grpSpPr>
        <p:sp>
          <p:nvSpPr>
            <p:cNvPr id="3" name="Rectángulo 2"/>
            <p:cNvSpPr/>
            <p:nvPr/>
          </p:nvSpPr>
          <p:spPr bwMode="auto">
            <a:xfrm>
              <a:off x="1490134" y="1126067"/>
              <a:ext cx="2226734" cy="4572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ctr" defTabSz="762000" rtl="0" eaLnBrk="1" fontAlgn="base" latinLnBrk="0" hangingPunct="1">
                <a:lnSpc>
                  <a:spcPct val="100000"/>
                </a:lnSpc>
                <a:spcBef>
                  <a:spcPct val="20000"/>
                </a:spcBef>
                <a:spcAft>
                  <a:spcPct val="0"/>
                </a:spcAft>
                <a:buClrTx/>
                <a:buSzPct val="100000"/>
                <a:buFontTx/>
                <a:buNone/>
                <a:tabLst/>
              </a:pPr>
              <a:r>
                <a:rPr lang="es-ES" dirty="0"/>
                <a:t>HTP </a:t>
              </a:r>
              <a:r>
                <a:rPr lang="es-ES" dirty="0" err="1"/>
                <a:t>Decomposition</a:t>
              </a:r>
              <a:endParaRPr kumimoji="0" lang="es-ES" sz="1400" b="1" i="0" u="none" strike="noStrike" cap="none" normalizeH="0" baseline="0" dirty="0">
                <a:ln>
                  <a:noFill/>
                </a:ln>
                <a:solidFill>
                  <a:srgbClr val="04248C"/>
                </a:solidFill>
                <a:effectLst/>
                <a:latin typeface="Arial" charset="0"/>
              </a:endParaRPr>
            </a:p>
          </p:txBody>
        </p:sp>
        <p:sp>
          <p:nvSpPr>
            <p:cNvPr id="8" name="Rectángulo 7"/>
            <p:cNvSpPr/>
            <p:nvPr/>
          </p:nvSpPr>
          <p:spPr bwMode="auto">
            <a:xfrm>
              <a:off x="1490134" y="1938867"/>
              <a:ext cx="2226734" cy="4572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ctr" defTabSz="762000" rtl="0" eaLnBrk="1" fontAlgn="base" latinLnBrk="0" hangingPunct="1">
                <a:lnSpc>
                  <a:spcPct val="100000"/>
                </a:lnSpc>
                <a:spcBef>
                  <a:spcPct val="20000"/>
                </a:spcBef>
                <a:spcAft>
                  <a:spcPct val="0"/>
                </a:spcAft>
                <a:buClrTx/>
                <a:buSzPct val="100000"/>
                <a:buFontTx/>
                <a:buNone/>
                <a:tabLst/>
              </a:pPr>
              <a:r>
                <a:rPr lang="es-ES" dirty="0"/>
                <a:t>H2O2</a:t>
              </a:r>
              <a:r>
                <a:rPr kumimoji="0" lang="es-ES" sz="1400" b="1" i="0" u="none" strike="noStrike" cap="none" normalizeH="0" baseline="0" dirty="0">
                  <a:ln>
                    <a:noFill/>
                  </a:ln>
                  <a:solidFill>
                    <a:srgbClr val="04248C"/>
                  </a:solidFill>
                  <a:effectLst/>
                  <a:latin typeface="Arial" charset="0"/>
                </a:rPr>
                <a:t> </a:t>
              </a:r>
              <a:r>
                <a:rPr lang="es-ES" dirty="0" err="1"/>
                <a:t>Decomposition</a:t>
              </a:r>
              <a:endParaRPr lang="es-ES" dirty="0"/>
            </a:p>
          </p:txBody>
        </p:sp>
        <p:sp>
          <p:nvSpPr>
            <p:cNvPr id="11" name="Rectángulo 10"/>
            <p:cNvSpPr/>
            <p:nvPr/>
          </p:nvSpPr>
          <p:spPr bwMode="auto">
            <a:xfrm>
              <a:off x="6574006" y="1126067"/>
              <a:ext cx="2226734" cy="4572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ctr" defTabSz="762000" rtl="0" eaLnBrk="1" fontAlgn="base" latinLnBrk="0" hangingPunct="1">
                <a:lnSpc>
                  <a:spcPct val="100000"/>
                </a:lnSpc>
                <a:spcBef>
                  <a:spcPct val="20000"/>
                </a:spcBef>
                <a:spcAft>
                  <a:spcPct val="0"/>
                </a:spcAft>
                <a:buClrTx/>
                <a:buSzPct val="100000"/>
                <a:buFontTx/>
                <a:buNone/>
                <a:tabLst/>
              </a:pPr>
              <a:r>
                <a:rPr lang="es-ES" dirty="0"/>
                <a:t>HTP_L</a:t>
              </a:r>
              <a:endParaRPr kumimoji="0" lang="es-ES" sz="1400" b="1" i="0" u="none" strike="noStrike" cap="none" normalizeH="0" baseline="0" dirty="0">
                <a:ln>
                  <a:noFill/>
                </a:ln>
                <a:solidFill>
                  <a:srgbClr val="04248C"/>
                </a:solidFill>
                <a:effectLst/>
                <a:latin typeface="Arial" charset="0"/>
              </a:endParaRPr>
            </a:p>
          </p:txBody>
        </p:sp>
        <p:sp>
          <p:nvSpPr>
            <p:cNvPr id="12" name="Rectángulo 11"/>
            <p:cNvSpPr/>
            <p:nvPr/>
          </p:nvSpPr>
          <p:spPr bwMode="auto">
            <a:xfrm>
              <a:off x="6574006" y="2396067"/>
              <a:ext cx="2226734" cy="4572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ctr" defTabSz="762000" rtl="0" eaLnBrk="1" fontAlgn="base" latinLnBrk="0" hangingPunct="1">
                <a:lnSpc>
                  <a:spcPct val="100000"/>
                </a:lnSpc>
                <a:spcBef>
                  <a:spcPct val="20000"/>
                </a:spcBef>
                <a:spcAft>
                  <a:spcPct val="0"/>
                </a:spcAft>
                <a:buClrTx/>
                <a:buSzPct val="100000"/>
                <a:buFontTx/>
                <a:buNone/>
                <a:tabLst/>
              </a:pPr>
              <a:r>
                <a:rPr lang="es-ES" dirty="0"/>
                <a:t>O2_G</a:t>
              </a:r>
              <a:endParaRPr kumimoji="0" lang="es-ES" sz="1400" b="1" i="0" u="none" strike="noStrike" cap="none" normalizeH="0" baseline="0" dirty="0">
                <a:ln>
                  <a:noFill/>
                </a:ln>
                <a:solidFill>
                  <a:srgbClr val="04248C"/>
                </a:solidFill>
                <a:effectLst/>
                <a:latin typeface="Arial" charset="0"/>
              </a:endParaRPr>
            </a:p>
          </p:txBody>
        </p:sp>
        <p:sp>
          <p:nvSpPr>
            <p:cNvPr id="13" name="Rectángulo 12"/>
            <p:cNvSpPr/>
            <p:nvPr/>
          </p:nvSpPr>
          <p:spPr bwMode="auto">
            <a:xfrm>
              <a:off x="6574006" y="1748637"/>
              <a:ext cx="2226734" cy="4572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ctr" defTabSz="762000" rtl="0" eaLnBrk="1" fontAlgn="base" latinLnBrk="0" hangingPunct="1">
                <a:lnSpc>
                  <a:spcPct val="100000"/>
                </a:lnSpc>
                <a:spcBef>
                  <a:spcPct val="20000"/>
                </a:spcBef>
                <a:spcAft>
                  <a:spcPct val="0"/>
                </a:spcAft>
                <a:buClrTx/>
                <a:buSzPct val="100000"/>
                <a:buFontTx/>
                <a:buNone/>
                <a:tabLst/>
              </a:pPr>
              <a:r>
                <a:rPr lang="es-ES" dirty="0"/>
                <a:t>H2O_L</a:t>
              </a:r>
              <a:endParaRPr kumimoji="0" lang="es-ES" sz="1400" b="1" i="0" u="none" strike="noStrike" cap="none" normalizeH="0" baseline="0" dirty="0">
                <a:ln>
                  <a:noFill/>
                </a:ln>
                <a:solidFill>
                  <a:srgbClr val="04248C"/>
                </a:solidFill>
                <a:effectLst/>
                <a:latin typeface="Arial" charset="0"/>
              </a:endParaRPr>
            </a:p>
          </p:txBody>
        </p:sp>
        <p:sp>
          <p:nvSpPr>
            <p:cNvPr id="14" name="Rectángulo 13"/>
            <p:cNvSpPr/>
            <p:nvPr/>
          </p:nvSpPr>
          <p:spPr bwMode="auto">
            <a:xfrm>
              <a:off x="6574006" y="3078043"/>
              <a:ext cx="2226734" cy="4572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ctr" defTabSz="762000" rtl="0" eaLnBrk="1" fontAlgn="base" latinLnBrk="0" hangingPunct="1">
                <a:lnSpc>
                  <a:spcPct val="100000"/>
                </a:lnSpc>
                <a:spcBef>
                  <a:spcPct val="20000"/>
                </a:spcBef>
                <a:spcAft>
                  <a:spcPct val="0"/>
                </a:spcAft>
                <a:buClrTx/>
                <a:buSzPct val="100000"/>
                <a:buFontTx/>
                <a:buNone/>
                <a:tabLst/>
              </a:pPr>
              <a:r>
                <a:rPr lang="es-ES" dirty="0"/>
                <a:t>H2O_G</a:t>
              </a:r>
              <a:endParaRPr kumimoji="0" lang="es-ES" sz="1400" b="1" i="0" u="none" strike="noStrike" cap="none" normalizeH="0" baseline="0" dirty="0">
                <a:ln>
                  <a:noFill/>
                </a:ln>
                <a:solidFill>
                  <a:srgbClr val="04248C"/>
                </a:solidFill>
                <a:effectLst/>
                <a:latin typeface="Arial" charset="0"/>
              </a:endParaRPr>
            </a:p>
          </p:txBody>
        </p:sp>
        <p:sp>
          <p:nvSpPr>
            <p:cNvPr id="15" name="Rectángulo 14"/>
            <p:cNvSpPr/>
            <p:nvPr/>
          </p:nvSpPr>
          <p:spPr bwMode="auto">
            <a:xfrm>
              <a:off x="6574006" y="3782893"/>
              <a:ext cx="2226734" cy="45720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ctr" defTabSz="762000" rtl="0" eaLnBrk="1" fontAlgn="base" latinLnBrk="0" hangingPunct="1">
                <a:lnSpc>
                  <a:spcPct val="100000"/>
                </a:lnSpc>
                <a:spcBef>
                  <a:spcPct val="20000"/>
                </a:spcBef>
                <a:spcAft>
                  <a:spcPct val="0"/>
                </a:spcAft>
                <a:buClrTx/>
                <a:buSzPct val="100000"/>
                <a:buFontTx/>
                <a:buNone/>
                <a:tabLst/>
              </a:pPr>
              <a:r>
                <a:rPr lang="es-ES" dirty="0"/>
                <a:t>H2O2_G</a:t>
              </a:r>
              <a:endParaRPr kumimoji="0" lang="es-ES" sz="1400" b="1" i="0" u="none" strike="noStrike" cap="none" normalizeH="0" baseline="0" dirty="0">
                <a:ln>
                  <a:noFill/>
                </a:ln>
                <a:solidFill>
                  <a:srgbClr val="04248C"/>
                </a:solidFill>
                <a:effectLst/>
                <a:latin typeface="Arial" charset="0"/>
              </a:endParaRPr>
            </a:p>
          </p:txBody>
        </p:sp>
        <p:cxnSp>
          <p:nvCxnSpPr>
            <p:cNvPr id="17" name="Conector recto de flecha 16"/>
            <p:cNvCxnSpPr/>
            <p:nvPr/>
          </p:nvCxnSpPr>
          <p:spPr bwMode="auto">
            <a:xfrm>
              <a:off x="3716868" y="1354667"/>
              <a:ext cx="2793999" cy="0"/>
            </a:xfrm>
            <a:prstGeom prst="straightConnector1">
              <a:avLst/>
            </a:prstGeom>
            <a:solidFill>
              <a:srgbClr val="CDF160">
                <a:alpha val="53999"/>
              </a:srgbClr>
            </a:solidFill>
            <a:ln w="19050" cap="flat" cmpd="sng" algn="ctr">
              <a:solidFill>
                <a:srgbClr val="FF0000"/>
              </a:solidFill>
              <a:prstDash val="solid"/>
              <a:round/>
              <a:headEnd type="none" w="med" len="med"/>
              <a:tailEnd type="triangle"/>
            </a:ln>
            <a:effectLst/>
          </p:spPr>
        </p:cxnSp>
        <p:cxnSp>
          <p:nvCxnSpPr>
            <p:cNvPr id="21" name="Conector recto de flecha 20"/>
            <p:cNvCxnSpPr/>
            <p:nvPr/>
          </p:nvCxnSpPr>
          <p:spPr bwMode="auto">
            <a:xfrm>
              <a:off x="3716868" y="1351267"/>
              <a:ext cx="2793999" cy="625970"/>
            </a:xfrm>
            <a:prstGeom prst="straightConnector1">
              <a:avLst/>
            </a:prstGeom>
            <a:ln>
              <a:solidFill>
                <a:schemeClr val="accent3"/>
              </a:solidFill>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25" name="Conector recto de flecha 24"/>
            <p:cNvCxnSpPr/>
            <p:nvPr/>
          </p:nvCxnSpPr>
          <p:spPr bwMode="auto">
            <a:xfrm>
              <a:off x="3759200" y="2174234"/>
              <a:ext cx="2751667" cy="1837259"/>
            </a:xfrm>
            <a:prstGeom prst="straightConnector1">
              <a:avLst/>
            </a:prstGeom>
            <a:solidFill>
              <a:srgbClr val="CDF160">
                <a:alpha val="53999"/>
              </a:srgbClr>
            </a:solidFill>
            <a:ln w="19050" cap="flat" cmpd="sng" algn="ctr">
              <a:solidFill>
                <a:srgbClr val="FF0000"/>
              </a:solidFill>
              <a:prstDash val="solid"/>
              <a:round/>
              <a:headEnd type="none" w="med" len="med"/>
              <a:tailEnd type="triangle"/>
            </a:ln>
            <a:effectLst/>
          </p:spPr>
        </p:cxnSp>
        <p:cxnSp>
          <p:nvCxnSpPr>
            <p:cNvPr id="34" name="Conector recto de flecha 33"/>
            <p:cNvCxnSpPr/>
            <p:nvPr/>
          </p:nvCxnSpPr>
          <p:spPr bwMode="auto">
            <a:xfrm>
              <a:off x="3716868" y="1360519"/>
              <a:ext cx="2793999" cy="1897020"/>
            </a:xfrm>
            <a:prstGeom prst="straightConnector1">
              <a:avLst/>
            </a:prstGeom>
            <a:ln>
              <a:solidFill>
                <a:schemeClr val="accent3"/>
              </a:solidFill>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36" name="Conector recto de flecha 35"/>
            <p:cNvCxnSpPr/>
            <p:nvPr/>
          </p:nvCxnSpPr>
          <p:spPr bwMode="auto">
            <a:xfrm>
              <a:off x="3774985" y="2163139"/>
              <a:ext cx="2735882" cy="1065113"/>
            </a:xfrm>
            <a:prstGeom prst="straightConnector1">
              <a:avLst/>
            </a:prstGeom>
            <a:ln>
              <a:solidFill>
                <a:schemeClr val="accent3"/>
              </a:solidFill>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38" name="Conector recto de flecha 37"/>
            <p:cNvCxnSpPr>
              <a:endCxn id="12" idx="1"/>
            </p:cNvCxnSpPr>
            <p:nvPr/>
          </p:nvCxnSpPr>
          <p:spPr bwMode="auto">
            <a:xfrm>
              <a:off x="3774985" y="2137072"/>
              <a:ext cx="2799021" cy="487595"/>
            </a:xfrm>
            <a:prstGeom prst="straightConnector1">
              <a:avLst/>
            </a:prstGeom>
            <a:ln>
              <a:solidFill>
                <a:schemeClr val="accent3"/>
              </a:solidFill>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40" name="Conector recto de flecha 39"/>
            <p:cNvCxnSpPr>
              <a:endCxn id="12" idx="1"/>
            </p:cNvCxnSpPr>
            <p:nvPr/>
          </p:nvCxnSpPr>
          <p:spPr bwMode="auto">
            <a:xfrm>
              <a:off x="3732652" y="1351267"/>
              <a:ext cx="2841354" cy="1273400"/>
            </a:xfrm>
            <a:prstGeom prst="straightConnector1">
              <a:avLst/>
            </a:prstGeom>
            <a:ln>
              <a:solidFill>
                <a:schemeClr val="accent3"/>
              </a:solidFill>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24" name="Arco 23"/>
            <p:cNvSpPr/>
            <p:nvPr/>
          </p:nvSpPr>
          <p:spPr bwMode="auto">
            <a:xfrm>
              <a:off x="8161867" y="1988331"/>
              <a:ext cx="1405466" cy="1389869"/>
            </a:xfrm>
            <a:prstGeom prst="arc">
              <a:avLst>
                <a:gd name="adj1" fmla="val 16097963"/>
                <a:gd name="adj2" fmla="val 5504050"/>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sp>
          <p:nvSpPr>
            <p:cNvPr id="26" name="Rectángulo 25"/>
            <p:cNvSpPr/>
            <p:nvPr/>
          </p:nvSpPr>
          <p:spPr>
            <a:xfrm>
              <a:off x="10100648" y="2522507"/>
              <a:ext cx="790601" cy="307777"/>
            </a:xfrm>
            <a:prstGeom prst="rect">
              <a:avLst/>
            </a:prstGeom>
          </p:spPr>
          <p:txBody>
            <a:bodyPr wrap="none">
              <a:spAutoFit/>
            </a:bodyPr>
            <a:lstStyle/>
            <a:p>
              <a:r>
                <a:rPr lang="es-ES" dirty="0" err="1"/>
                <a:t>Boiling</a:t>
              </a:r>
              <a:endParaRPr lang="es-ES" dirty="0"/>
            </a:p>
          </p:txBody>
        </p:sp>
        <p:sp>
          <p:nvSpPr>
            <p:cNvPr id="35" name="Arco 34"/>
            <p:cNvSpPr/>
            <p:nvPr/>
          </p:nvSpPr>
          <p:spPr bwMode="auto">
            <a:xfrm>
              <a:off x="8291531" y="1279685"/>
              <a:ext cx="1275802" cy="2098004"/>
            </a:xfrm>
            <a:prstGeom prst="arc">
              <a:avLst>
                <a:gd name="adj1" fmla="val 16200000"/>
                <a:gd name="adj2" fmla="val 5640646"/>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sp>
          <p:nvSpPr>
            <p:cNvPr id="37" name="Arco 36"/>
            <p:cNvSpPr/>
            <p:nvPr/>
          </p:nvSpPr>
          <p:spPr bwMode="auto">
            <a:xfrm>
              <a:off x="7786997" y="1280197"/>
              <a:ext cx="2183987" cy="2792398"/>
            </a:xfrm>
            <a:prstGeom prst="arc">
              <a:avLst>
                <a:gd name="adj1" fmla="val 16200000"/>
                <a:gd name="adj2" fmla="val 5504050"/>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grpSp>
    </p:spTree>
    <p:extLst>
      <p:ext uri="{BB962C8B-B14F-4D97-AF65-F5344CB8AC3E}">
        <p14:creationId xmlns:p14="http://schemas.microsoft.com/office/powerpoint/2010/main" val="2826121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Task</a:t>
            </a:r>
            <a:r>
              <a:rPr lang="es-ES" dirty="0"/>
              <a:t> 2: </a:t>
            </a:r>
            <a:r>
              <a:rPr lang="es-ES" dirty="0" err="1"/>
              <a:t>models</a:t>
            </a:r>
            <a:r>
              <a:rPr lang="es-ES" dirty="0"/>
              <a:t> </a:t>
            </a:r>
            <a:r>
              <a:rPr lang="es-ES" dirty="0" err="1"/>
              <a:t>implementation</a:t>
            </a:r>
            <a:endParaRPr lang="es-ES" dirty="0"/>
          </a:p>
        </p:txBody>
      </p:sp>
    </p:spTree>
    <p:extLst>
      <p:ext uri="{BB962C8B-B14F-4D97-AF65-F5344CB8AC3E}">
        <p14:creationId xmlns:p14="http://schemas.microsoft.com/office/powerpoint/2010/main" val="1185476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Project Plan</a:t>
            </a:r>
            <a:endParaRPr lang="en-US" dirty="0"/>
          </a:p>
        </p:txBody>
      </p:sp>
      <p:pic>
        <p:nvPicPr>
          <p:cNvPr id="1025" name="Picture 1" descr="o &#10;TASK I; WNdeIs identificaticm &#10;W21M tuRome) &#10;transient &#10;mass vansfe,• if, nme njectors &#10;finite Chemistry &#10;wpzzoo &#10;Svstem for LOX /CH4 case &#10;wP2itX) Lüasiewia) &#10;Instabilities Of &#10;finite rote &#10;Chemist&quot;/ for H202/Green &#10;Monopropella nt i n.eaors &#10;WP2ü &#10;System for &#10;Mana ement Coordination &#10;TASK 2; irnpIH1pntdtion &#10;coking 'n cring j.aets &#10;transient modes &#10;heat anc mass transfer in injectors &#10;R educed•order 'mite rate &#10;H202/Green p rope.nt &#10;Monovoc•ellant •nject«s &#10;MSR (WI) &#10;@ DI &#10;KPM (MS2) &#10;TASK Mcxiels validation &#10;a r. n coo 'Mg Jackets &#10;turto-m•cniner-y mues &#10;Heat •n d transfer &#10;finite rate chemistry &#10;Complete LOX.'CH4 yooulsion system &#10;Redu:ed-order r•nite rate chemistry &#10;Chemistry &quot;Wels for H 202,'Green .rooe•nt &#10;injectors &#10;Complete monwopen.nt system &#10;FR &#10;TOP, SRF, SR, ESR, TAS, &#10;FP, FR, CCD, SWI, OB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785" y="929738"/>
            <a:ext cx="9227334" cy="5274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817533" y="1464733"/>
            <a:ext cx="2226734" cy="3488267"/>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ES"/>
          </a:p>
        </p:txBody>
      </p:sp>
    </p:spTree>
    <p:extLst>
      <p:ext uri="{BB962C8B-B14F-4D97-AF65-F5344CB8AC3E}">
        <p14:creationId xmlns:p14="http://schemas.microsoft.com/office/powerpoint/2010/main" val="3509560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2: </a:t>
            </a:r>
            <a:r>
              <a:rPr lang="es-ES" dirty="0" err="1"/>
              <a:t>Models</a:t>
            </a:r>
            <a:r>
              <a:rPr lang="es-ES" dirty="0"/>
              <a:t> </a:t>
            </a:r>
            <a:r>
              <a:rPr lang="es-ES" dirty="0" err="1"/>
              <a:t>implementation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22988"/>
            <a:ext cx="5606847" cy="699479"/>
          </a:xfrm>
          <a:prstGeom prst="rect">
            <a:avLst/>
          </a:prstGeom>
        </p:spPr>
      </p:pic>
      <p:sp>
        <p:nvSpPr>
          <p:cNvPr id="7" name="Marcador de contenido 6"/>
          <p:cNvSpPr>
            <a:spLocks noGrp="1"/>
          </p:cNvSpPr>
          <p:nvPr>
            <p:ph idx="1"/>
          </p:nvPr>
        </p:nvSpPr>
        <p:spPr>
          <a:xfrm>
            <a:off x="288321" y="476250"/>
            <a:ext cx="10972800" cy="5582652"/>
          </a:xfrm>
        </p:spPr>
        <p:txBody>
          <a:bodyPr/>
          <a:lstStyle/>
          <a:p>
            <a:r>
              <a:rPr lang="es-ES" sz="1700" dirty="0" err="1"/>
              <a:t>Implementation</a:t>
            </a:r>
            <a:r>
              <a:rPr lang="es-ES" sz="1700" dirty="0"/>
              <a:t> </a:t>
            </a:r>
            <a:r>
              <a:rPr lang="es-ES" sz="1700" dirty="0" err="1"/>
              <a:t>phase</a:t>
            </a:r>
            <a:r>
              <a:rPr lang="es-ES" sz="1700" dirty="0"/>
              <a:t>:</a:t>
            </a:r>
          </a:p>
          <a:p>
            <a:pPr lvl="1"/>
            <a:r>
              <a:rPr lang="es-ES" sz="1800" dirty="0"/>
              <a:t>LA SAPIENZA (UROME) WP3100</a:t>
            </a:r>
          </a:p>
          <a:p>
            <a:pPr lvl="2"/>
            <a:r>
              <a:rPr lang="es-ES" sz="1400" b="0" dirty="0"/>
              <a:t>COKING IN CJ</a:t>
            </a:r>
          </a:p>
          <a:p>
            <a:pPr lvl="2"/>
            <a:r>
              <a:rPr lang="es-ES" sz="1400" b="0" dirty="0"/>
              <a:t>HEAT AND MASS TRANSFER IN NOVEL INJECTORS</a:t>
            </a:r>
          </a:p>
          <a:p>
            <a:pPr lvl="2"/>
            <a:r>
              <a:rPr lang="es-ES" sz="1400" b="0" dirty="0"/>
              <a:t>TURBOMACHINERY TRANSIENT MODELS</a:t>
            </a:r>
          </a:p>
          <a:p>
            <a:pPr lvl="1"/>
            <a:endParaRPr lang="es-ES" sz="1100" dirty="0"/>
          </a:p>
          <a:p>
            <a:pPr lvl="1"/>
            <a:endParaRPr lang="es-ES" sz="1100" dirty="0"/>
          </a:p>
          <a:p>
            <a:pPr lvl="1"/>
            <a:endParaRPr lang="es-ES" sz="1100" dirty="0"/>
          </a:p>
          <a:p>
            <a:pPr lvl="1"/>
            <a:endParaRPr lang="es-ES" sz="1100" dirty="0"/>
          </a:p>
          <a:p>
            <a:pPr lvl="1"/>
            <a:r>
              <a:rPr lang="es-ES" sz="1800" dirty="0"/>
              <a:t>EMPRESARIOS AGRUPADOS (EAI) WP3200</a:t>
            </a:r>
          </a:p>
          <a:p>
            <a:pPr lvl="2"/>
            <a:r>
              <a:rPr lang="es-ES" sz="1400" b="0" dirty="0"/>
              <a:t>MONOPROPELLANT MODELLING</a:t>
            </a:r>
          </a:p>
          <a:p>
            <a:pPr lvl="3"/>
            <a:r>
              <a:rPr lang="es-ES" sz="1200" b="0" dirty="0"/>
              <a:t>INJECTORS</a:t>
            </a:r>
          </a:p>
          <a:p>
            <a:pPr lvl="3"/>
            <a:r>
              <a:rPr lang="es-ES" sz="1200" b="0" dirty="0"/>
              <a:t>CATALYTIC BED </a:t>
            </a:r>
          </a:p>
          <a:p>
            <a:pPr lvl="3"/>
            <a:r>
              <a:rPr lang="es-ES" sz="1200" b="0" dirty="0"/>
              <a:t>CHEMISTRY MODELS</a:t>
            </a:r>
          </a:p>
          <a:p>
            <a:pPr lvl="2"/>
            <a:r>
              <a:rPr lang="es-ES" sz="1400" b="0" dirty="0"/>
              <a:t>FINITE RATE FOR GREEN PROPELLANTS</a:t>
            </a:r>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spTree>
    <p:extLst>
      <p:ext uri="{BB962C8B-B14F-4D97-AF65-F5344CB8AC3E}">
        <p14:creationId xmlns:p14="http://schemas.microsoft.com/office/powerpoint/2010/main" val="793524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2: </a:t>
            </a:r>
            <a:r>
              <a:rPr lang="es-ES" dirty="0" err="1"/>
              <a:t>Models</a:t>
            </a:r>
            <a:r>
              <a:rPr lang="es-ES" dirty="0"/>
              <a:t> </a:t>
            </a:r>
            <a:r>
              <a:rPr lang="es-ES" dirty="0" err="1"/>
              <a:t>implementation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22988"/>
            <a:ext cx="5606847" cy="699479"/>
          </a:xfrm>
          <a:prstGeom prst="rect">
            <a:avLst/>
          </a:prstGeom>
        </p:spPr>
      </p:pic>
      <p:sp>
        <p:nvSpPr>
          <p:cNvPr id="7" name="Marcador de contenido 6"/>
          <p:cNvSpPr>
            <a:spLocks noGrp="1"/>
          </p:cNvSpPr>
          <p:nvPr>
            <p:ph idx="1"/>
          </p:nvPr>
        </p:nvSpPr>
        <p:spPr>
          <a:xfrm>
            <a:off x="288321" y="476250"/>
            <a:ext cx="10972800" cy="5582652"/>
          </a:xfrm>
        </p:spPr>
        <p:txBody>
          <a:bodyPr/>
          <a:lstStyle/>
          <a:p>
            <a:r>
              <a:rPr lang="es-ES" sz="1700" dirty="0" err="1"/>
              <a:t>Implementation</a:t>
            </a:r>
            <a:r>
              <a:rPr lang="es-ES" sz="1700" dirty="0"/>
              <a:t> </a:t>
            </a:r>
            <a:r>
              <a:rPr lang="es-ES" sz="1700" dirty="0" err="1"/>
              <a:t>phase</a:t>
            </a:r>
            <a:r>
              <a:rPr lang="es-ES" sz="1700" dirty="0"/>
              <a:t>:</a:t>
            </a:r>
          </a:p>
          <a:p>
            <a:pPr lvl="1"/>
            <a:r>
              <a:rPr lang="es-ES" sz="1800" dirty="0"/>
              <a:t>LA SAPIENZA (UROME)</a:t>
            </a:r>
          </a:p>
          <a:p>
            <a:pPr lvl="2"/>
            <a:r>
              <a:rPr lang="es-ES" sz="1400" b="0" dirty="0"/>
              <a:t>COKING IN CJ</a:t>
            </a:r>
          </a:p>
          <a:p>
            <a:pPr lvl="2"/>
            <a:r>
              <a:rPr lang="es-ES" sz="1400" b="0" dirty="0"/>
              <a:t>HEAT AND MASS TRANSFER IN NOVEL INJECTORS</a:t>
            </a:r>
          </a:p>
          <a:p>
            <a:pPr lvl="2"/>
            <a:r>
              <a:rPr lang="es-ES" sz="1400" b="0" dirty="0"/>
              <a:t>TURBOMACHINERY TRANSIENT MODELS</a:t>
            </a:r>
          </a:p>
          <a:p>
            <a:pPr lvl="1"/>
            <a:endParaRPr lang="es-ES" sz="1100" dirty="0"/>
          </a:p>
          <a:p>
            <a:pPr lvl="1"/>
            <a:endParaRPr lang="es-ES" sz="1100" dirty="0"/>
          </a:p>
          <a:p>
            <a:pPr lvl="1"/>
            <a:endParaRPr lang="es-ES" sz="1100" dirty="0"/>
          </a:p>
          <a:p>
            <a:pPr lvl="1"/>
            <a:endParaRPr lang="es-ES" sz="1100" dirty="0"/>
          </a:p>
          <a:p>
            <a:pPr lvl="1"/>
            <a:r>
              <a:rPr lang="es-ES" sz="1800" dirty="0"/>
              <a:t>EMPRESARIOS AGRUPADOS (EAI)</a:t>
            </a:r>
          </a:p>
          <a:p>
            <a:pPr lvl="2"/>
            <a:r>
              <a:rPr lang="es-ES" sz="1400" b="0" dirty="0"/>
              <a:t>MONOPROPELLANT MODELLING</a:t>
            </a:r>
          </a:p>
          <a:p>
            <a:pPr lvl="3"/>
            <a:r>
              <a:rPr lang="es-ES" sz="1200" b="0" dirty="0"/>
              <a:t>INJECTORS</a:t>
            </a:r>
          </a:p>
          <a:p>
            <a:pPr lvl="3"/>
            <a:r>
              <a:rPr lang="es-ES" sz="1200" b="0" dirty="0"/>
              <a:t>CATALYTIC BED </a:t>
            </a:r>
          </a:p>
          <a:p>
            <a:pPr lvl="3"/>
            <a:r>
              <a:rPr lang="es-ES" sz="1200" b="0" dirty="0"/>
              <a:t>CHEMISTRY MODELS</a:t>
            </a:r>
          </a:p>
          <a:p>
            <a:pPr lvl="2"/>
            <a:r>
              <a:rPr lang="es-ES" sz="1400" b="0" dirty="0"/>
              <a:t>FINITE RATE FOR LOX/CH4</a:t>
            </a:r>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b="11688"/>
          <a:stretch/>
        </p:blipFill>
        <p:spPr>
          <a:xfrm>
            <a:off x="9182644" y="1046435"/>
            <a:ext cx="1322035" cy="1123667"/>
          </a:xfrm>
          <a:prstGeom prst="rect">
            <a:avLst/>
          </a:prstGeom>
        </p:spPr>
      </p:pic>
      <p:pic>
        <p:nvPicPr>
          <p:cNvPr id="8" name="Imagen 7"/>
          <p:cNvPicPr/>
          <p:nvPr/>
        </p:nvPicPr>
        <p:blipFill>
          <a:blip r:embed="rId6"/>
          <a:stretch>
            <a:fillRect/>
          </a:stretch>
        </p:blipFill>
        <p:spPr>
          <a:xfrm>
            <a:off x="10301054" y="1144470"/>
            <a:ext cx="940545" cy="927595"/>
          </a:xfrm>
          <a:prstGeom prst="rect">
            <a:avLst/>
          </a:prstGeom>
        </p:spPr>
      </p:pic>
      <p:pic>
        <p:nvPicPr>
          <p:cNvPr id="9" name="Picture 3373"/>
          <p:cNvPicPr/>
          <p:nvPr/>
        </p:nvPicPr>
        <p:blipFill>
          <a:blip r:embed="rId7"/>
          <a:stretch>
            <a:fillRect/>
          </a:stretch>
        </p:blipFill>
        <p:spPr>
          <a:xfrm>
            <a:off x="7283539" y="786518"/>
            <a:ext cx="1190760" cy="691619"/>
          </a:xfrm>
          <a:prstGeom prst="rect">
            <a:avLst/>
          </a:prstGeom>
        </p:spPr>
      </p:pic>
      <p:pic>
        <p:nvPicPr>
          <p:cNvPr id="13" name="Imagen 12"/>
          <p:cNvPicPr>
            <a:picLocks noChangeAspect="1"/>
          </p:cNvPicPr>
          <p:nvPr/>
        </p:nvPicPr>
        <p:blipFill>
          <a:blip r:embed="rId8"/>
          <a:stretch>
            <a:fillRect/>
          </a:stretch>
        </p:blipFill>
        <p:spPr>
          <a:xfrm>
            <a:off x="9887363" y="2128425"/>
            <a:ext cx="883963" cy="778190"/>
          </a:xfrm>
          <a:prstGeom prst="rect">
            <a:avLst/>
          </a:prstGeom>
        </p:spPr>
      </p:pic>
      <p:pic>
        <p:nvPicPr>
          <p:cNvPr id="15" name="Imagen 14"/>
          <p:cNvPicPr>
            <a:picLocks noChangeAspect="1"/>
          </p:cNvPicPr>
          <p:nvPr/>
        </p:nvPicPr>
        <p:blipFill>
          <a:blip r:embed="rId9"/>
          <a:stretch>
            <a:fillRect/>
          </a:stretch>
        </p:blipFill>
        <p:spPr>
          <a:xfrm>
            <a:off x="8651095" y="3903432"/>
            <a:ext cx="1194227" cy="442306"/>
          </a:xfrm>
          <a:prstGeom prst="rect">
            <a:avLst/>
          </a:prstGeom>
        </p:spPr>
      </p:pic>
      <p:pic>
        <p:nvPicPr>
          <p:cNvPr id="16" name="Imagen 15"/>
          <p:cNvPicPr>
            <a:picLocks noChangeAspect="1"/>
          </p:cNvPicPr>
          <p:nvPr/>
        </p:nvPicPr>
        <p:blipFill rotWithShape="1">
          <a:blip r:embed="rId10"/>
          <a:srcRect b="14248"/>
          <a:stretch/>
        </p:blipFill>
        <p:spPr>
          <a:xfrm>
            <a:off x="10213974" y="3495723"/>
            <a:ext cx="1027625" cy="1026402"/>
          </a:xfrm>
          <a:prstGeom prst="rect">
            <a:avLst/>
          </a:prstGeom>
        </p:spPr>
      </p:pic>
      <p:sp>
        <p:nvSpPr>
          <p:cNvPr id="2" name="Rectángulo 1"/>
          <p:cNvSpPr/>
          <p:nvPr/>
        </p:nvSpPr>
        <p:spPr bwMode="auto">
          <a:xfrm>
            <a:off x="9107334" y="823440"/>
            <a:ext cx="2391627" cy="2236123"/>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sp>
        <p:nvSpPr>
          <p:cNvPr id="17" name="Rectángulo 16"/>
          <p:cNvSpPr/>
          <p:nvPr/>
        </p:nvSpPr>
        <p:spPr bwMode="auto">
          <a:xfrm>
            <a:off x="6897745" y="830841"/>
            <a:ext cx="2002245" cy="667174"/>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sp>
        <p:nvSpPr>
          <p:cNvPr id="18" name="Rectángulo 17"/>
          <p:cNvSpPr/>
          <p:nvPr/>
        </p:nvSpPr>
        <p:spPr bwMode="auto">
          <a:xfrm>
            <a:off x="6897746" y="1933876"/>
            <a:ext cx="2013020" cy="1128856"/>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sp>
        <p:nvSpPr>
          <p:cNvPr id="19" name="Rectángulo 18"/>
          <p:cNvSpPr/>
          <p:nvPr/>
        </p:nvSpPr>
        <p:spPr bwMode="auto">
          <a:xfrm>
            <a:off x="6897745" y="3417323"/>
            <a:ext cx="4596012" cy="1235927"/>
          </a:xfrm>
          <a:prstGeom prst="rect">
            <a:avLst/>
          </a:prstGeom>
          <a:noFill/>
          <a:ln>
            <a:solidFill>
              <a:schemeClr val="accent3">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cxnSp>
        <p:nvCxnSpPr>
          <p:cNvPr id="22" name="Conector recto de flecha 21"/>
          <p:cNvCxnSpPr/>
          <p:nvPr/>
        </p:nvCxnSpPr>
        <p:spPr bwMode="auto">
          <a:xfrm>
            <a:off x="2801858" y="1404852"/>
            <a:ext cx="4095887" cy="0"/>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24" name="Conector recto de flecha 23"/>
          <p:cNvCxnSpPr/>
          <p:nvPr/>
        </p:nvCxnSpPr>
        <p:spPr bwMode="auto">
          <a:xfrm flipV="1">
            <a:off x="5095702" y="2003367"/>
            <a:ext cx="1737360" cy="0"/>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26" name="Conector recto de flecha 25"/>
          <p:cNvCxnSpPr/>
          <p:nvPr/>
        </p:nvCxnSpPr>
        <p:spPr bwMode="auto">
          <a:xfrm>
            <a:off x="5977117" y="1671715"/>
            <a:ext cx="3513078" cy="0"/>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pic>
        <p:nvPicPr>
          <p:cNvPr id="3" name="Imagen 2"/>
          <p:cNvPicPr>
            <a:picLocks noChangeAspect="1"/>
          </p:cNvPicPr>
          <p:nvPr/>
        </p:nvPicPr>
        <p:blipFill rotWithShape="1">
          <a:blip r:embed="rId11"/>
          <a:srcRect b="19494"/>
          <a:stretch/>
        </p:blipFill>
        <p:spPr>
          <a:xfrm>
            <a:off x="7342360" y="1954387"/>
            <a:ext cx="1218224" cy="999658"/>
          </a:xfrm>
          <a:prstGeom prst="rect">
            <a:avLst/>
          </a:prstGeom>
        </p:spPr>
      </p:pic>
      <p:pic>
        <p:nvPicPr>
          <p:cNvPr id="23" name="Imagen 22"/>
          <p:cNvPicPr>
            <a:picLocks noChangeAspect="1"/>
          </p:cNvPicPr>
          <p:nvPr/>
        </p:nvPicPr>
        <p:blipFill>
          <a:blip r:embed="rId8"/>
          <a:stretch>
            <a:fillRect/>
          </a:stretch>
        </p:blipFill>
        <p:spPr>
          <a:xfrm>
            <a:off x="7398480" y="3764670"/>
            <a:ext cx="883963" cy="778190"/>
          </a:xfrm>
          <a:prstGeom prst="rect">
            <a:avLst/>
          </a:prstGeom>
        </p:spPr>
      </p:pic>
    </p:spTree>
    <p:extLst>
      <p:ext uri="{BB962C8B-B14F-4D97-AF65-F5344CB8AC3E}">
        <p14:creationId xmlns:p14="http://schemas.microsoft.com/office/powerpoint/2010/main" val="1817328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2: </a:t>
            </a:r>
            <a:r>
              <a:rPr lang="es-ES" dirty="0" err="1"/>
              <a:t>Models</a:t>
            </a:r>
            <a:r>
              <a:rPr lang="es-ES" dirty="0"/>
              <a:t> </a:t>
            </a:r>
            <a:r>
              <a:rPr lang="es-ES" dirty="0" err="1"/>
              <a:t>implementation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18064"/>
            <a:ext cx="5606847" cy="699479"/>
          </a:xfrm>
          <a:prstGeom prst="rect">
            <a:avLst/>
          </a:prstGeom>
        </p:spPr>
      </p:pic>
      <p:sp>
        <p:nvSpPr>
          <p:cNvPr id="7" name="Marcador de contenido 6"/>
          <p:cNvSpPr>
            <a:spLocks noGrp="1"/>
          </p:cNvSpPr>
          <p:nvPr>
            <p:ph idx="1"/>
          </p:nvPr>
        </p:nvSpPr>
        <p:spPr>
          <a:xfrm>
            <a:off x="288321" y="476250"/>
            <a:ext cx="8506544" cy="5582652"/>
          </a:xfrm>
        </p:spPr>
        <p:txBody>
          <a:bodyPr/>
          <a:lstStyle/>
          <a:p>
            <a:r>
              <a:rPr lang="es-ES" sz="1700" dirty="0" err="1"/>
              <a:t>Implementation</a:t>
            </a:r>
            <a:r>
              <a:rPr lang="es-ES" sz="1700" dirty="0"/>
              <a:t> </a:t>
            </a:r>
            <a:r>
              <a:rPr lang="es-ES" sz="1700" dirty="0" err="1"/>
              <a:t>phase</a:t>
            </a:r>
            <a:r>
              <a:rPr lang="es-ES" sz="1700" dirty="0"/>
              <a:t>:</a:t>
            </a:r>
          </a:p>
          <a:p>
            <a:pPr lvl="1"/>
            <a:r>
              <a:rPr lang="es-ES" sz="1800" dirty="0"/>
              <a:t>LA SAPIENZA (UROME)</a:t>
            </a:r>
          </a:p>
          <a:p>
            <a:pPr lvl="2"/>
            <a:r>
              <a:rPr lang="es-ES" sz="1400" dirty="0">
                <a:solidFill>
                  <a:srgbClr val="FF0000"/>
                </a:solidFill>
              </a:rPr>
              <a:t>COKING IN CJ</a:t>
            </a:r>
          </a:p>
          <a:p>
            <a:pPr lvl="2"/>
            <a:r>
              <a:rPr lang="es-ES" sz="1400" b="0" dirty="0">
                <a:solidFill>
                  <a:schemeClr val="bg1">
                    <a:lumMod val="85000"/>
                  </a:schemeClr>
                </a:solidFill>
              </a:rPr>
              <a:t>HEAT AND MASS TRANSFER IN NOVEL INJECTORS</a:t>
            </a:r>
          </a:p>
          <a:p>
            <a:pPr lvl="2"/>
            <a:r>
              <a:rPr lang="es-ES" sz="1400" b="0" dirty="0">
                <a:solidFill>
                  <a:schemeClr val="bg1">
                    <a:lumMod val="85000"/>
                  </a:schemeClr>
                </a:solidFill>
              </a:rPr>
              <a:t>TURBOMACHINERY TRANSIENT MODELS</a:t>
            </a:r>
          </a:p>
          <a:p>
            <a:pPr marL="457200" lvl="1" indent="0">
              <a:buNone/>
            </a:pPr>
            <a:endParaRPr lang="en-US" b="0" dirty="0"/>
          </a:p>
          <a:p>
            <a:pPr lvl="1"/>
            <a:r>
              <a:rPr lang="en-US" b="0" dirty="0"/>
              <a:t>Creation of a new component in ESPSS called "</a:t>
            </a:r>
            <a:r>
              <a:rPr lang="en-US" b="0" dirty="0" err="1"/>
              <a:t>Tube_coking</a:t>
            </a:r>
            <a:r>
              <a:rPr lang="en-US" b="0" dirty="0"/>
              <a:t>" which has a flag for activating coking phenomena. </a:t>
            </a:r>
          </a:p>
          <a:p>
            <a:pPr lvl="1"/>
            <a:endParaRPr lang="en-US" b="0" dirty="0"/>
          </a:p>
          <a:p>
            <a:pPr lvl="1"/>
            <a:r>
              <a:rPr lang="en-US" b="0" dirty="0"/>
              <a:t>Existing Cooling Jacket component in ESPSS has been upgraded, adding this new coking flag as a construction parameter. </a:t>
            </a:r>
            <a:endParaRPr lang="es-ES" sz="1100" dirty="0"/>
          </a:p>
          <a:p>
            <a:pPr lvl="1"/>
            <a:endParaRPr lang="es-ES" sz="1100" dirty="0"/>
          </a:p>
          <a:p>
            <a:pPr lvl="1"/>
            <a:endParaRPr lang="es-ES" sz="1100" dirty="0"/>
          </a:p>
          <a:p>
            <a:pPr lvl="1"/>
            <a:endParaRPr lang="es-ES" sz="1100" dirty="0"/>
          </a:p>
          <a:p>
            <a:pPr lvl="1" algn="just" eaLnBrk="1" hangingPunct="1"/>
            <a:endParaRPr lang="en-US" sz="1500" dirty="0"/>
          </a:p>
          <a:p>
            <a:pPr lvl="2" algn="just" eaLnBrk="1" hangingPunct="1"/>
            <a:endParaRPr lang="en-US" sz="1500" dirty="0"/>
          </a:p>
          <a:p>
            <a:endParaRPr lang="en-US" dirty="0"/>
          </a:p>
        </p:txBody>
      </p:sp>
      <p:pic>
        <p:nvPicPr>
          <p:cNvPr id="9" name="Picture 3373"/>
          <p:cNvPicPr/>
          <p:nvPr/>
        </p:nvPicPr>
        <p:blipFill>
          <a:blip r:embed="rId5"/>
          <a:stretch>
            <a:fillRect/>
          </a:stretch>
        </p:blipFill>
        <p:spPr>
          <a:xfrm>
            <a:off x="9893734" y="2324371"/>
            <a:ext cx="1286883" cy="792901"/>
          </a:xfrm>
          <a:prstGeom prst="rect">
            <a:avLst/>
          </a:prstGeom>
        </p:spPr>
      </p:pic>
      <p:pic>
        <p:nvPicPr>
          <p:cNvPr id="3" name="Imagen 2"/>
          <p:cNvPicPr>
            <a:picLocks noChangeAspect="1"/>
          </p:cNvPicPr>
          <p:nvPr/>
        </p:nvPicPr>
        <p:blipFill>
          <a:blip r:embed="rId6"/>
          <a:stretch>
            <a:fillRect/>
          </a:stretch>
        </p:blipFill>
        <p:spPr>
          <a:xfrm>
            <a:off x="1982393" y="4158986"/>
            <a:ext cx="7376986" cy="1625877"/>
          </a:xfrm>
          <a:prstGeom prst="rect">
            <a:avLst/>
          </a:prstGeom>
        </p:spPr>
      </p:pic>
      <p:pic>
        <p:nvPicPr>
          <p:cNvPr id="23" name="Imagen 22"/>
          <p:cNvPicPr>
            <a:picLocks noChangeAspect="1"/>
          </p:cNvPicPr>
          <p:nvPr/>
        </p:nvPicPr>
        <p:blipFill rotWithShape="1">
          <a:blip r:embed="rId7"/>
          <a:srcRect b="21292"/>
          <a:stretch/>
        </p:blipFill>
        <p:spPr>
          <a:xfrm>
            <a:off x="10023645" y="4158986"/>
            <a:ext cx="1259870" cy="991622"/>
          </a:xfrm>
          <a:prstGeom prst="rect">
            <a:avLst/>
          </a:prstGeom>
        </p:spPr>
      </p:pic>
      <p:sp>
        <p:nvSpPr>
          <p:cNvPr id="11" name="Rectángulo 10"/>
          <p:cNvSpPr/>
          <p:nvPr/>
        </p:nvSpPr>
        <p:spPr bwMode="auto">
          <a:xfrm>
            <a:off x="3100647" y="5577746"/>
            <a:ext cx="3050771" cy="258553"/>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spTree>
    <p:extLst>
      <p:ext uri="{BB962C8B-B14F-4D97-AF65-F5344CB8AC3E}">
        <p14:creationId xmlns:p14="http://schemas.microsoft.com/office/powerpoint/2010/main" val="1922439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Introduction</a:t>
            </a:r>
            <a:r>
              <a:rPr lang="es-ES" dirty="0"/>
              <a:t>  </a:t>
            </a:r>
          </a:p>
        </p:txBody>
      </p:sp>
    </p:spTree>
    <p:extLst>
      <p:ext uri="{BB962C8B-B14F-4D97-AF65-F5344CB8AC3E}">
        <p14:creationId xmlns:p14="http://schemas.microsoft.com/office/powerpoint/2010/main" val="1510641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2: </a:t>
            </a:r>
            <a:r>
              <a:rPr lang="es-ES" dirty="0" err="1"/>
              <a:t>Models</a:t>
            </a:r>
            <a:r>
              <a:rPr lang="es-ES" dirty="0"/>
              <a:t> </a:t>
            </a:r>
            <a:r>
              <a:rPr lang="es-ES" dirty="0" err="1"/>
              <a:t>implementation</a:t>
            </a:r>
            <a:endParaRPr lang="en-US" dirty="0"/>
          </a:p>
        </p:txBody>
      </p:sp>
      <p:sp>
        <p:nvSpPr>
          <p:cNvPr id="7" name="Marcador de contenido 6"/>
          <p:cNvSpPr>
            <a:spLocks noGrp="1"/>
          </p:cNvSpPr>
          <p:nvPr>
            <p:ph idx="1"/>
          </p:nvPr>
        </p:nvSpPr>
        <p:spPr>
          <a:xfrm>
            <a:off x="288321" y="476250"/>
            <a:ext cx="10972800" cy="5582652"/>
          </a:xfrm>
        </p:spPr>
        <p:txBody>
          <a:bodyPr/>
          <a:lstStyle/>
          <a:p>
            <a:r>
              <a:rPr lang="en-US" sz="1700" dirty="0"/>
              <a:t>Pyrolysis and Coking formulation</a:t>
            </a:r>
          </a:p>
          <a:p>
            <a:pPr lvl="1"/>
            <a:r>
              <a:rPr lang="en-US" sz="1600" b="0" dirty="0"/>
              <a:t>Released carbon might interact with the walls</a:t>
            </a:r>
          </a:p>
          <a:p>
            <a:pPr lvl="1"/>
            <a:r>
              <a:rPr lang="en-US" sz="1600" b="0" dirty="0"/>
              <a:t>Acts as an insulation coating which can affect the cooling process</a:t>
            </a:r>
          </a:p>
          <a:p>
            <a:pPr lvl="1"/>
            <a:r>
              <a:rPr lang="en-US" sz="1600" b="0" dirty="0"/>
              <a:t>Fluid-dynamics effects not considered</a:t>
            </a:r>
          </a:p>
          <a:p>
            <a:pPr lvl="1"/>
            <a:r>
              <a:rPr lang="en-US" sz="1600" b="0" dirty="0"/>
              <a:t>Time dependent thermal resistance is introduced:</a:t>
            </a:r>
          </a:p>
          <a:p>
            <a:pPr lvl="2"/>
            <a:r>
              <a:rPr lang="en-US" b="0" dirty="0"/>
              <a:t>4 experimental data</a:t>
            </a:r>
          </a:p>
          <a:p>
            <a:pPr lvl="2"/>
            <a:endParaRPr lang="en-US" dirty="0"/>
          </a:p>
          <a:p>
            <a:pPr lvl="2"/>
            <a:endParaRPr lang="en-US" dirty="0"/>
          </a:p>
          <a:p>
            <a:pPr lvl="2"/>
            <a:endParaRPr lang="en-US" dirty="0"/>
          </a:p>
          <a:p>
            <a:pPr lvl="1"/>
            <a:endParaRPr lang="en-US" dirty="0"/>
          </a:p>
          <a:p>
            <a:pPr lvl="1"/>
            <a:endParaRPr lang="es-ES" dirty="0"/>
          </a:p>
          <a:p>
            <a:pPr lvl="2" algn="just" eaLnBrk="1" hangingPunct="1"/>
            <a:endParaRPr lang="es-ES" sz="1200" dirty="0"/>
          </a:p>
          <a:p>
            <a:pPr lvl="2" algn="just" eaLnBrk="1" hangingPunct="1"/>
            <a:endParaRPr lang="es-ES" sz="1400" dirty="0"/>
          </a:p>
          <a:p>
            <a:pPr lvl="1" algn="just" eaLnBrk="1" hangingPunct="1"/>
            <a:endParaRPr lang="en-US" sz="1500" dirty="0"/>
          </a:p>
          <a:p>
            <a:pPr lvl="2" algn="just" eaLnBrk="1" hangingPunct="1"/>
            <a:endParaRPr lang="en-US" sz="1500" dirty="0"/>
          </a:p>
          <a:p>
            <a:pPr marL="0" indent="0">
              <a:buNone/>
            </a:pP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048" y="6058902"/>
            <a:ext cx="1963554" cy="880214"/>
          </a:xfrm>
          <a:prstGeom prst="rect">
            <a:avLst/>
          </a:prstGeom>
        </p:spPr>
      </p:pic>
      <p:pic>
        <p:nvPicPr>
          <p:cNvPr id="5" name="Imagen 4"/>
          <p:cNvPicPr>
            <a:picLocks noChangeAspect="1"/>
          </p:cNvPicPr>
          <p:nvPr/>
        </p:nvPicPr>
        <p:blipFill>
          <a:blip r:embed="rId4"/>
          <a:stretch>
            <a:fillRect/>
          </a:stretch>
        </p:blipFill>
        <p:spPr>
          <a:xfrm>
            <a:off x="2251026" y="6058902"/>
            <a:ext cx="5606847" cy="699479"/>
          </a:xfrm>
          <a:prstGeom prst="rect">
            <a:avLst/>
          </a:prstGeom>
        </p:spPr>
      </p:pic>
      <p:pic>
        <p:nvPicPr>
          <p:cNvPr id="6" name="Picture 3373"/>
          <p:cNvPicPr/>
          <p:nvPr/>
        </p:nvPicPr>
        <p:blipFill>
          <a:blip r:embed="rId5"/>
          <a:stretch>
            <a:fillRect/>
          </a:stretch>
        </p:blipFill>
        <p:spPr>
          <a:xfrm>
            <a:off x="8888186" y="4376494"/>
            <a:ext cx="1294906" cy="794024"/>
          </a:xfrm>
          <a:prstGeom prst="rect">
            <a:avLst/>
          </a:prstGeom>
        </p:spPr>
      </p:pic>
      <mc:AlternateContent xmlns:mc="http://schemas.openxmlformats.org/markup-compatibility/2006" xmlns:a14="http://schemas.microsoft.com/office/drawing/2010/main">
        <mc:Choice Requires="a14">
          <p:sp>
            <p:nvSpPr>
              <p:cNvPr id="2" name="Rectángulo 1"/>
              <p:cNvSpPr/>
              <p:nvPr/>
            </p:nvSpPr>
            <p:spPr>
              <a:xfrm>
                <a:off x="4525949" y="2777797"/>
                <a:ext cx="2497543" cy="3404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S" i="1">
                              <a:latin typeface="Cambria Math" panose="02040503050406030204" pitchFamily="18" charset="0"/>
                            </a:rPr>
                          </m:ctrlPr>
                        </m:dPr>
                        <m:e>
                          <m:r>
                            <a:rPr lang="es-ES" i="1">
                              <a:latin typeface="Cambria Math" panose="02040503050406030204" pitchFamily="18" charset="0"/>
                            </a:rPr>
                            <m:t>𝑞</m:t>
                          </m:r>
                          <m:r>
                            <a:rPr lang="es-ES" i="0">
                              <a:latin typeface="Cambria Math" panose="02040503050406030204" pitchFamily="18" charset="0"/>
                            </a:rPr>
                            <m:t> = </m:t>
                          </m:r>
                          <m:sSub>
                            <m:sSubPr>
                              <m:ctrlPr>
                                <a:rPr lang="es-ES" i="1">
                                  <a:latin typeface="Cambria Math" panose="02040503050406030204" pitchFamily="18" charset="0"/>
                                </a:rPr>
                              </m:ctrlPr>
                            </m:sSubPr>
                            <m:e>
                              <m:r>
                                <a:rPr lang="es-ES" i="1">
                                  <a:latin typeface="Cambria Math" panose="02040503050406030204" pitchFamily="18" charset="0"/>
                                </a:rPr>
                                <m:t>𝐴</m:t>
                              </m:r>
                            </m:e>
                            <m:sub>
                              <m:r>
                                <a:rPr lang="es-ES" i="1">
                                  <a:latin typeface="Cambria Math" panose="02040503050406030204" pitchFamily="18" charset="0"/>
                                </a:rPr>
                                <m:t>𝑤𝑒𝑡</m:t>
                              </m:r>
                            </m:sub>
                          </m:sSub>
                          <m:r>
                            <a:rPr lang="es-ES" i="0">
                              <a:latin typeface="Cambria Math" panose="02040503050406030204" pitchFamily="18" charset="0"/>
                            </a:rPr>
                            <m:t> </m:t>
                          </m:r>
                          <m:sSub>
                            <m:sSubPr>
                              <m:ctrlPr>
                                <a:rPr lang="es-ES" i="1">
                                  <a:latin typeface="Cambria Math" panose="02040503050406030204" pitchFamily="18" charset="0"/>
                                </a:rPr>
                              </m:ctrlPr>
                            </m:sSubPr>
                            <m:e>
                              <m:r>
                                <a:rPr lang="es-ES" i="1">
                                  <a:latin typeface="Cambria Math" panose="02040503050406030204" pitchFamily="18" charset="0"/>
                                </a:rPr>
                                <m:t>h</m:t>
                              </m:r>
                            </m:e>
                            <m:sub>
                              <m:r>
                                <a:rPr lang="es-ES" i="1">
                                  <a:latin typeface="Cambria Math" panose="02040503050406030204" pitchFamily="18" charset="0"/>
                                </a:rPr>
                                <m:t>𝑜</m:t>
                              </m:r>
                            </m:sub>
                          </m:sSub>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𝑇</m:t>
                              </m:r>
                            </m:e>
                            <m:sub>
                              <m:r>
                                <a:rPr lang="es-ES" i="1">
                                  <a:latin typeface="Cambria Math" panose="02040503050406030204" pitchFamily="18" charset="0"/>
                                </a:rPr>
                                <m:t>𝑓𝑙𝑢𝑖𝑑</m:t>
                              </m:r>
                            </m:sub>
                          </m:sSub>
                          <m:r>
                            <a:rPr lang="es-ES" i="0">
                              <a:latin typeface="Cambria Math" panose="02040503050406030204" pitchFamily="18" charset="0"/>
                            </a:rPr>
                            <m:t> − </m:t>
                          </m:r>
                          <m:sSub>
                            <m:sSubPr>
                              <m:ctrlPr>
                                <a:rPr lang="es-ES" i="1">
                                  <a:latin typeface="Cambria Math" panose="02040503050406030204" pitchFamily="18" charset="0"/>
                                </a:rPr>
                              </m:ctrlPr>
                            </m:sSubPr>
                            <m:e>
                              <m:r>
                                <a:rPr lang="es-ES" i="1">
                                  <a:latin typeface="Cambria Math" panose="02040503050406030204" pitchFamily="18" charset="0"/>
                                </a:rPr>
                                <m:t>𝑇</m:t>
                              </m:r>
                            </m:e>
                            <m:sub>
                              <m:r>
                                <a:rPr lang="es-ES" i="1">
                                  <a:latin typeface="Cambria Math" panose="02040503050406030204" pitchFamily="18" charset="0"/>
                                </a:rPr>
                                <m:t>𝑤𝑎𝑙𝑙</m:t>
                              </m:r>
                            </m:sub>
                          </m:sSub>
                        </m:e>
                      </m:d>
                    </m:oMath>
                  </m:oMathPara>
                </a14:m>
                <a:endParaRPr lang="es-ES" dirty="0"/>
              </a:p>
            </p:txBody>
          </p:sp>
        </mc:Choice>
        <mc:Fallback xmlns="">
          <p:sp>
            <p:nvSpPr>
              <p:cNvPr id="2" name="Rectángulo 1"/>
              <p:cNvSpPr>
                <a:spLocks noRot="1" noChangeAspect="1" noMove="1" noResize="1" noEditPoints="1" noAdjustHandles="1" noChangeArrowheads="1" noChangeShapeType="1" noTextEdit="1"/>
              </p:cNvSpPr>
              <p:nvPr/>
            </p:nvSpPr>
            <p:spPr>
              <a:xfrm>
                <a:off x="4525949" y="2777797"/>
                <a:ext cx="2497543" cy="340414"/>
              </a:xfrm>
              <a:prstGeom prst="rect">
                <a:avLst/>
              </a:prstGeom>
              <a:blipFill>
                <a:blip r:embed="rId6"/>
                <a:stretch>
                  <a:fillRect t="-133929" r="-18780" b="-20535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CuadroTexto 2"/>
              <p:cNvSpPr txBox="1"/>
              <p:nvPr/>
            </p:nvSpPr>
            <p:spPr>
              <a:xfrm>
                <a:off x="1270363" y="2728566"/>
                <a:ext cx="3124317" cy="4351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 </m:t>
                      </m:r>
                      <m:sSub>
                        <m:sSubPr>
                          <m:ctrlPr>
                            <a:rPr lang="en-US" b="1" i="1" smtClean="0">
                              <a:latin typeface="Cambria Math" panose="02040503050406030204" pitchFamily="18" charset="0"/>
                            </a:rPr>
                          </m:ctrlPr>
                        </m:sSub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𝑹</m:t>
                              </m:r>
                            </m:e>
                          </m:acc>
                        </m:e>
                        <m:sub>
                          <m:r>
                            <a:rPr lang="en-US" b="1" i="1" smtClean="0">
                              <a:latin typeface="Cambria Math" panose="02040503050406030204" pitchFamily="18" charset="0"/>
                            </a:rPr>
                            <m:t>𝒄𝒐𝒌𝒆</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𝒄</m:t>
                          </m:r>
                        </m:e>
                        <m:sub>
                          <m:r>
                            <a:rPr lang="en-US" b="1" i="1" smtClean="0">
                              <a:latin typeface="Cambria Math" panose="02040503050406030204" pitchFamily="18" charset="0"/>
                            </a:rPr>
                            <m:t>𝟏</m:t>
                          </m:r>
                        </m:sub>
                      </m:sSub>
                      <m:r>
                        <a:rPr lang="en-US" b="1" i="1" smtClean="0">
                          <a:latin typeface="Cambria Math" panose="02040503050406030204" pitchFamily="18" charset="0"/>
                        </a:rPr>
                        <m:t>𝑹</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𝒆</m:t>
                          </m:r>
                        </m:e>
                        <m:sup>
                          <m:sSub>
                            <m:sSubPr>
                              <m:ctrlPr>
                                <a:rPr lang="en-US" b="1" i="1" smtClean="0">
                                  <a:latin typeface="Cambria Math" panose="02040503050406030204" pitchFamily="18" charset="0"/>
                                </a:rPr>
                              </m:ctrlPr>
                            </m:sSubPr>
                            <m:e>
                              <m:r>
                                <a:rPr lang="en-US" b="1" i="1" smtClean="0">
                                  <a:latin typeface="Cambria Math" panose="02040503050406030204" pitchFamily="18" charset="0"/>
                                </a:rPr>
                                <m:t>𝒄</m:t>
                              </m:r>
                            </m:e>
                            <m:sub>
                              <m:r>
                                <a:rPr lang="en-US" b="1" i="1" smtClean="0">
                                  <a:latin typeface="Cambria Math" panose="02040503050406030204" pitchFamily="18" charset="0"/>
                                </a:rPr>
                                <m:t>𝟐</m:t>
                              </m:r>
                            </m:sub>
                          </m:sSub>
                        </m:sup>
                      </m:sSup>
                      <m:r>
                        <a:rPr lang="en-US" b="1" i="1" smtClean="0">
                          <a:latin typeface="Cambria Math" panose="02040503050406030204" pitchFamily="18" charset="0"/>
                        </a:rPr>
                        <m:t>𝒆𝒙𝒑</m:t>
                      </m:r>
                      <m:r>
                        <a:rPr lang="en-US" b="1" i="1" smtClean="0">
                          <a:latin typeface="Cambria Math" panose="02040503050406030204" pitchFamily="18" charset="0"/>
                        </a:rPr>
                        <m:t>(</m:t>
                      </m:r>
                      <m:r>
                        <a:rPr lang="en-US" b="1" i="1" smtClean="0">
                          <a:latin typeface="Cambria Math" panose="02040503050406030204" pitchFamily="18" charset="0"/>
                        </a:rPr>
                        <m:t>𝟏</m:t>
                      </m:r>
                      <m:r>
                        <a:rPr lang="en-US" b="1" i="1" smtClean="0">
                          <a:latin typeface="Cambria Math" panose="02040503050406030204" pitchFamily="18" charset="0"/>
                        </a:rPr>
                        <m:t>+</m:t>
                      </m:r>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1" smtClean="0">
                                  <a:latin typeface="Cambria Math" panose="02040503050406030204" pitchFamily="18" charset="0"/>
                                </a:rPr>
                                <m:t>𝒄</m:t>
                              </m:r>
                            </m:e>
                            <m:sub>
                              <m:r>
                                <a:rPr lang="en-US" b="1" i="1" smtClean="0">
                                  <a:latin typeface="Cambria Math" panose="02040503050406030204" pitchFamily="18" charset="0"/>
                                </a:rPr>
                                <m:t>𝟑</m:t>
                              </m:r>
                            </m:sub>
                          </m:sSub>
                        </m:num>
                        <m:den>
                          <m:sSub>
                            <m:sSubPr>
                              <m:ctrlPr>
                                <a:rPr lang="en-US" b="1" i="1" smtClean="0">
                                  <a:latin typeface="Cambria Math" panose="02040503050406030204" pitchFamily="18" charset="0"/>
                                </a:rPr>
                              </m:ctrlPr>
                            </m:sSubPr>
                            <m:e>
                              <m:r>
                                <a:rPr lang="en-US" b="1" i="1" smtClean="0">
                                  <a:latin typeface="Cambria Math" panose="02040503050406030204" pitchFamily="18" charset="0"/>
                                </a:rPr>
                                <m:t>𝑻</m:t>
                              </m:r>
                            </m:e>
                            <m:sub>
                              <m:r>
                                <a:rPr lang="en-US" b="1" i="1" smtClean="0">
                                  <a:latin typeface="Cambria Math" panose="02040503050406030204" pitchFamily="18" charset="0"/>
                                </a:rPr>
                                <m:t>𝒘𝒂𝒍𝒍</m:t>
                              </m:r>
                            </m:sub>
                          </m:sSub>
                        </m:den>
                      </m:f>
                      <m:r>
                        <a:rPr lang="en-US" b="1" i="1" smtClean="0">
                          <a:latin typeface="Cambria Math" panose="02040503050406030204" pitchFamily="18" charset="0"/>
                        </a:rPr>
                        <m:t>+</m:t>
                      </m:r>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1" smtClean="0">
                                  <a:latin typeface="Cambria Math" panose="02040503050406030204" pitchFamily="18" charset="0"/>
                                </a:rPr>
                                <m:t>𝒄</m:t>
                              </m:r>
                            </m:e>
                            <m:sub>
                              <m:r>
                                <a:rPr lang="en-US" b="1" i="1" smtClean="0">
                                  <a:latin typeface="Cambria Math" panose="02040503050406030204" pitchFamily="18" charset="0"/>
                                </a:rPr>
                                <m:t>𝟒</m:t>
                              </m:r>
                            </m:sub>
                          </m:sSub>
                        </m:num>
                        <m:den>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𝑻</m:t>
                              </m:r>
                            </m:e>
                            <m:sub>
                              <m:r>
                                <a:rPr lang="en-US" b="1" i="1" smtClean="0">
                                  <a:latin typeface="Cambria Math" panose="02040503050406030204" pitchFamily="18" charset="0"/>
                                </a:rPr>
                                <m:t>𝒘𝒂𝒍𝒍</m:t>
                              </m:r>
                            </m:sub>
                            <m:sup>
                              <m:r>
                                <a:rPr lang="en-US" b="1" i="1" smtClean="0">
                                  <a:latin typeface="Cambria Math" panose="02040503050406030204" pitchFamily="18" charset="0"/>
                                </a:rPr>
                                <m:t>𝟐</m:t>
                              </m:r>
                            </m:sup>
                          </m:sSubSup>
                        </m:den>
                      </m:f>
                      <m:r>
                        <a:rPr lang="en-US" b="1" i="1" smtClean="0">
                          <a:latin typeface="Cambria Math" panose="02040503050406030204" pitchFamily="18" charset="0"/>
                        </a:rPr>
                        <m:t>)</m:t>
                      </m:r>
                    </m:oMath>
                  </m:oMathPara>
                </a14:m>
                <a:endParaRPr lang="es-ES" dirty="0"/>
              </a:p>
            </p:txBody>
          </p:sp>
        </mc:Choice>
        <mc:Fallback xmlns="">
          <p:sp>
            <p:nvSpPr>
              <p:cNvPr id="3" name="CuadroTexto 2"/>
              <p:cNvSpPr txBox="1">
                <a:spLocks noRot="1" noChangeAspect="1" noMove="1" noResize="1" noEditPoints="1" noAdjustHandles="1" noChangeArrowheads="1" noChangeShapeType="1" noTextEdit="1"/>
              </p:cNvSpPr>
              <p:nvPr/>
            </p:nvSpPr>
            <p:spPr>
              <a:xfrm>
                <a:off x="1270363" y="2728566"/>
                <a:ext cx="3124317" cy="435119"/>
              </a:xfrm>
              <a:prstGeom prst="rect">
                <a:avLst/>
              </a:prstGeom>
              <a:blipFill>
                <a:blip r:embed="rId7"/>
                <a:stretch>
                  <a:fillRect l="-1754" r="-975" b="-1267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7305696" y="2728566"/>
                <a:ext cx="1492588" cy="7085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𝒉</m:t>
                          </m:r>
                        </m:e>
                        <m:sub>
                          <m:r>
                            <a:rPr lang="en-US" i="1">
                              <a:latin typeface="Cambria Math" panose="02040503050406030204" pitchFamily="18" charset="0"/>
                            </a:rPr>
                            <m:t>𝒐</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𝟏</m:t>
                          </m:r>
                        </m:num>
                        <m:den>
                          <m:f>
                            <m:fPr>
                              <m:ctrlPr>
                                <a:rPr lang="en-US" i="1">
                                  <a:latin typeface="Cambria Math" panose="02040503050406030204" pitchFamily="18" charset="0"/>
                                </a:rPr>
                              </m:ctrlPr>
                            </m:fPr>
                            <m:num>
                              <m:r>
                                <a:rPr lang="en-US" i="1">
                                  <a:latin typeface="Cambria Math" panose="02040503050406030204" pitchFamily="18" charset="0"/>
                                </a:rPr>
                                <m:t>𝟏</m:t>
                              </m:r>
                            </m:num>
                            <m:den>
                              <m:sSub>
                                <m:sSubPr>
                                  <m:ctrlPr>
                                    <a:rPr lang="en-US" i="1">
                                      <a:latin typeface="Cambria Math" panose="02040503050406030204" pitchFamily="18" charset="0"/>
                                    </a:rPr>
                                  </m:ctrlPr>
                                </m:sSubPr>
                                <m:e>
                                  <m:r>
                                    <a:rPr lang="en-US" i="1">
                                      <a:latin typeface="Cambria Math" panose="02040503050406030204" pitchFamily="18" charset="0"/>
                                    </a:rPr>
                                    <m:t>𝒉</m:t>
                                  </m:r>
                                </m:e>
                                <m:sub>
                                  <m:r>
                                    <a:rPr lang="en-US" i="1">
                                      <a:latin typeface="Cambria Math" panose="02040503050406030204" pitchFamily="18" charset="0"/>
                                    </a:rPr>
                                    <m:t>𝒄</m:t>
                                  </m:r>
                                </m:sub>
                              </m:sSub>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𝑹</m:t>
                              </m:r>
                            </m:e>
                            <m:sub>
                              <m:r>
                                <a:rPr lang="en-US" i="1">
                                  <a:latin typeface="Cambria Math" panose="02040503050406030204" pitchFamily="18" charset="0"/>
                                </a:rPr>
                                <m:t>𝒄𝒐𝒌𝒆</m:t>
                              </m:r>
                            </m:sub>
                          </m:sSub>
                        </m:den>
                      </m:f>
                    </m:oMath>
                  </m:oMathPara>
                </a14:m>
                <a:endParaRPr lang="es-ES" dirty="0"/>
              </a:p>
            </p:txBody>
          </p:sp>
        </mc:Choice>
        <mc:Fallback xmlns="">
          <p:sp>
            <p:nvSpPr>
              <p:cNvPr id="12" name="Rectángulo 11"/>
              <p:cNvSpPr>
                <a:spLocks noRot="1" noChangeAspect="1" noMove="1" noResize="1" noEditPoints="1" noAdjustHandles="1" noChangeArrowheads="1" noChangeShapeType="1" noTextEdit="1"/>
              </p:cNvSpPr>
              <p:nvPr/>
            </p:nvSpPr>
            <p:spPr>
              <a:xfrm>
                <a:off x="7305696" y="2728566"/>
                <a:ext cx="1492588" cy="708527"/>
              </a:xfrm>
              <a:prstGeom prst="rect">
                <a:avLst/>
              </a:prstGeom>
              <a:blipFill>
                <a:blip r:embed="rId8"/>
                <a:stretch>
                  <a:fillRect/>
                </a:stretch>
              </a:blipFill>
            </p:spPr>
            <p:txBody>
              <a:bodyPr/>
              <a:lstStyle/>
              <a:p>
                <a:r>
                  <a:rPr lang="es-ES">
                    <a:noFill/>
                  </a:rPr>
                  <a:t> </a:t>
                </a:r>
              </a:p>
            </p:txBody>
          </p:sp>
        </mc:Fallback>
      </mc:AlternateContent>
      <p:pic>
        <p:nvPicPr>
          <p:cNvPr id="13" name="Picture 3512"/>
          <p:cNvPicPr/>
          <p:nvPr/>
        </p:nvPicPr>
        <p:blipFill>
          <a:blip r:embed="rId9"/>
          <a:stretch>
            <a:fillRect/>
          </a:stretch>
        </p:blipFill>
        <p:spPr>
          <a:xfrm>
            <a:off x="4029252" y="3834702"/>
            <a:ext cx="1689048" cy="1776205"/>
          </a:xfrm>
          <a:prstGeom prst="rect">
            <a:avLst/>
          </a:prstGeom>
        </p:spPr>
      </p:pic>
      <p:pic>
        <p:nvPicPr>
          <p:cNvPr id="15" name="Imagen 14"/>
          <p:cNvPicPr>
            <a:picLocks noChangeAspect="1"/>
          </p:cNvPicPr>
          <p:nvPr/>
        </p:nvPicPr>
        <p:blipFill rotWithShape="1">
          <a:blip r:embed="rId10"/>
          <a:srcRect b="21292"/>
          <a:stretch/>
        </p:blipFill>
        <p:spPr>
          <a:xfrm>
            <a:off x="2251026" y="4288232"/>
            <a:ext cx="1120956" cy="882286"/>
          </a:xfrm>
          <a:prstGeom prst="rect">
            <a:avLst/>
          </a:prstGeom>
        </p:spPr>
      </p:pic>
    </p:spTree>
    <p:extLst>
      <p:ext uri="{BB962C8B-B14F-4D97-AF65-F5344CB8AC3E}">
        <p14:creationId xmlns:p14="http://schemas.microsoft.com/office/powerpoint/2010/main" val="1907801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2: </a:t>
            </a:r>
            <a:r>
              <a:rPr lang="es-ES" dirty="0" err="1"/>
              <a:t>Models</a:t>
            </a:r>
            <a:r>
              <a:rPr lang="es-ES" dirty="0"/>
              <a:t> </a:t>
            </a:r>
            <a:r>
              <a:rPr lang="es-ES" dirty="0" err="1"/>
              <a:t>implementation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22988"/>
            <a:ext cx="5606847" cy="699479"/>
          </a:xfrm>
          <a:prstGeom prst="rect">
            <a:avLst/>
          </a:prstGeom>
        </p:spPr>
      </p:pic>
      <p:sp>
        <p:nvSpPr>
          <p:cNvPr id="7" name="Marcador de contenido 6"/>
          <p:cNvSpPr>
            <a:spLocks noGrp="1"/>
          </p:cNvSpPr>
          <p:nvPr>
            <p:ph idx="1"/>
          </p:nvPr>
        </p:nvSpPr>
        <p:spPr>
          <a:xfrm>
            <a:off x="288321" y="476250"/>
            <a:ext cx="8988683" cy="5582652"/>
          </a:xfrm>
        </p:spPr>
        <p:txBody>
          <a:bodyPr/>
          <a:lstStyle/>
          <a:p>
            <a:r>
              <a:rPr lang="es-ES" sz="1700" dirty="0" err="1"/>
              <a:t>Implementation</a:t>
            </a:r>
            <a:r>
              <a:rPr lang="es-ES" sz="1700" dirty="0"/>
              <a:t> </a:t>
            </a:r>
            <a:r>
              <a:rPr lang="es-ES" sz="1700" dirty="0" err="1"/>
              <a:t>phase</a:t>
            </a:r>
            <a:r>
              <a:rPr lang="es-ES" sz="1700" dirty="0"/>
              <a:t>:</a:t>
            </a:r>
          </a:p>
          <a:p>
            <a:pPr lvl="1"/>
            <a:r>
              <a:rPr lang="es-ES" sz="1800" dirty="0"/>
              <a:t>LA SAPIENZA (UROME)</a:t>
            </a:r>
          </a:p>
          <a:p>
            <a:pPr lvl="2"/>
            <a:r>
              <a:rPr lang="es-ES" sz="1400" b="0" dirty="0">
                <a:solidFill>
                  <a:schemeClr val="bg1">
                    <a:lumMod val="85000"/>
                  </a:schemeClr>
                </a:solidFill>
              </a:rPr>
              <a:t>COKING IN CJ</a:t>
            </a:r>
          </a:p>
          <a:p>
            <a:pPr lvl="2"/>
            <a:r>
              <a:rPr lang="es-ES" sz="1400" dirty="0">
                <a:solidFill>
                  <a:srgbClr val="FF0000"/>
                </a:solidFill>
              </a:rPr>
              <a:t>HEAT AND MASS TRANSFER IN NOVEL INJECTORS</a:t>
            </a:r>
          </a:p>
          <a:p>
            <a:pPr lvl="2"/>
            <a:r>
              <a:rPr lang="es-ES" sz="1400" b="0" dirty="0">
                <a:solidFill>
                  <a:schemeClr val="bg1">
                    <a:lumMod val="85000"/>
                  </a:schemeClr>
                </a:solidFill>
              </a:rPr>
              <a:t>TURBOMACHINERY TRANSIENT MODELS</a:t>
            </a:r>
          </a:p>
          <a:p>
            <a:pPr lvl="2"/>
            <a:endParaRPr lang="es-ES" sz="1400" dirty="0">
              <a:solidFill>
                <a:srgbClr val="FF0000"/>
              </a:solidFill>
            </a:endParaRPr>
          </a:p>
          <a:p>
            <a:pPr marL="457200" lvl="1" indent="0">
              <a:buNone/>
            </a:pPr>
            <a:endParaRPr lang="es-ES" sz="1100" dirty="0"/>
          </a:p>
          <a:p>
            <a:pPr lvl="1"/>
            <a:r>
              <a:rPr lang="en-US" b="0" dirty="0"/>
              <a:t>A new injector component has been created: "</a:t>
            </a:r>
            <a:r>
              <a:rPr lang="en-US" b="0" dirty="0" err="1"/>
              <a:t>InjectorLoss</a:t>
            </a:r>
            <a:r>
              <a:rPr lang="en-US" b="0" dirty="0"/>
              <a:t>", more accurate.</a:t>
            </a:r>
          </a:p>
          <a:p>
            <a:pPr lvl="2"/>
            <a:r>
              <a:rPr lang="en-US" b="0" dirty="0"/>
              <a:t>Set of possible pressure-loss modes: single jet, mixed jets, swirled, closed swirl, open swirl, bipropellant swirl, gas-swirl and perforated plate. </a:t>
            </a:r>
          </a:p>
          <a:p>
            <a:pPr lvl="1"/>
            <a:r>
              <a:rPr lang="en-US" b="0" dirty="0"/>
              <a:t>Two new topological macro-combustors have been added to ESPSS: "</a:t>
            </a:r>
            <a:r>
              <a:rPr lang="en-US" b="0" dirty="0" err="1"/>
              <a:t>Preburner_Plate</a:t>
            </a:r>
            <a:r>
              <a:rPr lang="en-US" b="0" dirty="0"/>
              <a:t>" and "</a:t>
            </a:r>
            <a:r>
              <a:rPr lang="en-US" b="0" dirty="0" err="1"/>
              <a:t>ChamberNozzleDynamic_Plate</a:t>
            </a:r>
            <a:r>
              <a:rPr lang="en-US" b="0" dirty="0"/>
              <a:t>". </a:t>
            </a:r>
          </a:p>
          <a:p>
            <a:pPr lvl="2"/>
            <a:r>
              <a:rPr lang="en-US" b="0" dirty="0"/>
              <a:t>Novel injectors, plus a new heat exchange modelling. It has a detailed thermal network for computing the heat exchanged between the injector plate, the combustor walls and the cavities, as well as their temperatures. </a:t>
            </a:r>
            <a:endParaRPr lang="es-ES" sz="1000" dirty="0"/>
          </a:p>
          <a:p>
            <a:pPr lvl="1"/>
            <a:endParaRPr lang="es-ES" sz="1100" dirty="0"/>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b="11688"/>
          <a:stretch/>
        </p:blipFill>
        <p:spPr>
          <a:xfrm>
            <a:off x="10576581" y="4014385"/>
            <a:ext cx="1322035" cy="1123667"/>
          </a:xfrm>
          <a:prstGeom prst="rect">
            <a:avLst/>
          </a:prstGeom>
        </p:spPr>
      </p:pic>
      <p:pic>
        <p:nvPicPr>
          <p:cNvPr id="8" name="Imagen 7"/>
          <p:cNvPicPr/>
          <p:nvPr/>
        </p:nvPicPr>
        <p:blipFill>
          <a:blip r:embed="rId6"/>
          <a:stretch>
            <a:fillRect/>
          </a:stretch>
        </p:blipFill>
        <p:spPr>
          <a:xfrm>
            <a:off x="9556260" y="4014385"/>
            <a:ext cx="940545" cy="927595"/>
          </a:xfrm>
          <a:prstGeom prst="rect">
            <a:avLst/>
          </a:prstGeom>
        </p:spPr>
      </p:pic>
      <p:pic>
        <p:nvPicPr>
          <p:cNvPr id="13" name="Imagen 12"/>
          <p:cNvPicPr>
            <a:picLocks noChangeAspect="1"/>
          </p:cNvPicPr>
          <p:nvPr/>
        </p:nvPicPr>
        <p:blipFill>
          <a:blip r:embed="rId7"/>
          <a:stretch>
            <a:fillRect/>
          </a:stretch>
        </p:blipFill>
        <p:spPr>
          <a:xfrm>
            <a:off x="10026533" y="2635500"/>
            <a:ext cx="883963" cy="778190"/>
          </a:xfrm>
          <a:prstGeom prst="rect">
            <a:avLst/>
          </a:prstGeom>
        </p:spPr>
      </p:pic>
    </p:spTree>
    <p:extLst>
      <p:ext uri="{BB962C8B-B14F-4D97-AF65-F5344CB8AC3E}">
        <p14:creationId xmlns:p14="http://schemas.microsoft.com/office/powerpoint/2010/main" val="1375902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2: </a:t>
            </a:r>
            <a:r>
              <a:rPr lang="es-ES" dirty="0" err="1"/>
              <a:t>Models</a:t>
            </a:r>
            <a:r>
              <a:rPr lang="es-ES" dirty="0"/>
              <a:t> </a:t>
            </a:r>
            <a:r>
              <a:rPr lang="es-ES" dirty="0" err="1"/>
              <a:t>implementation</a:t>
            </a:r>
            <a:endParaRPr lang="en-US" dirty="0"/>
          </a:p>
        </p:txBody>
      </p:sp>
      <p:sp>
        <p:nvSpPr>
          <p:cNvPr id="7" name="Marcador de contenido 6"/>
          <p:cNvSpPr>
            <a:spLocks noGrp="1"/>
          </p:cNvSpPr>
          <p:nvPr>
            <p:ph idx="1"/>
          </p:nvPr>
        </p:nvSpPr>
        <p:spPr>
          <a:xfrm>
            <a:off x="288321" y="476250"/>
            <a:ext cx="10972800" cy="5582652"/>
          </a:xfrm>
        </p:spPr>
        <p:txBody>
          <a:bodyPr/>
          <a:lstStyle/>
          <a:p>
            <a:r>
              <a:rPr lang="en-US" sz="1700" dirty="0"/>
              <a:t>Injector Head for oxygen/methane rocket engine</a:t>
            </a:r>
          </a:p>
          <a:p>
            <a:pPr lvl="1"/>
            <a:r>
              <a:rPr lang="en-US" sz="1600" dirty="0"/>
              <a:t>Inlet</a:t>
            </a:r>
          </a:p>
          <a:p>
            <a:pPr lvl="2"/>
            <a:r>
              <a:rPr lang="en-US" sz="1500" b="0" dirty="0"/>
              <a:t>Sharp, Rounded, Slanted or Angled Inlet</a:t>
            </a:r>
          </a:p>
          <a:p>
            <a:pPr marL="457200" lvl="1" indent="0">
              <a:buNone/>
            </a:pPr>
            <a:endParaRPr lang="en-US" sz="1600" dirty="0"/>
          </a:p>
          <a:p>
            <a:pPr lvl="1"/>
            <a:r>
              <a:rPr lang="en-US" sz="1600" dirty="0"/>
              <a:t>Single Jet Injector</a:t>
            </a:r>
          </a:p>
          <a:p>
            <a:pPr lvl="1"/>
            <a:endParaRPr lang="en-US" sz="1600" dirty="0"/>
          </a:p>
          <a:p>
            <a:pPr lvl="1"/>
            <a:r>
              <a:rPr lang="en-US" sz="1600" dirty="0"/>
              <a:t>Mixed Jet Injectors</a:t>
            </a:r>
          </a:p>
          <a:p>
            <a:pPr lvl="1"/>
            <a:endParaRPr lang="en-US" sz="1600" dirty="0"/>
          </a:p>
          <a:p>
            <a:pPr lvl="1"/>
            <a:r>
              <a:rPr lang="en-US" sz="1600" dirty="0"/>
              <a:t>Swirled Injectors</a:t>
            </a:r>
          </a:p>
          <a:p>
            <a:pPr lvl="2"/>
            <a:r>
              <a:rPr lang="en-US" sz="1500" b="0" dirty="0"/>
              <a:t>Closed Swirl Injectors</a:t>
            </a:r>
          </a:p>
          <a:p>
            <a:pPr lvl="2"/>
            <a:r>
              <a:rPr lang="en-US" sz="1500" b="0" dirty="0"/>
              <a:t>Open Swirl injectors</a:t>
            </a:r>
          </a:p>
          <a:p>
            <a:pPr lvl="2"/>
            <a:r>
              <a:rPr lang="en-US" sz="1500" b="0" dirty="0"/>
              <a:t>Bipropellant swirl injectors</a:t>
            </a:r>
          </a:p>
          <a:p>
            <a:pPr lvl="2"/>
            <a:r>
              <a:rPr lang="en-US" sz="1500" b="0" dirty="0"/>
              <a:t>Gas-swirl injector</a:t>
            </a:r>
          </a:p>
          <a:p>
            <a:pPr lvl="1"/>
            <a:r>
              <a:rPr lang="en-US" sz="1600" dirty="0"/>
              <a:t>Perforated plate</a:t>
            </a:r>
          </a:p>
          <a:p>
            <a:pPr lvl="2"/>
            <a:r>
              <a:rPr lang="en-US" sz="1200" b="0" dirty="0"/>
              <a:t>Thick plate</a:t>
            </a:r>
          </a:p>
          <a:p>
            <a:pPr lvl="2"/>
            <a:r>
              <a:rPr lang="en-US" sz="1200" b="0" dirty="0"/>
              <a:t>Thin plate</a:t>
            </a:r>
            <a:endParaRPr lang="es-ES" sz="1200" b="0" dirty="0"/>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690" y="5977786"/>
            <a:ext cx="1963554" cy="880214"/>
          </a:xfrm>
          <a:prstGeom prst="rect">
            <a:avLst/>
          </a:prstGeom>
        </p:spPr>
      </p:pic>
      <p:pic>
        <p:nvPicPr>
          <p:cNvPr id="5" name="Imagen 4"/>
          <p:cNvPicPr>
            <a:picLocks noChangeAspect="1"/>
          </p:cNvPicPr>
          <p:nvPr/>
        </p:nvPicPr>
        <p:blipFill>
          <a:blip r:embed="rId4"/>
          <a:stretch>
            <a:fillRect/>
          </a:stretch>
        </p:blipFill>
        <p:spPr>
          <a:xfrm>
            <a:off x="2601222" y="6108711"/>
            <a:ext cx="5606847" cy="699479"/>
          </a:xfrm>
          <a:prstGeom prst="rect">
            <a:avLst/>
          </a:prstGeom>
        </p:spPr>
      </p:pic>
      <p:pic>
        <p:nvPicPr>
          <p:cNvPr id="3" name="Imagen 2"/>
          <p:cNvPicPr>
            <a:picLocks noChangeAspect="1"/>
          </p:cNvPicPr>
          <p:nvPr/>
        </p:nvPicPr>
        <p:blipFill>
          <a:blip r:embed="rId5"/>
          <a:stretch>
            <a:fillRect/>
          </a:stretch>
        </p:blipFill>
        <p:spPr>
          <a:xfrm>
            <a:off x="9743316" y="4056611"/>
            <a:ext cx="1337209" cy="1177201"/>
          </a:xfrm>
          <a:prstGeom prst="rect">
            <a:avLst/>
          </a:prstGeom>
        </p:spPr>
      </p:pic>
      <mc:AlternateContent xmlns:mc="http://schemas.openxmlformats.org/markup-compatibility/2006" xmlns:a14="http://schemas.microsoft.com/office/drawing/2010/main">
        <mc:Choice Requires="a14">
          <p:sp>
            <p:nvSpPr>
              <p:cNvPr id="6" name="Rectángulo 5"/>
              <p:cNvSpPr/>
              <p:nvPr/>
            </p:nvSpPr>
            <p:spPr>
              <a:xfrm>
                <a:off x="3441742" y="2035276"/>
                <a:ext cx="3035959" cy="344966"/>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rPr>
                        <m:t>𝜻</m:t>
                      </m:r>
                      <m:r>
                        <a:rPr lang="en-US" sz="1500" i="1">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𝜻</m:t>
                          </m:r>
                        </m:e>
                        <m:sub>
                          <m:r>
                            <a:rPr lang="en-US" sz="1500" i="1">
                              <a:latin typeface="Cambria Math" panose="02040503050406030204" pitchFamily="18" charset="0"/>
                            </a:rPr>
                            <m:t>𝒊𝒏</m:t>
                          </m:r>
                        </m:sub>
                      </m:sSub>
                      <m:r>
                        <a:rPr lang="en-US" sz="1500" i="1">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𝜻</m:t>
                          </m:r>
                        </m:e>
                        <m:sub>
                          <m:r>
                            <a:rPr lang="en-US" sz="1500" i="1">
                              <a:latin typeface="Cambria Math" panose="02040503050406030204" pitchFamily="18" charset="0"/>
                            </a:rPr>
                            <m:t>𝑹𝒆</m:t>
                          </m:r>
                        </m:sub>
                      </m:sSub>
                      <m:r>
                        <a:rPr lang="en-US" sz="1500" i="1">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𝜻</m:t>
                          </m:r>
                        </m:e>
                        <m:sub>
                          <m:r>
                            <a:rPr lang="en-US" sz="1500" i="1">
                              <a:latin typeface="Cambria Math" panose="02040503050406030204" pitchFamily="18" charset="0"/>
                            </a:rPr>
                            <m:t>𝒇𝒓𝒊𝒄</m:t>
                          </m:r>
                        </m:sub>
                      </m:sSub>
                      <m:r>
                        <a:rPr lang="en-US" sz="1500" i="1">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𝜻</m:t>
                          </m:r>
                        </m:e>
                        <m:sub>
                          <m:r>
                            <a:rPr lang="en-US" sz="1500" i="1">
                              <a:latin typeface="Cambria Math" panose="02040503050406030204" pitchFamily="18" charset="0"/>
                            </a:rPr>
                            <m:t>𝒆𝒙𝒊𝒕</m:t>
                          </m:r>
                        </m:sub>
                      </m:sSub>
                    </m:oMath>
                  </m:oMathPara>
                </a14:m>
                <a:endParaRPr lang="es-ES" sz="1100" dirty="0"/>
              </a:p>
            </p:txBody>
          </p:sp>
        </mc:Choice>
        <mc:Fallback xmlns="">
          <p:sp>
            <p:nvSpPr>
              <p:cNvPr id="6" name="Rectángulo 5"/>
              <p:cNvSpPr>
                <a:spLocks noRot="1" noChangeAspect="1" noMove="1" noResize="1" noEditPoints="1" noAdjustHandles="1" noChangeArrowheads="1" noChangeShapeType="1" noTextEdit="1"/>
              </p:cNvSpPr>
              <p:nvPr/>
            </p:nvSpPr>
            <p:spPr>
              <a:xfrm>
                <a:off x="3441742" y="2035276"/>
                <a:ext cx="3035959" cy="344966"/>
              </a:xfrm>
              <a:prstGeom prst="rect">
                <a:avLst/>
              </a:prstGeom>
              <a:blipFill>
                <a:blip r:embed="rId6"/>
                <a:stretch>
                  <a:fillRect b="-535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3684260" y="5072229"/>
                <a:ext cx="3125599" cy="323165"/>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1500" i="1" smtClean="0">
                          <a:latin typeface="Cambria Math" panose="02040503050406030204" pitchFamily="18" charset="0"/>
                        </a:rPr>
                        <m:t>𝜻</m:t>
                      </m:r>
                      <m:r>
                        <a:rPr lang="en-US" sz="1500" b="1" i="1" smtClean="0">
                          <a:latin typeface="Cambria Math" panose="02040503050406030204" pitchFamily="18" charset="0"/>
                        </a:rPr>
                        <m:t>=</m:t>
                      </m:r>
                      <m:r>
                        <a:rPr lang="en-US" sz="1500" b="1" i="1" smtClean="0">
                          <a:latin typeface="Cambria Math" panose="02040503050406030204" pitchFamily="18" charset="0"/>
                        </a:rPr>
                        <m:t>𝒇</m:t>
                      </m:r>
                      <m:r>
                        <a:rPr lang="en-US" sz="1500" b="1" i="1" smtClean="0">
                          <a:latin typeface="Cambria Math" panose="02040503050406030204" pitchFamily="18" charset="0"/>
                        </a:rPr>
                        <m:t>(</m:t>
                      </m:r>
                      <m:r>
                        <a:rPr lang="en-US" sz="1500" b="1" i="1" smtClean="0">
                          <a:latin typeface="Cambria Math" panose="02040503050406030204" pitchFamily="18" charset="0"/>
                        </a:rPr>
                        <m:t>𝒈𝒆𝒐𝒎𝒆𝒕𝒓𝒚</m:t>
                      </m:r>
                      <m:r>
                        <a:rPr lang="en-US" sz="1500" b="1" i="1" smtClean="0">
                          <a:latin typeface="Cambria Math" panose="02040503050406030204" pitchFamily="18" charset="0"/>
                        </a:rPr>
                        <m:t>,</m:t>
                      </m:r>
                      <m:r>
                        <a:rPr lang="es-ES" sz="1500" b="1" i="1" smtClean="0">
                          <a:latin typeface="Cambria Math" panose="02040503050406030204" pitchFamily="18" charset="0"/>
                        </a:rPr>
                        <m:t>𝒑𝒐𝒓𝒐𝒔𝒊𝒕𝒚</m:t>
                      </m:r>
                      <m:r>
                        <a:rPr lang="en-US" sz="1500" b="1" i="1" smtClean="0">
                          <a:latin typeface="Cambria Math" panose="02040503050406030204" pitchFamily="18" charset="0"/>
                        </a:rPr>
                        <m:t>)</m:t>
                      </m:r>
                    </m:oMath>
                  </m:oMathPara>
                </a14:m>
                <a:endParaRPr lang="es-ES" sz="1100" dirty="0"/>
              </a:p>
            </p:txBody>
          </p:sp>
        </mc:Choice>
        <mc:Fallback xmlns="">
          <p:sp>
            <p:nvSpPr>
              <p:cNvPr id="9" name="Rectángulo 8"/>
              <p:cNvSpPr>
                <a:spLocks noRot="1" noChangeAspect="1" noMove="1" noResize="1" noEditPoints="1" noAdjustHandles="1" noChangeArrowheads="1" noChangeShapeType="1" noTextEdit="1"/>
              </p:cNvSpPr>
              <p:nvPr/>
            </p:nvSpPr>
            <p:spPr>
              <a:xfrm>
                <a:off x="3684260" y="5072229"/>
                <a:ext cx="3125599" cy="323165"/>
              </a:xfrm>
              <a:prstGeom prst="rect">
                <a:avLst/>
              </a:prstGeom>
              <a:blipFill>
                <a:blip r:embed="rId7"/>
                <a:stretch>
                  <a:fillRect b="-1320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4144723" y="3764200"/>
                <a:ext cx="1629998" cy="589777"/>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sSub>
                        <m:sSubPr>
                          <m:ctrlPr>
                            <a:rPr lang="en-US" sz="1500" b="1" i="1" smtClean="0">
                              <a:latin typeface="Cambria Math" panose="02040503050406030204" pitchFamily="18" charset="0"/>
                            </a:rPr>
                          </m:ctrlPr>
                        </m:sSubPr>
                        <m:e>
                          <m:r>
                            <a:rPr lang="en-US" sz="1500" b="1" i="1" smtClean="0">
                              <a:latin typeface="Cambria Math" panose="02040503050406030204" pitchFamily="18" charset="0"/>
                            </a:rPr>
                            <m:t>𝜻</m:t>
                          </m:r>
                        </m:e>
                        <m:sub>
                          <m:r>
                            <a:rPr lang="en-US" sz="1500" b="1" i="1" smtClean="0">
                              <a:latin typeface="Cambria Math" panose="02040503050406030204" pitchFamily="18" charset="0"/>
                            </a:rPr>
                            <m:t>𝒔𝒘𝒊𝒓𝒍</m:t>
                          </m:r>
                        </m:sub>
                      </m:sSub>
                      <m:r>
                        <a:rPr lang="en-US" sz="1500" b="1" i="1" smtClean="0">
                          <a:latin typeface="Cambria Math" panose="02040503050406030204" pitchFamily="18" charset="0"/>
                        </a:rPr>
                        <m:t>=</m:t>
                      </m:r>
                      <m:f>
                        <m:fPr>
                          <m:ctrlPr>
                            <a:rPr lang="en-US" sz="1500" b="1" i="1" smtClean="0">
                              <a:latin typeface="Cambria Math" panose="02040503050406030204" pitchFamily="18" charset="0"/>
                            </a:rPr>
                          </m:ctrlPr>
                        </m:fPr>
                        <m:num>
                          <m:r>
                            <a:rPr lang="en-US" sz="1500" b="1" i="1" smtClean="0">
                              <a:latin typeface="Cambria Math" panose="02040503050406030204" pitchFamily="18" charset="0"/>
                            </a:rPr>
                            <m:t>𝟏</m:t>
                          </m:r>
                        </m:num>
                        <m:den>
                          <m:sSubSup>
                            <m:sSubSupPr>
                              <m:ctrlPr>
                                <a:rPr lang="en-US" sz="1500" b="1" i="1" smtClean="0">
                                  <a:latin typeface="Cambria Math" panose="02040503050406030204" pitchFamily="18" charset="0"/>
                                </a:rPr>
                              </m:ctrlPr>
                            </m:sSubSupPr>
                            <m:e>
                              <m:r>
                                <a:rPr lang="en-US" sz="1500" b="1" i="1" smtClean="0">
                                  <a:latin typeface="Cambria Math" panose="02040503050406030204" pitchFamily="18" charset="0"/>
                                </a:rPr>
                                <m:t>𝒄</m:t>
                              </m:r>
                            </m:e>
                            <m:sub>
                              <m:r>
                                <a:rPr lang="en-US" sz="1500" b="1" i="1" smtClean="0">
                                  <a:latin typeface="Cambria Math" panose="02040503050406030204" pitchFamily="18" charset="0"/>
                                </a:rPr>
                                <m:t>𝑫</m:t>
                              </m:r>
                            </m:sub>
                            <m:sup>
                              <m:r>
                                <a:rPr lang="en-US" sz="1500" b="1" i="1" smtClean="0">
                                  <a:latin typeface="Cambria Math" panose="02040503050406030204" pitchFamily="18" charset="0"/>
                                </a:rPr>
                                <m:t>𝟐</m:t>
                              </m:r>
                            </m:sup>
                          </m:sSubSup>
                        </m:den>
                      </m:f>
                    </m:oMath>
                  </m:oMathPara>
                </a14:m>
                <a:endParaRPr lang="es-ES" sz="1100" dirty="0"/>
              </a:p>
            </p:txBody>
          </p:sp>
        </mc:Choice>
        <mc:Fallback xmlns="">
          <p:sp>
            <p:nvSpPr>
              <p:cNvPr id="11" name="Rectángulo 10"/>
              <p:cNvSpPr>
                <a:spLocks noRot="1" noChangeAspect="1" noMove="1" noResize="1" noEditPoints="1" noAdjustHandles="1" noChangeArrowheads="1" noChangeShapeType="1" noTextEdit="1"/>
              </p:cNvSpPr>
              <p:nvPr/>
            </p:nvSpPr>
            <p:spPr>
              <a:xfrm>
                <a:off x="4144723" y="3764200"/>
                <a:ext cx="1629998" cy="589777"/>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4209756" y="2797350"/>
                <a:ext cx="1903085" cy="323165"/>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sz="1500" i="1" smtClean="0">
                          <a:latin typeface="Cambria Math" panose="02040503050406030204" pitchFamily="18" charset="0"/>
                        </a:rPr>
                        <m:t>𝜻</m:t>
                      </m:r>
                      <m:r>
                        <a:rPr lang="en-US" sz="1500" i="1" smtClean="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𝜻</m:t>
                          </m:r>
                        </m:e>
                        <m:sub>
                          <m:r>
                            <a:rPr lang="en-US" sz="1500" i="1">
                              <a:latin typeface="Cambria Math" panose="02040503050406030204" pitchFamily="18" charset="0"/>
                            </a:rPr>
                            <m:t>𝒊𝒏</m:t>
                          </m:r>
                        </m:sub>
                      </m:sSub>
                      <m:r>
                        <a:rPr lang="en-US" sz="1500" i="1">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𝜻</m:t>
                          </m:r>
                        </m:e>
                        <m:sub>
                          <m:r>
                            <a:rPr lang="en-US" sz="1500" b="1" i="1" smtClean="0">
                              <a:latin typeface="Cambria Math" panose="02040503050406030204" pitchFamily="18" charset="0"/>
                            </a:rPr>
                            <m:t>𝒎𝒊𝒙</m:t>
                          </m:r>
                        </m:sub>
                      </m:sSub>
                    </m:oMath>
                  </m:oMathPara>
                </a14:m>
                <a:endParaRPr lang="es-ES" sz="1100" dirty="0"/>
              </a:p>
            </p:txBody>
          </p:sp>
        </mc:Choice>
        <mc:Fallback xmlns="">
          <p:sp>
            <p:nvSpPr>
              <p:cNvPr id="12" name="Rectángulo 11"/>
              <p:cNvSpPr>
                <a:spLocks noRot="1" noChangeAspect="1" noMove="1" noResize="1" noEditPoints="1" noAdjustHandles="1" noChangeArrowheads="1" noChangeShapeType="1" noTextEdit="1"/>
              </p:cNvSpPr>
              <p:nvPr/>
            </p:nvSpPr>
            <p:spPr>
              <a:xfrm>
                <a:off x="4209756" y="2797350"/>
                <a:ext cx="1903085" cy="323165"/>
              </a:xfrm>
              <a:prstGeom prst="rect">
                <a:avLst/>
              </a:prstGeom>
              <a:blipFill>
                <a:blip r:embed="rId9"/>
                <a:stretch>
                  <a:fillRect b="-11321"/>
                </a:stretch>
              </a:blipFill>
            </p:spPr>
            <p:txBody>
              <a:bodyPr/>
              <a:lstStyle/>
              <a:p>
                <a:r>
                  <a:rPr lang="es-ES">
                    <a:noFill/>
                  </a:rPr>
                  <a:t> </a:t>
                </a:r>
              </a:p>
            </p:txBody>
          </p:sp>
        </mc:Fallback>
      </mc:AlternateContent>
      <p:pic>
        <p:nvPicPr>
          <p:cNvPr id="8" name="Imagen 7"/>
          <p:cNvPicPr>
            <a:picLocks noChangeAspect="1"/>
          </p:cNvPicPr>
          <p:nvPr/>
        </p:nvPicPr>
        <p:blipFill>
          <a:blip r:embed="rId10"/>
          <a:stretch>
            <a:fillRect/>
          </a:stretch>
        </p:blipFill>
        <p:spPr>
          <a:xfrm>
            <a:off x="6031484" y="751727"/>
            <a:ext cx="4353170" cy="1306673"/>
          </a:xfrm>
          <a:prstGeom prst="rect">
            <a:avLst/>
          </a:prstGeom>
        </p:spPr>
      </p:pic>
    </p:spTree>
    <p:extLst>
      <p:ext uri="{BB962C8B-B14F-4D97-AF65-F5344CB8AC3E}">
        <p14:creationId xmlns:p14="http://schemas.microsoft.com/office/powerpoint/2010/main" val="543441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2: </a:t>
            </a:r>
            <a:r>
              <a:rPr lang="es-ES" dirty="0" err="1"/>
              <a:t>Models</a:t>
            </a:r>
            <a:r>
              <a:rPr lang="es-ES" dirty="0"/>
              <a:t> </a:t>
            </a:r>
            <a:r>
              <a:rPr lang="es-ES" dirty="0" err="1"/>
              <a:t>implementation</a:t>
            </a:r>
            <a:endParaRPr lang="en-US" dirty="0"/>
          </a:p>
        </p:txBody>
      </p:sp>
      <p:sp>
        <p:nvSpPr>
          <p:cNvPr id="7" name="Marcador de contenido 6"/>
          <p:cNvSpPr>
            <a:spLocks noGrp="1"/>
          </p:cNvSpPr>
          <p:nvPr>
            <p:ph idx="1"/>
          </p:nvPr>
        </p:nvSpPr>
        <p:spPr>
          <a:xfrm>
            <a:off x="288321" y="476250"/>
            <a:ext cx="10972800" cy="5582652"/>
          </a:xfrm>
        </p:spPr>
        <p:txBody>
          <a:bodyPr/>
          <a:lstStyle/>
          <a:p>
            <a:r>
              <a:rPr lang="en-US" sz="1700" dirty="0"/>
              <a:t>Heat Exchange for injectors</a:t>
            </a:r>
          </a:p>
          <a:p>
            <a:pPr lvl="1"/>
            <a:r>
              <a:rPr lang="en-US" sz="1600" dirty="0"/>
              <a:t>Improved thermal network to simulate CH4/O2 injectors</a:t>
            </a:r>
            <a:endParaRPr lang="en-US" sz="1500" dirty="0"/>
          </a:p>
          <a:p>
            <a:pPr marL="457200" lvl="1" indent="0">
              <a:buNone/>
            </a:pPr>
            <a:endParaRPr lang="en-US" sz="1600" dirty="0"/>
          </a:p>
          <a:p>
            <a:pPr lvl="1" algn="just" eaLnBrk="1" hangingPunct="1"/>
            <a:endParaRPr lang="en-US" sz="1500" dirty="0"/>
          </a:p>
          <a:p>
            <a:pPr lvl="2" algn="just" eaLnBrk="1" hangingPunct="1"/>
            <a:endParaRPr lang="en-US" sz="1500" dirty="0"/>
          </a:p>
          <a:p>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690" y="5977786"/>
            <a:ext cx="1963554" cy="880214"/>
          </a:xfrm>
          <a:prstGeom prst="rect">
            <a:avLst/>
          </a:prstGeom>
        </p:spPr>
      </p:pic>
      <p:pic>
        <p:nvPicPr>
          <p:cNvPr id="5" name="Imagen 4"/>
          <p:cNvPicPr>
            <a:picLocks noChangeAspect="1"/>
          </p:cNvPicPr>
          <p:nvPr/>
        </p:nvPicPr>
        <p:blipFill>
          <a:blip r:embed="rId4"/>
          <a:stretch>
            <a:fillRect/>
          </a:stretch>
        </p:blipFill>
        <p:spPr>
          <a:xfrm>
            <a:off x="2601222" y="6108711"/>
            <a:ext cx="5606847" cy="699479"/>
          </a:xfrm>
          <a:prstGeom prst="rect">
            <a:avLst/>
          </a:prstGeom>
        </p:spPr>
      </p:pic>
      <p:pic>
        <p:nvPicPr>
          <p:cNvPr id="13" name="Picture 1339"/>
          <p:cNvPicPr/>
          <p:nvPr/>
        </p:nvPicPr>
        <p:blipFill>
          <a:blip r:embed="rId5"/>
          <a:stretch>
            <a:fillRect/>
          </a:stretch>
        </p:blipFill>
        <p:spPr>
          <a:xfrm>
            <a:off x="1331384" y="2324918"/>
            <a:ext cx="3063032" cy="2413318"/>
          </a:xfrm>
          <a:prstGeom prst="rect">
            <a:avLst/>
          </a:prstGeom>
        </p:spPr>
      </p:pic>
      <p:sp>
        <p:nvSpPr>
          <p:cNvPr id="15" name="Rectángulo 14"/>
          <p:cNvSpPr/>
          <p:nvPr/>
        </p:nvSpPr>
        <p:spPr>
          <a:xfrm>
            <a:off x="578461" y="5114992"/>
            <a:ext cx="4568879" cy="338554"/>
          </a:xfrm>
          <a:prstGeom prst="rect">
            <a:avLst/>
          </a:prstGeom>
        </p:spPr>
        <p:txBody>
          <a:bodyPr wrap="none">
            <a:spAutoFit/>
          </a:bodyPr>
          <a:lstStyle/>
          <a:p>
            <a:pPr lvl="1"/>
            <a:r>
              <a:rPr lang="en-US" sz="1600" b="0" dirty="0"/>
              <a:t>Thermal Network of Injectors in ESPSS 3.6</a:t>
            </a:r>
            <a:endParaRPr lang="en-US" sz="1500" b="0" dirty="0"/>
          </a:p>
        </p:txBody>
      </p:sp>
      <p:pic>
        <p:nvPicPr>
          <p:cNvPr id="17" name="Imagen 16"/>
          <p:cNvPicPr/>
          <p:nvPr/>
        </p:nvPicPr>
        <p:blipFill rotWithShape="1">
          <a:blip r:embed="rId6"/>
          <a:srcRect l="51098"/>
          <a:stretch/>
        </p:blipFill>
        <p:spPr>
          <a:xfrm>
            <a:off x="8208069" y="1241994"/>
            <a:ext cx="2663168" cy="3760607"/>
          </a:xfrm>
          <a:prstGeom prst="rect">
            <a:avLst/>
          </a:prstGeom>
        </p:spPr>
      </p:pic>
      <p:sp>
        <p:nvSpPr>
          <p:cNvPr id="18" name="Rectángulo 17"/>
          <p:cNvSpPr/>
          <p:nvPr/>
        </p:nvSpPr>
        <p:spPr>
          <a:xfrm>
            <a:off x="7968966" y="5114992"/>
            <a:ext cx="2733441" cy="338554"/>
          </a:xfrm>
          <a:prstGeom prst="rect">
            <a:avLst/>
          </a:prstGeom>
        </p:spPr>
        <p:txBody>
          <a:bodyPr wrap="none">
            <a:spAutoFit/>
          </a:bodyPr>
          <a:lstStyle/>
          <a:p>
            <a:pPr lvl="1"/>
            <a:r>
              <a:rPr lang="en-US" sz="1600" b="0" dirty="0"/>
              <a:t>New Thermal Network</a:t>
            </a:r>
            <a:endParaRPr lang="en-US" sz="1500" b="0" dirty="0"/>
          </a:p>
        </p:txBody>
      </p:sp>
    </p:spTree>
    <p:extLst>
      <p:ext uri="{BB962C8B-B14F-4D97-AF65-F5344CB8AC3E}">
        <p14:creationId xmlns:p14="http://schemas.microsoft.com/office/powerpoint/2010/main" val="3052132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2: </a:t>
            </a:r>
            <a:r>
              <a:rPr lang="es-ES" dirty="0" err="1"/>
              <a:t>Models</a:t>
            </a:r>
            <a:r>
              <a:rPr lang="es-ES" dirty="0"/>
              <a:t> </a:t>
            </a:r>
            <a:r>
              <a:rPr lang="es-ES" dirty="0" err="1"/>
              <a:t>implementation</a:t>
            </a:r>
            <a:endParaRPr lang="en-US" dirty="0"/>
          </a:p>
        </p:txBody>
      </p:sp>
      <p:sp>
        <p:nvSpPr>
          <p:cNvPr id="7" name="Marcador de contenido 6"/>
          <p:cNvSpPr>
            <a:spLocks noGrp="1"/>
          </p:cNvSpPr>
          <p:nvPr>
            <p:ph idx="1"/>
          </p:nvPr>
        </p:nvSpPr>
        <p:spPr>
          <a:xfrm>
            <a:off x="288321" y="476250"/>
            <a:ext cx="10972800" cy="5582652"/>
          </a:xfrm>
        </p:spPr>
        <p:txBody>
          <a:bodyPr/>
          <a:lstStyle/>
          <a:p>
            <a:r>
              <a:rPr lang="en-US" sz="1700" dirty="0"/>
              <a:t>New components</a:t>
            </a:r>
          </a:p>
          <a:p>
            <a:pPr lvl="1"/>
            <a:r>
              <a:rPr lang="en-US" sz="1600" dirty="0"/>
              <a:t>New </a:t>
            </a:r>
            <a:r>
              <a:rPr lang="en-US" sz="1600" dirty="0" err="1"/>
              <a:t>PreBurners</a:t>
            </a:r>
            <a:r>
              <a:rPr lang="en-US" sz="1600" dirty="0"/>
              <a:t> and CN components created with new thermal network and injectors</a:t>
            </a:r>
          </a:p>
          <a:p>
            <a:pPr lvl="2"/>
            <a:r>
              <a:rPr lang="en-US" sz="1400" b="0" dirty="0"/>
              <a:t>Option to activate or </a:t>
            </a:r>
            <a:r>
              <a:rPr lang="en-US" sz="1400" b="0" dirty="0" err="1"/>
              <a:t>deactive</a:t>
            </a:r>
            <a:r>
              <a:rPr lang="en-US" sz="1400" b="0" dirty="0"/>
              <a:t> the convection in the injection elements</a:t>
            </a:r>
          </a:p>
          <a:p>
            <a:pPr lvl="3"/>
            <a:r>
              <a:rPr lang="en-US" sz="1300" b="0" dirty="0"/>
              <a:t>FLAG </a:t>
            </a:r>
            <a:r>
              <a:rPr lang="en-US" sz="1300" b="0" dirty="0" err="1"/>
              <a:t>Inj_cov</a:t>
            </a:r>
            <a:r>
              <a:rPr lang="en-US" sz="1300" b="0" dirty="0"/>
              <a:t> </a:t>
            </a:r>
          </a:p>
          <a:p>
            <a:pPr marL="457200" lvl="1" indent="0">
              <a:buNone/>
            </a:pPr>
            <a:endParaRPr lang="en-US" sz="1600" dirty="0"/>
          </a:p>
          <a:p>
            <a:pPr lvl="1" algn="just" eaLnBrk="1" hangingPunct="1"/>
            <a:endParaRPr lang="en-US" sz="1500" dirty="0"/>
          </a:p>
          <a:p>
            <a:pPr lvl="2" algn="just" eaLnBrk="1" hangingPunct="1"/>
            <a:endParaRPr lang="en-US" sz="1500" dirty="0"/>
          </a:p>
          <a:p>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690" y="5977786"/>
            <a:ext cx="1963554" cy="880214"/>
          </a:xfrm>
          <a:prstGeom prst="rect">
            <a:avLst/>
          </a:prstGeom>
        </p:spPr>
      </p:pic>
      <p:pic>
        <p:nvPicPr>
          <p:cNvPr id="5" name="Imagen 4"/>
          <p:cNvPicPr>
            <a:picLocks noChangeAspect="1"/>
          </p:cNvPicPr>
          <p:nvPr/>
        </p:nvPicPr>
        <p:blipFill>
          <a:blip r:embed="rId4"/>
          <a:stretch>
            <a:fillRect/>
          </a:stretch>
        </p:blipFill>
        <p:spPr>
          <a:xfrm>
            <a:off x="2601222" y="6108711"/>
            <a:ext cx="5606847" cy="699479"/>
          </a:xfrm>
          <a:prstGeom prst="rect">
            <a:avLst/>
          </a:prstGeom>
        </p:spPr>
      </p:pic>
      <p:pic>
        <p:nvPicPr>
          <p:cNvPr id="2" name="Imagen 1"/>
          <p:cNvPicPr>
            <a:picLocks noChangeAspect="1"/>
          </p:cNvPicPr>
          <p:nvPr/>
        </p:nvPicPr>
        <p:blipFill rotWithShape="1">
          <a:blip r:embed="rId5">
            <a:extLst>
              <a:ext uri="{28A0092B-C50C-407E-A947-70E740481C1C}">
                <a14:useLocalDpi xmlns:a14="http://schemas.microsoft.com/office/drawing/2010/main" val="0"/>
              </a:ext>
            </a:extLst>
          </a:blip>
          <a:srcRect b="11688"/>
          <a:stretch/>
        </p:blipFill>
        <p:spPr>
          <a:xfrm>
            <a:off x="1309950" y="2726318"/>
            <a:ext cx="2246711" cy="1909598"/>
          </a:xfrm>
          <a:prstGeom prst="rect">
            <a:avLst/>
          </a:prstGeom>
        </p:spPr>
      </p:pic>
      <p:pic>
        <p:nvPicPr>
          <p:cNvPr id="11" name="Imagen 10"/>
          <p:cNvPicPr/>
          <p:nvPr/>
        </p:nvPicPr>
        <p:blipFill>
          <a:blip r:embed="rId6"/>
          <a:stretch>
            <a:fillRect/>
          </a:stretch>
        </p:blipFill>
        <p:spPr>
          <a:xfrm>
            <a:off x="4509003" y="2726318"/>
            <a:ext cx="1661834" cy="1675306"/>
          </a:xfrm>
          <a:prstGeom prst="rect">
            <a:avLst/>
          </a:prstGeom>
        </p:spPr>
      </p:pic>
      <p:pic>
        <p:nvPicPr>
          <p:cNvPr id="12" name="Picture 1825"/>
          <p:cNvPicPr/>
          <p:nvPr/>
        </p:nvPicPr>
        <p:blipFill>
          <a:blip r:embed="rId7"/>
          <a:stretch>
            <a:fillRect/>
          </a:stretch>
        </p:blipFill>
        <p:spPr>
          <a:xfrm>
            <a:off x="6972269" y="1561229"/>
            <a:ext cx="3418640" cy="4416557"/>
          </a:xfrm>
          <a:prstGeom prst="rect">
            <a:avLst/>
          </a:prstGeom>
        </p:spPr>
      </p:pic>
      <p:cxnSp>
        <p:nvCxnSpPr>
          <p:cNvPr id="6" name="Conector recto de flecha 5"/>
          <p:cNvCxnSpPr>
            <a:stCxn id="11" idx="3"/>
            <a:endCxn id="12" idx="1"/>
          </p:cNvCxnSpPr>
          <p:nvPr/>
        </p:nvCxnSpPr>
        <p:spPr bwMode="auto">
          <a:xfrm>
            <a:off x="6170837" y="3563971"/>
            <a:ext cx="801432" cy="1"/>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sp>
        <p:nvSpPr>
          <p:cNvPr id="19" name="Rectángulo 18"/>
          <p:cNvSpPr/>
          <p:nvPr/>
        </p:nvSpPr>
        <p:spPr>
          <a:xfrm>
            <a:off x="482600" y="5351513"/>
            <a:ext cx="3642344" cy="338554"/>
          </a:xfrm>
          <a:prstGeom prst="rect">
            <a:avLst/>
          </a:prstGeom>
        </p:spPr>
        <p:txBody>
          <a:bodyPr wrap="none">
            <a:spAutoFit/>
          </a:bodyPr>
          <a:lstStyle/>
          <a:p>
            <a:pPr lvl="1"/>
            <a:r>
              <a:rPr lang="en-US" sz="1600" dirty="0" err="1"/>
              <a:t>ChamberNozzleDynamic_Plate</a:t>
            </a:r>
            <a:endParaRPr lang="en-US" sz="1500" dirty="0"/>
          </a:p>
        </p:txBody>
      </p:sp>
      <p:sp>
        <p:nvSpPr>
          <p:cNvPr id="20" name="Rectángulo 19"/>
          <p:cNvSpPr/>
          <p:nvPr/>
        </p:nvSpPr>
        <p:spPr>
          <a:xfrm>
            <a:off x="4287577" y="5351513"/>
            <a:ext cx="2821021" cy="338554"/>
          </a:xfrm>
          <a:prstGeom prst="rect">
            <a:avLst/>
          </a:prstGeom>
        </p:spPr>
        <p:txBody>
          <a:bodyPr wrap="square">
            <a:spAutoFit/>
          </a:bodyPr>
          <a:lstStyle/>
          <a:p>
            <a:pPr lvl="1"/>
            <a:r>
              <a:rPr lang="en-US" sz="1600" dirty="0" err="1"/>
              <a:t>Preburner_Plate</a:t>
            </a:r>
            <a:endParaRPr lang="en-US" sz="1500" dirty="0"/>
          </a:p>
        </p:txBody>
      </p:sp>
    </p:spTree>
    <p:extLst>
      <p:ext uri="{BB962C8B-B14F-4D97-AF65-F5344CB8AC3E}">
        <p14:creationId xmlns:p14="http://schemas.microsoft.com/office/powerpoint/2010/main" val="3354242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2: </a:t>
            </a:r>
            <a:r>
              <a:rPr lang="es-ES" dirty="0" err="1"/>
              <a:t>Models</a:t>
            </a:r>
            <a:r>
              <a:rPr lang="es-ES" dirty="0"/>
              <a:t> </a:t>
            </a:r>
            <a:r>
              <a:rPr lang="es-ES" dirty="0" err="1"/>
              <a:t>implementation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22988"/>
            <a:ext cx="5606847" cy="699479"/>
          </a:xfrm>
          <a:prstGeom prst="rect">
            <a:avLst/>
          </a:prstGeom>
        </p:spPr>
      </p:pic>
      <p:sp>
        <p:nvSpPr>
          <p:cNvPr id="7" name="Marcador de contenido 6"/>
          <p:cNvSpPr>
            <a:spLocks noGrp="1"/>
          </p:cNvSpPr>
          <p:nvPr>
            <p:ph idx="1"/>
          </p:nvPr>
        </p:nvSpPr>
        <p:spPr>
          <a:xfrm>
            <a:off x="288321" y="476250"/>
            <a:ext cx="10958799" cy="5582652"/>
          </a:xfrm>
        </p:spPr>
        <p:txBody>
          <a:bodyPr/>
          <a:lstStyle/>
          <a:p>
            <a:r>
              <a:rPr lang="es-ES" sz="1700" dirty="0" err="1"/>
              <a:t>Implementation</a:t>
            </a:r>
            <a:r>
              <a:rPr lang="es-ES" sz="1700" dirty="0"/>
              <a:t> </a:t>
            </a:r>
            <a:r>
              <a:rPr lang="es-ES" sz="1700" dirty="0" err="1"/>
              <a:t>phase</a:t>
            </a:r>
            <a:r>
              <a:rPr lang="es-ES" sz="1700" dirty="0"/>
              <a:t>:</a:t>
            </a:r>
          </a:p>
          <a:p>
            <a:pPr lvl="1"/>
            <a:r>
              <a:rPr lang="es-ES" sz="1800" dirty="0"/>
              <a:t>LA SAPIENZA (UROME)</a:t>
            </a:r>
          </a:p>
          <a:p>
            <a:pPr lvl="2"/>
            <a:r>
              <a:rPr lang="es-ES" sz="1400" b="0" dirty="0">
                <a:solidFill>
                  <a:schemeClr val="bg1">
                    <a:lumMod val="85000"/>
                  </a:schemeClr>
                </a:solidFill>
              </a:rPr>
              <a:t>COKING IN CJ</a:t>
            </a:r>
          </a:p>
          <a:p>
            <a:pPr lvl="2"/>
            <a:r>
              <a:rPr lang="es-ES" sz="1400" b="0" dirty="0">
                <a:solidFill>
                  <a:schemeClr val="bg1">
                    <a:lumMod val="85000"/>
                  </a:schemeClr>
                </a:solidFill>
              </a:rPr>
              <a:t>HEAT AND MASS TRANSFER IN NOVEL INJECTORS</a:t>
            </a:r>
          </a:p>
          <a:p>
            <a:pPr lvl="2"/>
            <a:r>
              <a:rPr lang="es-ES" sz="1400" dirty="0">
                <a:solidFill>
                  <a:srgbClr val="FF0000"/>
                </a:solidFill>
              </a:rPr>
              <a:t>TURBOMACHINERY TRANSIENT MODELS</a:t>
            </a:r>
          </a:p>
          <a:p>
            <a:pPr marL="914400" lvl="2" indent="0">
              <a:buNone/>
            </a:pPr>
            <a:endParaRPr lang="es-ES" sz="1400" b="0" dirty="0"/>
          </a:p>
          <a:p>
            <a:pPr marL="914400" lvl="2" indent="0" algn="just" eaLnBrk="1" hangingPunct="1">
              <a:buNone/>
            </a:pPr>
            <a:endParaRPr lang="es-ES" sz="1100" b="0" dirty="0"/>
          </a:p>
          <a:p>
            <a:pPr marL="914400" lvl="2" indent="0" algn="just" eaLnBrk="1" hangingPunct="1">
              <a:buNone/>
            </a:pPr>
            <a:endParaRPr lang="es-ES" sz="1100" b="0" dirty="0"/>
          </a:p>
          <a:p>
            <a:pPr marL="914400" lvl="2" indent="0" algn="just" eaLnBrk="1" hangingPunct="1">
              <a:buNone/>
            </a:pPr>
            <a:r>
              <a:rPr lang="en-US" b="0" dirty="0"/>
              <a:t>New component: "</a:t>
            </a:r>
            <a:r>
              <a:rPr lang="en-US" b="0" dirty="0" err="1"/>
              <a:t>Pump_chilldown</a:t>
            </a:r>
            <a:r>
              <a:rPr lang="en-US" b="0" dirty="0"/>
              <a:t>". It is a topological component that is formed by the main fluid stream, plus a secondary stream in charge of chill down. </a:t>
            </a:r>
          </a:p>
          <a:p>
            <a:pPr lvl="2" algn="just" eaLnBrk="1" hangingPunct="1"/>
            <a:r>
              <a:rPr lang="en-US" b="0" dirty="0"/>
              <a:t>The proper heat exchange with the inclusion of thermal nodes and conduction elements has been taken into account. </a:t>
            </a:r>
          </a:p>
          <a:p>
            <a:pPr lvl="2" algn="just" eaLnBrk="1" hangingPunct="1"/>
            <a:r>
              <a:rPr lang="en-US" b="0" dirty="0"/>
              <a:t>A series of discretized volumes have been included to represent the different parts of the pump (impeller, volute, etc.) </a:t>
            </a:r>
            <a:endParaRPr lang="es-ES" sz="1400" dirty="0"/>
          </a:p>
          <a:p>
            <a:pPr lvl="1" algn="just" eaLnBrk="1" hangingPunct="1"/>
            <a:endParaRPr lang="en-US" sz="1500" dirty="0"/>
          </a:p>
          <a:p>
            <a:pPr lvl="2" algn="just" eaLnBrk="1" hangingPunct="1"/>
            <a:endParaRPr lang="en-US" sz="1500" dirty="0"/>
          </a:p>
          <a:p>
            <a:endParaRPr lang="en-US" dirty="0"/>
          </a:p>
        </p:txBody>
      </p:sp>
      <p:pic>
        <p:nvPicPr>
          <p:cNvPr id="8" name="Imagen 7"/>
          <p:cNvPicPr>
            <a:picLocks noChangeAspect="1"/>
          </p:cNvPicPr>
          <p:nvPr/>
        </p:nvPicPr>
        <p:blipFill rotWithShape="1">
          <a:blip r:embed="rId5"/>
          <a:srcRect b="19494"/>
          <a:stretch/>
        </p:blipFill>
        <p:spPr>
          <a:xfrm>
            <a:off x="9865427" y="1319387"/>
            <a:ext cx="1218224" cy="999658"/>
          </a:xfrm>
          <a:prstGeom prst="rect">
            <a:avLst/>
          </a:prstGeom>
        </p:spPr>
      </p:pic>
    </p:spTree>
    <p:extLst>
      <p:ext uri="{BB962C8B-B14F-4D97-AF65-F5344CB8AC3E}">
        <p14:creationId xmlns:p14="http://schemas.microsoft.com/office/powerpoint/2010/main" val="2327831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2: </a:t>
            </a:r>
            <a:r>
              <a:rPr lang="es-ES" dirty="0" err="1"/>
              <a:t>Models</a:t>
            </a:r>
            <a:r>
              <a:rPr lang="es-ES" dirty="0"/>
              <a:t> </a:t>
            </a:r>
            <a:r>
              <a:rPr lang="es-ES" dirty="0" err="1"/>
              <a:t>implementation</a:t>
            </a:r>
            <a:endParaRPr lang="en-US" dirty="0"/>
          </a:p>
        </p:txBody>
      </p:sp>
      <p:sp>
        <p:nvSpPr>
          <p:cNvPr id="7" name="Marcador de contenido 6"/>
          <p:cNvSpPr>
            <a:spLocks noGrp="1"/>
          </p:cNvSpPr>
          <p:nvPr>
            <p:ph idx="1"/>
          </p:nvPr>
        </p:nvSpPr>
        <p:spPr>
          <a:xfrm>
            <a:off x="288321" y="476250"/>
            <a:ext cx="10972800" cy="5582652"/>
          </a:xfrm>
        </p:spPr>
        <p:txBody>
          <a:bodyPr/>
          <a:lstStyle/>
          <a:p>
            <a:r>
              <a:rPr lang="en-US" sz="1700" dirty="0"/>
              <a:t>Development of pump component for transient chill down</a:t>
            </a:r>
          </a:p>
          <a:p>
            <a:pPr lvl="1"/>
            <a:r>
              <a:rPr lang="en-US" sz="1600" b="0" dirty="0"/>
              <a:t>The NPSH Calculation and Conservation Equations are the same of the Pump and Pump gen component </a:t>
            </a:r>
          </a:p>
          <a:p>
            <a:pPr lvl="1"/>
            <a:r>
              <a:rPr lang="en-US" sz="1600" b="0" dirty="0"/>
              <a:t>Cooling of the bearing cavity behind the impeller</a:t>
            </a:r>
          </a:p>
          <a:p>
            <a:pPr lvl="2"/>
            <a:r>
              <a:rPr lang="en-US" sz="1400" b="0" dirty="0"/>
              <a:t>Cooling coming from spilled from the main flow</a:t>
            </a:r>
          </a:p>
          <a:p>
            <a:pPr lvl="1"/>
            <a:endParaRPr lang="es-ES" sz="1100" dirty="0"/>
          </a:p>
          <a:p>
            <a:pPr lvl="2" algn="just" eaLnBrk="1" hangingPunct="1"/>
            <a:endParaRPr lang="es-ES" sz="1200" dirty="0"/>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6586" y="5977786"/>
            <a:ext cx="1963554" cy="880214"/>
          </a:xfrm>
          <a:prstGeom prst="rect">
            <a:avLst/>
          </a:prstGeom>
        </p:spPr>
      </p:pic>
      <p:pic>
        <p:nvPicPr>
          <p:cNvPr id="5" name="Imagen 4"/>
          <p:cNvPicPr>
            <a:picLocks noChangeAspect="1"/>
          </p:cNvPicPr>
          <p:nvPr/>
        </p:nvPicPr>
        <p:blipFill>
          <a:blip r:embed="rId4"/>
          <a:stretch>
            <a:fillRect/>
          </a:stretch>
        </p:blipFill>
        <p:spPr>
          <a:xfrm>
            <a:off x="2139739" y="6034146"/>
            <a:ext cx="5606847" cy="699479"/>
          </a:xfrm>
          <a:prstGeom prst="rect">
            <a:avLst/>
          </a:prstGeom>
        </p:spPr>
      </p:pic>
      <p:pic>
        <p:nvPicPr>
          <p:cNvPr id="9" name="Picture 45854"/>
          <p:cNvPicPr/>
          <p:nvPr/>
        </p:nvPicPr>
        <p:blipFill>
          <a:blip r:embed="rId5"/>
          <a:stretch>
            <a:fillRect/>
          </a:stretch>
        </p:blipFill>
        <p:spPr>
          <a:xfrm>
            <a:off x="158673" y="2565379"/>
            <a:ext cx="3699369" cy="2480438"/>
          </a:xfrm>
          <a:prstGeom prst="rect">
            <a:avLst/>
          </a:prstGeom>
        </p:spPr>
      </p:pic>
      <p:pic>
        <p:nvPicPr>
          <p:cNvPr id="11" name="Picture 2964"/>
          <p:cNvPicPr/>
          <p:nvPr/>
        </p:nvPicPr>
        <p:blipFill>
          <a:blip r:embed="rId6"/>
          <a:stretch>
            <a:fillRect/>
          </a:stretch>
        </p:blipFill>
        <p:spPr>
          <a:xfrm>
            <a:off x="4239366" y="2240959"/>
            <a:ext cx="5219700" cy="3129280"/>
          </a:xfrm>
          <a:prstGeom prst="rect">
            <a:avLst/>
          </a:prstGeom>
        </p:spPr>
      </p:pic>
      <p:cxnSp>
        <p:nvCxnSpPr>
          <p:cNvPr id="3" name="Conector recto de flecha 2"/>
          <p:cNvCxnSpPr>
            <a:stCxn id="11" idx="3"/>
          </p:cNvCxnSpPr>
          <p:nvPr/>
        </p:nvCxnSpPr>
        <p:spPr bwMode="auto">
          <a:xfrm>
            <a:off x="9459066" y="3805599"/>
            <a:ext cx="1021944" cy="0"/>
          </a:xfrm>
          <a:prstGeom prst="straightConnector1">
            <a:avLst/>
          </a:prstGeom>
          <a:ln w="28575">
            <a:solidFill>
              <a:schemeClr val="tx1"/>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p:cNvCxnSpPr>
            <a:stCxn id="9" idx="3"/>
            <a:endCxn id="11" idx="1"/>
          </p:cNvCxnSpPr>
          <p:nvPr/>
        </p:nvCxnSpPr>
        <p:spPr bwMode="auto">
          <a:xfrm>
            <a:off x="3728394" y="3805598"/>
            <a:ext cx="510972" cy="1"/>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pic>
        <p:nvPicPr>
          <p:cNvPr id="13" name="Imagen 12"/>
          <p:cNvPicPr>
            <a:picLocks noChangeAspect="1"/>
          </p:cNvPicPr>
          <p:nvPr/>
        </p:nvPicPr>
        <p:blipFill rotWithShape="1">
          <a:blip r:embed="rId7"/>
          <a:srcRect b="19494"/>
          <a:stretch/>
        </p:blipFill>
        <p:spPr>
          <a:xfrm>
            <a:off x="10652009" y="3207453"/>
            <a:ext cx="1218224" cy="999658"/>
          </a:xfrm>
          <a:prstGeom prst="rect">
            <a:avLst/>
          </a:prstGeom>
        </p:spPr>
      </p:pic>
    </p:spTree>
    <p:extLst>
      <p:ext uri="{BB962C8B-B14F-4D97-AF65-F5344CB8AC3E}">
        <p14:creationId xmlns:p14="http://schemas.microsoft.com/office/powerpoint/2010/main" val="752374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2: </a:t>
            </a:r>
            <a:r>
              <a:rPr lang="es-ES" dirty="0" err="1"/>
              <a:t>Models</a:t>
            </a:r>
            <a:r>
              <a:rPr lang="es-ES" dirty="0"/>
              <a:t> </a:t>
            </a:r>
            <a:r>
              <a:rPr lang="es-ES" dirty="0" err="1"/>
              <a:t>implementation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963" y="5966628"/>
            <a:ext cx="1963554" cy="880214"/>
          </a:xfrm>
          <a:prstGeom prst="rect">
            <a:avLst/>
          </a:prstGeom>
        </p:spPr>
      </p:pic>
      <p:pic>
        <p:nvPicPr>
          <p:cNvPr id="5" name="Imagen 4"/>
          <p:cNvPicPr>
            <a:picLocks noChangeAspect="1"/>
          </p:cNvPicPr>
          <p:nvPr/>
        </p:nvPicPr>
        <p:blipFill>
          <a:blip r:embed="rId4"/>
          <a:stretch>
            <a:fillRect/>
          </a:stretch>
        </p:blipFill>
        <p:spPr>
          <a:xfrm>
            <a:off x="2212116" y="6022988"/>
            <a:ext cx="5606847" cy="699479"/>
          </a:xfrm>
          <a:prstGeom prst="rect">
            <a:avLst/>
          </a:prstGeom>
        </p:spPr>
      </p:pic>
      <p:sp>
        <p:nvSpPr>
          <p:cNvPr id="7" name="Marcador de contenido 6"/>
          <p:cNvSpPr>
            <a:spLocks noGrp="1"/>
          </p:cNvSpPr>
          <p:nvPr>
            <p:ph idx="1"/>
          </p:nvPr>
        </p:nvSpPr>
        <p:spPr>
          <a:xfrm>
            <a:off x="288321" y="476250"/>
            <a:ext cx="10972800" cy="5582652"/>
          </a:xfrm>
        </p:spPr>
        <p:txBody>
          <a:bodyPr/>
          <a:lstStyle/>
          <a:p>
            <a:r>
              <a:rPr lang="es-ES" sz="1700" dirty="0" err="1"/>
              <a:t>Implementation</a:t>
            </a:r>
            <a:r>
              <a:rPr lang="es-ES" sz="1700" dirty="0"/>
              <a:t> </a:t>
            </a:r>
            <a:r>
              <a:rPr lang="es-ES" sz="1700" dirty="0" err="1"/>
              <a:t>phase</a:t>
            </a:r>
            <a:r>
              <a:rPr lang="es-ES" sz="1700" dirty="0"/>
              <a:t>:</a:t>
            </a:r>
          </a:p>
          <a:p>
            <a:pPr lvl="1"/>
            <a:r>
              <a:rPr lang="es-ES" sz="1800" dirty="0">
                <a:solidFill>
                  <a:schemeClr val="bg1">
                    <a:lumMod val="85000"/>
                  </a:schemeClr>
                </a:solidFill>
              </a:rPr>
              <a:t>LA SAPIENZA (UROME)</a:t>
            </a:r>
          </a:p>
          <a:p>
            <a:pPr lvl="2"/>
            <a:r>
              <a:rPr lang="es-ES" sz="1400" b="0" dirty="0">
                <a:solidFill>
                  <a:schemeClr val="bg1">
                    <a:lumMod val="85000"/>
                  </a:schemeClr>
                </a:solidFill>
              </a:rPr>
              <a:t>COKING IN CJ</a:t>
            </a:r>
          </a:p>
          <a:p>
            <a:pPr lvl="2"/>
            <a:r>
              <a:rPr lang="es-ES" sz="1400" b="0" dirty="0">
                <a:solidFill>
                  <a:schemeClr val="bg1">
                    <a:lumMod val="85000"/>
                  </a:schemeClr>
                </a:solidFill>
              </a:rPr>
              <a:t>HEAT AND MASS TRANSFER IN NOVEL INJECTORS</a:t>
            </a:r>
          </a:p>
          <a:p>
            <a:pPr lvl="2"/>
            <a:r>
              <a:rPr lang="es-ES" sz="1400" b="0" dirty="0">
                <a:solidFill>
                  <a:schemeClr val="bg1">
                    <a:lumMod val="85000"/>
                  </a:schemeClr>
                </a:solidFill>
              </a:rPr>
              <a:t>TURBOMACHINERY TRANSIENT MODELS</a:t>
            </a:r>
          </a:p>
          <a:p>
            <a:pPr lvl="1"/>
            <a:endParaRPr lang="es-ES" sz="1100" dirty="0"/>
          </a:p>
          <a:p>
            <a:pPr lvl="1"/>
            <a:endParaRPr lang="es-ES" sz="1100" dirty="0"/>
          </a:p>
          <a:p>
            <a:pPr lvl="1"/>
            <a:endParaRPr lang="es-ES" sz="1100" dirty="0"/>
          </a:p>
          <a:p>
            <a:pPr lvl="1"/>
            <a:endParaRPr lang="es-ES" sz="1100" dirty="0"/>
          </a:p>
          <a:p>
            <a:pPr lvl="1"/>
            <a:r>
              <a:rPr lang="es-ES" sz="1800" dirty="0"/>
              <a:t>EMPRESARIOS AGRUPADOS (EAI)</a:t>
            </a:r>
          </a:p>
          <a:p>
            <a:pPr lvl="2"/>
            <a:r>
              <a:rPr lang="es-ES" sz="1400" b="0" dirty="0"/>
              <a:t>MONOPROPELLANT MODELLING</a:t>
            </a:r>
          </a:p>
          <a:p>
            <a:pPr lvl="3"/>
            <a:r>
              <a:rPr lang="es-ES" sz="1200" b="0" dirty="0" err="1"/>
              <a:t>Injectors</a:t>
            </a:r>
            <a:endParaRPr lang="es-ES" sz="1200" b="0" dirty="0"/>
          </a:p>
          <a:p>
            <a:pPr lvl="3"/>
            <a:r>
              <a:rPr lang="es-ES" sz="1200" b="0" dirty="0" err="1"/>
              <a:t>Catalytic</a:t>
            </a:r>
            <a:r>
              <a:rPr lang="es-ES" sz="1200" b="0" dirty="0"/>
              <a:t> </a:t>
            </a:r>
            <a:r>
              <a:rPr lang="es-ES" sz="1200" b="0" dirty="0" err="1"/>
              <a:t>bed</a:t>
            </a:r>
            <a:endParaRPr lang="es-ES" sz="1200" b="0" dirty="0"/>
          </a:p>
          <a:p>
            <a:pPr lvl="3"/>
            <a:r>
              <a:rPr lang="es-ES" sz="1200" b="0" dirty="0" err="1"/>
              <a:t>Chemistry</a:t>
            </a:r>
            <a:r>
              <a:rPr lang="es-ES" sz="1200" b="0" dirty="0"/>
              <a:t> </a:t>
            </a:r>
            <a:r>
              <a:rPr lang="es-ES" sz="1200" b="0" dirty="0" err="1"/>
              <a:t>models</a:t>
            </a:r>
            <a:endParaRPr lang="es-ES" sz="1200" b="0" dirty="0"/>
          </a:p>
          <a:p>
            <a:pPr lvl="2"/>
            <a:r>
              <a:rPr lang="es-ES" sz="1400" b="0" dirty="0"/>
              <a:t>FINITE RATE FOR LOX/CH4</a:t>
            </a:r>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spTree>
    <p:extLst>
      <p:ext uri="{BB962C8B-B14F-4D97-AF65-F5344CB8AC3E}">
        <p14:creationId xmlns:p14="http://schemas.microsoft.com/office/powerpoint/2010/main" val="2243449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2: </a:t>
            </a:r>
            <a:r>
              <a:rPr lang="es-ES" dirty="0" err="1"/>
              <a:t>Models</a:t>
            </a:r>
            <a:r>
              <a:rPr lang="es-ES" dirty="0"/>
              <a:t> </a:t>
            </a:r>
            <a:r>
              <a:rPr lang="es-ES" dirty="0" err="1"/>
              <a:t>implementation</a:t>
            </a:r>
            <a:endParaRPr lang="en-US" dirty="0"/>
          </a:p>
        </p:txBody>
      </p:sp>
      <p:sp>
        <p:nvSpPr>
          <p:cNvPr id="7" name="Marcador de contenido 6"/>
          <p:cNvSpPr>
            <a:spLocks noGrp="1"/>
          </p:cNvSpPr>
          <p:nvPr>
            <p:ph idx="1"/>
          </p:nvPr>
        </p:nvSpPr>
        <p:spPr>
          <a:xfrm>
            <a:off x="288321" y="476250"/>
            <a:ext cx="10972800" cy="5582652"/>
          </a:xfrm>
        </p:spPr>
        <p:txBody>
          <a:bodyPr/>
          <a:lstStyle/>
          <a:p>
            <a:r>
              <a:rPr lang="en-US" sz="1700" dirty="0"/>
              <a:t>Finite </a:t>
            </a:r>
            <a:r>
              <a:rPr lang="en-US" dirty="0"/>
              <a:t>Rate</a:t>
            </a:r>
            <a:r>
              <a:rPr lang="en-US" sz="1700" dirty="0"/>
              <a:t> Chemistry for LOX/CH4 combustions</a:t>
            </a:r>
          </a:p>
          <a:p>
            <a:pPr lvl="1"/>
            <a:r>
              <a:rPr lang="en-US" sz="1800" b="0" dirty="0"/>
              <a:t>Modification of the Abstract combustor components to select Arrhenius cases</a:t>
            </a:r>
          </a:p>
          <a:p>
            <a:pPr lvl="2"/>
            <a:r>
              <a:rPr lang="en-US" sz="1800" b="0" dirty="0"/>
              <a:t>4 options loaded in </a:t>
            </a:r>
            <a:r>
              <a:rPr lang="en-US" sz="1800" b="0" dirty="0" err="1"/>
              <a:t>Arrh_option</a:t>
            </a:r>
            <a:endParaRPr lang="en-US" sz="1800" b="0" dirty="0"/>
          </a:p>
          <a:p>
            <a:pPr lvl="3"/>
            <a:r>
              <a:rPr lang="en-US" sz="1600" b="0" dirty="0"/>
              <a:t>TSR_Stoich-21</a:t>
            </a:r>
          </a:p>
          <a:p>
            <a:pPr lvl="3"/>
            <a:r>
              <a:rPr lang="en-US" sz="1600" b="0" dirty="0"/>
              <a:t>TSR_Stoich-12</a:t>
            </a:r>
          </a:p>
          <a:p>
            <a:pPr lvl="3"/>
            <a:r>
              <a:rPr lang="en-US" sz="1600" b="0" dirty="0"/>
              <a:t>TSR_Lean-14</a:t>
            </a:r>
          </a:p>
          <a:p>
            <a:pPr lvl="3"/>
            <a:r>
              <a:rPr lang="en-US" sz="1600" b="0" dirty="0"/>
              <a:t>Global</a:t>
            </a:r>
          </a:p>
          <a:p>
            <a:pPr lvl="3"/>
            <a:endParaRPr lang="es-ES" sz="1600" b="0" dirty="0"/>
          </a:p>
          <a:p>
            <a:pPr lvl="3"/>
            <a:endParaRPr lang="es-ES" sz="1600" b="0" dirty="0"/>
          </a:p>
          <a:p>
            <a:pPr lvl="2"/>
            <a:r>
              <a:rPr lang="en-US" sz="1800" b="0" dirty="0"/>
              <a:t>New chemicals included to the CEA database of ESPSS</a:t>
            </a:r>
          </a:p>
          <a:p>
            <a:pPr lvl="3"/>
            <a:r>
              <a:rPr lang="en-US" sz="1600" b="0" dirty="0"/>
              <a:t>CH3, C2H, C3H3, CH3O</a:t>
            </a:r>
          </a:p>
          <a:p>
            <a:pPr lvl="3"/>
            <a:r>
              <a:rPr lang="en-US" b="0" dirty="0"/>
              <a:t>All the schemes have been tested and validated in terms of equilibrium temperature and composition, counter flow diffusion flames and perfectly stirred reactor calculations. The results showed comparable or superior performance compared to the Zhukov scheme. </a:t>
            </a:r>
            <a:endParaRPr lang="en-US" sz="1900" b="0" dirty="0"/>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690" y="5977786"/>
            <a:ext cx="1963554" cy="880214"/>
          </a:xfrm>
          <a:prstGeom prst="rect">
            <a:avLst/>
          </a:prstGeom>
        </p:spPr>
      </p:pic>
      <p:pic>
        <p:nvPicPr>
          <p:cNvPr id="5" name="Imagen 4"/>
          <p:cNvPicPr>
            <a:picLocks noChangeAspect="1"/>
          </p:cNvPicPr>
          <p:nvPr/>
        </p:nvPicPr>
        <p:blipFill>
          <a:blip r:embed="rId4"/>
          <a:stretch>
            <a:fillRect/>
          </a:stretch>
        </p:blipFill>
        <p:spPr>
          <a:xfrm>
            <a:off x="2221843" y="6034146"/>
            <a:ext cx="5606847" cy="699479"/>
          </a:xfrm>
          <a:prstGeom prst="rect">
            <a:avLst/>
          </a:prstGeom>
        </p:spPr>
      </p:pic>
      <p:pic>
        <p:nvPicPr>
          <p:cNvPr id="2" name="Imagen 1"/>
          <p:cNvPicPr>
            <a:picLocks noChangeAspect="1"/>
          </p:cNvPicPr>
          <p:nvPr/>
        </p:nvPicPr>
        <p:blipFill>
          <a:blip r:embed="rId5"/>
          <a:stretch>
            <a:fillRect/>
          </a:stretch>
        </p:blipFill>
        <p:spPr>
          <a:xfrm>
            <a:off x="5584705" y="1443407"/>
            <a:ext cx="5123534" cy="1632975"/>
          </a:xfrm>
          <a:prstGeom prst="rect">
            <a:avLst/>
          </a:prstGeom>
        </p:spPr>
      </p:pic>
    </p:spTree>
    <p:extLst>
      <p:ext uri="{BB962C8B-B14F-4D97-AF65-F5344CB8AC3E}">
        <p14:creationId xmlns:p14="http://schemas.microsoft.com/office/powerpoint/2010/main" val="1122955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2: </a:t>
            </a:r>
            <a:r>
              <a:rPr lang="es-ES" dirty="0" err="1"/>
              <a:t>Models</a:t>
            </a:r>
            <a:r>
              <a:rPr lang="es-ES" dirty="0"/>
              <a:t> </a:t>
            </a:r>
            <a:r>
              <a:rPr lang="es-ES" dirty="0" err="1"/>
              <a:t>implementation</a:t>
            </a:r>
            <a:endParaRPr lang="en-US" dirty="0"/>
          </a:p>
        </p:txBody>
      </p:sp>
      <mc:AlternateContent xmlns:mc="http://schemas.openxmlformats.org/markup-compatibility/2006" xmlns:a14="http://schemas.microsoft.com/office/drawing/2010/main">
        <mc:Choice Requires="a14">
          <p:sp>
            <p:nvSpPr>
              <p:cNvPr id="7" name="Marcador de contenido 6"/>
              <p:cNvSpPr>
                <a:spLocks noGrp="1"/>
              </p:cNvSpPr>
              <p:nvPr>
                <p:ph idx="1"/>
              </p:nvPr>
            </p:nvSpPr>
            <p:spPr>
              <a:xfrm>
                <a:off x="288321" y="476250"/>
                <a:ext cx="10972800" cy="5582652"/>
              </a:xfrm>
            </p:spPr>
            <p:txBody>
              <a:bodyPr/>
              <a:lstStyle/>
              <a:p>
                <a:r>
                  <a:rPr lang="en-US" dirty="0"/>
                  <a:t>Monopropellant</a:t>
                </a:r>
                <a:r>
                  <a:rPr lang="en-US" sz="1700" dirty="0"/>
                  <a:t> HTP</a:t>
                </a:r>
                <a:endParaRPr lang="es-ES" sz="1200" dirty="0"/>
              </a:p>
              <a:p>
                <a:pPr lvl="1"/>
                <a:r>
                  <a:rPr lang="en-US" sz="1600" b="0" dirty="0"/>
                  <a:t>Development of specific functions for the calculation of properties of liquid/gas mixture in HTP decomposition</a:t>
                </a:r>
              </a:p>
              <a:p>
                <a:pPr lvl="2"/>
                <a:r>
                  <a:rPr lang="en-US" b="0" dirty="0"/>
                  <a:t>Calculation of P,T of HTP as a function of u and </a:t>
                </a:r>
                <a14:m>
                  <m:oMath xmlns:m="http://schemas.openxmlformats.org/officeDocument/2006/math">
                    <m:r>
                      <a:rPr lang="en-US" b="0" i="1" smtClean="0">
                        <a:latin typeface="Cambria Math" panose="02040503050406030204" pitchFamily="18" charset="0"/>
                      </a:rPr>
                      <m:t>𝜌</m:t>
                    </m:r>
                  </m:oMath>
                </a14:m>
                <a:r>
                  <a:rPr lang="es-ES" b="0" dirty="0"/>
                  <a:t> and </a:t>
                </a:r>
                <a14:m>
                  <m:oMath xmlns:m="http://schemas.openxmlformats.org/officeDocument/2006/math">
                    <m:sSub>
                      <m:sSubPr>
                        <m:ctrlPr>
                          <a:rPr lang="es-ES" b="0" i="1" dirty="0" smtClean="0">
                            <a:latin typeface="Cambria Math" panose="02040503050406030204" pitchFamily="18" charset="0"/>
                          </a:rPr>
                        </m:ctrlPr>
                      </m:sSubPr>
                      <m:e>
                        <m:r>
                          <m:rPr>
                            <m:sty m:val="p"/>
                          </m:rPr>
                          <a:rPr lang="es-ES" b="0" i="0" dirty="0" smtClean="0">
                            <a:latin typeface="Cambria Math" panose="02040503050406030204" pitchFamily="18" charset="0"/>
                          </a:rPr>
                          <m:t>w</m:t>
                        </m:r>
                      </m:e>
                      <m:sub>
                        <m:r>
                          <m:rPr>
                            <m:sty m:val="p"/>
                          </m:rPr>
                          <a:rPr lang="es-ES" b="0" i="0" dirty="0" smtClean="0">
                            <a:latin typeface="Cambria Math" panose="02040503050406030204" pitchFamily="18" charset="0"/>
                          </a:rPr>
                          <m:t>H</m:t>
                        </m:r>
                        <m:r>
                          <a:rPr lang="es-ES" b="0" i="0" dirty="0" smtClean="0">
                            <a:latin typeface="Cambria Math" panose="02040503050406030204" pitchFamily="18" charset="0"/>
                          </a:rPr>
                          <m:t>2</m:t>
                        </m:r>
                        <m:r>
                          <m:rPr>
                            <m:sty m:val="p"/>
                          </m:rPr>
                          <a:rPr lang="en-US" b="0" i="0" dirty="0" smtClean="0">
                            <a:latin typeface="Cambria Math" panose="02040503050406030204" pitchFamily="18" charset="0"/>
                          </a:rPr>
                          <m:t>O</m:t>
                        </m:r>
                        <m:sSub>
                          <m:sSubPr>
                            <m:ctrlPr>
                              <a:rPr lang="en-US" b="0" i="1" dirty="0" smtClean="0">
                                <a:latin typeface="Cambria Math" panose="02040503050406030204" pitchFamily="18" charset="0"/>
                              </a:rPr>
                            </m:ctrlPr>
                          </m:sSubPr>
                          <m:e>
                            <m:r>
                              <a:rPr lang="en-US" b="0" i="0" dirty="0" smtClean="0">
                                <a:latin typeface="Cambria Math" panose="02040503050406030204" pitchFamily="18" charset="0"/>
                              </a:rPr>
                              <m:t>2</m:t>
                            </m:r>
                          </m:e>
                          <m:sub>
                            <m:r>
                              <m:rPr>
                                <m:sty m:val="p"/>
                              </m:rPr>
                              <a:rPr lang="en-US" b="0" i="0" dirty="0" smtClean="0">
                                <a:latin typeface="Cambria Math" panose="02040503050406030204" pitchFamily="18" charset="0"/>
                              </a:rPr>
                              <m:t>HTP</m:t>
                            </m:r>
                          </m:sub>
                        </m:sSub>
                      </m:sub>
                    </m:sSub>
                  </m:oMath>
                </a14:m>
                <a:endParaRPr lang="es-ES" b="0" dirty="0"/>
              </a:p>
              <a:p>
                <a:pPr lvl="3"/>
                <a:r>
                  <a:rPr lang="en-US" b="0" dirty="0" err="1"/>
                  <a:t>HTP_Mix_state_vs_ru</a:t>
                </a:r>
                <a:endParaRPr lang="es-ES" b="0" dirty="0"/>
              </a:p>
              <a:p>
                <a:pPr lvl="2"/>
                <a:r>
                  <a:rPr lang="en-US" b="0" dirty="0"/>
                  <a:t>Transport properties f(</a:t>
                </a:r>
                <a:r>
                  <a:rPr lang="en-US" b="0" dirty="0" err="1"/>
                  <a:t>P,T,</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𝐻𝑇𝑃</m:t>
                        </m:r>
                      </m:sub>
                    </m:sSub>
                  </m:oMath>
                </a14:m>
                <a:r>
                  <a:rPr lang="en-US" b="0" dirty="0"/>
                  <a:t>)</a:t>
                </a:r>
              </a:p>
              <a:p>
                <a:pPr lvl="3"/>
                <a:r>
                  <a:rPr lang="en-US" b="0" dirty="0" err="1"/>
                  <a:t>HTP_visc_vs_pT</a:t>
                </a:r>
                <a:r>
                  <a:rPr lang="en-US" b="0" dirty="0"/>
                  <a:t> or </a:t>
                </a:r>
                <a:r>
                  <a:rPr lang="en-US" b="0" dirty="0" err="1"/>
                  <a:t>HTP_cond_vs_pT</a:t>
                </a:r>
                <a:endParaRPr lang="en-US" b="0" dirty="0"/>
              </a:p>
              <a:p>
                <a:pPr lvl="2"/>
                <a:r>
                  <a:rPr lang="en-US" b="0" dirty="0"/>
                  <a:t>Thermodynamic properties f(P,T, </a:t>
                </a:r>
                <a14:m>
                  <m:oMath xmlns:m="http://schemas.openxmlformats.org/officeDocument/2006/math">
                    <m:sSub>
                      <m:sSubPr>
                        <m:ctrlPr>
                          <a:rPr lang="en-US" b="0" i="1" dirty="0">
                            <a:latin typeface="Cambria Math" panose="02040503050406030204" pitchFamily="18" charset="0"/>
                          </a:rPr>
                        </m:ctrlPr>
                      </m:sSubPr>
                      <m:e>
                        <m:r>
                          <a:rPr lang="en-US" b="0" i="1" dirty="0">
                            <a:latin typeface="Cambria Math" panose="02040503050406030204" pitchFamily="18" charset="0"/>
                          </a:rPr>
                          <m:t>𝑥</m:t>
                        </m:r>
                      </m:e>
                      <m:sub>
                        <m:r>
                          <a:rPr lang="en-US" b="0" i="1" dirty="0">
                            <a:latin typeface="Cambria Math" panose="02040503050406030204" pitchFamily="18" charset="0"/>
                          </a:rPr>
                          <m:t>𝐻𝑇𝑃</m:t>
                        </m:r>
                      </m:sub>
                    </m:sSub>
                    <m:r>
                      <a:rPr lang="en-US" b="0" i="1" dirty="0" smtClean="0">
                        <a:latin typeface="Cambria Math" panose="02040503050406030204" pitchFamily="18" charset="0"/>
                      </a:rPr>
                      <m:t> </m:t>
                    </m:r>
                  </m:oMath>
                </a14:m>
                <a:r>
                  <a:rPr lang="en-US" b="0" dirty="0"/>
                  <a:t>) </a:t>
                </a:r>
              </a:p>
              <a:p>
                <a:pPr lvl="3"/>
                <a:r>
                  <a:rPr lang="en-US" b="0" dirty="0" err="1"/>
                  <a:t>HTP_prop_vs_pT</a:t>
                </a:r>
                <a:endParaRPr lang="en-US" b="0" dirty="0"/>
              </a:p>
              <a:p>
                <a:pPr lvl="4"/>
                <a:r>
                  <a:rPr lang="en-US" b="0" dirty="0" err="1"/>
                  <a:t>Density,h,Psat,Tboil,vsound</a:t>
                </a:r>
                <a:endParaRPr lang="es-ES" b="0" dirty="0"/>
              </a:p>
              <a:p>
                <a:pPr lvl="1"/>
                <a:r>
                  <a:rPr lang="en-US" sz="1600" b="0" dirty="0"/>
                  <a:t>Integration of property files into ESPSS</a:t>
                </a:r>
              </a:p>
              <a:p>
                <a:pPr lvl="2"/>
                <a:r>
                  <a:rPr lang="en-US" sz="1500" b="0" dirty="0"/>
                  <a:t>Including multiple perfect liquid files with varying HTP mass composition</a:t>
                </a:r>
              </a:p>
              <a:p>
                <a:pPr lvl="3"/>
                <a:r>
                  <a:rPr lang="en-US" sz="1400" b="0" dirty="0"/>
                  <a:t>85, 87.5, 90, 92, 95, 98, 100 (%)</a:t>
                </a:r>
              </a:p>
            </p:txBody>
          </p:sp>
        </mc:Choice>
        <mc:Fallback xmlns="">
          <p:sp>
            <p:nvSpPr>
              <p:cNvPr id="7" name="Marcador de contenido 6"/>
              <p:cNvSpPr>
                <a:spLocks noGrp="1" noRot="1" noChangeAspect="1" noMove="1" noResize="1" noEditPoints="1" noAdjustHandles="1" noChangeArrowheads="1" noChangeShapeType="1" noTextEdit="1"/>
              </p:cNvSpPr>
              <p:nvPr>
                <p:ph idx="1"/>
              </p:nvPr>
            </p:nvSpPr>
            <p:spPr>
              <a:xfrm>
                <a:off x="288321" y="476250"/>
                <a:ext cx="10972800" cy="5582652"/>
              </a:xfrm>
              <a:blipFill>
                <a:blip r:embed="rId3"/>
                <a:stretch>
                  <a:fillRect l="-333" t="-546"/>
                </a:stretch>
              </a:blipFill>
            </p:spPr>
            <p:txBody>
              <a:bodyPr/>
              <a:lstStyle/>
              <a:p>
                <a:r>
                  <a:rPr lang="es-ES">
                    <a:noFill/>
                  </a:rPr>
                  <a:t> </a:t>
                </a:r>
              </a:p>
            </p:txBody>
          </p:sp>
        </mc:Fallback>
      </mc:AlternateContent>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7329" y="5977786"/>
            <a:ext cx="1963554" cy="880214"/>
          </a:xfrm>
          <a:prstGeom prst="rect">
            <a:avLst/>
          </a:prstGeom>
        </p:spPr>
      </p:pic>
      <p:pic>
        <p:nvPicPr>
          <p:cNvPr id="5" name="Imagen 4"/>
          <p:cNvPicPr>
            <a:picLocks noChangeAspect="1"/>
          </p:cNvPicPr>
          <p:nvPr/>
        </p:nvPicPr>
        <p:blipFill>
          <a:blip r:embed="rId5"/>
          <a:stretch>
            <a:fillRect/>
          </a:stretch>
        </p:blipFill>
        <p:spPr>
          <a:xfrm>
            <a:off x="2270482" y="6034146"/>
            <a:ext cx="5606847" cy="699479"/>
          </a:xfrm>
          <a:prstGeom prst="rect">
            <a:avLst/>
          </a:prstGeom>
        </p:spPr>
      </p:pic>
    </p:spTree>
    <p:extLst>
      <p:ext uri="{BB962C8B-B14F-4D97-AF65-F5344CB8AC3E}">
        <p14:creationId xmlns:p14="http://schemas.microsoft.com/office/powerpoint/2010/main" val="3317568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n-US" dirty="0"/>
              <a:t>Introduction</a:t>
            </a:r>
          </a:p>
        </p:txBody>
      </p:sp>
      <p:sp>
        <p:nvSpPr>
          <p:cNvPr id="7" name="Marcador de contenido 6"/>
          <p:cNvSpPr>
            <a:spLocks noGrp="1"/>
          </p:cNvSpPr>
          <p:nvPr>
            <p:ph idx="1"/>
          </p:nvPr>
        </p:nvSpPr>
        <p:spPr>
          <a:xfrm>
            <a:off x="288321" y="476250"/>
            <a:ext cx="10972800" cy="5582652"/>
          </a:xfrm>
        </p:spPr>
        <p:txBody>
          <a:bodyPr/>
          <a:lstStyle/>
          <a:p>
            <a:r>
              <a:rPr lang="es-ES" sz="1700" dirty="0"/>
              <a:t>Project </a:t>
            </a:r>
            <a:r>
              <a:rPr lang="es-ES" sz="1700" dirty="0" err="1"/>
              <a:t>goal</a:t>
            </a:r>
            <a:r>
              <a:rPr lang="es-ES" sz="1700" dirty="0"/>
              <a:t>: </a:t>
            </a:r>
            <a:r>
              <a:rPr lang="en-US" sz="1600" b="0" dirty="0"/>
              <a:t>The objective is to improve ESPSS capabilities applied to transient simulations of complete chemical propulsion systems using novel propellants. Agreement of 10% during operation sequence.</a:t>
            </a:r>
          </a:p>
          <a:p>
            <a:endParaRPr lang="es-ES" dirty="0"/>
          </a:p>
          <a:p>
            <a:pPr lvl="1" algn="just" eaLnBrk="1" hangingPunct="1"/>
            <a:r>
              <a:rPr lang="es-ES" sz="1400" dirty="0" err="1"/>
              <a:t>Branch</a:t>
            </a:r>
            <a:r>
              <a:rPr lang="es-ES" sz="1400" dirty="0"/>
              <a:t> 1: LOX/ CH4. M10 </a:t>
            </a:r>
            <a:r>
              <a:rPr lang="es-ES" sz="1400" dirty="0" err="1"/>
              <a:t>Upper</a:t>
            </a:r>
            <a:r>
              <a:rPr lang="es-ES" sz="1400" dirty="0"/>
              <a:t> </a:t>
            </a:r>
            <a:r>
              <a:rPr lang="es-ES" sz="1400" dirty="0" err="1"/>
              <a:t>Stage</a:t>
            </a:r>
            <a:endParaRPr lang="es-ES" sz="1400" dirty="0"/>
          </a:p>
          <a:p>
            <a:pPr lvl="2" algn="just" eaLnBrk="1" hangingPunct="1"/>
            <a:r>
              <a:rPr lang="es-ES" sz="1400" dirty="0"/>
              <a:t>Task1: </a:t>
            </a:r>
            <a:r>
              <a:rPr lang="es-ES" sz="1400" dirty="0" err="1"/>
              <a:t>Model</a:t>
            </a:r>
            <a:r>
              <a:rPr lang="es-ES" sz="1400" dirty="0"/>
              <a:t> </a:t>
            </a:r>
            <a:r>
              <a:rPr lang="es-ES" sz="1400" dirty="0" err="1"/>
              <a:t>identification</a:t>
            </a:r>
            <a:endParaRPr lang="es-ES" sz="1400" dirty="0"/>
          </a:p>
          <a:p>
            <a:pPr lvl="3" algn="just" eaLnBrk="1" hangingPunct="1"/>
            <a:r>
              <a:rPr lang="en-US" sz="1400" b="0" dirty="0">
                <a:solidFill>
                  <a:srgbClr val="2C69B2"/>
                </a:solidFill>
              </a:rPr>
              <a:t>Turbo-machinery thermal, mechanical and fluid dynamic transient models.</a:t>
            </a:r>
          </a:p>
          <a:p>
            <a:pPr lvl="3" algn="just" eaLnBrk="1" hangingPunct="1"/>
            <a:r>
              <a:rPr lang="en-US" sz="1400" b="0" dirty="0">
                <a:solidFill>
                  <a:srgbClr val="2C69B2"/>
                </a:solidFill>
              </a:rPr>
              <a:t>Reduced-order finite rate chemistry models for LOX/CH4.</a:t>
            </a:r>
          </a:p>
          <a:p>
            <a:pPr lvl="3" algn="just" eaLnBrk="1" hangingPunct="1"/>
            <a:r>
              <a:rPr lang="en-US" sz="1400" b="0" dirty="0">
                <a:solidFill>
                  <a:srgbClr val="2C69B2"/>
                </a:solidFill>
              </a:rPr>
              <a:t>Pyrolysis and coking phenomena within cooling jackets.</a:t>
            </a:r>
          </a:p>
          <a:p>
            <a:pPr lvl="3" algn="just" eaLnBrk="1" hangingPunct="1"/>
            <a:r>
              <a:rPr lang="en-US" sz="1400" b="0" dirty="0">
                <a:solidFill>
                  <a:srgbClr val="2C69B2"/>
                </a:solidFill>
              </a:rPr>
              <a:t>Heat and mass transfer in novel injectors for LOX/CH4.</a:t>
            </a:r>
            <a:endParaRPr lang="es-ES" sz="1400" b="0" dirty="0">
              <a:solidFill>
                <a:srgbClr val="2C69B2"/>
              </a:solidFill>
            </a:endParaRPr>
          </a:p>
          <a:p>
            <a:pPr lvl="2" algn="just" eaLnBrk="1" hangingPunct="1"/>
            <a:r>
              <a:rPr lang="es-ES" sz="1400" dirty="0"/>
              <a:t>Task2: </a:t>
            </a:r>
            <a:r>
              <a:rPr lang="es-ES" sz="1400" dirty="0" err="1"/>
              <a:t>Implementation</a:t>
            </a:r>
            <a:endParaRPr lang="es-ES" sz="1400" dirty="0"/>
          </a:p>
          <a:p>
            <a:pPr lvl="2" algn="just" eaLnBrk="1" hangingPunct="1"/>
            <a:r>
              <a:rPr lang="es-ES" sz="1400" dirty="0"/>
              <a:t>Task3: </a:t>
            </a:r>
            <a:r>
              <a:rPr lang="es-ES" sz="1400" dirty="0" err="1"/>
              <a:t>Validation</a:t>
            </a:r>
            <a:endParaRPr lang="es-ES" sz="1400" dirty="0"/>
          </a:p>
          <a:p>
            <a:pPr lvl="2" algn="just" eaLnBrk="1" hangingPunct="1"/>
            <a:endParaRPr lang="es-ES" sz="1400" dirty="0"/>
          </a:p>
          <a:p>
            <a:pPr lvl="1" algn="just" eaLnBrk="1" hangingPunct="1"/>
            <a:r>
              <a:rPr lang="es-ES" sz="1400" dirty="0" err="1"/>
              <a:t>Branch</a:t>
            </a:r>
            <a:r>
              <a:rPr lang="es-ES" sz="1400" dirty="0"/>
              <a:t> 2: </a:t>
            </a:r>
            <a:r>
              <a:rPr lang="es-ES" sz="1400" dirty="0" err="1"/>
              <a:t>Monopropellant</a:t>
            </a:r>
            <a:r>
              <a:rPr lang="es-ES" sz="1400" dirty="0"/>
              <a:t> case. RACS – VEGA C</a:t>
            </a:r>
          </a:p>
          <a:p>
            <a:pPr lvl="2" algn="just" eaLnBrk="1" hangingPunct="1"/>
            <a:r>
              <a:rPr lang="es-ES" sz="1400" dirty="0"/>
              <a:t>Task1: </a:t>
            </a:r>
            <a:r>
              <a:rPr lang="es-ES" sz="1400" dirty="0" err="1"/>
              <a:t>Model</a:t>
            </a:r>
            <a:r>
              <a:rPr lang="es-ES" sz="1400" dirty="0"/>
              <a:t> </a:t>
            </a:r>
            <a:r>
              <a:rPr lang="es-ES" sz="1400" dirty="0" err="1"/>
              <a:t>identification</a:t>
            </a:r>
            <a:endParaRPr lang="es-ES" sz="1400" dirty="0"/>
          </a:p>
          <a:p>
            <a:pPr lvl="3" algn="just" eaLnBrk="1" hangingPunct="1"/>
            <a:r>
              <a:rPr lang="en-US" sz="1400" b="0" dirty="0">
                <a:solidFill>
                  <a:srgbClr val="2C69B2"/>
                </a:solidFill>
              </a:rPr>
              <a:t>Instabilities modelling in the catalysts of monopropellant thrusters.</a:t>
            </a:r>
          </a:p>
          <a:p>
            <a:pPr lvl="3" algn="just" eaLnBrk="1" hangingPunct="1"/>
            <a:r>
              <a:rPr lang="en-US" sz="1400" b="0" dirty="0">
                <a:solidFill>
                  <a:srgbClr val="2C69B2"/>
                </a:solidFill>
              </a:rPr>
              <a:t>Reduced-order finite rate chemistry models for H2O2 and other green propellants.</a:t>
            </a:r>
          </a:p>
          <a:p>
            <a:pPr lvl="3" algn="just" eaLnBrk="1" hangingPunct="1"/>
            <a:r>
              <a:rPr lang="en-US" sz="1400" b="0" dirty="0">
                <a:solidFill>
                  <a:srgbClr val="2C69B2"/>
                </a:solidFill>
              </a:rPr>
              <a:t>Chemistry models for H2O2 and other green propellants.</a:t>
            </a:r>
          </a:p>
          <a:p>
            <a:pPr lvl="3" algn="just" eaLnBrk="1" hangingPunct="1"/>
            <a:r>
              <a:rPr lang="en-US" sz="1400" b="0" dirty="0">
                <a:solidFill>
                  <a:srgbClr val="2C69B2"/>
                </a:solidFill>
              </a:rPr>
              <a:t>Injectors modelling for monopropellants.</a:t>
            </a:r>
            <a:endParaRPr lang="es-ES" sz="1400" b="0" dirty="0">
              <a:solidFill>
                <a:srgbClr val="2C69B2"/>
              </a:solidFill>
            </a:endParaRPr>
          </a:p>
          <a:p>
            <a:pPr lvl="2" algn="just" eaLnBrk="1" hangingPunct="1"/>
            <a:r>
              <a:rPr lang="es-ES" sz="1400" dirty="0"/>
              <a:t>Task2: </a:t>
            </a:r>
            <a:r>
              <a:rPr lang="es-ES" sz="1400" dirty="0" err="1"/>
              <a:t>Implementation</a:t>
            </a:r>
            <a:endParaRPr lang="es-ES" sz="1400" dirty="0"/>
          </a:p>
          <a:p>
            <a:pPr lvl="2" algn="just" eaLnBrk="1" hangingPunct="1"/>
            <a:r>
              <a:rPr lang="es-ES" sz="1400" dirty="0"/>
              <a:t>Task3: </a:t>
            </a:r>
            <a:r>
              <a:rPr lang="es-ES" sz="1400" dirty="0" err="1"/>
              <a:t>Validation</a:t>
            </a:r>
            <a:endParaRPr lang="es-ES" sz="1400" dirty="0"/>
          </a:p>
          <a:p>
            <a:pPr lvl="2" algn="just" eaLnBrk="1" hangingPunct="1"/>
            <a:endParaRPr lang="es-ES" sz="1200" dirty="0"/>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spTree>
    <p:extLst>
      <p:ext uri="{BB962C8B-B14F-4D97-AF65-F5344CB8AC3E}">
        <p14:creationId xmlns:p14="http://schemas.microsoft.com/office/powerpoint/2010/main" val="760818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2: </a:t>
            </a:r>
            <a:r>
              <a:rPr lang="es-ES" dirty="0" err="1"/>
              <a:t>Models</a:t>
            </a:r>
            <a:r>
              <a:rPr lang="es-ES" dirty="0"/>
              <a:t> </a:t>
            </a:r>
            <a:r>
              <a:rPr lang="es-ES" dirty="0" err="1"/>
              <a:t>implementation</a:t>
            </a:r>
            <a:endParaRPr lang="en-US" dirty="0"/>
          </a:p>
        </p:txBody>
      </p:sp>
      <p:sp>
        <p:nvSpPr>
          <p:cNvPr id="7" name="Marcador de contenido 6"/>
          <p:cNvSpPr>
            <a:spLocks noGrp="1"/>
          </p:cNvSpPr>
          <p:nvPr>
            <p:ph idx="1"/>
          </p:nvPr>
        </p:nvSpPr>
        <p:spPr>
          <a:xfrm>
            <a:off x="288321" y="476250"/>
            <a:ext cx="10972800" cy="5582652"/>
          </a:xfrm>
        </p:spPr>
        <p:txBody>
          <a:bodyPr/>
          <a:lstStyle/>
          <a:p>
            <a:r>
              <a:rPr lang="en-US" dirty="0"/>
              <a:t>Monopropellant</a:t>
            </a:r>
            <a:r>
              <a:rPr lang="en-US" sz="1700" dirty="0"/>
              <a:t> HTP</a:t>
            </a:r>
            <a:endParaRPr lang="es-ES" sz="1200" dirty="0"/>
          </a:p>
          <a:p>
            <a:pPr lvl="1"/>
            <a:r>
              <a:rPr lang="en-US" sz="1600" b="0" dirty="0"/>
              <a:t>Injector HTP component</a:t>
            </a:r>
          </a:p>
          <a:p>
            <a:pPr lvl="2"/>
            <a:r>
              <a:rPr lang="en-US" sz="1500" b="0" dirty="0"/>
              <a:t>Modified Junction with discharge coefficient calculation</a:t>
            </a:r>
          </a:p>
          <a:p>
            <a:pPr lvl="3"/>
            <a:r>
              <a:rPr lang="en-US" sz="1400" b="0" dirty="0" err="1"/>
              <a:t>Cd_Constant</a:t>
            </a:r>
            <a:endParaRPr lang="en-US" sz="1400" b="0" dirty="0"/>
          </a:p>
          <a:p>
            <a:pPr lvl="3"/>
            <a:r>
              <a:rPr lang="en-US" sz="1400" b="0" dirty="0" err="1"/>
              <a:t>Cd_Table</a:t>
            </a:r>
            <a:r>
              <a:rPr lang="en-US" sz="1400" b="0" dirty="0"/>
              <a:t> f(Re)</a:t>
            </a:r>
          </a:p>
          <a:p>
            <a:pPr lvl="3"/>
            <a:r>
              <a:rPr lang="en-US" sz="1400" b="0" dirty="0" err="1"/>
              <a:t>Cd_Lichtarowicz</a:t>
            </a:r>
            <a:r>
              <a:rPr lang="en-US" sz="1400" b="0" dirty="0"/>
              <a:t> empirical correlation f(Re)</a:t>
            </a:r>
          </a:p>
          <a:p>
            <a:pPr lvl="2"/>
            <a:r>
              <a:rPr lang="en-US" sz="1500" b="0" dirty="0"/>
              <a:t>Included multiple </a:t>
            </a:r>
            <a:r>
              <a:rPr lang="en-US" sz="1500" b="0" dirty="0" err="1"/>
              <a:t>orificies</a:t>
            </a:r>
            <a:r>
              <a:rPr lang="en-US" sz="1500" b="0" dirty="0"/>
              <a:t>, calculates actual throat area</a:t>
            </a:r>
          </a:p>
          <a:p>
            <a:pPr lvl="2"/>
            <a:r>
              <a:rPr lang="en-US" sz="1500" b="0" dirty="0" err="1"/>
              <a:t>Embebbed</a:t>
            </a:r>
            <a:r>
              <a:rPr lang="en-US" sz="1500" b="0" dirty="0"/>
              <a:t> in the “</a:t>
            </a:r>
            <a:r>
              <a:rPr lang="en-US" sz="1500" b="0" dirty="0" err="1"/>
              <a:t>InjectorLoss</a:t>
            </a:r>
            <a:r>
              <a:rPr lang="en-US" sz="1500" b="0" dirty="0"/>
              <a:t>” component </a:t>
            </a:r>
          </a:p>
          <a:p>
            <a:pPr marL="914400" lvl="2" indent="0">
              <a:buNone/>
            </a:pPr>
            <a:endParaRPr lang="en-US" sz="1500" dirty="0"/>
          </a:p>
          <a:p>
            <a:pPr marL="914400" lvl="2" indent="0">
              <a:buNone/>
            </a:pPr>
            <a:endParaRPr lang="en-US" sz="15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7329" y="5977786"/>
            <a:ext cx="1963554" cy="880214"/>
          </a:xfrm>
          <a:prstGeom prst="rect">
            <a:avLst/>
          </a:prstGeom>
        </p:spPr>
      </p:pic>
      <p:pic>
        <p:nvPicPr>
          <p:cNvPr id="5" name="Imagen 4"/>
          <p:cNvPicPr>
            <a:picLocks noChangeAspect="1"/>
          </p:cNvPicPr>
          <p:nvPr/>
        </p:nvPicPr>
        <p:blipFill>
          <a:blip r:embed="rId4"/>
          <a:stretch>
            <a:fillRect/>
          </a:stretch>
        </p:blipFill>
        <p:spPr>
          <a:xfrm>
            <a:off x="2270482" y="6034146"/>
            <a:ext cx="5606847" cy="699479"/>
          </a:xfrm>
          <a:prstGeom prst="rect">
            <a:avLst/>
          </a:prstGeom>
        </p:spPr>
      </p:pic>
      <p:grpSp>
        <p:nvGrpSpPr>
          <p:cNvPr id="15" name="Grupo 14"/>
          <p:cNvGrpSpPr/>
          <p:nvPr/>
        </p:nvGrpSpPr>
        <p:grpSpPr>
          <a:xfrm>
            <a:off x="856042" y="3542358"/>
            <a:ext cx="10405079" cy="1760705"/>
            <a:chOff x="923321" y="3521333"/>
            <a:chExt cx="10405079" cy="1760705"/>
          </a:xfrm>
        </p:grpSpPr>
        <p:sp>
          <p:nvSpPr>
            <p:cNvPr id="2" name="CuadroTexto 1"/>
            <p:cNvSpPr txBox="1"/>
            <p:nvPr/>
          </p:nvSpPr>
          <p:spPr>
            <a:xfrm>
              <a:off x="1087029" y="3612520"/>
              <a:ext cx="5731056" cy="307777"/>
            </a:xfrm>
            <a:prstGeom prst="rect">
              <a:avLst/>
            </a:prstGeom>
            <a:noFill/>
          </p:spPr>
          <p:txBody>
            <a:bodyPr wrap="none" rtlCol="0">
              <a:spAutoFit/>
            </a:bodyPr>
            <a:lstStyle/>
            <a:p>
              <a:r>
                <a:rPr lang="es-ES" dirty="0" err="1"/>
                <a:t>Injector</a:t>
              </a:r>
              <a:r>
                <a:rPr lang="es-ES" dirty="0"/>
                <a:t> </a:t>
              </a:r>
              <a:r>
                <a:rPr lang="es-ES" dirty="0" err="1"/>
                <a:t>developments</a:t>
              </a:r>
              <a:r>
                <a:rPr lang="es-ES" dirty="0"/>
                <a:t> </a:t>
              </a:r>
              <a:r>
                <a:rPr lang="es-ES" dirty="0" err="1"/>
                <a:t>for</a:t>
              </a:r>
              <a:r>
                <a:rPr lang="es-ES" dirty="0"/>
                <a:t> LOX/CH4 case (</a:t>
              </a:r>
              <a:r>
                <a:rPr lang="es-ES" dirty="0" err="1"/>
                <a:t>URome</a:t>
              </a:r>
              <a:r>
                <a:rPr lang="es-ES" dirty="0"/>
                <a:t> WP3100)      +  </a:t>
              </a:r>
            </a:p>
          </p:txBody>
        </p:sp>
        <p:grpSp>
          <p:nvGrpSpPr>
            <p:cNvPr id="14" name="Grupo 13"/>
            <p:cNvGrpSpPr/>
            <p:nvPr/>
          </p:nvGrpSpPr>
          <p:grpSpPr>
            <a:xfrm>
              <a:off x="923321" y="3521333"/>
              <a:ext cx="10405079" cy="1760705"/>
              <a:chOff x="923321" y="3521333"/>
              <a:chExt cx="10405079" cy="1760705"/>
            </a:xfrm>
          </p:grpSpPr>
          <p:pic>
            <p:nvPicPr>
              <p:cNvPr id="8" name="Imagen 7"/>
              <p:cNvPicPr>
                <a:picLocks noChangeAspect="1"/>
              </p:cNvPicPr>
              <p:nvPr/>
            </p:nvPicPr>
            <p:blipFill>
              <a:blip r:embed="rId5"/>
              <a:stretch>
                <a:fillRect/>
              </a:stretch>
            </p:blipFill>
            <p:spPr>
              <a:xfrm>
                <a:off x="5213751" y="4503848"/>
                <a:ext cx="883963" cy="778190"/>
              </a:xfrm>
              <a:prstGeom prst="rect">
                <a:avLst/>
              </a:prstGeom>
            </p:spPr>
          </p:pic>
          <p:sp>
            <p:nvSpPr>
              <p:cNvPr id="9" name="CuadroTexto 8"/>
              <p:cNvSpPr txBox="1"/>
              <p:nvPr/>
            </p:nvSpPr>
            <p:spPr>
              <a:xfrm>
                <a:off x="6815713" y="3612405"/>
                <a:ext cx="4479047" cy="307777"/>
              </a:xfrm>
              <a:prstGeom prst="rect">
                <a:avLst/>
              </a:prstGeom>
              <a:noFill/>
            </p:spPr>
            <p:txBody>
              <a:bodyPr wrap="none" rtlCol="0">
                <a:spAutoFit/>
              </a:bodyPr>
              <a:lstStyle/>
              <a:p>
                <a:r>
                  <a:rPr lang="es-ES" dirty="0" err="1"/>
                  <a:t>Injector</a:t>
                </a:r>
                <a:r>
                  <a:rPr lang="es-ES" dirty="0"/>
                  <a:t> </a:t>
                </a:r>
                <a:r>
                  <a:rPr lang="es-ES" dirty="0" err="1"/>
                  <a:t>developments</a:t>
                </a:r>
                <a:r>
                  <a:rPr lang="es-ES" dirty="0"/>
                  <a:t> </a:t>
                </a:r>
                <a:r>
                  <a:rPr lang="es-ES" dirty="0" err="1"/>
                  <a:t>for</a:t>
                </a:r>
                <a:r>
                  <a:rPr lang="es-ES" dirty="0"/>
                  <a:t> HTP case (EAI WP3200) </a:t>
                </a:r>
              </a:p>
            </p:txBody>
          </p:sp>
          <p:sp>
            <p:nvSpPr>
              <p:cNvPr id="3" name="Rectángulo 2"/>
              <p:cNvSpPr/>
              <p:nvPr/>
            </p:nvSpPr>
            <p:spPr bwMode="auto">
              <a:xfrm>
                <a:off x="923321" y="3521333"/>
                <a:ext cx="10405079" cy="45639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cxnSp>
            <p:nvCxnSpPr>
              <p:cNvPr id="12" name="Conector recto de flecha 11"/>
              <p:cNvCxnSpPr/>
              <p:nvPr/>
            </p:nvCxnSpPr>
            <p:spPr bwMode="auto">
              <a:xfrm flipH="1">
                <a:off x="5655733" y="4011484"/>
                <a:ext cx="0" cy="385063"/>
              </a:xfrm>
              <a:prstGeom prst="straightConnector1">
                <a:avLst/>
              </a:prstGeom>
              <a:ln w="19050">
                <a:headEnd type="none" w="med" len="med"/>
                <a:tailEnd type="triangle"/>
              </a:ln>
            </p:spPr>
            <p:style>
              <a:lnRef idx="1">
                <a:schemeClr val="accent5"/>
              </a:lnRef>
              <a:fillRef idx="0">
                <a:schemeClr val="accent5"/>
              </a:fillRef>
              <a:effectRef idx="0">
                <a:schemeClr val="accent5"/>
              </a:effectRef>
              <a:fontRef idx="minor">
                <a:schemeClr val="tx1"/>
              </a:fontRef>
            </p:style>
          </p:cxnSp>
        </p:grpSp>
      </p:grpSp>
    </p:spTree>
    <p:extLst>
      <p:ext uri="{BB962C8B-B14F-4D97-AF65-F5344CB8AC3E}">
        <p14:creationId xmlns:p14="http://schemas.microsoft.com/office/powerpoint/2010/main" val="2067663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2: </a:t>
            </a:r>
            <a:r>
              <a:rPr lang="es-ES" dirty="0" err="1"/>
              <a:t>Models</a:t>
            </a:r>
            <a:r>
              <a:rPr lang="es-ES" dirty="0"/>
              <a:t> </a:t>
            </a:r>
            <a:r>
              <a:rPr lang="es-ES" dirty="0" err="1"/>
              <a:t>implementation</a:t>
            </a:r>
            <a:endParaRPr lang="en-US" dirty="0"/>
          </a:p>
        </p:txBody>
      </p:sp>
      <p:sp>
        <p:nvSpPr>
          <p:cNvPr id="7" name="Marcador de contenido 6"/>
          <p:cNvSpPr>
            <a:spLocks noGrp="1"/>
          </p:cNvSpPr>
          <p:nvPr>
            <p:ph idx="1"/>
          </p:nvPr>
        </p:nvSpPr>
        <p:spPr>
          <a:xfrm>
            <a:off x="288321" y="476250"/>
            <a:ext cx="10972800" cy="5582652"/>
          </a:xfrm>
        </p:spPr>
        <p:txBody>
          <a:bodyPr/>
          <a:lstStyle/>
          <a:p>
            <a:r>
              <a:rPr lang="en-US" dirty="0"/>
              <a:t>Monopropellant</a:t>
            </a:r>
            <a:r>
              <a:rPr lang="en-US" sz="1700" dirty="0"/>
              <a:t> HTP</a:t>
            </a:r>
            <a:endParaRPr lang="es-ES" sz="1200" dirty="0"/>
          </a:p>
          <a:p>
            <a:pPr marL="914400" lvl="2" indent="0">
              <a:buNone/>
            </a:pPr>
            <a:endParaRPr lang="en-US" sz="15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7329" y="5977786"/>
            <a:ext cx="1963554" cy="880214"/>
          </a:xfrm>
          <a:prstGeom prst="rect">
            <a:avLst/>
          </a:prstGeom>
        </p:spPr>
      </p:pic>
      <p:pic>
        <p:nvPicPr>
          <p:cNvPr id="5" name="Imagen 4"/>
          <p:cNvPicPr>
            <a:picLocks noChangeAspect="1"/>
          </p:cNvPicPr>
          <p:nvPr/>
        </p:nvPicPr>
        <p:blipFill>
          <a:blip r:embed="rId4"/>
          <a:stretch>
            <a:fillRect/>
          </a:stretch>
        </p:blipFill>
        <p:spPr>
          <a:xfrm>
            <a:off x="2270482" y="6034146"/>
            <a:ext cx="5606847" cy="699479"/>
          </a:xfrm>
          <a:prstGeom prst="rect">
            <a:avLst/>
          </a:prstGeom>
        </p:spPr>
      </p:pic>
      <p:grpSp>
        <p:nvGrpSpPr>
          <p:cNvPr id="15" name="Grupo 14"/>
          <p:cNvGrpSpPr/>
          <p:nvPr/>
        </p:nvGrpSpPr>
        <p:grpSpPr>
          <a:xfrm>
            <a:off x="856042" y="877723"/>
            <a:ext cx="10405079" cy="1515252"/>
            <a:chOff x="923321" y="3521333"/>
            <a:chExt cx="10405079" cy="1515252"/>
          </a:xfrm>
        </p:grpSpPr>
        <p:sp>
          <p:nvSpPr>
            <p:cNvPr id="2" name="CuadroTexto 1"/>
            <p:cNvSpPr txBox="1"/>
            <p:nvPr/>
          </p:nvSpPr>
          <p:spPr>
            <a:xfrm>
              <a:off x="1087029" y="3612520"/>
              <a:ext cx="5731056" cy="307777"/>
            </a:xfrm>
            <a:prstGeom prst="rect">
              <a:avLst/>
            </a:prstGeom>
            <a:noFill/>
          </p:spPr>
          <p:txBody>
            <a:bodyPr wrap="none" rtlCol="0">
              <a:spAutoFit/>
            </a:bodyPr>
            <a:lstStyle/>
            <a:p>
              <a:r>
                <a:rPr lang="es-ES" dirty="0" err="1"/>
                <a:t>Injector</a:t>
              </a:r>
              <a:r>
                <a:rPr lang="es-ES" dirty="0"/>
                <a:t> </a:t>
              </a:r>
              <a:r>
                <a:rPr lang="es-ES" dirty="0" err="1"/>
                <a:t>developments</a:t>
              </a:r>
              <a:r>
                <a:rPr lang="es-ES" dirty="0"/>
                <a:t> </a:t>
              </a:r>
              <a:r>
                <a:rPr lang="es-ES" dirty="0" err="1"/>
                <a:t>for</a:t>
              </a:r>
              <a:r>
                <a:rPr lang="es-ES" dirty="0"/>
                <a:t> LOX/CH4 case (</a:t>
              </a:r>
              <a:r>
                <a:rPr lang="es-ES" dirty="0" err="1"/>
                <a:t>URome</a:t>
              </a:r>
              <a:r>
                <a:rPr lang="es-ES" dirty="0"/>
                <a:t> WP3100)      +  </a:t>
              </a:r>
            </a:p>
          </p:txBody>
        </p:sp>
        <p:grpSp>
          <p:nvGrpSpPr>
            <p:cNvPr id="14" name="Grupo 13"/>
            <p:cNvGrpSpPr/>
            <p:nvPr/>
          </p:nvGrpSpPr>
          <p:grpSpPr>
            <a:xfrm>
              <a:off x="923321" y="3521333"/>
              <a:ext cx="10405079" cy="1515252"/>
              <a:chOff x="923321" y="3521333"/>
              <a:chExt cx="10405079" cy="1515252"/>
            </a:xfrm>
          </p:grpSpPr>
          <p:pic>
            <p:nvPicPr>
              <p:cNvPr id="8" name="Imagen 7"/>
              <p:cNvPicPr>
                <a:picLocks noChangeAspect="1"/>
              </p:cNvPicPr>
              <p:nvPr/>
            </p:nvPicPr>
            <p:blipFill>
              <a:blip r:embed="rId5"/>
              <a:stretch>
                <a:fillRect/>
              </a:stretch>
            </p:blipFill>
            <p:spPr>
              <a:xfrm>
                <a:off x="5213751" y="4258395"/>
                <a:ext cx="883963" cy="778190"/>
              </a:xfrm>
              <a:prstGeom prst="rect">
                <a:avLst/>
              </a:prstGeom>
            </p:spPr>
          </p:pic>
          <p:sp>
            <p:nvSpPr>
              <p:cNvPr id="9" name="CuadroTexto 8"/>
              <p:cNvSpPr txBox="1"/>
              <p:nvPr/>
            </p:nvSpPr>
            <p:spPr>
              <a:xfrm>
                <a:off x="6815713" y="3612405"/>
                <a:ext cx="4479047" cy="307777"/>
              </a:xfrm>
              <a:prstGeom prst="rect">
                <a:avLst/>
              </a:prstGeom>
              <a:noFill/>
            </p:spPr>
            <p:txBody>
              <a:bodyPr wrap="none" rtlCol="0">
                <a:spAutoFit/>
              </a:bodyPr>
              <a:lstStyle/>
              <a:p>
                <a:r>
                  <a:rPr lang="es-ES" dirty="0" err="1"/>
                  <a:t>Injector</a:t>
                </a:r>
                <a:r>
                  <a:rPr lang="es-ES" dirty="0"/>
                  <a:t> </a:t>
                </a:r>
                <a:r>
                  <a:rPr lang="es-ES" dirty="0" err="1"/>
                  <a:t>developments</a:t>
                </a:r>
                <a:r>
                  <a:rPr lang="es-ES" dirty="0"/>
                  <a:t> </a:t>
                </a:r>
                <a:r>
                  <a:rPr lang="es-ES" dirty="0" err="1"/>
                  <a:t>for</a:t>
                </a:r>
                <a:r>
                  <a:rPr lang="es-ES" dirty="0"/>
                  <a:t> HTP case (EAI WP3200) </a:t>
                </a:r>
              </a:p>
            </p:txBody>
          </p:sp>
          <p:sp>
            <p:nvSpPr>
              <p:cNvPr id="3" name="Rectángulo 2"/>
              <p:cNvSpPr/>
              <p:nvPr/>
            </p:nvSpPr>
            <p:spPr bwMode="auto">
              <a:xfrm>
                <a:off x="923321" y="3521333"/>
                <a:ext cx="10405079" cy="45639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cxnSp>
            <p:nvCxnSpPr>
              <p:cNvPr id="12" name="Conector recto de flecha 11"/>
              <p:cNvCxnSpPr/>
              <p:nvPr/>
            </p:nvCxnSpPr>
            <p:spPr bwMode="auto">
              <a:xfrm flipH="1">
                <a:off x="5655732" y="4011484"/>
                <a:ext cx="1" cy="283126"/>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grpSp>
      </p:grpSp>
      <p:grpSp>
        <p:nvGrpSpPr>
          <p:cNvPr id="24" name="Grupo 23"/>
          <p:cNvGrpSpPr/>
          <p:nvPr/>
        </p:nvGrpSpPr>
        <p:grpSpPr>
          <a:xfrm>
            <a:off x="2812998" y="2376047"/>
            <a:ext cx="8452356" cy="2231984"/>
            <a:chOff x="920294" y="2369972"/>
            <a:chExt cx="8452356" cy="2231984"/>
          </a:xfrm>
        </p:grpSpPr>
        <p:pic>
          <p:nvPicPr>
            <p:cNvPr id="13" name="Imagen 12"/>
            <p:cNvPicPr>
              <a:picLocks noChangeAspect="1"/>
            </p:cNvPicPr>
            <p:nvPr/>
          </p:nvPicPr>
          <p:blipFill>
            <a:blip r:embed="rId6"/>
            <a:stretch>
              <a:fillRect/>
            </a:stretch>
          </p:blipFill>
          <p:spPr>
            <a:xfrm>
              <a:off x="920294" y="2369972"/>
              <a:ext cx="8452356" cy="2225787"/>
            </a:xfrm>
            <a:prstGeom prst="rect">
              <a:avLst/>
            </a:prstGeom>
          </p:spPr>
        </p:pic>
        <p:sp>
          <p:nvSpPr>
            <p:cNvPr id="6" name="Rectángulo 5"/>
            <p:cNvSpPr/>
            <p:nvPr/>
          </p:nvSpPr>
          <p:spPr bwMode="auto">
            <a:xfrm>
              <a:off x="2362200" y="2526544"/>
              <a:ext cx="5799667" cy="160309"/>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sp>
          <p:nvSpPr>
            <p:cNvPr id="16" name="Rectángulo 15"/>
            <p:cNvSpPr/>
            <p:nvPr/>
          </p:nvSpPr>
          <p:spPr bwMode="auto">
            <a:xfrm>
              <a:off x="2362200" y="4174794"/>
              <a:ext cx="5960533" cy="427162"/>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grpSp>
      <p:cxnSp>
        <p:nvCxnSpPr>
          <p:cNvPr id="17" name="Conector recto de flecha 16"/>
          <p:cNvCxnSpPr>
            <a:stCxn id="6" idx="3"/>
          </p:cNvCxnSpPr>
          <p:nvPr/>
        </p:nvCxnSpPr>
        <p:spPr bwMode="auto">
          <a:xfrm flipV="1">
            <a:off x="10054571" y="1367875"/>
            <a:ext cx="0" cy="1244899"/>
          </a:xfrm>
          <a:prstGeom prst="straightConnector1">
            <a:avLst/>
          </a:prstGeom>
          <a:ln w="19050">
            <a:headEnd type="none" w="med" len="med"/>
            <a:tailEnd type="triangle"/>
          </a:ln>
        </p:spPr>
        <p:style>
          <a:lnRef idx="1">
            <a:schemeClr val="accent2"/>
          </a:lnRef>
          <a:fillRef idx="0">
            <a:schemeClr val="accent2"/>
          </a:fillRef>
          <a:effectRef idx="0">
            <a:schemeClr val="accent2"/>
          </a:effectRef>
          <a:fontRef idx="minor">
            <a:schemeClr val="tx1"/>
          </a:fontRef>
        </p:style>
      </p:cxnSp>
      <p:grpSp>
        <p:nvGrpSpPr>
          <p:cNvPr id="25" name="Grupo 24"/>
          <p:cNvGrpSpPr/>
          <p:nvPr/>
        </p:nvGrpSpPr>
        <p:grpSpPr>
          <a:xfrm>
            <a:off x="379303" y="4634214"/>
            <a:ext cx="8452356" cy="1304995"/>
            <a:chOff x="3088165" y="4716757"/>
            <a:chExt cx="8452356" cy="1304995"/>
          </a:xfrm>
        </p:grpSpPr>
        <p:pic>
          <p:nvPicPr>
            <p:cNvPr id="11" name="Imagen 10"/>
            <p:cNvPicPr>
              <a:picLocks noChangeAspect="1"/>
            </p:cNvPicPr>
            <p:nvPr/>
          </p:nvPicPr>
          <p:blipFill>
            <a:blip r:embed="rId7"/>
            <a:stretch>
              <a:fillRect/>
            </a:stretch>
          </p:blipFill>
          <p:spPr>
            <a:xfrm>
              <a:off x="3088165" y="4716757"/>
              <a:ext cx="8452356" cy="1304995"/>
            </a:xfrm>
            <a:prstGeom prst="rect">
              <a:avLst/>
            </a:prstGeom>
          </p:spPr>
        </p:pic>
        <p:sp>
          <p:nvSpPr>
            <p:cNvPr id="20" name="Rectángulo 19"/>
            <p:cNvSpPr/>
            <p:nvPr/>
          </p:nvSpPr>
          <p:spPr bwMode="auto">
            <a:xfrm>
              <a:off x="4512733" y="5314731"/>
              <a:ext cx="5901267" cy="460882"/>
            </a:xfrm>
            <a:prstGeom prst="rect">
              <a:avLst/>
            </a:prstGeom>
            <a:noFill/>
            <a:ln w="190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grpSp>
      <p:cxnSp>
        <p:nvCxnSpPr>
          <p:cNvPr id="23" name="Conector recto de flecha 22"/>
          <p:cNvCxnSpPr/>
          <p:nvPr/>
        </p:nvCxnSpPr>
        <p:spPr bwMode="auto">
          <a:xfrm flipV="1">
            <a:off x="1799638" y="1283847"/>
            <a:ext cx="909" cy="4023278"/>
          </a:xfrm>
          <a:prstGeom prst="straightConnector1">
            <a:avLst/>
          </a:prstGeom>
          <a:ln w="19050">
            <a:solidFill>
              <a:srgbClr val="00B050"/>
            </a:solidFill>
            <a:headEnd type="none" w="med" len="med"/>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946192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2: </a:t>
            </a:r>
            <a:r>
              <a:rPr lang="es-ES" dirty="0" err="1"/>
              <a:t>Models</a:t>
            </a:r>
            <a:r>
              <a:rPr lang="es-ES" dirty="0"/>
              <a:t> </a:t>
            </a:r>
            <a:r>
              <a:rPr lang="es-ES" dirty="0" err="1"/>
              <a:t>implementation</a:t>
            </a:r>
            <a:endParaRPr lang="en-US" dirty="0"/>
          </a:p>
        </p:txBody>
      </p:sp>
      <p:sp>
        <p:nvSpPr>
          <p:cNvPr id="7" name="Marcador de contenido 6"/>
          <p:cNvSpPr>
            <a:spLocks noGrp="1"/>
          </p:cNvSpPr>
          <p:nvPr>
            <p:ph idx="1"/>
          </p:nvPr>
        </p:nvSpPr>
        <p:spPr>
          <a:xfrm>
            <a:off x="288321" y="476250"/>
            <a:ext cx="10972800" cy="5582652"/>
          </a:xfrm>
        </p:spPr>
        <p:txBody>
          <a:bodyPr/>
          <a:lstStyle/>
          <a:p>
            <a:r>
              <a:rPr lang="en-US" dirty="0"/>
              <a:t>Monopropellant</a:t>
            </a:r>
            <a:r>
              <a:rPr lang="en-US" sz="1700" dirty="0"/>
              <a:t> HTP</a:t>
            </a:r>
            <a:endParaRPr lang="es-ES" sz="1200" dirty="0"/>
          </a:p>
          <a:p>
            <a:pPr lvl="1"/>
            <a:r>
              <a:rPr lang="en-US" sz="1600" dirty="0" err="1"/>
              <a:t>CombustHTP</a:t>
            </a:r>
            <a:r>
              <a:rPr lang="en-US" sz="1600" dirty="0"/>
              <a:t> component</a:t>
            </a:r>
          </a:p>
          <a:p>
            <a:pPr lvl="2"/>
            <a:r>
              <a:rPr lang="en-US" sz="1500" b="0" dirty="0"/>
              <a:t>Created component based on abstract formulation</a:t>
            </a:r>
          </a:p>
          <a:p>
            <a:pPr lvl="2"/>
            <a:r>
              <a:rPr lang="en-US" sz="1500" b="0" dirty="0"/>
              <a:t>Formulation</a:t>
            </a:r>
          </a:p>
          <a:p>
            <a:pPr lvl="3"/>
            <a:r>
              <a:rPr lang="en-US" sz="1400" b="0" dirty="0"/>
              <a:t>Mixture of chemical components</a:t>
            </a:r>
          </a:p>
          <a:p>
            <a:pPr lvl="3"/>
            <a:r>
              <a:rPr lang="en-US" sz="1400" b="0" dirty="0"/>
              <a:t>Boiling Options</a:t>
            </a:r>
          </a:p>
          <a:p>
            <a:pPr lvl="4"/>
            <a:r>
              <a:rPr lang="en-US" sz="1300" b="0" dirty="0"/>
              <a:t>HTP_Boil1, HTP_Boil2, HTP_Boil2,</a:t>
            </a:r>
            <a:r>
              <a:rPr lang="es-ES" b="0" dirty="0"/>
              <a:t> </a:t>
            </a:r>
            <a:r>
              <a:rPr lang="es-ES" dirty="0" err="1"/>
              <a:t>HTP_BoilKW</a:t>
            </a:r>
            <a:endParaRPr lang="es-ES" b="0" dirty="0"/>
          </a:p>
          <a:p>
            <a:pPr lvl="3"/>
            <a:endParaRPr lang="en-US" sz="1400" b="0" dirty="0"/>
          </a:p>
          <a:p>
            <a:pPr lvl="4"/>
            <a:endParaRPr lang="en-US" sz="13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7329" y="5977786"/>
            <a:ext cx="1963554" cy="880214"/>
          </a:xfrm>
          <a:prstGeom prst="rect">
            <a:avLst/>
          </a:prstGeom>
        </p:spPr>
      </p:pic>
      <p:pic>
        <p:nvPicPr>
          <p:cNvPr id="5" name="Imagen 4"/>
          <p:cNvPicPr>
            <a:picLocks noChangeAspect="1"/>
          </p:cNvPicPr>
          <p:nvPr/>
        </p:nvPicPr>
        <p:blipFill>
          <a:blip r:embed="rId4"/>
          <a:stretch>
            <a:fillRect/>
          </a:stretch>
        </p:blipFill>
        <p:spPr>
          <a:xfrm>
            <a:off x="2270482" y="6034146"/>
            <a:ext cx="5606847" cy="699479"/>
          </a:xfrm>
          <a:prstGeom prst="rect">
            <a:avLst/>
          </a:prstGeom>
        </p:spPr>
      </p:pic>
      <p:sp>
        <p:nvSpPr>
          <p:cNvPr id="6" name="Rectángulo 5"/>
          <p:cNvSpPr/>
          <p:nvPr/>
        </p:nvSpPr>
        <p:spPr>
          <a:xfrm>
            <a:off x="9480713" y="763283"/>
            <a:ext cx="1985764" cy="37937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err="1"/>
              <a:t>AbsCombustorHTP</a:t>
            </a:r>
            <a:endParaRPr lang="es-ES" dirty="0"/>
          </a:p>
        </p:txBody>
      </p:sp>
      <p:sp>
        <p:nvSpPr>
          <p:cNvPr id="8" name="Rectángulo 7"/>
          <p:cNvSpPr/>
          <p:nvPr/>
        </p:nvSpPr>
        <p:spPr>
          <a:xfrm>
            <a:off x="5966298" y="1665298"/>
            <a:ext cx="1605064" cy="379379"/>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err="1">
                <a:solidFill>
                  <a:schemeClr val="tx1"/>
                </a:solidFill>
              </a:rPr>
              <a:t>CombustHTP</a:t>
            </a:r>
            <a:endParaRPr lang="es-ES" dirty="0">
              <a:solidFill>
                <a:schemeClr val="tx1"/>
              </a:solidFill>
            </a:endParaRPr>
          </a:p>
        </p:txBody>
      </p:sp>
      <p:sp>
        <p:nvSpPr>
          <p:cNvPr id="9" name="Rectángulo 8"/>
          <p:cNvSpPr/>
          <p:nvPr/>
        </p:nvSpPr>
        <p:spPr>
          <a:xfrm>
            <a:off x="9281376" y="1665297"/>
            <a:ext cx="2384437" cy="37937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err="1"/>
              <a:t>AbsCombustorHTP_NP</a:t>
            </a:r>
            <a:endParaRPr lang="es-ES" dirty="0"/>
          </a:p>
        </p:txBody>
      </p:sp>
      <p:sp>
        <p:nvSpPr>
          <p:cNvPr id="11" name="Rectángulo 10"/>
          <p:cNvSpPr/>
          <p:nvPr/>
        </p:nvSpPr>
        <p:spPr>
          <a:xfrm>
            <a:off x="8937867" y="2723388"/>
            <a:ext cx="3071454" cy="37937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err="1"/>
              <a:t>AbsCombustorMonoProp_HTP</a:t>
            </a:r>
            <a:endParaRPr lang="es-ES" dirty="0"/>
          </a:p>
        </p:txBody>
      </p:sp>
      <p:sp>
        <p:nvSpPr>
          <p:cNvPr id="12" name="Rectángulo 11"/>
          <p:cNvSpPr/>
          <p:nvPr/>
        </p:nvSpPr>
        <p:spPr>
          <a:xfrm>
            <a:off x="9128722" y="3946942"/>
            <a:ext cx="2689744" cy="379379"/>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err="1">
                <a:solidFill>
                  <a:schemeClr val="tx1"/>
                </a:solidFill>
              </a:rPr>
              <a:t>CombustMonoProp_HTP</a:t>
            </a:r>
            <a:endParaRPr lang="es-ES" dirty="0">
              <a:solidFill>
                <a:schemeClr val="tx1"/>
              </a:solidFill>
            </a:endParaRPr>
          </a:p>
        </p:txBody>
      </p:sp>
      <p:cxnSp>
        <p:nvCxnSpPr>
          <p:cNvPr id="13" name="Conector recto de flecha 12"/>
          <p:cNvCxnSpPr/>
          <p:nvPr/>
        </p:nvCxnSpPr>
        <p:spPr>
          <a:xfrm>
            <a:off x="10473594" y="1142662"/>
            <a:ext cx="0" cy="52263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Conector angular 13"/>
          <p:cNvCxnSpPr>
            <a:stCxn id="6" idx="2"/>
            <a:endCxn id="8" idx="0"/>
          </p:cNvCxnSpPr>
          <p:nvPr/>
        </p:nvCxnSpPr>
        <p:spPr>
          <a:xfrm rot="5400000">
            <a:off x="8359895" y="-448402"/>
            <a:ext cx="522636" cy="3704765"/>
          </a:xfrm>
          <a:prstGeom prst="bent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p:cNvCxnSpPr>
            <a:stCxn id="9" idx="2"/>
            <a:endCxn id="11" idx="0"/>
          </p:cNvCxnSpPr>
          <p:nvPr/>
        </p:nvCxnSpPr>
        <p:spPr>
          <a:xfrm flipH="1">
            <a:off x="10473594" y="2044676"/>
            <a:ext cx="1" cy="6787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p:cNvCxnSpPr>
            <a:stCxn id="11" idx="2"/>
            <a:endCxn id="12" idx="0"/>
          </p:cNvCxnSpPr>
          <p:nvPr/>
        </p:nvCxnSpPr>
        <p:spPr>
          <a:xfrm>
            <a:off x="10473594" y="3102767"/>
            <a:ext cx="0" cy="84417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17" name="Imagen 16"/>
          <p:cNvPicPr>
            <a:picLocks noChangeAspect="1"/>
          </p:cNvPicPr>
          <p:nvPr/>
        </p:nvPicPr>
        <p:blipFill>
          <a:blip r:embed="rId5"/>
          <a:stretch>
            <a:fillRect/>
          </a:stretch>
        </p:blipFill>
        <p:spPr>
          <a:xfrm>
            <a:off x="6188025" y="740034"/>
            <a:ext cx="1440305" cy="533446"/>
          </a:xfrm>
          <a:prstGeom prst="rect">
            <a:avLst/>
          </a:prstGeom>
        </p:spPr>
      </p:pic>
      <p:pic>
        <p:nvPicPr>
          <p:cNvPr id="18" name="Imagen 17"/>
          <p:cNvPicPr>
            <a:picLocks noChangeAspect="1"/>
          </p:cNvPicPr>
          <p:nvPr/>
        </p:nvPicPr>
        <p:blipFill>
          <a:blip r:embed="rId6"/>
          <a:stretch>
            <a:fillRect/>
          </a:stretch>
        </p:blipFill>
        <p:spPr>
          <a:xfrm>
            <a:off x="9802976" y="4640756"/>
            <a:ext cx="1341236" cy="1562235"/>
          </a:xfrm>
          <a:prstGeom prst="rect">
            <a:avLst/>
          </a:prstGeom>
        </p:spPr>
      </p:pic>
      <p:pic>
        <p:nvPicPr>
          <p:cNvPr id="2" name="Imagen 1"/>
          <p:cNvPicPr>
            <a:picLocks noChangeAspect="1"/>
          </p:cNvPicPr>
          <p:nvPr/>
        </p:nvPicPr>
        <p:blipFill>
          <a:blip r:embed="rId7"/>
          <a:stretch>
            <a:fillRect/>
          </a:stretch>
        </p:blipFill>
        <p:spPr>
          <a:xfrm>
            <a:off x="3153896" y="2791986"/>
            <a:ext cx="4202868" cy="3068670"/>
          </a:xfrm>
          <a:prstGeom prst="rect">
            <a:avLst/>
          </a:prstGeom>
        </p:spPr>
      </p:pic>
    </p:spTree>
    <p:extLst>
      <p:ext uri="{BB962C8B-B14F-4D97-AF65-F5344CB8AC3E}">
        <p14:creationId xmlns:p14="http://schemas.microsoft.com/office/powerpoint/2010/main" val="3054599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2: </a:t>
            </a:r>
            <a:r>
              <a:rPr lang="es-ES" dirty="0" err="1"/>
              <a:t>Models</a:t>
            </a:r>
            <a:r>
              <a:rPr lang="es-ES" dirty="0"/>
              <a:t> </a:t>
            </a:r>
            <a:r>
              <a:rPr lang="es-ES" dirty="0" err="1"/>
              <a:t>implementation</a:t>
            </a:r>
            <a:r>
              <a:rPr lang="es-ES" dirty="0"/>
              <a:t> – SUMMARY </a:t>
            </a:r>
            <a:endParaRPr lang="en-US" dirty="0"/>
          </a:p>
        </p:txBody>
      </p:sp>
      <p:sp>
        <p:nvSpPr>
          <p:cNvPr id="7" name="Marcador de contenido 6"/>
          <p:cNvSpPr>
            <a:spLocks noGrp="1"/>
          </p:cNvSpPr>
          <p:nvPr>
            <p:ph idx="1"/>
          </p:nvPr>
        </p:nvSpPr>
        <p:spPr>
          <a:xfrm>
            <a:off x="288321" y="476250"/>
            <a:ext cx="10972800" cy="5582652"/>
          </a:xfrm>
        </p:spPr>
        <p:txBody>
          <a:bodyPr/>
          <a:lstStyle/>
          <a:p>
            <a:r>
              <a:rPr lang="en-US" sz="1700" dirty="0"/>
              <a:t>Additional components</a:t>
            </a:r>
          </a:p>
          <a:p>
            <a:endParaRPr lang="en-US" sz="1700" dirty="0"/>
          </a:p>
          <a:p>
            <a:endParaRPr lang="en-US" sz="1700" dirty="0"/>
          </a:p>
          <a:p>
            <a:endParaRPr lang="en-US" sz="1700" dirty="0"/>
          </a:p>
          <a:p>
            <a:endParaRPr lang="en-US" sz="1700" dirty="0"/>
          </a:p>
          <a:p>
            <a:endParaRPr lang="en-US" sz="1700" dirty="0"/>
          </a:p>
          <a:p>
            <a:endParaRPr lang="en-US" sz="1700" dirty="0"/>
          </a:p>
          <a:p>
            <a:r>
              <a:rPr lang="en-US" sz="1700" dirty="0"/>
              <a:t>Modified/improved components </a:t>
            </a:r>
          </a:p>
          <a:p>
            <a:pPr lvl="2" algn="just" eaLnBrk="1" hangingPunct="1"/>
            <a:endParaRPr lang="es-ES" sz="1400" dirty="0"/>
          </a:p>
          <a:p>
            <a:pPr lvl="1" algn="just" eaLnBrk="1" hangingPunct="1"/>
            <a:endParaRPr lang="en-US" sz="1500" dirty="0"/>
          </a:p>
          <a:p>
            <a:pPr lvl="2" algn="just" eaLnBrk="1" hangingPunct="1"/>
            <a:endParaRPr lang="en-US" sz="1500" dirty="0"/>
          </a:p>
          <a:p>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690" y="5977786"/>
            <a:ext cx="1963554" cy="880214"/>
          </a:xfrm>
          <a:prstGeom prst="rect">
            <a:avLst/>
          </a:prstGeom>
        </p:spPr>
      </p:pic>
      <p:pic>
        <p:nvPicPr>
          <p:cNvPr id="5" name="Imagen 4"/>
          <p:cNvPicPr>
            <a:picLocks noChangeAspect="1"/>
          </p:cNvPicPr>
          <p:nvPr/>
        </p:nvPicPr>
        <p:blipFill>
          <a:blip r:embed="rId4"/>
          <a:stretch>
            <a:fillRect/>
          </a:stretch>
        </p:blipFill>
        <p:spPr>
          <a:xfrm>
            <a:off x="2221843" y="6034146"/>
            <a:ext cx="5606847" cy="699479"/>
          </a:xfrm>
          <a:prstGeom prst="rect">
            <a:avLst/>
          </a:prstGeom>
        </p:spPr>
      </p:pic>
      <p:pic>
        <p:nvPicPr>
          <p:cNvPr id="12" name="Imagen 11"/>
          <p:cNvPicPr>
            <a:picLocks noChangeAspect="1"/>
          </p:cNvPicPr>
          <p:nvPr/>
        </p:nvPicPr>
        <p:blipFill rotWithShape="1">
          <a:blip r:embed="rId5"/>
          <a:srcRect b="19494"/>
          <a:stretch/>
        </p:blipFill>
        <p:spPr>
          <a:xfrm>
            <a:off x="9567839" y="1710239"/>
            <a:ext cx="1042174" cy="855194"/>
          </a:xfrm>
          <a:prstGeom prst="rect">
            <a:avLst/>
          </a:prstGeom>
        </p:spPr>
      </p:pic>
      <p:pic>
        <p:nvPicPr>
          <p:cNvPr id="17" name="Imagen 16"/>
          <p:cNvPicPr>
            <a:picLocks noChangeAspect="1"/>
          </p:cNvPicPr>
          <p:nvPr/>
        </p:nvPicPr>
        <p:blipFill rotWithShape="1">
          <a:blip r:embed="rId6"/>
          <a:srcRect b="21292"/>
          <a:stretch/>
        </p:blipFill>
        <p:spPr>
          <a:xfrm>
            <a:off x="1512772" y="4358538"/>
            <a:ext cx="1259870" cy="991622"/>
          </a:xfrm>
          <a:prstGeom prst="rect">
            <a:avLst/>
          </a:prstGeom>
        </p:spPr>
      </p:pic>
      <p:grpSp>
        <p:nvGrpSpPr>
          <p:cNvPr id="23" name="Grupo 22"/>
          <p:cNvGrpSpPr/>
          <p:nvPr/>
        </p:nvGrpSpPr>
        <p:grpSpPr>
          <a:xfrm>
            <a:off x="1235712" y="1490191"/>
            <a:ext cx="6902483" cy="1420112"/>
            <a:chOff x="598984" y="1009821"/>
            <a:chExt cx="8399041" cy="1755796"/>
          </a:xfrm>
        </p:grpSpPr>
        <p:pic>
          <p:nvPicPr>
            <p:cNvPr id="8" name="Imagen 7"/>
            <p:cNvPicPr>
              <a:picLocks noChangeAspect="1"/>
            </p:cNvPicPr>
            <p:nvPr/>
          </p:nvPicPr>
          <p:blipFill>
            <a:blip r:embed="rId7"/>
            <a:stretch>
              <a:fillRect/>
            </a:stretch>
          </p:blipFill>
          <p:spPr>
            <a:xfrm>
              <a:off x="2508204" y="1599078"/>
              <a:ext cx="1440305" cy="533446"/>
            </a:xfrm>
            <a:prstGeom prst="rect">
              <a:avLst/>
            </a:prstGeom>
          </p:spPr>
        </p:pic>
        <p:pic>
          <p:nvPicPr>
            <p:cNvPr id="11" name="Imagen 10"/>
            <p:cNvPicPr>
              <a:picLocks noChangeAspect="1"/>
            </p:cNvPicPr>
            <p:nvPr/>
          </p:nvPicPr>
          <p:blipFill>
            <a:blip r:embed="rId8"/>
            <a:stretch>
              <a:fillRect/>
            </a:stretch>
          </p:blipFill>
          <p:spPr>
            <a:xfrm>
              <a:off x="4087759" y="1009821"/>
              <a:ext cx="1341236" cy="1562235"/>
            </a:xfrm>
            <a:prstGeom prst="rect">
              <a:avLst/>
            </a:prstGeom>
          </p:spPr>
        </p:pic>
        <p:pic>
          <p:nvPicPr>
            <p:cNvPr id="13" name="Imagen 12"/>
            <p:cNvPicPr>
              <a:picLocks noChangeAspect="1"/>
            </p:cNvPicPr>
            <p:nvPr/>
          </p:nvPicPr>
          <p:blipFill rotWithShape="1">
            <a:blip r:embed="rId9">
              <a:extLst>
                <a:ext uri="{28A0092B-C50C-407E-A947-70E740481C1C}">
                  <a14:useLocalDpi xmlns:a14="http://schemas.microsoft.com/office/drawing/2010/main" val="0"/>
                </a:ext>
              </a:extLst>
            </a:blip>
            <a:srcRect b="11688"/>
            <a:stretch/>
          </p:blipFill>
          <p:spPr>
            <a:xfrm>
              <a:off x="5837017" y="1009821"/>
              <a:ext cx="1703144" cy="1447592"/>
            </a:xfrm>
            <a:prstGeom prst="rect">
              <a:avLst/>
            </a:prstGeom>
          </p:spPr>
        </p:pic>
        <p:pic>
          <p:nvPicPr>
            <p:cNvPr id="15" name="Imagen 14"/>
            <p:cNvPicPr>
              <a:picLocks noChangeAspect="1"/>
            </p:cNvPicPr>
            <p:nvPr/>
          </p:nvPicPr>
          <p:blipFill>
            <a:blip r:embed="rId10"/>
            <a:stretch>
              <a:fillRect/>
            </a:stretch>
          </p:blipFill>
          <p:spPr>
            <a:xfrm>
              <a:off x="733810" y="1087611"/>
              <a:ext cx="883963" cy="778190"/>
            </a:xfrm>
            <a:prstGeom prst="rect">
              <a:avLst/>
            </a:prstGeom>
          </p:spPr>
        </p:pic>
        <p:pic>
          <p:nvPicPr>
            <p:cNvPr id="16" name="Picture 3373"/>
            <p:cNvPicPr/>
            <p:nvPr/>
          </p:nvPicPr>
          <p:blipFill>
            <a:blip r:embed="rId11"/>
            <a:stretch>
              <a:fillRect/>
            </a:stretch>
          </p:blipFill>
          <p:spPr>
            <a:xfrm>
              <a:off x="598984" y="2001196"/>
              <a:ext cx="1153613" cy="764421"/>
            </a:xfrm>
            <a:prstGeom prst="rect">
              <a:avLst/>
            </a:prstGeom>
          </p:spPr>
        </p:pic>
        <p:pic>
          <p:nvPicPr>
            <p:cNvPr id="18" name="Imagen 17"/>
            <p:cNvPicPr/>
            <p:nvPr/>
          </p:nvPicPr>
          <p:blipFill>
            <a:blip r:embed="rId12"/>
            <a:stretch>
              <a:fillRect/>
            </a:stretch>
          </p:blipFill>
          <p:spPr>
            <a:xfrm>
              <a:off x="7774429" y="1047671"/>
              <a:ext cx="1223596" cy="1238971"/>
            </a:xfrm>
            <a:prstGeom prst="rect">
              <a:avLst/>
            </a:prstGeom>
          </p:spPr>
        </p:pic>
      </p:grpSp>
      <p:pic>
        <p:nvPicPr>
          <p:cNvPr id="9" name="Imagen 8"/>
          <p:cNvPicPr>
            <a:picLocks noChangeAspect="1"/>
          </p:cNvPicPr>
          <p:nvPr/>
        </p:nvPicPr>
        <p:blipFill>
          <a:blip r:embed="rId13"/>
          <a:stretch>
            <a:fillRect/>
          </a:stretch>
        </p:blipFill>
        <p:spPr>
          <a:xfrm>
            <a:off x="4942112" y="4221211"/>
            <a:ext cx="6392167" cy="1390844"/>
          </a:xfrm>
          <a:prstGeom prst="rect">
            <a:avLst/>
          </a:prstGeom>
        </p:spPr>
      </p:pic>
      <p:sp>
        <p:nvSpPr>
          <p:cNvPr id="19" name="CuadroTexto 18"/>
          <p:cNvSpPr txBox="1"/>
          <p:nvPr/>
        </p:nvSpPr>
        <p:spPr>
          <a:xfrm>
            <a:off x="1602756" y="3917519"/>
            <a:ext cx="840295" cy="307777"/>
          </a:xfrm>
          <a:prstGeom prst="rect">
            <a:avLst/>
          </a:prstGeom>
          <a:noFill/>
        </p:spPr>
        <p:txBody>
          <a:bodyPr wrap="none" rtlCol="0">
            <a:spAutoFit/>
          </a:bodyPr>
          <a:lstStyle/>
          <a:p>
            <a:r>
              <a:rPr lang="es-ES" dirty="0" err="1"/>
              <a:t>Coking</a:t>
            </a:r>
            <a:r>
              <a:rPr lang="es-ES" dirty="0"/>
              <a:t> </a:t>
            </a:r>
          </a:p>
        </p:txBody>
      </p:sp>
      <p:sp>
        <p:nvSpPr>
          <p:cNvPr id="20" name="CuadroTexto 19"/>
          <p:cNvSpPr txBox="1"/>
          <p:nvPr/>
        </p:nvSpPr>
        <p:spPr>
          <a:xfrm>
            <a:off x="6361159" y="3913434"/>
            <a:ext cx="2892138" cy="307777"/>
          </a:xfrm>
          <a:prstGeom prst="rect">
            <a:avLst/>
          </a:prstGeom>
          <a:noFill/>
        </p:spPr>
        <p:txBody>
          <a:bodyPr wrap="none" rtlCol="0">
            <a:spAutoFit/>
          </a:bodyPr>
          <a:lstStyle/>
          <a:p>
            <a:r>
              <a:rPr lang="es-ES" dirty="0"/>
              <a:t>Arrhenius </a:t>
            </a:r>
            <a:r>
              <a:rPr lang="es-ES" dirty="0" err="1"/>
              <a:t>schemes</a:t>
            </a:r>
            <a:r>
              <a:rPr lang="es-ES" dirty="0"/>
              <a:t> of LOX/CH4</a:t>
            </a:r>
          </a:p>
        </p:txBody>
      </p:sp>
      <p:sp>
        <p:nvSpPr>
          <p:cNvPr id="21" name="Rectángulo 20"/>
          <p:cNvSpPr/>
          <p:nvPr/>
        </p:nvSpPr>
        <p:spPr bwMode="auto">
          <a:xfrm>
            <a:off x="1007535" y="1282642"/>
            <a:ext cx="7346090" cy="17568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sp>
        <p:nvSpPr>
          <p:cNvPr id="22" name="Rectángulo 21"/>
          <p:cNvSpPr/>
          <p:nvPr/>
        </p:nvSpPr>
        <p:spPr bwMode="auto">
          <a:xfrm>
            <a:off x="9133537" y="1280374"/>
            <a:ext cx="1954125" cy="175908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sp>
        <p:nvSpPr>
          <p:cNvPr id="25" name="CuadroTexto 24"/>
          <p:cNvSpPr txBox="1"/>
          <p:nvPr/>
        </p:nvSpPr>
        <p:spPr>
          <a:xfrm>
            <a:off x="986784" y="1291618"/>
            <a:ext cx="1871025" cy="307777"/>
          </a:xfrm>
          <a:prstGeom prst="rect">
            <a:avLst/>
          </a:prstGeom>
          <a:noFill/>
        </p:spPr>
        <p:txBody>
          <a:bodyPr wrap="none" rtlCol="0">
            <a:spAutoFit/>
          </a:bodyPr>
          <a:lstStyle/>
          <a:p>
            <a:r>
              <a:rPr lang="es-ES" dirty="0"/>
              <a:t>COMB CHAMBERS </a:t>
            </a:r>
          </a:p>
        </p:txBody>
      </p:sp>
      <p:sp>
        <p:nvSpPr>
          <p:cNvPr id="26" name="CuadroTexto 25"/>
          <p:cNvSpPr txBox="1"/>
          <p:nvPr/>
        </p:nvSpPr>
        <p:spPr>
          <a:xfrm>
            <a:off x="9133537" y="1291618"/>
            <a:ext cx="1954125" cy="307777"/>
          </a:xfrm>
          <a:prstGeom prst="rect">
            <a:avLst/>
          </a:prstGeom>
          <a:noFill/>
        </p:spPr>
        <p:txBody>
          <a:bodyPr wrap="none" rtlCol="0">
            <a:spAutoFit/>
          </a:bodyPr>
          <a:lstStyle/>
          <a:p>
            <a:r>
              <a:rPr lang="es-ES" dirty="0"/>
              <a:t>TURBO MACHINERY</a:t>
            </a:r>
          </a:p>
        </p:txBody>
      </p:sp>
      <p:sp>
        <p:nvSpPr>
          <p:cNvPr id="27" name="Rectángulo 26"/>
          <p:cNvSpPr/>
          <p:nvPr/>
        </p:nvSpPr>
        <p:spPr bwMode="auto">
          <a:xfrm>
            <a:off x="4942112" y="3874742"/>
            <a:ext cx="6145550" cy="17568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sp>
        <p:nvSpPr>
          <p:cNvPr id="28" name="Rectángulo 27"/>
          <p:cNvSpPr/>
          <p:nvPr/>
        </p:nvSpPr>
        <p:spPr bwMode="auto">
          <a:xfrm>
            <a:off x="1007534" y="3867396"/>
            <a:ext cx="2100213" cy="17568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spTree>
    <p:extLst>
      <p:ext uri="{BB962C8B-B14F-4D97-AF65-F5344CB8AC3E}">
        <p14:creationId xmlns:p14="http://schemas.microsoft.com/office/powerpoint/2010/main" val="846566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Task</a:t>
            </a:r>
            <a:r>
              <a:rPr lang="es-ES" dirty="0"/>
              <a:t> 3: </a:t>
            </a:r>
            <a:r>
              <a:rPr lang="es-ES" dirty="0" err="1"/>
              <a:t>models</a:t>
            </a:r>
            <a:r>
              <a:rPr lang="es-ES" dirty="0"/>
              <a:t> </a:t>
            </a:r>
            <a:r>
              <a:rPr lang="es-ES" dirty="0" err="1"/>
              <a:t>validation</a:t>
            </a:r>
            <a:endParaRPr lang="es-ES" dirty="0"/>
          </a:p>
        </p:txBody>
      </p:sp>
    </p:spTree>
    <p:extLst>
      <p:ext uri="{BB962C8B-B14F-4D97-AF65-F5344CB8AC3E}">
        <p14:creationId xmlns:p14="http://schemas.microsoft.com/office/powerpoint/2010/main" val="2355061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3: </a:t>
            </a:r>
            <a:r>
              <a:rPr lang="es-ES" dirty="0" err="1"/>
              <a:t>Models</a:t>
            </a:r>
            <a:r>
              <a:rPr lang="es-ES" dirty="0"/>
              <a:t> </a:t>
            </a:r>
            <a:r>
              <a:rPr lang="es-ES" dirty="0" err="1"/>
              <a:t>validation</a:t>
            </a:r>
            <a:endParaRPr lang="en-US" dirty="0"/>
          </a:p>
        </p:txBody>
      </p:sp>
      <p:pic>
        <p:nvPicPr>
          <p:cNvPr id="1025" name="Picture 1" descr="o &#10;TASK I; WNdeIs identificaticm &#10;W21M tuRome) &#10;transient &#10;mass vansfe,• if, nme njectors &#10;finite Chemistry &#10;wpzzoo &#10;Svstem for LOX /CH4 case &#10;wP2itX) Lüasiewia) &#10;Instabilities Of &#10;finite rote &#10;Chemist&quot;/ for H202/Green &#10;Monopropella nt i n.eaors &#10;WP2ü &#10;System for &#10;Mana ement Coordination &#10;TASK 2; irnpIH1pntdtion &#10;coking 'n cring j.aets &#10;transient modes &#10;heat anc mass transfer in injectors &#10;R educed•order 'mite rate &#10;H202/Green p rope.nt &#10;Monovoc•ellant •nject«s &#10;MSR (WI) &#10;@ DI &#10;KPM (MS2) &#10;TASK Mcxiels validation &#10;a r. n coo 'Mg Jackets &#10;turto-m•cniner-y mues &#10;Heat •n d transfer &#10;finite rate chemistry &#10;Complete LOX.'CH4 yooulsion system &#10;Redu:ed-order r•nite rate chemistry &#10;Chemistry &quot;Wels for H 202,'Green .rooe•nt &#10;injectors &#10;Complete monwopen.nt system &#10;FR &#10;TOP, SRF, SR, ESR, TAS, &#10;FP, FR, CCD, SWI, OB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785" y="929738"/>
            <a:ext cx="9227334" cy="52741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bwMode="auto">
          <a:xfrm>
            <a:off x="7722754" y="1438101"/>
            <a:ext cx="2227581" cy="3333404"/>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spTree>
    <p:extLst>
      <p:ext uri="{BB962C8B-B14F-4D97-AF65-F5344CB8AC3E}">
        <p14:creationId xmlns:p14="http://schemas.microsoft.com/office/powerpoint/2010/main" val="3006509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3: </a:t>
            </a:r>
            <a:r>
              <a:rPr lang="es-ES" dirty="0" err="1"/>
              <a:t>Models</a:t>
            </a:r>
            <a:r>
              <a:rPr lang="es-ES" dirty="0"/>
              <a:t> </a:t>
            </a:r>
            <a:r>
              <a:rPr lang="es-ES" dirty="0" err="1"/>
              <a:t>validation</a:t>
            </a:r>
            <a:endParaRPr lang="en-US" dirty="0"/>
          </a:p>
        </p:txBody>
      </p:sp>
      <p:sp>
        <p:nvSpPr>
          <p:cNvPr id="7" name="Marcador de contenido 6"/>
          <p:cNvSpPr>
            <a:spLocks noGrp="1"/>
          </p:cNvSpPr>
          <p:nvPr>
            <p:ph idx="1"/>
          </p:nvPr>
        </p:nvSpPr>
        <p:spPr>
          <a:xfrm>
            <a:off x="288321" y="476250"/>
            <a:ext cx="10972800" cy="5582652"/>
          </a:xfrm>
        </p:spPr>
        <p:txBody>
          <a:bodyPr/>
          <a:lstStyle/>
          <a:p>
            <a:r>
              <a:rPr lang="en-US" sz="1700" dirty="0" err="1"/>
              <a:t>Clasification</a:t>
            </a:r>
            <a:r>
              <a:rPr lang="en-US" sz="1700" dirty="0"/>
              <a:t> of validation activities</a:t>
            </a:r>
          </a:p>
          <a:p>
            <a:pPr lvl="1" algn="just" eaLnBrk="1" hangingPunct="1"/>
            <a:r>
              <a:rPr lang="en-US" sz="1500" dirty="0"/>
              <a:t>Pre-validation at component level against open literature/use cases </a:t>
            </a:r>
          </a:p>
          <a:p>
            <a:pPr lvl="2" algn="just" eaLnBrk="1" hangingPunct="1"/>
            <a:r>
              <a:rPr lang="en-US" sz="1400" b="0" dirty="0" err="1"/>
              <a:t>URome</a:t>
            </a:r>
            <a:r>
              <a:rPr lang="en-US" sz="1400" b="0" dirty="0"/>
              <a:t>, </a:t>
            </a:r>
            <a:r>
              <a:rPr lang="en-US" sz="1400" b="0" dirty="0" err="1"/>
              <a:t>Lukasiewicz</a:t>
            </a:r>
            <a:r>
              <a:rPr lang="en-US" sz="1400" b="0" dirty="0"/>
              <a:t> </a:t>
            </a:r>
          </a:p>
          <a:p>
            <a:pPr lvl="1" algn="just" eaLnBrk="1" hangingPunct="1"/>
            <a:r>
              <a:rPr lang="en-US" sz="1500" dirty="0"/>
              <a:t>Validation at component level against test data</a:t>
            </a:r>
          </a:p>
          <a:p>
            <a:pPr lvl="2" algn="just" eaLnBrk="1" hangingPunct="1"/>
            <a:r>
              <a:rPr lang="en-US" sz="1400" b="0" dirty="0"/>
              <a:t>AVIO, NAMMO</a:t>
            </a:r>
          </a:p>
          <a:p>
            <a:pPr lvl="1" algn="just" eaLnBrk="1" hangingPunct="1"/>
            <a:r>
              <a:rPr lang="en-US" sz="1500" dirty="0"/>
              <a:t>Validation at engine level against test data</a:t>
            </a:r>
          </a:p>
          <a:p>
            <a:pPr lvl="2" algn="just" eaLnBrk="1" hangingPunct="1"/>
            <a:r>
              <a:rPr lang="en-US" sz="1400" b="0" dirty="0"/>
              <a:t>AVIO, NAMMO</a:t>
            </a:r>
          </a:p>
        </p:txBody>
      </p:sp>
      <p:pic>
        <p:nvPicPr>
          <p:cNvPr id="5" name="Imagen 4"/>
          <p:cNvPicPr>
            <a:picLocks noChangeAspect="1"/>
          </p:cNvPicPr>
          <p:nvPr/>
        </p:nvPicPr>
        <p:blipFill>
          <a:blip r:embed="rId3"/>
          <a:stretch>
            <a:fillRect/>
          </a:stretch>
        </p:blipFill>
        <p:spPr>
          <a:xfrm>
            <a:off x="2601222" y="6108711"/>
            <a:ext cx="5606847" cy="699479"/>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555" y="5977786"/>
            <a:ext cx="1963554" cy="880214"/>
          </a:xfrm>
          <a:prstGeom prst="rect">
            <a:avLst/>
          </a:prstGeom>
        </p:spPr>
      </p:pic>
      <p:cxnSp>
        <p:nvCxnSpPr>
          <p:cNvPr id="3" name="Conector recto de flecha 2"/>
          <p:cNvCxnSpPr/>
          <p:nvPr/>
        </p:nvCxnSpPr>
        <p:spPr bwMode="auto">
          <a:xfrm>
            <a:off x="7288363" y="1066800"/>
            <a:ext cx="1440000" cy="0"/>
          </a:xfrm>
          <a:prstGeom prst="straightConnector1">
            <a:avLst/>
          </a:prstGeom>
          <a:solidFill>
            <a:srgbClr val="CDF160">
              <a:alpha val="53999"/>
            </a:srgbClr>
          </a:solidFill>
          <a:ln w="19050" cap="flat" cmpd="sng" algn="ctr">
            <a:solidFill>
              <a:srgbClr val="990099"/>
            </a:solidFill>
            <a:prstDash val="solid"/>
            <a:round/>
            <a:headEnd type="none" w="med" len="med"/>
            <a:tailEnd type="triangle"/>
          </a:ln>
          <a:effectLst/>
        </p:spPr>
      </p:cxnSp>
      <p:sp>
        <p:nvSpPr>
          <p:cNvPr id="6" name="CuadroTexto 5"/>
          <p:cNvSpPr txBox="1"/>
          <p:nvPr/>
        </p:nvSpPr>
        <p:spPr>
          <a:xfrm>
            <a:off x="8890000" y="990600"/>
            <a:ext cx="2382383" cy="3151632"/>
          </a:xfrm>
          <a:prstGeom prst="rect">
            <a:avLst/>
          </a:prstGeom>
          <a:noFill/>
        </p:spPr>
        <p:txBody>
          <a:bodyPr wrap="none" rtlCol="0">
            <a:spAutoFit/>
          </a:bodyPr>
          <a:lstStyle/>
          <a:p>
            <a:r>
              <a:rPr lang="es-ES" dirty="0"/>
              <a:t>New </a:t>
            </a:r>
            <a:r>
              <a:rPr lang="es-ES" dirty="0" err="1"/>
              <a:t>examples</a:t>
            </a:r>
            <a:r>
              <a:rPr lang="es-ES" dirty="0"/>
              <a:t> </a:t>
            </a:r>
            <a:r>
              <a:rPr lang="es-ES" dirty="0" err="1"/>
              <a:t>available</a:t>
            </a:r>
            <a:r>
              <a:rPr lang="es-ES" dirty="0"/>
              <a:t>: </a:t>
            </a:r>
          </a:p>
          <a:p>
            <a:pPr marL="285750" indent="-285750">
              <a:buFontTx/>
              <a:buChar char="-"/>
            </a:pPr>
            <a:r>
              <a:rPr lang="es-ES" b="0" dirty="0"/>
              <a:t>“test_ch4_tsr12”</a:t>
            </a:r>
          </a:p>
          <a:p>
            <a:pPr marL="285750" indent="-285750">
              <a:buFontTx/>
              <a:buChar char="-"/>
            </a:pPr>
            <a:r>
              <a:rPr lang="es-ES" b="0" dirty="0"/>
              <a:t>“test_ch4_tsr21”</a:t>
            </a:r>
          </a:p>
          <a:p>
            <a:pPr marL="285750" indent="-285750">
              <a:buFontTx/>
              <a:buChar char="-"/>
            </a:pPr>
            <a:r>
              <a:rPr lang="es-ES" b="0" dirty="0"/>
              <a:t>“test_ch4_tsrlean14”</a:t>
            </a:r>
          </a:p>
          <a:p>
            <a:pPr marL="285750" indent="-285750">
              <a:buFontTx/>
              <a:buChar char="-"/>
            </a:pPr>
            <a:r>
              <a:rPr lang="es-ES" b="0" dirty="0"/>
              <a:t>“</a:t>
            </a:r>
            <a:r>
              <a:rPr lang="es-ES" b="0" dirty="0" err="1"/>
              <a:t>test_coking</a:t>
            </a:r>
            <a:r>
              <a:rPr lang="es-ES" b="0" dirty="0"/>
              <a:t>”</a:t>
            </a:r>
          </a:p>
          <a:p>
            <a:pPr marL="285750" indent="-285750">
              <a:buFontTx/>
              <a:buChar char="-"/>
            </a:pPr>
            <a:r>
              <a:rPr lang="es-ES" b="0" dirty="0"/>
              <a:t>“</a:t>
            </a:r>
            <a:r>
              <a:rPr lang="es-ES" b="0" dirty="0" err="1"/>
              <a:t>test_comb_htp</a:t>
            </a:r>
            <a:r>
              <a:rPr lang="es-ES" b="0" dirty="0"/>
              <a:t>”</a:t>
            </a:r>
          </a:p>
          <a:p>
            <a:pPr marL="285750" indent="-285750">
              <a:buFontTx/>
              <a:buChar char="-"/>
            </a:pPr>
            <a:r>
              <a:rPr lang="es-ES" b="0" dirty="0"/>
              <a:t>“</a:t>
            </a:r>
            <a:r>
              <a:rPr lang="es-ES" b="0" dirty="0" err="1"/>
              <a:t>test_comb_htp_nozzle</a:t>
            </a:r>
            <a:r>
              <a:rPr lang="es-ES" b="0" dirty="0"/>
              <a:t>”</a:t>
            </a:r>
          </a:p>
          <a:p>
            <a:pPr marL="285750" indent="-285750">
              <a:buFontTx/>
              <a:buChar char="-"/>
            </a:pPr>
            <a:r>
              <a:rPr lang="es-ES" b="0" dirty="0"/>
              <a:t>“</a:t>
            </a:r>
            <a:r>
              <a:rPr lang="es-ES" b="0" dirty="0" err="1"/>
              <a:t>test_injMonoprop</a:t>
            </a:r>
            <a:r>
              <a:rPr lang="es-ES" b="0" dirty="0"/>
              <a:t>”</a:t>
            </a:r>
          </a:p>
          <a:p>
            <a:pPr marL="285750" indent="-285750">
              <a:buFontTx/>
              <a:buChar char="-"/>
            </a:pPr>
            <a:r>
              <a:rPr lang="es-ES" b="0" dirty="0"/>
              <a:t>“</a:t>
            </a:r>
            <a:r>
              <a:rPr lang="es-ES" b="0" dirty="0" err="1"/>
              <a:t>test_injector_loss</a:t>
            </a:r>
            <a:r>
              <a:rPr lang="es-ES" b="0" dirty="0"/>
              <a:t>”</a:t>
            </a:r>
          </a:p>
          <a:p>
            <a:pPr marL="285750" indent="-285750">
              <a:buFontTx/>
              <a:buChar char="-"/>
            </a:pPr>
            <a:r>
              <a:rPr lang="es-ES" b="0" dirty="0"/>
              <a:t>“</a:t>
            </a:r>
            <a:r>
              <a:rPr lang="es-ES" b="0" dirty="0" err="1"/>
              <a:t>test_pump_chilldown</a:t>
            </a:r>
            <a:r>
              <a:rPr lang="es-ES" b="0" dirty="0"/>
              <a:t>”</a:t>
            </a:r>
          </a:p>
          <a:p>
            <a:pPr marL="285750" indent="-285750">
              <a:buFontTx/>
              <a:buChar char="-"/>
            </a:pPr>
            <a:r>
              <a:rPr lang="es-ES" b="0" dirty="0"/>
              <a:t>“</a:t>
            </a:r>
            <a:r>
              <a:rPr lang="es-ES" b="0" dirty="0" err="1"/>
              <a:t>test_preburner_plate</a:t>
            </a:r>
            <a:r>
              <a:rPr lang="es-ES" b="0" dirty="0"/>
              <a:t>”</a:t>
            </a:r>
          </a:p>
          <a:p>
            <a:pPr marL="285750" indent="-285750">
              <a:buFontTx/>
              <a:buChar char="-"/>
            </a:pPr>
            <a:endParaRPr lang="es-ES" dirty="0"/>
          </a:p>
        </p:txBody>
      </p:sp>
      <p:sp>
        <p:nvSpPr>
          <p:cNvPr id="8" name="Rectángulo 7"/>
          <p:cNvSpPr/>
          <p:nvPr/>
        </p:nvSpPr>
        <p:spPr bwMode="auto">
          <a:xfrm>
            <a:off x="8728363" y="922865"/>
            <a:ext cx="3124970" cy="302260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spTree>
    <p:extLst>
      <p:ext uri="{BB962C8B-B14F-4D97-AF65-F5344CB8AC3E}">
        <p14:creationId xmlns:p14="http://schemas.microsoft.com/office/powerpoint/2010/main" val="3993527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755" y="2234068"/>
            <a:ext cx="4993366" cy="3743718"/>
          </a:xfrm>
          <a:prstGeom prst="rect">
            <a:avLst/>
          </a:prstGeom>
        </p:spPr>
      </p:pic>
      <p:sp>
        <p:nvSpPr>
          <p:cNvPr id="10" name="Título 3"/>
          <p:cNvSpPr>
            <a:spLocks noGrp="1"/>
          </p:cNvSpPr>
          <p:nvPr>
            <p:ph type="title"/>
          </p:nvPr>
        </p:nvSpPr>
        <p:spPr/>
        <p:txBody>
          <a:bodyPr/>
          <a:lstStyle/>
          <a:p>
            <a:r>
              <a:rPr lang="es-ES" dirty="0"/>
              <a:t>TASK 3: </a:t>
            </a:r>
            <a:r>
              <a:rPr lang="es-ES" dirty="0" err="1"/>
              <a:t>Models</a:t>
            </a:r>
            <a:r>
              <a:rPr lang="es-ES" dirty="0"/>
              <a:t> </a:t>
            </a:r>
            <a:r>
              <a:rPr lang="es-ES" dirty="0" err="1"/>
              <a:t>validation</a:t>
            </a:r>
            <a:endParaRPr lang="en-US" dirty="0"/>
          </a:p>
        </p:txBody>
      </p:sp>
      <p:sp>
        <p:nvSpPr>
          <p:cNvPr id="7" name="Marcador de contenido 6"/>
          <p:cNvSpPr>
            <a:spLocks noGrp="1"/>
          </p:cNvSpPr>
          <p:nvPr>
            <p:ph idx="1"/>
          </p:nvPr>
        </p:nvSpPr>
        <p:spPr>
          <a:xfrm>
            <a:off x="288321" y="476250"/>
            <a:ext cx="10972800" cy="5582652"/>
          </a:xfrm>
        </p:spPr>
        <p:txBody>
          <a:bodyPr/>
          <a:lstStyle/>
          <a:p>
            <a:r>
              <a:rPr lang="en-US" sz="1700" dirty="0"/>
              <a:t>Validation of </a:t>
            </a:r>
            <a:r>
              <a:rPr lang="en-US" sz="1700" dirty="0" err="1"/>
              <a:t>PreburnerPlate</a:t>
            </a:r>
            <a:r>
              <a:rPr lang="en-US" sz="1700" dirty="0"/>
              <a:t> component</a:t>
            </a:r>
          </a:p>
          <a:p>
            <a:pPr lvl="1"/>
            <a:r>
              <a:rPr lang="en-US" sz="1600" b="0" dirty="0"/>
              <a:t>“</a:t>
            </a:r>
            <a:r>
              <a:rPr lang="en-US" sz="1600" b="0" dirty="0" err="1"/>
              <a:t>test_preburner_plate</a:t>
            </a:r>
            <a:r>
              <a:rPr lang="en-US" sz="1600" b="0" dirty="0"/>
              <a:t>” in ROCKET_EXAMPLES</a:t>
            </a:r>
          </a:p>
          <a:p>
            <a:pPr lvl="2"/>
            <a:r>
              <a:rPr lang="en-US" sz="1500" b="0" dirty="0"/>
              <a:t>Proposed model enables to represent the heating transient</a:t>
            </a:r>
          </a:p>
          <a:p>
            <a:pPr lvl="3"/>
            <a:r>
              <a:rPr lang="en-US" sz="1400" b="0" dirty="0"/>
              <a:t>Uncertainties in shutdown leads to discrepancies</a:t>
            </a:r>
          </a:p>
          <a:p>
            <a:pPr lvl="2"/>
            <a:r>
              <a:rPr lang="en-US" sz="1500" b="0" dirty="0"/>
              <a:t>Reference: “</a:t>
            </a:r>
            <a:r>
              <a:rPr lang="en-US" sz="1500" b="0" dirty="0" err="1"/>
              <a:t>DeRidder</a:t>
            </a:r>
            <a:r>
              <a:rPr lang="en-US" sz="1500" b="0" dirty="0"/>
              <a:t>, M. A and Anderson, W.E. Heat flux and pressure profiles in an oxygen/hydrogen </a:t>
            </a:r>
            <a:r>
              <a:rPr lang="en-US" sz="1500" b="0" dirty="0" err="1"/>
              <a:t>multielement</a:t>
            </a:r>
            <a:r>
              <a:rPr lang="en-US" sz="1500" b="0" dirty="0"/>
              <a:t> rocket combustor, JPP 2010”</a:t>
            </a:r>
          </a:p>
          <a:p>
            <a:pPr lvl="2"/>
            <a:endParaRPr lang="en-US" sz="1500" b="0" dirty="0"/>
          </a:p>
          <a:p>
            <a:pPr marL="457200" lvl="1" indent="0">
              <a:buNone/>
            </a:pPr>
            <a:r>
              <a:rPr lang="en-US" sz="1600" dirty="0"/>
              <a:t>	</a:t>
            </a:r>
          </a:p>
          <a:p>
            <a:pPr lvl="1" algn="just" eaLnBrk="1" hangingPunct="1"/>
            <a:endParaRPr lang="en-US" sz="1500" dirty="0"/>
          </a:p>
          <a:p>
            <a:pPr lvl="2" algn="just" eaLnBrk="1" hangingPunct="1"/>
            <a:endParaRPr lang="en-US" sz="1500" dirty="0"/>
          </a:p>
          <a:p>
            <a:endParaRPr lang="en-US" dirty="0"/>
          </a:p>
        </p:txBody>
      </p:sp>
      <p:pic>
        <p:nvPicPr>
          <p:cNvPr id="5" name="Imagen 4"/>
          <p:cNvPicPr>
            <a:picLocks noChangeAspect="1"/>
          </p:cNvPicPr>
          <p:nvPr/>
        </p:nvPicPr>
        <p:blipFill>
          <a:blip r:embed="rId4"/>
          <a:stretch>
            <a:fillRect/>
          </a:stretch>
        </p:blipFill>
        <p:spPr>
          <a:xfrm>
            <a:off x="2601222" y="6108711"/>
            <a:ext cx="5606847" cy="699479"/>
          </a:xfrm>
          <a:prstGeom prst="rect">
            <a:avLst/>
          </a:prstGeom>
        </p:spPr>
      </p:pic>
      <p:pic>
        <p:nvPicPr>
          <p:cNvPr id="13" name="Imagen 12"/>
          <p:cNvPicPr/>
          <p:nvPr/>
        </p:nvPicPr>
        <p:blipFill>
          <a:blip r:embed="rId5"/>
          <a:stretch>
            <a:fillRect/>
          </a:stretch>
        </p:blipFill>
        <p:spPr>
          <a:xfrm>
            <a:off x="482600" y="3267576"/>
            <a:ext cx="5278755" cy="2046605"/>
          </a:xfrm>
          <a:prstGeom prst="rect">
            <a:avLst/>
          </a:prstGeom>
        </p:spPr>
      </p:pic>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4555" y="5977786"/>
            <a:ext cx="1963554" cy="880214"/>
          </a:xfrm>
          <a:prstGeom prst="rect">
            <a:avLst/>
          </a:prstGeom>
        </p:spPr>
      </p:pic>
    </p:spTree>
    <p:extLst>
      <p:ext uri="{BB962C8B-B14F-4D97-AF65-F5344CB8AC3E}">
        <p14:creationId xmlns:p14="http://schemas.microsoft.com/office/powerpoint/2010/main" val="4139735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2: </a:t>
            </a:r>
            <a:r>
              <a:rPr lang="es-ES" dirty="0" err="1"/>
              <a:t>Models</a:t>
            </a:r>
            <a:r>
              <a:rPr lang="es-ES" dirty="0"/>
              <a:t> </a:t>
            </a:r>
            <a:r>
              <a:rPr lang="es-ES" dirty="0" err="1"/>
              <a:t>implementation</a:t>
            </a:r>
            <a:endParaRPr lang="en-US" dirty="0"/>
          </a:p>
        </p:txBody>
      </p:sp>
      <p:sp>
        <p:nvSpPr>
          <p:cNvPr id="7" name="Marcador de contenido 6"/>
          <p:cNvSpPr>
            <a:spLocks noGrp="1"/>
          </p:cNvSpPr>
          <p:nvPr>
            <p:ph idx="1"/>
          </p:nvPr>
        </p:nvSpPr>
        <p:spPr>
          <a:xfrm>
            <a:off x="288321" y="476250"/>
            <a:ext cx="10972800" cy="5582652"/>
          </a:xfrm>
        </p:spPr>
        <p:txBody>
          <a:bodyPr/>
          <a:lstStyle/>
          <a:p>
            <a:r>
              <a:rPr lang="en-US" sz="1700" dirty="0"/>
              <a:t>Validation of pump component for transient chill down</a:t>
            </a:r>
          </a:p>
          <a:p>
            <a:pPr lvl="1"/>
            <a:r>
              <a:rPr lang="en-US" sz="1600" b="0" dirty="0"/>
              <a:t>“</a:t>
            </a:r>
            <a:r>
              <a:rPr lang="en-US" sz="1600" b="0" dirty="0" err="1"/>
              <a:t>test_pump_chilldown</a:t>
            </a:r>
            <a:r>
              <a:rPr lang="en-US" sz="1600" b="0" dirty="0"/>
              <a:t>”:</a:t>
            </a:r>
          </a:p>
          <a:p>
            <a:pPr lvl="2" algn="just" eaLnBrk="1" hangingPunct="1"/>
            <a:r>
              <a:rPr lang="es-ES" b="0" dirty="0" err="1"/>
              <a:t>Good</a:t>
            </a:r>
            <a:r>
              <a:rPr lang="es-ES" b="0" dirty="0"/>
              <a:t> </a:t>
            </a:r>
            <a:r>
              <a:rPr lang="es-ES" b="0" dirty="0" err="1"/>
              <a:t>reliability</a:t>
            </a:r>
            <a:r>
              <a:rPr lang="es-ES" b="0" dirty="0"/>
              <a:t> in </a:t>
            </a:r>
            <a:r>
              <a:rPr lang="es-ES" b="0" dirty="0" err="1"/>
              <a:t>reproducing</a:t>
            </a:r>
            <a:r>
              <a:rPr lang="es-ES" b="0" dirty="0"/>
              <a:t> </a:t>
            </a:r>
            <a:r>
              <a:rPr lang="es-ES" b="0" dirty="0" err="1"/>
              <a:t>the</a:t>
            </a:r>
            <a:r>
              <a:rPr lang="es-ES" b="0" dirty="0"/>
              <a:t> experimental </a:t>
            </a:r>
            <a:r>
              <a:rPr lang="es-ES" b="0" dirty="0" err="1"/>
              <a:t>behaviour</a:t>
            </a:r>
            <a:endParaRPr lang="es-ES" b="0" dirty="0"/>
          </a:p>
          <a:p>
            <a:pPr lvl="2" algn="just" eaLnBrk="1" hangingPunct="1"/>
            <a:r>
              <a:rPr lang="es-ES" b="0" dirty="0"/>
              <a:t>Reference: </a:t>
            </a:r>
            <a:r>
              <a:rPr lang="en-US" b="0" dirty="0"/>
              <a:t>J Joseph et al. “</a:t>
            </a:r>
            <a:r>
              <a:rPr lang="en-US" b="0" dirty="0" err="1"/>
              <a:t>Chilldown</a:t>
            </a:r>
            <a:r>
              <a:rPr lang="en-US" b="0" dirty="0"/>
              <a:t> study of cryogenic </a:t>
            </a:r>
            <a:r>
              <a:rPr lang="en-US" b="0" dirty="0" err="1"/>
              <a:t>turbopump</a:t>
            </a:r>
            <a:r>
              <a:rPr lang="en-US" b="0" dirty="0"/>
              <a:t> bearing coolant cavity”, ICAME 2015</a:t>
            </a:r>
          </a:p>
          <a:p>
            <a:pPr marL="914400" lvl="2" indent="0" algn="just" eaLnBrk="1" hangingPunct="1">
              <a:buNone/>
            </a:pPr>
            <a:endParaRPr lang="es-ES" sz="1400" dirty="0"/>
          </a:p>
          <a:p>
            <a:pPr lvl="1" algn="just" eaLnBrk="1" hangingPunct="1"/>
            <a:endParaRPr lang="en-US" sz="1500" dirty="0"/>
          </a:p>
          <a:p>
            <a:pPr lvl="2" algn="just" eaLnBrk="1" hangingPunct="1"/>
            <a:endParaRPr lang="en-US" sz="1500" dirty="0"/>
          </a:p>
          <a:p>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6586" y="5977786"/>
            <a:ext cx="1963554" cy="880214"/>
          </a:xfrm>
          <a:prstGeom prst="rect">
            <a:avLst/>
          </a:prstGeom>
        </p:spPr>
      </p:pic>
      <p:pic>
        <p:nvPicPr>
          <p:cNvPr id="5" name="Imagen 4"/>
          <p:cNvPicPr>
            <a:picLocks noChangeAspect="1"/>
          </p:cNvPicPr>
          <p:nvPr/>
        </p:nvPicPr>
        <p:blipFill>
          <a:blip r:embed="rId4"/>
          <a:stretch>
            <a:fillRect/>
          </a:stretch>
        </p:blipFill>
        <p:spPr>
          <a:xfrm>
            <a:off x="2139739" y="6034146"/>
            <a:ext cx="5606847" cy="699479"/>
          </a:xfrm>
          <a:prstGeom prst="rect">
            <a:avLst/>
          </a:prstGeom>
        </p:spPr>
      </p:pic>
      <p:pic>
        <p:nvPicPr>
          <p:cNvPr id="13" name="Picture 3190"/>
          <p:cNvPicPr/>
          <p:nvPr/>
        </p:nvPicPr>
        <p:blipFill>
          <a:blip r:embed="rId5"/>
          <a:stretch>
            <a:fillRect/>
          </a:stretch>
        </p:blipFill>
        <p:spPr>
          <a:xfrm>
            <a:off x="451281" y="2392516"/>
            <a:ext cx="5323440" cy="3208689"/>
          </a:xfrm>
          <a:prstGeom prst="rect">
            <a:avLst/>
          </a:prstGeom>
        </p:spPr>
      </p:pic>
      <p:pic>
        <p:nvPicPr>
          <p:cNvPr id="3" name="Imagen 2"/>
          <p:cNvPicPr>
            <a:picLocks noChangeAspect="1"/>
          </p:cNvPicPr>
          <p:nvPr/>
        </p:nvPicPr>
        <p:blipFill>
          <a:blip r:embed="rId6"/>
          <a:stretch>
            <a:fillRect/>
          </a:stretch>
        </p:blipFill>
        <p:spPr>
          <a:xfrm>
            <a:off x="6408205" y="2502269"/>
            <a:ext cx="4852916" cy="2637455"/>
          </a:xfrm>
          <a:prstGeom prst="rect">
            <a:avLst/>
          </a:prstGeom>
        </p:spPr>
      </p:pic>
    </p:spTree>
    <p:extLst>
      <p:ext uri="{BB962C8B-B14F-4D97-AF65-F5344CB8AC3E}">
        <p14:creationId xmlns:p14="http://schemas.microsoft.com/office/powerpoint/2010/main" val="297559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3: </a:t>
            </a:r>
            <a:r>
              <a:rPr lang="es-ES" dirty="0" err="1"/>
              <a:t>Models</a:t>
            </a:r>
            <a:r>
              <a:rPr lang="es-ES" dirty="0"/>
              <a:t> </a:t>
            </a:r>
            <a:r>
              <a:rPr lang="es-ES" dirty="0" err="1"/>
              <a:t>validation</a:t>
            </a:r>
            <a:endParaRPr lang="en-US" dirty="0"/>
          </a:p>
        </p:txBody>
      </p:sp>
      <p:sp>
        <p:nvSpPr>
          <p:cNvPr id="7" name="Marcador de contenido 6"/>
          <p:cNvSpPr>
            <a:spLocks noGrp="1"/>
          </p:cNvSpPr>
          <p:nvPr>
            <p:ph idx="1"/>
          </p:nvPr>
        </p:nvSpPr>
        <p:spPr>
          <a:xfrm>
            <a:off x="288321" y="476250"/>
            <a:ext cx="10972800" cy="5582652"/>
          </a:xfrm>
        </p:spPr>
        <p:txBody>
          <a:bodyPr/>
          <a:lstStyle/>
          <a:p>
            <a:r>
              <a:rPr lang="en-US" sz="1700" dirty="0"/>
              <a:t>Coking Validation</a:t>
            </a:r>
          </a:p>
          <a:p>
            <a:pPr lvl="1"/>
            <a:r>
              <a:rPr lang="en-US" sz="1600" b="0" dirty="0"/>
              <a:t>“</a:t>
            </a:r>
            <a:r>
              <a:rPr lang="en-US" sz="1600" b="0" dirty="0" err="1"/>
              <a:t>test_coking</a:t>
            </a:r>
            <a:r>
              <a:rPr lang="en-US" sz="1600" b="0" dirty="0"/>
              <a:t>” in ROCKETS_EXAMPLES</a:t>
            </a:r>
          </a:p>
          <a:p>
            <a:pPr lvl="1"/>
            <a:r>
              <a:rPr lang="en-US" sz="1600" b="0" dirty="0"/>
              <a:t>Kerosene RP1 experimental data, fitted (JP10)</a:t>
            </a:r>
          </a:p>
          <a:p>
            <a:pPr lvl="1"/>
            <a:endParaRPr lang="en-US" sz="1600" dirty="0"/>
          </a:p>
          <a:p>
            <a:pPr marL="457200" lvl="1" indent="0">
              <a:buNone/>
            </a:pPr>
            <a:endParaRPr lang="en-US" sz="1600" dirty="0"/>
          </a:p>
          <a:p>
            <a:pPr lvl="1"/>
            <a:r>
              <a:rPr lang="en-US" sz="1600" b="0" dirty="0"/>
              <a:t>Reference: “K. Liang, B. Yang, and Z. Zhang, “Investigation of heat transfer and coking characteristics of hydrocarbon fuels,” Journal of Propulsion and Power, 1998”</a:t>
            </a:r>
          </a:p>
          <a:p>
            <a:pPr lvl="1"/>
            <a:endParaRPr lang="en-US" sz="1600" b="0" dirty="0"/>
          </a:p>
          <a:p>
            <a:pPr lvl="1"/>
            <a:endParaRPr lang="en-US" dirty="0"/>
          </a:p>
          <a:p>
            <a:pPr lvl="1"/>
            <a:endParaRPr lang="es-ES" dirty="0"/>
          </a:p>
          <a:p>
            <a:pPr lvl="2" algn="just" eaLnBrk="1" hangingPunct="1"/>
            <a:endParaRPr lang="es-ES" sz="1200" dirty="0"/>
          </a:p>
          <a:p>
            <a:pPr lvl="2" algn="just" eaLnBrk="1" hangingPunct="1"/>
            <a:endParaRPr lang="es-ES" sz="1400" dirty="0"/>
          </a:p>
          <a:p>
            <a:pPr lvl="1" algn="just" eaLnBrk="1" hangingPunct="1"/>
            <a:endParaRPr lang="en-US" sz="1500" dirty="0"/>
          </a:p>
          <a:p>
            <a:pPr lvl="2" algn="just" eaLnBrk="1" hangingPunct="1"/>
            <a:endParaRPr lang="en-US" sz="1500" dirty="0"/>
          </a:p>
          <a:p>
            <a:pPr marL="0" indent="0">
              <a:buNone/>
            </a:pP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048" y="6058902"/>
            <a:ext cx="1963554" cy="880214"/>
          </a:xfrm>
          <a:prstGeom prst="rect">
            <a:avLst/>
          </a:prstGeom>
        </p:spPr>
      </p:pic>
      <p:pic>
        <p:nvPicPr>
          <p:cNvPr id="5" name="Imagen 4"/>
          <p:cNvPicPr>
            <a:picLocks noChangeAspect="1"/>
          </p:cNvPicPr>
          <p:nvPr/>
        </p:nvPicPr>
        <p:blipFill>
          <a:blip r:embed="rId4"/>
          <a:stretch>
            <a:fillRect/>
          </a:stretch>
        </p:blipFill>
        <p:spPr>
          <a:xfrm>
            <a:off x="2251026" y="6058902"/>
            <a:ext cx="5606847" cy="699479"/>
          </a:xfrm>
          <a:prstGeom prst="rect">
            <a:avLst/>
          </a:prstGeom>
        </p:spPr>
      </p:pic>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6249" y="2845741"/>
            <a:ext cx="5441152" cy="2789162"/>
          </a:xfrm>
          <a:prstGeom prst="rect">
            <a:avLst/>
          </a:prstGeom>
        </p:spPr>
      </p:pic>
      <p:pic>
        <p:nvPicPr>
          <p:cNvPr id="15" name="Picture 25"/>
          <p:cNvPicPr/>
          <p:nvPr/>
        </p:nvPicPr>
        <p:blipFill>
          <a:blip r:embed="rId6">
            <a:extLst>
              <a:ext uri="{28A0092B-C50C-407E-A947-70E740481C1C}">
                <a14:useLocalDpi xmlns:a14="http://schemas.microsoft.com/office/drawing/2010/main" val="0"/>
              </a:ext>
            </a:extLst>
          </a:blip>
          <a:srcRect/>
          <a:stretch>
            <a:fillRect/>
          </a:stretch>
        </p:blipFill>
        <p:spPr bwMode="auto">
          <a:xfrm>
            <a:off x="1486849" y="1601172"/>
            <a:ext cx="2512060" cy="496570"/>
          </a:xfrm>
          <a:prstGeom prst="rect">
            <a:avLst/>
          </a:prstGeom>
          <a:noFill/>
          <a:ln>
            <a:noFill/>
          </a:ln>
        </p:spPr>
      </p:pic>
      <p:pic>
        <p:nvPicPr>
          <p:cNvPr id="16" name="Imagen 15"/>
          <p:cNvPicPr/>
          <p:nvPr/>
        </p:nvPicPr>
        <p:blipFill>
          <a:blip r:embed="rId7"/>
          <a:stretch>
            <a:fillRect/>
          </a:stretch>
        </p:blipFill>
        <p:spPr>
          <a:xfrm>
            <a:off x="365500" y="3085078"/>
            <a:ext cx="5454469" cy="2704664"/>
          </a:xfrm>
          <a:prstGeom prst="rect">
            <a:avLst/>
          </a:prstGeom>
        </p:spPr>
      </p:pic>
    </p:spTree>
    <p:extLst>
      <p:ext uri="{BB962C8B-B14F-4D97-AF65-F5344CB8AC3E}">
        <p14:creationId xmlns:p14="http://schemas.microsoft.com/office/powerpoint/2010/main" val="364414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Project </a:t>
            </a:r>
            <a:r>
              <a:rPr lang="es-ES" dirty="0" err="1"/>
              <a:t>organization</a:t>
            </a:r>
            <a:endParaRPr lang="es-ES" dirty="0"/>
          </a:p>
        </p:txBody>
      </p:sp>
    </p:spTree>
    <p:extLst>
      <p:ext uri="{BB962C8B-B14F-4D97-AF65-F5344CB8AC3E}">
        <p14:creationId xmlns:p14="http://schemas.microsoft.com/office/powerpoint/2010/main" val="3089234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3: </a:t>
            </a:r>
            <a:r>
              <a:rPr lang="es-ES" dirty="0" err="1"/>
              <a:t>Models</a:t>
            </a:r>
            <a:r>
              <a:rPr lang="es-ES" dirty="0"/>
              <a:t> </a:t>
            </a:r>
            <a:r>
              <a:rPr lang="es-ES" dirty="0" err="1"/>
              <a:t>validation</a:t>
            </a:r>
            <a:endParaRPr lang="en-US" dirty="0"/>
          </a:p>
        </p:txBody>
      </p:sp>
      <p:sp>
        <p:nvSpPr>
          <p:cNvPr id="7" name="Marcador de contenido 6"/>
          <p:cNvSpPr>
            <a:spLocks noGrp="1"/>
          </p:cNvSpPr>
          <p:nvPr>
            <p:ph idx="1"/>
          </p:nvPr>
        </p:nvSpPr>
        <p:spPr>
          <a:xfrm>
            <a:off x="288321" y="476250"/>
            <a:ext cx="10972800" cy="5582652"/>
          </a:xfrm>
        </p:spPr>
        <p:txBody>
          <a:bodyPr/>
          <a:lstStyle/>
          <a:p>
            <a:r>
              <a:rPr lang="en-US" sz="1700" dirty="0"/>
              <a:t>LOX/CH4 injectors</a:t>
            </a:r>
          </a:p>
          <a:p>
            <a:pPr lvl="1"/>
            <a:r>
              <a:rPr lang="en-US" sz="1600" dirty="0"/>
              <a:t>Validation</a:t>
            </a:r>
          </a:p>
          <a:p>
            <a:pPr lvl="2"/>
            <a:r>
              <a:rPr lang="en-US" sz="1500" b="0" dirty="0" err="1"/>
              <a:t>test_injector_loss</a:t>
            </a:r>
            <a:r>
              <a:rPr lang="en-US" sz="1500" b="0" dirty="0"/>
              <a:t> in ROCKET_EXAMPLES for the Close swirled with sharp inlet validation</a:t>
            </a:r>
          </a:p>
          <a:p>
            <a:pPr lvl="2"/>
            <a:r>
              <a:rPr lang="en-US" sz="1500" b="0" dirty="0"/>
              <a:t>Reference: “</a:t>
            </a:r>
            <a:r>
              <a:rPr lang="en-US" sz="1500" b="0" dirty="0" err="1"/>
              <a:t>Ahn</a:t>
            </a:r>
            <a:r>
              <a:rPr lang="en-US" sz="1500" b="0" dirty="0"/>
              <a:t> et al, Experimental Study on the Discharge Coefficient of Bi-Swirl Coaxial Injectors, Journal of Applied Fluid Mechanics, 2019”</a:t>
            </a:r>
          </a:p>
          <a:p>
            <a:pPr lvl="2"/>
            <a:endParaRPr lang="en-US" sz="1500" b="0" dirty="0"/>
          </a:p>
          <a:p>
            <a:pPr marL="457200" lvl="1" indent="0">
              <a:buNone/>
            </a:pPr>
            <a:endParaRPr lang="en-US" sz="1600" dirty="0"/>
          </a:p>
          <a:p>
            <a:pPr lvl="1" algn="just" eaLnBrk="1" hangingPunct="1"/>
            <a:endParaRPr lang="en-US" sz="1500" dirty="0"/>
          </a:p>
          <a:p>
            <a:pPr lvl="2" algn="just" eaLnBrk="1" hangingPunct="1"/>
            <a:endParaRPr lang="en-US" sz="1500" dirty="0"/>
          </a:p>
          <a:p>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690" y="5977786"/>
            <a:ext cx="1963554" cy="880214"/>
          </a:xfrm>
          <a:prstGeom prst="rect">
            <a:avLst/>
          </a:prstGeom>
        </p:spPr>
      </p:pic>
      <p:pic>
        <p:nvPicPr>
          <p:cNvPr id="5" name="Imagen 4"/>
          <p:cNvPicPr>
            <a:picLocks noChangeAspect="1"/>
          </p:cNvPicPr>
          <p:nvPr/>
        </p:nvPicPr>
        <p:blipFill>
          <a:blip r:embed="rId4"/>
          <a:stretch>
            <a:fillRect/>
          </a:stretch>
        </p:blipFill>
        <p:spPr>
          <a:xfrm>
            <a:off x="2601222" y="6108711"/>
            <a:ext cx="5606847" cy="699479"/>
          </a:xfrm>
          <a:prstGeom prst="rect">
            <a:avLst/>
          </a:prstGeom>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3636" y="2546039"/>
            <a:ext cx="8661882" cy="1980334"/>
          </a:xfrm>
          <a:prstGeom prst="rect">
            <a:avLst/>
          </a:prstGeom>
        </p:spPr>
      </p:pic>
      <p:pic>
        <p:nvPicPr>
          <p:cNvPr id="3" name="Imagen 2"/>
          <p:cNvPicPr>
            <a:picLocks noChangeAspect="1"/>
          </p:cNvPicPr>
          <p:nvPr/>
        </p:nvPicPr>
        <p:blipFill>
          <a:blip r:embed="rId6"/>
          <a:stretch>
            <a:fillRect/>
          </a:stretch>
        </p:blipFill>
        <p:spPr>
          <a:xfrm>
            <a:off x="152400" y="2258566"/>
            <a:ext cx="2985315" cy="2555280"/>
          </a:xfrm>
          <a:prstGeom prst="rect">
            <a:avLst/>
          </a:prstGeom>
        </p:spPr>
      </p:pic>
    </p:spTree>
    <p:extLst>
      <p:ext uri="{BB962C8B-B14F-4D97-AF65-F5344CB8AC3E}">
        <p14:creationId xmlns:p14="http://schemas.microsoft.com/office/powerpoint/2010/main" val="412214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288321" y="476250"/>
            <a:ext cx="11454946" cy="5582652"/>
          </a:xfrm>
        </p:spPr>
        <p:txBody>
          <a:bodyPr/>
          <a:lstStyle/>
          <a:p>
            <a:r>
              <a:rPr lang="en-US" dirty="0"/>
              <a:t>Monopropellant</a:t>
            </a:r>
            <a:r>
              <a:rPr lang="en-US" sz="1700" dirty="0"/>
              <a:t> Examples</a:t>
            </a:r>
            <a:endParaRPr lang="en-US" sz="1600" dirty="0"/>
          </a:p>
          <a:p>
            <a:pPr lvl="1"/>
            <a:r>
              <a:rPr lang="en-US" sz="1600" b="0" dirty="0"/>
              <a:t>Test of Catalytic Bed </a:t>
            </a:r>
            <a:r>
              <a:rPr lang="en-US" sz="1600" b="0" dirty="0" err="1"/>
              <a:t>test_comb_HTP</a:t>
            </a:r>
            <a:r>
              <a:rPr lang="en-US" sz="1600" b="0" dirty="0"/>
              <a:t> in ROCKET_EXAMPLES</a:t>
            </a:r>
          </a:p>
          <a:p>
            <a:pPr lvl="1"/>
            <a:endParaRPr lang="en-US" sz="1600" dirty="0"/>
          </a:p>
          <a:p>
            <a:pPr lvl="1"/>
            <a:endParaRPr lang="en-US" sz="1600" dirty="0"/>
          </a:p>
          <a:p>
            <a:pPr lvl="1"/>
            <a:endParaRPr lang="en-US" sz="1600" dirty="0"/>
          </a:p>
          <a:p>
            <a:pPr lvl="1"/>
            <a:r>
              <a:rPr lang="en-US" sz="1600" b="0" dirty="0"/>
              <a:t>Test of Monopropellant in </a:t>
            </a:r>
            <a:r>
              <a:rPr lang="en-US" sz="1600" b="0" dirty="0" err="1"/>
              <a:t>test_comb_htp_nozzle</a:t>
            </a:r>
            <a:r>
              <a:rPr lang="en-US" sz="1600" b="0" dirty="0"/>
              <a:t> in ROCKET_EXAMPLES</a:t>
            </a:r>
          </a:p>
          <a:p>
            <a:pPr lvl="1"/>
            <a:endParaRPr lang="en-US" sz="1600" b="0" dirty="0"/>
          </a:p>
          <a:p>
            <a:pPr lvl="1"/>
            <a:endParaRPr lang="en-US" sz="1600" b="0" dirty="0"/>
          </a:p>
          <a:p>
            <a:pPr lvl="1"/>
            <a:endParaRPr lang="en-US" sz="1600" b="0" dirty="0"/>
          </a:p>
          <a:p>
            <a:pPr lvl="1"/>
            <a:endParaRPr lang="en-US" sz="1600" b="0" dirty="0"/>
          </a:p>
          <a:p>
            <a:pPr lvl="1"/>
            <a:endParaRPr lang="en-US" sz="1600" b="0" dirty="0"/>
          </a:p>
          <a:p>
            <a:pPr lvl="1"/>
            <a:endParaRPr lang="en-US" sz="1600" b="0" dirty="0"/>
          </a:p>
          <a:p>
            <a:pPr lvl="1"/>
            <a:endParaRPr lang="en-US" sz="1600" b="0" dirty="0"/>
          </a:p>
          <a:p>
            <a:pPr lvl="1"/>
            <a:r>
              <a:rPr lang="en-US" sz="1600" b="0" dirty="0"/>
              <a:t>Reference: “</a:t>
            </a:r>
            <a:r>
              <a:rPr lang="en-US" sz="1600" b="0" dirty="0" err="1"/>
              <a:t>Paweł</a:t>
            </a:r>
            <a:r>
              <a:rPr lang="en-US" sz="1600" b="0" dirty="0"/>
              <a:t> </a:t>
            </a:r>
            <a:r>
              <a:rPr lang="en-US" sz="1600" b="0" dirty="0" err="1"/>
              <a:t>Surmacz</a:t>
            </a:r>
            <a:r>
              <a:rPr lang="en-US" sz="1600" b="0" dirty="0"/>
              <a:t> PhD Thesis. ILOT. “ Experimental studies decomposition process of 98%hydrogen peroxide in composite catalytic beds in rocket engine injection systems”</a:t>
            </a:r>
          </a:p>
          <a:p>
            <a:pPr lvl="1"/>
            <a:endParaRPr lang="es-ES" sz="1600" dirty="0"/>
          </a:p>
          <a:p>
            <a:pPr lvl="3"/>
            <a:endParaRPr lang="en-US" sz="1400" b="0" dirty="0"/>
          </a:p>
          <a:p>
            <a:pPr lvl="4"/>
            <a:endParaRPr lang="en-US" sz="1300" dirty="0"/>
          </a:p>
        </p:txBody>
      </p:sp>
      <p:sp>
        <p:nvSpPr>
          <p:cNvPr id="10" name="Título 3"/>
          <p:cNvSpPr>
            <a:spLocks noGrp="1"/>
          </p:cNvSpPr>
          <p:nvPr>
            <p:ph type="title"/>
          </p:nvPr>
        </p:nvSpPr>
        <p:spPr/>
        <p:txBody>
          <a:bodyPr/>
          <a:lstStyle/>
          <a:p>
            <a:r>
              <a:rPr lang="es-ES" dirty="0"/>
              <a:t>TASK 3: </a:t>
            </a:r>
            <a:r>
              <a:rPr lang="es-ES" dirty="0" err="1"/>
              <a:t>Models</a:t>
            </a:r>
            <a:r>
              <a:rPr lang="es-ES" dirty="0"/>
              <a:t> </a:t>
            </a:r>
            <a:r>
              <a:rPr lang="es-ES" dirty="0" err="1"/>
              <a:t>validation</a:t>
            </a:r>
            <a:endParaRPr lang="en-U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7329" y="5977786"/>
            <a:ext cx="1963554" cy="880214"/>
          </a:xfrm>
          <a:prstGeom prst="rect">
            <a:avLst/>
          </a:prstGeom>
        </p:spPr>
      </p:pic>
      <p:pic>
        <p:nvPicPr>
          <p:cNvPr id="5" name="Imagen 4"/>
          <p:cNvPicPr>
            <a:picLocks noChangeAspect="1"/>
          </p:cNvPicPr>
          <p:nvPr/>
        </p:nvPicPr>
        <p:blipFill>
          <a:blip r:embed="rId4"/>
          <a:stretch>
            <a:fillRect/>
          </a:stretch>
        </p:blipFill>
        <p:spPr>
          <a:xfrm>
            <a:off x="2270482" y="6034146"/>
            <a:ext cx="5606847" cy="699479"/>
          </a:xfrm>
          <a:prstGeom prst="rect">
            <a:avLst/>
          </a:prstGeom>
        </p:spPr>
      </p:pic>
      <p:pic>
        <p:nvPicPr>
          <p:cNvPr id="6" name="Imagen 5"/>
          <p:cNvPicPr>
            <a:picLocks noChangeAspect="1"/>
          </p:cNvPicPr>
          <p:nvPr/>
        </p:nvPicPr>
        <p:blipFill>
          <a:blip r:embed="rId5"/>
          <a:stretch>
            <a:fillRect/>
          </a:stretch>
        </p:blipFill>
        <p:spPr>
          <a:xfrm>
            <a:off x="3536028" y="1344172"/>
            <a:ext cx="3550709" cy="846468"/>
          </a:xfrm>
          <a:prstGeom prst="rect">
            <a:avLst/>
          </a:prstGeom>
        </p:spPr>
      </p:pic>
      <p:pic>
        <p:nvPicPr>
          <p:cNvPr id="8" name="Imagen 7"/>
          <p:cNvPicPr>
            <a:picLocks noChangeAspect="1"/>
          </p:cNvPicPr>
          <p:nvPr/>
        </p:nvPicPr>
        <p:blipFill>
          <a:blip r:embed="rId6"/>
          <a:stretch>
            <a:fillRect/>
          </a:stretch>
        </p:blipFill>
        <p:spPr>
          <a:xfrm>
            <a:off x="3176777" y="2941990"/>
            <a:ext cx="4269209" cy="1774915"/>
          </a:xfrm>
          <a:prstGeom prst="rect">
            <a:avLst/>
          </a:prstGeom>
        </p:spPr>
      </p:pic>
    </p:spTree>
    <p:extLst>
      <p:ext uri="{BB962C8B-B14F-4D97-AF65-F5344CB8AC3E}">
        <p14:creationId xmlns:p14="http://schemas.microsoft.com/office/powerpoint/2010/main" val="2147956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3: </a:t>
            </a:r>
            <a:r>
              <a:rPr lang="es-ES" dirty="0" err="1"/>
              <a:t>Models</a:t>
            </a:r>
            <a:r>
              <a:rPr lang="es-ES" dirty="0"/>
              <a:t> </a:t>
            </a:r>
            <a:r>
              <a:rPr lang="es-ES" dirty="0" err="1"/>
              <a:t>validation</a:t>
            </a:r>
            <a:endParaRPr lang="en-US" dirty="0"/>
          </a:p>
        </p:txBody>
      </p:sp>
      <p:sp>
        <p:nvSpPr>
          <p:cNvPr id="7" name="Marcador de contenido 6"/>
          <p:cNvSpPr>
            <a:spLocks noGrp="1"/>
          </p:cNvSpPr>
          <p:nvPr>
            <p:ph idx="1"/>
          </p:nvPr>
        </p:nvSpPr>
        <p:spPr>
          <a:xfrm>
            <a:off x="288321" y="476250"/>
            <a:ext cx="10972800" cy="5582652"/>
          </a:xfrm>
        </p:spPr>
        <p:txBody>
          <a:bodyPr/>
          <a:lstStyle/>
          <a:p>
            <a:r>
              <a:rPr lang="en-US" sz="1700" dirty="0"/>
              <a:t>Validation of LOX/CH4 injectors</a:t>
            </a:r>
          </a:p>
          <a:p>
            <a:pPr lvl="1" algn="just" eaLnBrk="1" hangingPunct="1"/>
            <a:r>
              <a:rPr lang="en-US" sz="1500" dirty="0"/>
              <a:t>Validation of pressure losses through injectors with two set of experiments:</a:t>
            </a:r>
          </a:p>
          <a:p>
            <a:pPr lvl="2" algn="just" eaLnBrk="1" hangingPunct="1"/>
            <a:r>
              <a:rPr lang="en-US" sz="1400" b="0" dirty="0"/>
              <a:t>Water cold-flow tests: validation of jet injectors (sharp edge, rounded inlet and slanted inlet) and perforated plate with slanted inlet for different mass flows. Perforated plate model shows better performance, with a 20% deviation (uncertainties of measurements)</a:t>
            </a:r>
          </a:p>
          <a:p>
            <a:pPr lvl="2" algn="just" eaLnBrk="1" hangingPunct="1"/>
            <a:r>
              <a:rPr lang="en-US" sz="1400" b="0" dirty="0"/>
              <a:t>Hot-firing tests: data coming from DM1 M10 engine test. Numerical results show very good agreement (below 10% error) for the steady state. </a:t>
            </a:r>
          </a:p>
          <a:p>
            <a:pPr lvl="1" algn="just" eaLnBrk="1" hangingPunct="1"/>
            <a:r>
              <a:rPr lang="en-US" sz="1500" dirty="0"/>
              <a:t>Thermal network validation taking into account relevant dimensions of the elements. </a:t>
            </a:r>
          </a:p>
          <a:p>
            <a:pPr lvl="2" algn="just" eaLnBrk="1" hangingPunct="1"/>
            <a:r>
              <a:rPr lang="en-US" sz="1400" b="0" dirty="0"/>
              <a:t>Fluidic temperatures are very well reproduced</a:t>
            </a:r>
          </a:p>
          <a:p>
            <a:pPr lvl="2" algn="just" eaLnBrk="1" hangingPunct="1"/>
            <a:r>
              <a:rPr lang="en-US" sz="1400" b="0" dirty="0"/>
              <a:t>Solid temperatures are not well reproduced (effective thermal conductivity, actual exposed surfaces for the heat exchange, position of thermocouples…)</a:t>
            </a:r>
          </a:p>
          <a:p>
            <a:pPr lvl="1" algn="just" eaLnBrk="1" hangingPunct="1"/>
            <a:r>
              <a:rPr lang="en-US" sz="1500" dirty="0"/>
              <a:t>Reduced order finite rate chemistry</a:t>
            </a:r>
          </a:p>
          <a:p>
            <a:pPr lvl="2" algn="just" eaLnBrk="1" hangingPunct="1"/>
            <a:r>
              <a:rPr lang="en-US" sz="1400" b="0" dirty="0"/>
              <a:t>Two models were validated and compared to the global mechanism in ESPSS: TSR-Stoich-21 and TSR-Stoic-12.</a:t>
            </a:r>
          </a:p>
          <a:p>
            <a:pPr lvl="2" algn="just" eaLnBrk="1" hangingPunct="1"/>
            <a:r>
              <a:rPr lang="en-US" sz="1400" b="0" dirty="0"/>
              <a:t>Data coming from DM1 M10 hot firing tests. </a:t>
            </a:r>
          </a:p>
          <a:p>
            <a:pPr lvl="2" algn="just" eaLnBrk="1" hangingPunct="1"/>
            <a:r>
              <a:rPr lang="en-US" sz="1400" b="0" dirty="0"/>
              <a:t>Good prediction of chamber pressure at steady state (&lt;10% error) and good prediction of the ignition event. </a:t>
            </a:r>
            <a:endParaRPr lang="en-US" sz="1300" b="0" dirty="0"/>
          </a:p>
          <a:p>
            <a:endParaRPr lang="en-US" dirty="0"/>
          </a:p>
        </p:txBody>
      </p:sp>
      <p:pic>
        <p:nvPicPr>
          <p:cNvPr id="5" name="Imagen 4"/>
          <p:cNvPicPr>
            <a:picLocks noChangeAspect="1"/>
          </p:cNvPicPr>
          <p:nvPr/>
        </p:nvPicPr>
        <p:blipFill>
          <a:blip r:embed="rId3"/>
          <a:stretch>
            <a:fillRect/>
          </a:stretch>
        </p:blipFill>
        <p:spPr>
          <a:xfrm>
            <a:off x="2601222" y="6108711"/>
            <a:ext cx="5606847" cy="699479"/>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555" y="5977786"/>
            <a:ext cx="1963554" cy="880214"/>
          </a:xfrm>
          <a:prstGeom prst="rect">
            <a:avLst/>
          </a:prstGeom>
        </p:spPr>
      </p:pic>
    </p:spTree>
    <p:extLst>
      <p:ext uri="{BB962C8B-B14F-4D97-AF65-F5344CB8AC3E}">
        <p14:creationId xmlns:p14="http://schemas.microsoft.com/office/powerpoint/2010/main" val="27942416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3: </a:t>
            </a:r>
            <a:r>
              <a:rPr lang="es-ES" dirty="0" err="1"/>
              <a:t>Models</a:t>
            </a:r>
            <a:r>
              <a:rPr lang="es-ES" dirty="0"/>
              <a:t> </a:t>
            </a:r>
            <a:r>
              <a:rPr lang="es-ES" dirty="0" err="1"/>
              <a:t>validation</a:t>
            </a:r>
            <a:endParaRPr lang="en-US" dirty="0"/>
          </a:p>
        </p:txBody>
      </p:sp>
      <p:sp>
        <p:nvSpPr>
          <p:cNvPr id="7" name="Marcador de contenido 6"/>
          <p:cNvSpPr>
            <a:spLocks noGrp="1"/>
          </p:cNvSpPr>
          <p:nvPr>
            <p:ph idx="1"/>
          </p:nvPr>
        </p:nvSpPr>
        <p:spPr>
          <a:xfrm>
            <a:off x="288321" y="476250"/>
            <a:ext cx="10972800" cy="5582652"/>
          </a:xfrm>
        </p:spPr>
        <p:txBody>
          <a:bodyPr/>
          <a:lstStyle/>
          <a:p>
            <a:r>
              <a:rPr lang="en-US" sz="1700" dirty="0"/>
              <a:t>Validation of Pump </a:t>
            </a:r>
            <a:r>
              <a:rPr lang="en-US" sz="1700" dirty="0" err="1"/>
              <a:t>chilldown</a:t>
            </a:r>
            <a:r>
              <a:rPr lang="en-US" sz="1700" dirty="0"/>
              <a:t> </a:t>
            </a:r>
          </a:p>
          <a:p>
            <a:pPr lvl="1" algn="just" eaLnBrk="1" hangingPunct="1"/>
            <a:r>
              <a:rPr lang="en-US" sz="1500" dirty="0"/>
              <a:t>Several simulations: </a:t>
            </a:r>
          </a:p>
          <a:p>
            <a:pPr lvl="2" algn="just" eaLnBrk="1" hangingPunct="1"/>
            <a:r>
              <a:rPr lang="en-US" sz="1300" b="0" dirty="0" err="1"/>
              <a:t>Chilldown</a:t>
            </a:r>
            <a:endParaRPr lang="en-US" sz="1300" b="0" dirty="0"/>
          </a:p>
          <a:p>
            <a:pPr lvl="2" algn="just" eaLnBrk="1" hangingPunct="1"/>
            <a:r>
              <a:rPr lang="en-US" sz="1300" b="0" dirty="0"/>
              <a:t>Transient phases (start-up, shutdown)</a:t>
            </a:r>
          </a:p>
          <a:p>
            <a:pPr lvl="1" algn="just" eaLnBrk="1" hangingPunct="1"/>
            <a:r>
              <a:rPr lang="en-US" sz="1400" b="0" dirty="0"/>
              <a:t>DATA: </a:t>
            </a:r>
            <a:r>
              <a:rPr lang="en-US" sz="1400" b="0" dirty="0" err="1"/>
              <a:t>turbopumps</a:t>
            </a:r>
            <a:r>
              <a:rPr lang="en-US" sz="1400" b="0" dirty="0"/>
              <a:t> assemblies from DM1 experimental test </a:t>
            </a:r>
            <a:r>
              <a:rPr lang="en-US" sz="1400" b="0" dirty="0" err="1"/>
              <a:t>campaings</a:t>
            </a:r>
            <a:r>
              <a:rPr lang="en-US" sz="1400" b="0" dirty="0"/>
              <a:t> DM1-02, DM1-04-02.</a:t>
            </a:r>
          </a:p>
          <a:p>
            <a:pPr lvl="1" algn="just" eaLnBrk="1" hangingPunct="1"/>
            <a:r>
              <a:rPr lang="en-US" sz="1400" b="0" dirty="0"/>
              <a:t>Fluid temperatures and most important wall temperatures follow the experimental behavior </a:t>
            </a:r>
          </a:p>
          <a:p>
            <a:pPr lvl="1" algn="just" eaLnBrk="1" hangingPunct="1"/>
            <a:r>
              <a:rPr lang="en-US" sz="1400" b="0" dirty="0"/>
              <a:t>Some differences in other wall temperatures are observed due to uncertainties in the model layout and the 1D approach of ESPSS.</a:t>
            </a:r>
          </a:p>
          <a:p>
            <a:pPr lvl="1" algn="just" eaLnBrk="1" hangingPunct="1"/>
            <a:r>
              <a:rPr lang="en-US" sz="1400" b="0" dirty="0"/>
              <a:t>A major difference was observed during shutdown due to a residual rotational speed near 0-rpm conditions. This has been changed and the correction will be included in the next ESPS version.</a:t>
            </a:r>
          </a:p>
          <a:p>
            <a:r>
              <a:rPr lang="en-US" sz="1700" dirty="0"/>
              <a:t>Validation of coking </a:t>
            </a:r>
          </a:p>
          <a:p>
            <a:pPr lvl="1" algn="just" eaLnBrk="1" hangingPunct="1"/>
            <a:r>
              <a:rPr lang="en-US" sz="1500" dirty="0"/>
              <a:t>Several simulations: </a:t>
            </a:r>
          </a:p>
          <a:p>
            <a:pPr lvl="2" algn="just" eaLnBrk="1" hangingPunct="1"/>
            <a:r>
              <a:rPr lang="en-US" sz="1300" b="0" dirty="0"/>
              <a:t>RP-1 (Kerosene) </a:t>
            </a:r>
          </a:p>
          <a:p>
            <a:pPr lvl="2" algn="just" eaLnBrk="1" hangingPunct="1"/>
            <a:r>
              <a:rPr lang="en-US" sz="1300" b="0" dirty="0"/>
              <a:t>Propane</a:t>
            </a:r>
          </a:p>
          <a:p>
            <a:pPr lvl="2" algn="just" eaLnBrk="1" hangingPunct="1"/>
            <a:r>
              <a:rPr lang="en-US" sz="1300" b="0" dirty="0"/>
              <a:t>Jet-A </a:t>
            </a:r>
          </a:p>
          <a:p>
            <a:pPr lvl="1" algn="just" eaLnBrk="1" hangingPunct="1"/>
            <a:r>
              <a:rPr lang="en-US" sz="1500" b="0" dirty="0"/>
              <a:t>Good reproduction of the results by adjusting the semi-empirical parameters to open literature data</a:t>
            </a:r>
          </a:p>
          <a:p>
            <a:pPr lvl="1" algn="just" eaLnBrk="1" hangingPunct="1"/>
            <a:endParaRPr lang="en-US" sz="1400" b="0" dirty="0"/>
          </a:p>
          <a:p>
            <a:pPr marL="457200" lvl="1" indent="0" algn="just" eaLnBrk="1" hangingPunct="1">
              <a:buNone/>
            </a:pPr>
            <a:endParaRPr lang="en-US" sz="1300" b="0" dirty="0"/>
          </a:p>
          <a:p>
            <a:endParaRPr lang="en-US" dirty="0"/>
          </a:p>
        </p:txBody>
      </p:sp>
      <p:pic>
        <p:nvPicPr>
          <p:cNvPr id="5" name="Imagen 4"/>
          <p:cNvPicPr>
            <a:picLocks noChangeAspect="1"/>
          </p:cNvPicPr>
          <p:nvPr/>
        </p:nvPicPr>
        <p:blipFill>
          <a:blip r:embed="rId3"/>
          <a:stretch>
            <a:fillRect/>
          </a:stretch>
        </p:blipFill>
        <p:spPr>
          <a:xfrm>
            <a:off x="2601222" y="6108711"/>
            <a:ext cx="5606847" cy="699479"/>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555" y="5977786"/>
            <a:ext cx="1963554" cy="880214"/>
          </a:xfrm>
          <a:prstGeom prst="rect">
            <a:avLst/>
          </a:prstGeom>
        </p:spPr>
      </p:pic>
    </p:spTree>
    <p:extLst>
      <p:ext uri="{BB962C8B-B14F-4D97-AF65-F5344CB8AC3E}">
        <p14:creationId xmlns:p14="http://schemas.microsoft.com/office/powerpoint/2010/main" val="769263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TASK 3: </a:t>
            </a:r>
            <a:r>
              <a:rPr lang="es-ES" dirty="0" err="1"/>
              <a:t>Models</a:t>
            </a:r>
            <a:r>
              <a:rPr lang="es-ES" dirty="0"/>
              <a:t> </a:t>
            </a:r>
            <a:r>
              <a:rPr lang="es-ES" dirty="0" err="1"/>
              <a:t>validation</a:t>
            </a:r>
            <a:endParaRPr lang="en-US" dirty="0"/>
          </a:p>
        </p:txBody>
      </p:sp>
      <p:sp>
        <p:nvSpPr>
          <p:cNvPr id="7" name="Marcador de contenido 6"/>
          <p:cNvSpPr>
            <a:spLocks noGrp="1"/>
          </p:cNvSpPr>
          <p:nvPr>
            <p:ph idx="1"/>
          </p:nvPr>
        </p:nvSpPr>
        <p:spPr>
          <a:xfrm>
            <a:off x="288321" y="476250"/>
            <a:ext cx="10972800" cy="5582652"/>
          </a:xfrm>
        </p:spPr>
        <p:txBody>
          <a:bodyPr/>
          <a:lstStyle/>
          <a:p>
            <a:r>
              <a:rPr lang="en-US" sz="1700" dirty="0"/>
              <a:t>LOX/CH4: AVIO validation of M10 DM1 test campaign </a:t>
            </a:r>
          </a:p>
          <a:p>
            <a:pPr lvl="1" algn="just" eaLnBrk="1" hangingPunct="1"/>
            <a:r>
              <a:rPr lang="en-US" sz="1500" dirty="0"/>
              <a:t>Variables compared:</a:t>
            </a:r>
          </a:p>
          <a:p>
            <a:pPr lvl="2" algn="just" eaLnBrk="1" hangingPunct="1"/>
            <a:r>
              <a:rPr lang="en-US" sz="1400" b="0" dirty="0"/>
              <a:t>Rotational speed, mass flow, outlet pressure of the oxidizer pump</a:t>
            </a:r>
          </a:p>
          <a:p>
            <a:pPr lvl="2" algn="just" eaLnBrk="1" hangingPunct="1"/>
            <a:r>
              <a:rPr lang="en-US" sz="1400" b="0" dirty="0"/>
              <a:t>Pressure and MR of the combustion chamber </a:t>
            </a:r>
          </a:p>
          <a:p>
            <a:pPr lvl="1" algn="just" eaLnBrk="1" hangingPunct="1"/>
            <a:r>
              <a:rPr lang="en-US" sz="1400" b="0" dirty="0"/>
              <a:t>Results are in line with experimental data both in absolute values at steady state and the transient trends.</a:t>
            </a:r>
          </a:p>
          <a:p>
            <a:pPr lvl="1" algn="just" eaLnBrk="1" hangingPunct="1"/>
            <a:r>
              <a:rPr lang="en-US" sz="1400" b="0" dirty="0"/>
              <a:t>Complete engine assembly with new pump and new combustor reproduces with high accuracy the engine real performance (startup, steady, shutdown)</a:t>
            </a:r>
          </a:p>
          <a:p>
            <a:r>
              <a:rPr lang="en-US" sz="1700" dirty="0"/>
              <a:t>HTP: </a:t>
            </a:r>
            <a:r>
              <a:rPr lang="en-US" sz="1700" dirty="0" err="1"/>
              <a:t>Nammo</a:t>
            </a:r>
            <a:r>
              <a:rPr lang="en-US" sz="1700" dirty="0"/>
              <a:t> validation of PoC1 and PoC4 test campaign</a:t>
            </a:r>
          </a:p>
          <a:p>
            <a:pPr lvl="1"/>
            <a:r>
              <a:rPr lang="en-US" sz="1400" b="0" dirty="0"/>
              <a:t>Variables compared: pressure, temperature, decomposition evolution and mass flow.</a:t>
            </a:r>
          </a:p>
          <a:p>
            <a:pPr lvl="1"/>
            <a:r>
              <a:rPr lang="en-US" sz="1400" b="0" dirty="0"/>
              <a:t>Simulations done with 87.5% concentration of H2O2</a:t>
            </a:r>
          </a:p>
          <a:p>
            <a:pPr lvl="1"/>
            <a:r>
              <a:rPr lang="en-US" sz="1400" b="0" dirty="0"/>
              <a:t>Different operating points tested </a:t>
            </a:r>
          </a:p>
          <a:p>
            <a:pPr lvl="1"/>
            <a:r>
              <a:rPr lang="en-US" sz="1400" b="0" dirty="0"/>
              <a:t>PoC1: general performance with error &lt;10%. Pressure rise faster than in testing due to several causes (decomposition rate of H2O2, flash boiling, </a:t>
            </a:r>
            <a:r>
              <a:rPr lang="en-US" sz="1400" b="0" dirty="0" err="1"/>
              <a:t>Leidenfrost</a:t>
            </a:r>
            <a:r>
              <a:rPr lang="en-US" sz="1400" b="0" dirty="0"/>
              <a:t> effect, 3D effects, small cavity downstream of injector plate not included…)</a:t>
            </a:r>
          </a:p>
          <a:p>
            <a:pPr lvl="1"/>
            <a:r>
              <a:rPr lang="en-US" sz="1400" b="0" dirty="0"/>
              <a:t>PoC4: general performance with error &lt;10%. Better results for single firing than pulse firing. Combustion chamber temperature rise happens more rapid than in tests. (Uncertainties in the delay of the pressure signal)</a:t>
            </a:r>
          </a:p>
          <a:p>
            <a:pPr lvl="1" algn="just" eaLnBrk="1" hangingPunct="1"/>
            <a:endParaRPr lang="en-US" sz="1400" b="0" dirty="0"/>
          </a:p>
          <a:p>
            <a:pPr marL="457200" lvl="1" indent="0" algn="just" eaLnBrk="1" hangingPunct="1">
              <a:buNone/>
            </a:pPr>
            <a:endParaRPr lang="en-US" sz="1300" b="0" dirty="0"/>
          </a:p>
          <a:p>
            <a:endParaRPr lang="en-US" dirty="0"/>
          </a:p>
        </p:txBody>
      </p:sp>
      <p:pic>
        <p:nvPicPr>
          <p:cNvPr id="5" name="Imagen 4"/>
          <p:cNvPicPr>
            <a:picLocks noChangeAspect="1"/>
          </p:cNvPicPr>
          <p:nvPr/>
        </p:nvPicPr>
        <p:blipFill>
          <a:blip r:embed="rId3"/>
          <a:stretch>
            <a:fillRect/>
          </a:stretch>
        </p:blipFill>
        <p:spPr>
          <a:xfrm>
            <a:off x="2601222" y="6108711"/>
            <a:ext cx="5606847" cy="699479"/>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555" y="5977786"/>
            <a:ext cx="1963554" cy="880214"/>
          </a:xfrm>
          <a:prstGeom prst="rect">
            <a:avLst/>
          </a:prstGeom>
        </p:spPr>
      </p:pic>
    </p:spTree>
    <p:extLst>
      <p:ext uri="{BB962C8B-B14F-4D97-AF65-F5344CB8AC3E}">
        <p14:creationId xmlns:p14="http://schemas.microsoft.com/office/powerpoint/2010/main" val="739059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Conclusions</a:t>
            </a:r>
            <a:r>
              <a:rPr lang="es-ES" dirty="0"/>
              <a:t> and </a:t>
            </a:r>
            <a:r>
              <a:rPr lang="es-ES" dirty="0" err="1"/>
              <a:t>future</a:t>
            </a:r>
            <a:r>
              <a:rPr lang="es-ES" dirty="0"/>
              <a:t> </a:t>
            </a:r>
            <a:r>
              <a:rPr lang="es-ES" dirty="0" err="1"/>
              <a:t>work</a:t>
            </a:r>
            <a:r>
              <a:rPr lang="es-ES" dirty="0"/>
              <a:t> </a:t>
            </a:r>
          </a:p>
        </p:txBody>
      </p:sp>
    </p:spTree>
    <p:extLst>
      <p:ext uri="{BB962C8B-B14F-4D97-AF65-F5344CB8AC3E}">
        <p14:creationId xmlns:p14="http://schemas.microsoft.com/office/powerpoint/2010/main" val="185752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err="1"/>
              <a:t>Conclusions</a:t>
            </a:r>
            <a:endParaRPr lang="en-US" dirty="0"/>
          </a:p>
        </p:txBody>
      </p:sp>
      <p:sp>
        <p:nvSpPr>
          <p:cNvPr id="7" name="Marcador de contenido 6"/>
          <p:cNvSpPr>
            <a:spLocks noGrp="1"/>
          </p:cNvSpPr>
          <p:nvPr>
            <p:ph idx="1"/>
          </p:nvPr>
        </p:nvSpPr>
        <p:spPr>
          <a:xfrm>
            <a:off x="288320" y="476250"/>
            <a:ext cx="11217879" cy="5582652"/>
          </a:xfrm>
        </p:spPr>
        <p:txBody>
          <a:bodyPr/>
          <a:lstStyle/>
          <a:p>
            <a:r>
              <a:rPr lang="en-US" sz="1700" dirty="0"/>
              <a:t>LOX/CH4</a:t>
            </a:r>
          </a:p>
          <a:p>
            <a:pPr lvl="1"/>
            <a:r>
              <a:rPr lang="en-US" sz="1400" b="0" dirty="0"/>
              <a:t>New pump component is able to follow the trend of the fluidic nodes, while for the nodal temperature the geometry and layout must be as much as possible similar to the real one to have a representative trend</a:t>
            </a:r>
          </a:p>
          <a:p>
            <a:pPr lvl="1"/>
            <a:r>
              <a:rPr lang="en-US" sz="1400" b="0" dirty="0"/>
              <a:t>Simulations at engine level show a high degree of accuracy for reproducing test data results</a:t>
            </a:r>
          </a:p>
          <a:p>
            <a:pPr lvl="1"/>
            <a:r>
              <a:rPr lang="en-US" sz="1400" b="0" dirty="0"/>
              <a:t>Injectors pressure losses tests show &lt;10% error for the hot firing tests when predicting the mass flow</a:t>
            </a:r>
          </a:p>
          <a:p>
            <a:pPr lvl="1"/>
            <a:r>
              <a:rPr lang="en-US" sz="1400" b="0" dirty="0"/>
              <a:t>The use of finite rate schemes penalizes the runtime performance but is of great advantage for a good prediction of the ignition time.</a:t>
            </a:r>
          </a:p>
          <a:p>
            <a:r>
              <a:rPr lang="en-US" sz="1500" dirty="0"/>
              <a:t>HTP</a:t>
            </a:r>
          </a:p>
          <a:p>
            <a:pPr lvl="1"/>
            <a:r>
              <a:rPr lang="en-US" sz="1400" b="0" dirty="0"/>
              <a:t>Better performance of the “</a:t>
            </a:r>
            <a:r>
              <a:rPr lang="en-US" sz="1400" b="0" dirty="0" err="1"/>
              <a:t>CombustMonoprop_HTP</a:t>
            </a:r>
            <a:r>
              <a:rPr lang="en-US" sz="1400" b="0" dirty="0"/>
              <a:t>” component than the assembly of “</a:t>
            </a:r>
            <a:r>
              <a:rPr lang="en-US" sz="1400" b="0" dirty="0" err="1"/>
              <a:t>CombustHTP</a:t>
            </a:r>
            <a:r>
              <a:rPr lang="en-US" sz="1400" b="0" dirty="0"/>
              <a:t>” + “Nozzle”. </a:t>
            </a:r>
          </a:p>
          <a:p>
            <a:pPr lvl="1"/>
            <a:r>
              <a:rPr lang="en-US" sz="1400" b="0" dirty="0"/>
              <a:t>Error below 10% in the most important variables </a:t>
            </a:r>
          </a:p>
          <a:p>
            <a:pPr lvl="1"/>
            <a:r>
              <a:rPr lang="en-US" sz="1400" b="0" dirty="0"/>
              <a:t>Robust model </a:t>
            </a:r>
          </a:p>
          <a:p>
            <a:pPr lvl="1"/>
            <a:r>
              <a:rPr lang="en-US" sz="1400" b="0" dirty="0"/>
              <a:t>No big runtimes</a:t>
            </a:r>
          </a:p>
          <a:p>
            <a:pPr lvl="1" algn="just" eaLnBrk="1" hangingPunct="1"/>
            <a:endParaRPr lang="en-US" sz="1400" b="0" dirty="0"/>
          </a:p>
          <a:p>
            <a:pPr marL="457200" lvl="1" indent="0" algn="just" eaLnBrk="1" hangingPunct="1">
              <a:buNone/>
            </a:pPr>
            <a:endParaRPr lang="en-US" sz="1300" b="0" dirty="0"/>
          </a:p>
          <a:p>
            <a:endParaRPr lang="en-US" dirty="0"/>
          </a:p>
        </p:txBody>
      </p:sp>
      <p:pic>
        <p:nvPicPr>
          <p:cNvPr id="5" name="Imagen 4"/>
          <p:cNvPicPr>
            <a:picLocks noChangeAspect="1"/>
          </p:cNvPicPr>
          <p:nvPr/>
        </p:nvPicPr>
        <p:blipFill>
          <a:blip r:embed="rId3"/>
          <a:stretch>
            <a:fillRect/>
          </a:stretch>
        </p:blipFill>
        <p:spPr>
          <a:xfrm>
            <a:off x="2601222" y="6108711"/>
            <a:ext cx="5606847" cy="699479"/>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555" y="5977786"/>
            <a:ext cx="1963554" cy="880214"/>
          </a:xfrm>
          <a:prstGeom prst="rect">
            <a:avLst/>
          </a:prstGeom>
        </p:spPr>
      </p:pic>
    </p:spTree>
    <p:extLst>
      <p:ext uri="{BB962C8B-B14F-4D97-AF65-F5344CB8AC3E}">
        <p14:creationId xmlns:p14="http://schemas.microsoft.com/office/powerpoint/2010/main" val="29936603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err="1"/>
              <a:t>Future</a:t>
            </a:r>
            <a:r>
              <a:rPr lang="es-ES" dirty="0"/>
              <a:t> </a:t>
            </a:r>
            <a:r>
              <a:rPr lang="es-ES" dirty="0" err="1"/>
              <a:t>work</a:t>
            </a:r>
            <a:r>
              <a:rPr lang="es-ES" dirty="0"/>
              <a:t> </a:t>
            </a:r>
            <a:endParaRPr lang="en-US" dirty="0"/>
          </a:p>
        </p:txBody>
      </p:sp>
      <p:sp>
        <p:nvSpPr>
          <p:cNvPr id="7" name="Marcador de contenido 6"/>
          <p:cNvSpPr>
            <a:spLocks noGrp="1"/>
          </p:cNvSpPr>
          <p:nvPr>
            <p:ph idx="1"/>
          </p:nvPr>
        </p:nvSpPr>
        <p:spPr>
          <a:xfrm>
            <a:off x="288321" y="476250"/>
            <a:ext cx="10972800" cy="5582652"/>
          </a:xfrm>
        </p:spPr>
        <p:txBody>
          <a:bodyPr/>
          <a:lstStyle/>
          <a:p>
            <a:r>
              <a:rPr lang="en-US" sz="1700" dirty="0"/>
              <a:t>LOX/CH4</a:t>
            </a:r>
          </a:p>
          <a:p>
            <a:pPr lvl="1"/>
            <a:r>
              <a:rPr lang="en-US" sz="1400" b="0" dirty="0"/>
              <a:t>Combustor: compute pressure based on Dt (without relying on the chamber mesh)</a:t>
            </a:r>
          </a:p>
          <a:p>
            <a:pPr lvl="1"/>
            <a:r>
              <a:rPr lang="en-US" sz="1400" b="0" dirty="0"/>
              <a:t>Limitation in new chemical schemes: Missing N2 and He in the list of non-condensable fluids</a:t>
            </a:r>
          </a:p>
          <a:p>
            <a:pPr lvl="1"/>
            <a:r>
              <a:rPr lang="en-US" sz="1400" b="0" dirty="0"/>
              <a:t>Dedicated component with finite rate chemistry only to assess performance in transient phases of small thrusters</a:t>
            </a:r>
          </a:p>
          <a:p>
            <a:r>
              <a:rPr lang="en-US" sz="1500" dirty="0"/>
              <a:t>HTP</a:t>
            </a:r>
          </a:p>
          <a:p>
            <a:pPr lvl="1"/>
            <a:r>
              <a:rPr lang="en-US" sz="1400" b="0" dirty="0"/>
              <a:t>Improve the way in which the geometry of subsonic and supersonic parts are inputted by the user (avoid inconsistencies)</a:t>
            </a:r>
          </a:p>
          <a:p>
            <a:pPr lvl="1"/>
            <a:r>
              <a:rPr lang="en-US" sz="1400" b="0" dirty="0"/>
              <a:t>Improve robustness when the nozzle type is set as “</a:t>
            </a:r>
            <a:r>
              <a:rPr lang="en-US" sz="1400" b="0" dirty="0" err="1"/>
              <a:t>NonIsentropic</a:t>
            </a:r>
            <a:r>
              <a:rPr lang="en-US" sz="1400" b="0" dirty="0"/>
              <a:t>”</a:t>
            </a:r>
          </a:p>
          <a:p>
            <a:pPr lvl="1"/>
            <a:r>
              <a:rPr lang="en-US" sz="1400" b="0" dirty="0"/>
              <a:t>Handle N2 as pressurizer gas in the system</a:t>
            </a:r>
          </a:p>
          <a:p>
            <a:pPr lvl="1"/>
            <a:r>
              <a:rPr lang="en-US" sz="1400" b="0" dirty="0"/>
              <a:t>Option to specify different porosities along the length of the catalyst.  </a:t>
            </a:r>
          </a:p>
          <a:p>
            <a:pPr lvl="1"/>
            <a:r>
              <a:rPr lang="en-US" sz="1400" b="0" dirty="0"/>
              <a:t>Extend HTP component to any other chemical scheme (e.g. Hydrazine…)</a:t>
            </a:r>
          </a:p>
          <a:p>
            <a:pPr lvl="1"/>
            <a:r>
              <a:rPr lang="en-US" sz="1400" b="0" dirty="0"/>
              <a:t>Merge HTP properties functions with previously existing ones in FLUID PROPERTIES library</a:t>
            </a:r>
          </a:p>
          <a:p>
            <a:pPr lvl="1" algn="just" eaLnBrk="1" hangingPunct="1"/>
            <a:endParaRPr lang="en-US" sz="1400" b="0" dirty="0"/>
          </a:p>
          <a:p>
            <a:pPr marL="457200" lvl="1" indent="0" algn="just" eaLnBrk="1" hangingPunct="1">
              <a:buNone/>
            </a:pPr>
            <a:endParaRPr lang="en-US" sz="1300" b="0" dirty="0"/>
          </a:p>
          <a:p>
            <a:endParaRPr lang="en-US" dirty="0"/>
          </a:p>
        </p:txBody>
      </p:sp>
      <p:pic>
        <p:nvPicPr>
          <p:cNvPr id="5" name="Imagen 4"/>
          <p:cNvPicPr>
            <a:picLocks noChangeAspect="1"/>
          </p:cNvPicPr>
          <p:nvPr/>
        </p:nvPicPr>
        <p:blipFill>
          <a:blip r:embed="rId3"/>
          <a:stretch>
            <a:fillRect/>
          </a:stretch>
        </p:blipFill>
        <p:spPr>
          <a:xfrm>
            <a:off x="2601222" y="6108711"/>
            <a:ext cx="5606847" cy="699479"/>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555" y="5977786"/>
            <a:ext cx="1963554" cy="880214"/>
          </a:xfrm>
          <a:prstGeom prst="rect">
            <a:avLst/>
          </a:prstGeom>
        </p:spPr>
      </p:pic>
    </p:spTree>
    <p:extLst>
      <p:ext uri="{BB962C8B-B14F-4D97-AF65-F5344CB8AC3E}">
        <p14:creationId xmlns:p14="http://schemas.microsoft.com/office/powerpoint/2010/main" val="3021983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Questions</a:t>
            </a:r>
            <a:r>
              <a:rPr lang="es-ES" dirty="0"/>
              <a:t> ?</a:t>
            </a:r>
          </a:p>
        </p:txBody>
      </p:sp>
    </p:spTree>
    <p:extLst>
      <p:ext uri="{BB962C8B-B14F-4D97-AF65-F5344CB8AC3E}">
        <p14:creationId xmlns:p14="http://schemas.microsoft.com/office/powerpoint/2010/main" val="2936601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Thank</a:t>
            </a:r>
            <a:r>
              <a:rPr lang="es-ES" dirty="0"/>
              <a:t> </a:t>
            </a:r>
            <a:r>
              <a:rPr lang="es-ES" dirty="0" err="1"/>
              <a:t>you</a:t>
            </a:r>
            <a:r>
              <a:rPr lang="es-ES" dirty="0"/>
              <a:t>! </a:t>
            </a:r>
          </a:p>
        </p:txBody>
      </p:sp>
    </p:spTree>
    <p:extLst>
      <p:ext uri="{BB962C8B-B14F-4D97-AF65-F5344CB8AC3E}">
        <p14:creationId xmlns:p14="http://schemas.microsoft.com/office/powerpoint/2010/main" val="2035547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Project </a:t>
            </a:r>
            <a:r>
              <a:rPr lang="es-ES" dirty="0" err="1"/>
              <a:t>Team</a:t>
            </a:r>
            <a:r>
              <a:rPr lang="es-ES" dirty="0"/>
              <a:t> </a:t>
            </a:r>
            <a:r>
              <a:rPr lang="es-ES" dirty="0" err="1"/>
              <a:t>Organisation</a:t>
            </a:r>
            <a:endParaRPr lang="en-US" dirty="0"/>
          </a:p>
        </p:txBody>
      </p:sp>
      <p:sp>
        <p:nvSpPr>
          <p:cNvPr id="2" name="Rectángulo 1"/>
          <p:cNvSpPr/>
          <p:nvPr/>
        </p:nvSpPr>
        <p:spPr>
          <a:xfrm>
            <a:off x="694266" y="815172"/>
            <a:ext cx="6096000" cy="926407"/>
          </a:xfrm>
          <a:prstGeom prst="rect">
            <a:avLst/>
          </a:prstGeom>
        </p:spPr>
        <p:txBody>
          <a:bodyPr>
            <a:spAutoFit/>
          </a:bodyPr>
          <a:lstStyle/>
          <a:p>
            <a:pPr algn="just" eaLnBrk="1" hangingPunct="1"/>
            <a:r>
              <a:rPr lang="es-ES" sz="1700" dirty="0"/>
              <a:t>ESA TO</a:t>
            </a:r>
          </a:p>
          <a:p>
            <a:pPr lvl="1" algn="just" eaLnBrk="1" hangingPunct="1"/>
            <a:r>
              <a:rPr lang="es-ES" sz="1600" dirty="0"/>
              <a:t>Csaba Jeger</a:t>
            </a:r>
            <a:endParaRPr lang="en-US" sz="1600" dirty="0"/>
          </a:p>
          <a:p>
            <a:pPr lvl="1" algn="just" eaLnBrk="1" hangingPunct="1"/>
            <a:endParaRPr lang="es-ES" sz="1500"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463" y="2473976"/>
            <a:ext cx="1963554" cy="880214"/>
          </a:xfrm>
          <a:prstGeom prst="rect">
            <a:avLst/>
          </a:prstGeom>
        </p:spPr>
      </p:pic>
      <p:sp>
        <p:nvSpPr>
          <p:cNvPr id="16" name="Rectángulo redondeado 15"/>
          <p:cNvSpPr/>
          <p:nvPr/>
        </p:nvSpPr>
        <p:spPr bwMode="auto">
          <a:xfrm>
            <a:off x="2997200" y="2407924"/>
            <a:ext cx="6155267" cy="87908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grpSp>
        <p:nvGrpSpPr>
          <p:cNvPr id="23" name="Grupo 22"/>
          <p:cNvGrpSpPr/>
          <p:nvPr/>
        </p:nvGrpSpPr>
        <p:grpSpPr>
          <a:xfrm>
            <a:off x="974463" y="3537628"/>
            <a:ext cx="11750140" cy="1982428"/>
            <a:chOff x="811355" y="2845958"/>
            <a:chExt cx="11750140" cy="1982428"/>
          </a:xfrm>
        </p:grpSpPr>
        <p:sp>
          <p:nvSpPr>
            <p:cNvPr id="17" name="Rectángulo 16"/>
            <p:cNvSpPr/>
            <p:nvPr/>
          </p:nvSpPr>
          <p:spPr>
            <a:xfrm>
              <a:off x="6465495" y="3206404"/>
              <a:ext cx="6096000" cy="1621982"/>
            </a:xfrm>
            <a:prstGeom prst="rect">
              <a:avLst/>
            </a:prstGeom>
          </p:spPr>
          <p:txBody>
            <a:bodyPr>
              <a:spAutoFit/>
            </a:bodyPr>
            <a:lstStyle/>
            <a:p>
              <a:pPr lvl="2" algn="just" eaLnBrk="1" hangingPunct="1"/>
              <a:endParaRPr lang="es-ES" sz="1300" dirty="0"/>
            </a:p>
            <a:p>
              <a:pPr lvl="1" algn="just" eaLnBrk="1" hangingPunct="1"/>
              <a:r>
                <a:rPr lang="es-ES" sz="1500" dirty="0"/>
                <a:t>NAMMO </a:t>
              </a:r>
            </a:p>
            <a:p>
              <a:pPr lvl="2" algn="just" eaLnBrk="1" hangingPunct="1"/>
              <a:r>
                <a:rPr lang="es-ES" dirty="0"/>
                <a:t>Martina Faenza</a:t>
              </a:r>
            </a:p>
            <a:p>
              <a:pPr lvl="2" algn="just" eaLnBrk="1" hangingPunct="1"/>
              <a:endParaRPr lang="es-ES" dirty="0"/>
            </a:p>
            <a:p>
              <a:pPr lvl="1" algn="just" eaLnBrk="1" hangingPunct="1"/>
              <a:r>
                <a:rPr lang="es-ES" sz="1500" dirty="0"/>
                <a:t>ILOT </a:t>
              </a:r>
              <a:r>
                <a:rPr lang="es-ES" sz="1500" dirty="0" err="1"/>
                <a:t>Lukasiewicz</a:t>
              </a:r>
              <a:endParaRPr lang="es-ES" sz="1500" dirty="0"/>
            </a:p>
            <a:p>
              <a:pPr lvl="2" algn="just" eaLnBrk="1" hangingPunct="1"/>
              <a:r>
                <a:rPr lang="es-ES" dirty="0"/>
                <a:t>Zbigniew Gut</a:t>
              </a:r>
            </a:p>
          </p:txBody>
        </p:sp>
        <p:grpSp>
          <p:nvGrpSpPr>
            <p:cNvPr id="22" name="Grupo 21"/>
            <p:cNvGrpSpPr/>
            <p:nvPr/>
          </p:nvGrpSpPr>
          <p:grpSpPr>
            <a:xfrm>
              <a:off x="811355" y="2845958"/>
              <a:ext cx="10016523" cy="1945148"/>
              <a:chOff x="811355" y="2845958"/>
              <a:chExt cx="10016523" cy="1945148"/>
            </a:xfrm>
          </p:grpSpPr>
          <p:grpSp>
            <p:nvGrpSpPr>
              <p:cNvPr id="19" name="Grupo 18"/>
              <p:cNvGrpSpPr/>
              <p:nvPr/>
            </p:nvGrpSpPr>
            <p:grpSpPr>
              <a:xfrm>
                <a:off x="1007530" y="3393784"/>
                <a:ext cx="9820348" cy="1392936"/>
                <a:chOff x="1007530" y="3393784"/>
                <a:chExt cx="9820348" cy="1392936"/>
              </a:xfrm>
            </p:grpSpPr>
            <p:pic>
              <p:nvPicPr>
                <p:cNvPr id="5" name="Imagen 4"/>
                <p:cNvPicPr>
                  <a:picLocks noChangeAspect="1"/>
                </p:cNvPicPr>
                <p:nvPr/>
              </p:nvPicPr>
              <p:blipFill>
                <a:blip r:embed="rId4"/>
                <a:stretch>
                  <a:fillRect/>
                </a:stretch>
              </p:blipFill>
              <p:spPr>
                <a:xfrm>
                  <a:off x="4133623" y="4219210"/>
                  <a:ext cx="813436" cy="477530"/>
                </a:xfrm>
                <a:prstGeom prst="rect">
                  <a:avLst/>
                </a:prstGeom>
              </p:spPr>
            </p:pic>
            <p:pic>
              <p:nvPicPr>
                <p:cNvPr id="8" name="Imagen 7"/>
                <p:cNvPicPr>
                  <a:picLocks noChangeAspect="1"/>
                </p:cNvPicPr>
                <p:nvPr/>
              </p:nvPicPr>
              <p:blipFill>
                <a:blip r:embed="rId5"/>
                <a:stretch>
                  <a:fillRect/>
                </a:stretch>
              </p:blipFill>
              <p:spPr>
                <a:xfrm>
                  <a:off x="9374065" y="4210341"/>
                  <a:ext cx="1219634" cy="528222"/>
                </a:xfrm>
                <a:prstGeom prst="rect">
                  <a:avLst/>
                </a:prstGeom>
              </p:spPr>
            </p:pic>
            <p:pic>
              <p:nvPicPr>
                <p:cNvPr id="9" name="Imagen 8"/>
                <p:cNvPicPr>
                  <a:picLocks noChangeAspect="1"/>
                </p:cNvPicPr>
                <p:nvPr/>
              </p:nvPicPr>
              <p:blipFill>
                <a:blip r:embed="rId6"/>
                <a:stretch>
                  <a:fillRect/>
                </a:stretch>
              </p:blipFill>
              <p:spPr>
                <a:xfrm>
                  <a:off x="9513495" y="3569844"/>
                  <a:ext cx="940774" cy="248688"/>
                </a:xfrm>
                <a:prstGeom prst="rect">
                  <a:avLst/>
                </a:prstGeom>
              </p:spPr>
            </p:pic>
            <p:pic>
              <p:nvPicPr>
                <p:cNvPr id="11" name="Imagen 10"/>
                <p:cNvPicPr>
                  <a:picLocks noChangeAspect="1"/>
                </p:cNvPicPr>
                <p:nvPr/>
              </p:nvPicPr>
              <p:blipFill>
                <a:blip r:embed="rId7"/>
                <a:stretch>
                  <a:fillRect/>
                </a:stretch>
              </p:blipFill>
              <p:spPr>
                <a:xfrm>
                  <a:off x="3730759" y="3452523"/>
                  <a:ext cx="1320847" cy="487273"/>
                </a:xfrm>
                <a:prstGeom prst="rect">
                  <a:avLst/>
                </a:prstGeom>
              </p:spPr>
            </p:pic>
            <p:sp>
              <p:nvSpPr>
                <p:cNvPr id="12" name="Rectángulo redondeado 11"/>
                <p:cNvSpPr/>
                <p:nvPr/>
              </p:nvSpPr>
              <p:spPr bwMode="auto">
                <a:xfrm>
                  <a:off x="1007530" y="3396132"/>
                  <a:ext cx="4199033" cy="60474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sp>
              <p:nvSpPr>
                <p:cNvPr id="13" name="Rectángulo redondeado 12"/>
                <p:cNvSpPr/>
                <p:nvPr/>
              </p:nvSpPr>
              <p:spPr bwMode="auto">
                <a:xfrm>
                  <a:off x="1007530" y="4176320"/>
                  <a:ext cx="4199033" cy="60474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sp>
              <p:nvSpPr>
                <p:cNvPr id="14" name="Rectángulo redondeado 13"/>
                <p:cNvSpPr/>
                <p:nvPr/>
              </p:nvSpPr>
              <p:spPr bwMode="auto">
                <a:xfrm>
                  <a:off x="6628844" y="4181971"/>
                  <a:ext cx="4199033" cy="60474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sp>
              <p:nvSpPr>
                <p:cNvPr id="15" name="Rectángulo redondeado 14"/>
                <p:cNvSpPr/>
                <p:nvPr/>
              </p:nvSpPr>
              <p:spPr bwMode="auto">
                <a:xfrm>
                  <a:off x="6628845" y="3393784"/>
                  <a:ext cx="4199033" cy="60474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0000" tIns="46800" rIns="90000" bIns="46800" numCol="1" rtlCol="0" anchor="t" anchorCtr="0" compatLnSpc="1">
                  <a:prstTxWarp prst="textNoShape">
                    <a:avLst/>
                  </a:prstTxWarp>
                </a:bodyPr>
                <a:lstStyle/>
                <a:p>
                  <a:pPr marL="0" marR="0" indent="0" algn="l" defTabSz="762000" rtl="0" eaLnBrk="1" fontAlgn="base" latinLnBrk="0" hangingPunct="1">
                    <a:lnSpc>
                      <a:spcPct val="100000"/>
                    </a:lnSpc>
                    <a:spcBef>
                      <a:spcPct val="20000"/>
                    </a:spcBef>
                    <a:spcAft>
                      <a:spcPct val="0"/>
                    </a:spcAft>
                    <a:buClrTx/>
                    <a:buSzPct val="100000"/>
                    <a:buFontTx/>
                    <a:buNone/>
                    <a:tabLst/>
                  </a:pPr>
                  <a:endParaRPr kumimoji="0" lang="es-ES" sz="1400" b="1" i="0" u="none" strike="noStrike" cap="none" normalizeH="0" baseline="0">
                    <a:ln>
                      <a:noFill/>
                    </a:ln>
                    <a:solidFill>
                      <a:srgbClr val="04248C"/>
                    </a:solidFill>
                    <a:effectLst/>
                    <a:latin typeface="Arial" charset="0"/>
                  </a:endParaRPr>
                </a:p>
              </p:txBody>
            </p:sp>
          </p:grpSp>
          <p:sp>
            <p:nvSpPr>
              <p:cNvPr id="21" name="Rectángulo 20"/>
              <p:cNvSpPr/>
              <p:nvPr/>
            </p:nvSpPr>
            <p:spPr>
              <a:xfrm>
                <a:off x="811355" y="2845958"/>
                <a:ext cx="6096000" cy="1945148"/>
              </a:xfrm>
              <a:prstGeom prst="rect">
                <a:avLst/>
              </a:prstGeom>
            </p:spPr>
            <p:txBody>
              <a:bodyPr>
                <a:spAutoFit/>
              </a:bodyPr>
              <a:lstStyle/>
              <a:p>
                <a:pPr algn="just" eaLnBrk="1" hangingPunct="1"/>
                <a:r>
                  <a:rPr lang="es-ES" sz="1600" dirty="0" err="1"/>
                  <a:t>Subcontractors</a:t>
                </a:r>
                <a:endParaRPr lang="es-ES" sz="1600" dirty="0"/>
              </a:p>
              <a:p>
                <a:pPr algn="just" eaLnBrk="1" hangingPunct="1"/>
                <a:endParaRPr lang="es-ES" sz="1600" dirty="0"/>
              </a:p>
              <a:p>
                <a:pPr lvl="1" algn="just" eaLnBrk="1" hangingPunct="1"/>
                <a:r>
                  <a:rPr lang="es-ES" sz="1500" dirty="0"/>
                  <a:t>U. Rome La </a:t>
                </a:r>
                <a:r>
                  <a:rPr lang="es-ES" sz="1500" dirty="0" err="1"/>
                  <a:t>Sapienza</a:t>
                </a:r>
                <a:endParaRPr lang="es-ES" sz="1500" dirty="0"/>
              </a:p>
              <a:p>
                <a:pPr lvl="2" algn="just" eaLnBrk="1" hangingPunct="1"/>
                <a:r>
                  <a:rPr lang="es-ES" dirty="0"/>
                  <a:t>Francesco Nasuti</a:t>
                </a:r>
              </a:p>
              <a:p>
                <a:pPr lvl="2" algn="just" eaLnBrk="1" hangingPunct="1"/>
                <a:endParaRPr lang="es-ES" dirty="0"/>
              </a:p>
              <a:p>
                <a:pPr lvl="1" algn="just" eaLnBrk="1" hangingPunct="1"/>
                <a:r>
                  <a:rPr lang="es-ES" sz="1500" dirty="0"/>
                  <a:t>AVIO</a:t>
                </a:r>
              </a:p>
              <a:p>
                <a:pPr lvl="2" algn="just" eaLnBrk="1" hangingPunct="1"/>
                <a:r>
                  <a:rPr lang="es-ES" sz="1300" dirty="0"/>
                  <a:t>Attilio Cretella</a:t>
                </a:r>
              </a:p>
            </p:txBody>
          </p:sp>
        </p:grpSp>
      </p:grpSp>
      <p:sp>
        <p:nvSpPr>
          <p:cNvPr id="24" name="Rectángulo 23"/>
          <p:cNvSpPr/>
          <p:nvPr/>
        </p:nvSpPr>
        <p:spPr>
          <a:xfrm>
            <a:off x="3270154" y="2412310"/>
            <a:ext cx="6096000" cy="877163"/>
          </a:xfrm>
          <a:prstGeom prst="rect">
            <a:avLst/>
          </a:prstGeom>
        </p:spPr>
        <p:txBody>
          <a:bodyPr>
            <a:spAutoFit/>
          </a:bodyPr>
          <a:lstStyle/>
          <a:p>
            <a:pPr algn="just" eaLnBrk="1" hangingPunct="1"/>
            <a:r>
              <a:rPr lang="es-ES" sz="1500"/>
              <a:t>Empresarios Agrupados Internacional</a:t>
            </a:r>
          </a:p>
          <a:p>
            <a:pPr lvl="1" algn="just" eaLnBrk="1" hangingPunct="1"/>
            <a:r>
              <a:rPr lang="es-ES" sz="1500"/>
              <a:t>CO: Miguel Alcázar</a:t>
            </a:r>
          </a:p>
          <a:p>
            <a:pPr lvl="1" algn="just" eaLnBrk="1" hangingPunct="1"/>
            <a:r>
              <a:rPr lang="es-ES" sz="1500"/>
              <a:t>TO: María Aranda</a:t>
            </a:r>
            <a:endParaRPr lang="es-ES" sz="1500" dirty="0"/>
          </a:p>
        </p:txBody>
      </p:sp>
      <p:sp>
        <p:nvSpPr>
          <p:cNvPr id="25" name="Rectángulo 24"/>
          <p:cNvSpPr/>
          <p:nvPr/>
        </p:nvSpPr>
        <p:spPr>
          <a:xfrm>
            <a:off x="3207223" y="2005848"/>
            <a:ext cx="1861407" cy="338554"/>
          </a:xfrm>
          <a:prstGeom prst="rect">
            <a:avLst/>
          </a:prstGeom>
        </p:spPr>
        <p:txBody>
          <a:bodyPr wrap="none">
            <a:spAutoFit/>
          </a:bodyPr>
          <a:lstStyle/>
          <a:p>
            <a:pPr algn="just" eaLnBrk="1" hangingPunct="1"/>
            <a:r>
              <a:rPr lang="en-US" sz="1600" dirty="0"/>
              <a:t>Prime Contractor</a:t>
            </a:r>
          </a:p>
        </p:txBody>
      </p:sp>
    </p:spTree>
    <p:extLst>
      <p:ext uri="{BB962C8B-B14F-4D97-AF65-F5344CB8AC3E}">
        <p14:creationId xmlns:p14="http://schemas.microsoft.com/office/powerpoint/2010/main" val="76541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Project Plan</a:t>
            </a:r>
            <a:endParaRPr lang="en-US" dirty="0"/>
          </a:p>
        </p:txBody>
      </p:sp>
      <p:pic>
        <p:nvPicPr>
          <p:cNvPr id="1025" name="Picture 1" descr="o &#10;TASK I; WNdeIs identificaticm &#10;W21M tuRome) &#10;transient &#10;mass vansfe,• if, nme njectors &#10;finite Chemistry &#10;wpzzoo &#10;Svstem for LOX /CH4 case &#10;wP2itX) Lüasiewia) &#10;Instabilities Of &#10;finite rote &#10;Chemist&quot;/ for H202/Green &#10;Monopropella nt i n.eaors &#10;WP2ü &#10;System for &#10;Mana ement Coordination &#10;TASK 2; irnpIH1pntdtion &#10;coking 'n cring j.aets &#10;transient modes &#10;heat anc mass transfer in injectors &#10;R educed•order 'mite rate &#10;H202/Green p rope.nt &#10;Monovoc•ellant •nject«s &#10;MSR (WI) &#10;@ DI &#10;KPM (MS2) &#10;TASK Mcxiels validation &#10;a r. n coo 'Mg Jackets &#10;turto-m•cniner-y mues &#10;Heat •n d transfer &#10;finite rate chemistry &#10;Complete LOX.'CH4 yooulsion system &#10;Redu:ed-order r•nite rate chemistry &#10;Chemistry &quot;Wels for H 202,'Green .rooe•nt &#10;injectors &#10;Complete monwopen.nt system &#10;FR &#10;TOP, SRF, SR, ESR, TAS, &#10;FP, FR, CCD, SWI, OB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785" y="929738"/>
            <a:ext cx="9227334" cy="527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48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3"/>
          <p:cNvSpPr>
            <a:spLocks noGrp="1"/>
          </p:cNvSpPr>
          <p:nvPr>
            <p:ph type="title"/>
          </p:nvPr>
        </p:nvSpPr>
        <p:spPr/>
        <p:txBody>
          <a:bodyPr/>
          <a:lstStyle/>
          <a:p>
            <a:r>
              <a:rPr lang="es-ES" dirty="0"/>
              <a:t>Project </a:t>
            </a:r>
            <a:r>
              <a:rPr lang="es-ES" dirty="0" err="1"/>
              <a:t>Deliverables</a:t>
            </a:r>
            <a:r>
              <a:rPr lang="es-ES" dirty="0"/>
              <a:t> </a:t>
            </a:r>
            <a:endParaRPr lang="en-US" dirty="0"/>
          </a:p>
        </p:txBody>
      </p:sp>
      <p:graphicFrame>
        <p:nvGraphicFramePr>
          <p:cNvPr id="2" name="Tabla 1"/>
          <p:cNvGraphicFramePr>
            <a:graphicFrameLocks noGrp="1"/>
          </p:cNvGraphicFramePr>
          <p:nvPr>
            <p:extLst>
              <p:ext uri="{D42A27DB-BD31-4B8C-83A1-F6EECF244321}">
                <p14:modId xmlns:p14="http://schemas.microsoft.com/office/powerpoint/2010/main" val="2726834359"/>
              </p:ext>
            </p:extLst>
          </p:nvPr>
        </p:nvGraphicFramePr>
        <p:xfrm>
          <a:off x="788797" y="1465413"/>
          <a:ext cx="10531136" cy="3115052"/>
        </p:xfrm>
        <a:graphic>
          <a:graphicData uri="http://schemas.openxmlformats.org/drawingml/2006/table">
            <a:tbl>
              <a:tblPr firstRow="1" bandRow="1">
                <a:tableStyleId>{5C22544A-7EE6-4342-B048-85BDC9FD1C3A}</a:tableStyleId>
              </a:tblPr>
              <a:tblGrid>
                <a:gridCol w="4030407">
                  <a:extLst>
                    <a:ext uri="{9D8B030D-6E8A-4147-A177-3AD203B41FA5}">
                      <a16:colId xmlns:a16="http://schemas.microsoft.com/office/drawing/2014/main" val="3919530159"/>
                    </a:ext>
                  </a:extLst>
                </a:gridCol>
                <a:gridCol w="1145620">
                  <a:extLst>
                    <a:ext uri="{9D8B030D-6E8A-4147-A177-3AD203B41FA5}">
                      <a16:colId xmlns:a16="http://schemas.microsoft.com/office/drawing/2014/main" val="1766570336"/>
                    </a:ext>
                  </a:extLst>
                </a:gridCol>
                <a:gridCol w="1278832">
                  <a:extLst>
                    <a:ext uri="{9D8B030D-6E8A-4147-A177-3AD203B41FA5}">
                      <a16:colId xmlns:a16="http://schemas.microsoft.com/office/drawing/2014/main" val="3530649773"/>
                    </a:ext>
                  </a:extLst>
                </a:gridCol>
                <a:gridCol w="882215">
                  <a:extLst>
                    <a:ext uri="{9D8B030D-6E8A-4147-A177-3AD203B41FA5}">
                      <a16:colId xmlns:a16="http://schemas.microsoft.com/office/drawing/2014/main" val="1867618349"/>
                    </a:ext>
                  </a:extLst>
                </a:gridCol>
                <a:gridCol w="1438873">
                  <a:extLst>
                    <a:ext uri="{9D8B030D-6E8A-4147-A177-3AD203B41FA5}">
                      <a16:colId xmlns:a16="http://schemas.microsoft.com/office/drawing/2014/main" val="2466126124"/>
                    </a:ext>
                  </a:extLst>
                </a:gridCol>
                <a:gridCol w="1755189">
                  <a:extLst>
                    <a:ext uri="{9D8B030D-6E8A-4147-A177-3AD203B41FA5}">
                      <a16:colId xmlns:a16="http://schemas.microsoft.com/office/drawing/2014/main" val="4143722073"/>
                    </a:ext>
                  </a:extLst>
                </a:gridCol>
              </a:tblGrid>
              <a:tr h="370840">
                <a:tc>
                  <a:txBody>
                    <a:bodyPr/>
                    <a:lstStyle/>
                    <a:p>
                      <a:endParaRPr lang="en-US" dirty="0"/>
                    </a:p>
                  </a:txBody>
                  <a:tcPr/>
                </a:tc>
                <a:tc>
                  <a:txBody>
                    <a:bodyPr/>
                    <a:lstStyle/>
                    <a:p>
                      <a:r>
                        <a:rPr lang="es-ES" dirty="0"/>
                        <a:t>EAI</a:t>
                      </a:r>
                      <a:endParaRPr lang="en-US" dirty="0"/>
                    </a:p>
                  </a:txBody>
                  <a:tcPr/>
                </a:tc>
                <a:tc>
                  <a:txBody>
                    <a:bodyPr/>
                    <a:lstStyle/>
                    <a:p>
                      <a:r>
                        <a:rPr lang="en-US" dirty="0" err="1"/>
                        <a:t>Urome</a:t>
                      </a:r>
                      <a:endParaRPr lang="en-US" dirty="0"/>
                    </a:p>
                  </a:txBody>
                  <a:tcPr/>
                </a:tc>
                <a:tc>
                  <a:txBody>
                    <a:bodyPr/>
                    <a:lstStyle/>
                    <a:p>
                      <a:r>
                        <a:rPr lang="es-ES" dirty="0"/>
                        <a:t>AVIO</a:t>
                      </a:r>
                      <a:endParaRPr lang="en-US" dirty="0"/>
                    </a:p>
                  </a:txBody>
                  <a:tcPr/>
                </a:tc>
                <a:tc>
                  <a:txBody>
                    <a:bodyPr/>
                    <a:lstStyle/>
                    <a:p>
                      <a:r>
                        <a:rPr lang="en-US" dirty="0" err="1"/>
                        <a:t>Nammo</a:t>
                      </a:r>
                      <a:endParaRPr lang="en-US" dirty="0"/>
                    </a:p>
                  </a:txBody>
                  <a:tcPr/>
                </a:tc>
                <a:tc>
                  <a:txBody>
                    <a:bodyPr/>
                    <a:lstStyle/>
                    <a:p>
                      <a:r>
                        <a:rPr lang="en-US" dirty="0"/>
                        <a:t>Status</a:t>
                      </a:r>
                    </a:p>
                  </a:txBody>
                  <a:tcPr/>
                </a:tc>
                <a:extLst>
                  <a:ext uri="{0D108BD9-81ED-4DB2-BD59-A6C34878D82A}">
                    <a16:rowId xmlns:a16="http://schemas.microsoft.com/office/drawing/2014/main" val="745061782"/>
                  </a:ext>
                </a:extLst>
              </a:tr>
              <a:tr h="610612">
                <a:tc>
                  <a:txBody>
                    <a:bodyPr/>
                    <a:lstStyle/>
                    <a:p>
                      <a:pPr algn="just" eaLnBrk="1" hangingPunct="1"/>
                      <a:r>
                        <a:rPr lang="en-US" sz="1600" dirty="0"/>
                        <a:t>D1: “Propulsion system Models”</a:t>
                      </a:r>
                    </a:p>
                  </a:txBody>
                  <a:tcPr/>
                </a:tc>
                <a:tc>
                  <a:txBody>
                    <a:bodyPr/>
                    <a:lstStyle/>
                    <a:p>
                      <a:endParaRPr lang="en-US" dirty="0"/>
                    </a:p>
                  </a:txBody>
                  <a:tcPr/>
                </a:tc>
                <a:tc>
                  <a:txBody>
                    <a:bodyPr/>
                    <a:lstStyle/>
                    <a:p>
                      <a:r>
                        <a:rPr lang="es-ES" dirty="0"/>
                        <a:t>X</a:t>
                      </a:r>
                    </a:p>
                  </a:txBody>
                  <a:tcPr/>
                </a:tc>
                <a:tc>
                  <a:txBody>
                    <a:bodyPr/>
                    <a:lstStyle/>
                    <a:p>
                      <a:r>
                        <a:rPr lang="es-ES" dirty="0"/>
                        <a:t>X</a:t>
                      </a:r>
                    </a:p>
                  </a:txBody>
                  <a:tcPr/>
                </a:tc>
                <a:tc>
                  <a:txBody>
                    <a:bodyPr/>
                    <a:lstStyle/>
                    <a:p>
                      <a:r>
                        <a:rPr lang="en-US" dirty="0">
                          <a:solidFill>
                            <a:schemeClr val="tx1"/>
                          </a:solidFill>
                        </a:rPr>
                        <a:t>X</a:t>
                      </a:r>
                    </a:p>
                  </a:txBody>
                  <a:tcPr/>
                </a:tc>
                <a:tc>
                  <a:txBody>
                    <a:bodyPr/>
                    <a:lstStyle/>
                    <a:p>
                      <a:r>
                        <a:rPr lang="en-US" sz="1400" dirty="0">
                          <a:solidFill>
                            <a:schemeClr val="accent3"/>
                          </a:solidFill>
                        </a:rPr>
                        <a:t>Delivered and accepted</a:t>
                      </a:r>
                    </a:p>
                  </a:txBody>
                  <a:tcPr/>
                </a:tc>
                <a:extLst>
                  <a:ext uri="{0D108BD9-81ED-4DB2-BD59-A6C34878D82A}">
                    <a16:rowId xmlns:a16="http://schemas.microsoft.com/office/drawing/2014/main" val="1853346689"/>
                  </a:ext>
                </a:extLst>
              </a:tr>
              <a:tr h="370840">
                <a:tc>
                  <a:txBody>
                    <a:bodyPr/>
                    <a:lstStyle/>
                    <a:p>
                      <a:pPr algn="just" eaLnBrk="1" hangingPunct="1"/>
                      <a:r>
                        <a:rPr lang="en-US" sz="1600" dirty="0"/>
                        <a:t>D2: “Model design document”</a:t>
                      </a:r>
                    </a:p>
                  </a:txBody>
                  <a:tcPr/>
                </a:tc>
                <a:tc>
                  <a:txBody>
                    <a:bodyPr/>
                    <a:lstStyle/>
                    <a:p>
                      <a:r>
                        <a:rPr lang="es-ES" dirty="0"/>
                        <a:t>X</a:t>
                      </a:r>
                    </a:p>
                  </a:txBody>
                  <a:tcPr/>
                </a:tc>
                <a:tc>
                  <a:txBody>
                    <a:bodyPr/>
                    <a:lstStyle/>
                    <a:p>
                      <a:r>
                        <a:rPr lang="es-ES" dirty="0"/>
                        <a:t>X</a:t>
                      </a:r>
                    </a:p>
                  </a:txBody>
                  <a:tcPr/>
                </a:tc>
                <a:tc>
                  <a:txBody>
                    <a:bodyPr/>
                    <a:lstStyle/>
                    <a:p>
                      <a:endParaRPr lang="es-ES"/>
                    </a:p>
                  </a:txBody>
                  <a:tcPr/>
                </a:tc>
                <a:tc>
                  <a:txBody>
                    <a:bodyPr/>
                    <a:lstStyle/>
                    <a:p>
                      <a:endParaRPr lang="en-US" dirty="0"/>
                    </a:p>
                  </a:txBody>
                  <a:tcPr/>
                </a:tc>
                <a:tc>
                  <a:txBody>
                    <a:bodyPr/>
                    <a:lstStyle/>
                    <a:p>
                      <a:r>
                        <a:rPr lang="en-US" sz="1400" dirty="0"/>
                        <a:t>Delivered pending on final acceptance</a:t>
                      </a:r>
                    </a:p>
                  </a:txBody>
                  <a:tcPr/>
                </a:tc>
                <a:extLst>
                  <a:ext uri="{0D108BD9-81ED-4DB2-BD59-A6C34878D82A}">
                    <a16:rowId xmlns:a16="http://schemas.microsoft.com/office/drawing/2014/main" val="590870442"/>
                  </a:ext>
                </a:extLst>
              </a:tr>
              <a:tr h="370840">
                <a:tc>
                  <a:txBody>
                    <a:bodyPr/>
                    <a:lstStyle/>
                    <a:p>
                      <a:pPr algn="just" eaLnBrk="1" hangingPunct="1"/>
                      <a:r>
                        <a:rPr lang="es-ES" sz="1600" dirty="0"/>
                        <a:t>D3: “</a:t>
                      </a:r>
                      <a:r>
                        <a:rPr lang="es-ES" sz="1600" dirty="0" err="1"/>
                        <a:t>Model</a:t>
                      </a:r>
                      <a:r>
                        <a:rPr lang="es-ES" sz="1600" dirty="0"/>
                        <a:t> </a:t>
                      </a:r>
                      <a:r>
                        <a:rPr lang="es-ES" sz="1600" dirty="0" err="1"/>
                        <a:t>Validation</a:t>
                      </a:r>
                      <a:r>
                        <a:rPr lang="es-ES" sz="1600" dirty="0"/>
                        <a:t> </a:t>
                      </a:r>
                      <a:r>
                        <a:rPr lang="es-ES" sz="1600" dirty="0" err="1"/>
                        <a:t>Report</a:t>
                      </a:r>
                      <a:r>
                        <a:rPr lang="es-ES" sz="1600" dirty="0"/>
                        <a:t>”</a:t>
                      </a:r>
                    </a:p>
                  </a:txBody>
                  <a:tcPr/>
                </a:tc>
                <a:tc>
                  <a:txBody>
                    <a:bodyPr/>
                    <a:lstStyle/>
                    <a:p>
                      <a:endParaRPr lang="es-ES" dirty="0"/>
                    </a:p>
                  </a:txBody>
                  <a:tcPr/>
                </a:tc>
                <a:tc>
                  <a:txBody>
                    <a:bodyPr/>
                    <a:lstStyle/>
                    <a:p>
                      <a:r>
                        <a:rPr lang="es-ES" dirty="0"/>
                        <a:t>X</a:t>
                      </a:r>
                    </a:p>
                  </a:txBody>
                  <a:tcPr/>
                </a:tc>
                <a:tc>
                  <a:txBody>
                    <a:bodyPr/>
                    <a:lstStyle/>
                    <a:p>
                      <a:r>
                        <a:rPr lang="es-ES" dirty="0"/>
                        <a:t>X</a:t>
                      </a:r>
                    </a:p>
                  </a:txBody>
                  <a:tcPr/>
                </a:tc>
                <a:tc>
                  <a:txBody>
                    <a:bodyPr/>
                    <a:lstStyle/>
                    <a:p>
                      <a:r>
                        <a:rPr lang="en-US" dirty="0"/>
                        <a:t>X</a:t>
                      </a:r>
                    </a:p>
                  </a:txBody>
                  <a:tcPr/>
                </a:tc>
                <a:tc>
                  <a:txBody>
                    <a:bodyPr/>
                    <a:lstStyle/>
                    <a:p>
                      <a:r>
                        <a:rPr lang="en-US" sz="1400" dirty="0"/>
                        <a:t>Delivered</a:t>
                      </a:r>
                      <a:r>
                        <a:rPr lang="en-US" sz="1400" baseline="0" dirty="0"/>
                        <a:t> pending on final acceptance</a:t>
                      </a:r>
                      <a:endParaRPr lang="en-US" sz="1400" dirty="0"/>
                    </a:p>
                  </a:txBody>
                  <a:tcPr/>
                </a:tc>
                <a:extLst>
                  <a:ext uri="{0D108BD9-81ED-4DB2-BD59-A6C34878D82A}">
                    <a16:rowId xmlns:a16="http://schemas.microsoft.com/office/drawing/2014/main" val="92440149"/>
                  </a:ext>
                </a:extLst>
              </a:tr>
              <a:tr h="370840">
                <a:tc>
                  <a:txBody>
                    <a:bodyPr/>
                    <a:lstStyle/>
                    <a:p>
                      <a:pPr algn="just" eaLnBrk="1" hangingPunct="1"/>
                      <a:r>
                        <a:rPr lang="es-ES" sz="1600" dirty="0"/>
                        <a:t>SW1: “ESPSS </a:t>
                      </a:r>
                      <a:r>
                        <a:rPr lang="es-ES" sz="1600" dirty="0" err="1"/>
                        <a:t>library</a:t>
                      </a:r>
                      <a:r>
                        <a:rPr lang="es-ES" sz="1600" dirty="0"/>
                        <a:t> </a:t>
                      </a:r>
                      <a:r>
                        <a:rPr lang="es-ES" sz="1600" dirty="0" err="1"/>
                        <a:t>extension</a:t>
                      </a:r>
                      <a:r>
                        <a:rPr lang="es-ES" sz="1600" dirty="0"/>
                        <a:t>”</a:t>
                      </a:r>
                    </a:p>
                  </a:txBody>
                  <a:tcPr/>
                </a:tc>
                <a:tc>
                  <a:txBody>
                    <a:bodyPr/>
                    <a:lstStyle/>
                    <a:p>
                      <a:r>
                        <a:rPr lang="es-ES" dirty="0"/>
                        <a:t>X</a:t>
                      </a:r>
                    </a:p>
                  </a:txBody>
                  <a:tcPr/>
                </a:tc>
                <a:tc>
                  <a:txBody>
                    <a:bodyPr/>
                    <a:lstStyle/>
                    <a:p>
                      <a:endParaRPr lang="es-ES" dirty="0"/>
                    </a:p>
                  </a:txBody>
                  <a:tcPr/>
                </a:tc>
                <a:tc>
                  <a:txBody>
                    <a:bodyPr/>
                    <a:lstStyle/>
                    <a:p>
                      <a:endParaRPr lang="es-ES"/>
                    </a:p>
                  </a:txBody>
                  <a:tcPr/>
                </a:tc>
                <a:tc>
                  <a:txBody>
                    <a:bodyPr/>
                    <a:lstStyle/>
                    <a:p>
                      <a:endParaRPr lang="en-US" dirty="0"/>
                    </a:p>
                  </a:txBody>
                  <a:tcPr/>
                </a:tc>
                <a:tc>
                  <a:txBody>
                    <a:bodyPr/>
                    <a:lstStyle/>
                    <a:p>
                      <a:r>
                        <a:rPr lang="en-US" sz="1400" kern="1200" dirty="0">
                          <a:solidFill>
                            <a:schemeClr val="accent3"/>
                          </a:solidFill>
                          <a:latin typeface="+mn-lt"/>
                          <a:ea typeface="+mn-ea"/>
                          <a:cs typeface="+mn-cs"/>
                        </a:rPr>
                        <a:t>Delivered and accepted</a:t>
                      </a:r>
                    </a:p>
                  </a:txBody>
                  <a:tcPr/>
                </a:tc>
                <a:extLst>
                  <a:ext uri="{0D108BD9-81ED-4DB2-BD59-A6C34878D82A}">
                    <a16:rowId xmlns:a16="http://schemas.microsoft.com/office/drawing/2014/main" val="35801807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t>SR, ESR, TAS, FR, CCD, FP, SRF</a:t>
                      </a:r>
                      <a:endParaRPr lang="en-US" sz="1600" dirty="0"/>
                    </a:p>
                    <a:p>
                      <a:endParaRPr lang="en-US" sz="1600" dirty="0"/>
                    </a:p>
                  </a:txBody>
                  <a:tcPr/>
                </a:tc>
                <a:tc>
                  <a:txBody>
                    <a:bodyPr/>
                    <a:lstStyle/>
                    <a:p>
                      <a:r>
                        <a:rPr lang="es-ES" dirty="0"/>
                        <a:t>X</a:t>
                      </a:r>
                    </a:p>
                  </a:txBody>
                  <a:tcPr/>
                </a:tc>
                <a:tc>
                  <a:txBody>
                    <a:bodyPr/>
                    <a:lstStyle/>
                    <a:p>
                      <a:endParaRPr lang="es-ES" dirty="0"/>
                    </a:p>
                  </a:txBody>
                  <a:tcPr/>
                </a:tc>
                <a:tc>
                  <a:txBody>
                    <a:bodyPr/>
                    <a:lstStyle/>
                    <a:p>
                      <a:endParaRPr lang="es-ES" dirty="0"/>
                    </a:p>
                  </a:txBody>
                  <a:tcPr/>
                </a:tc>
                <a:tc>
                  <a:txBody>
                    <a:bodyPr/>
                    <a:lstStyle/>
                    <a:p>
                      <a:endParaRPr lang="en-US" dirty="0"/>
                    </a:p>
                  </a:txBody>
                  <a:tcPr/>
                </a:tc>
                <a:tc>
                  <a:txBody>
                    <a:bodyPr/>
                    <a:lstStyle/>
                    <a:p>
                      <a:r>
                        <a:rPr lang="en-US" sz="1400" kern="1200" dirty="0">
                          <a:solidFill>
                            <a:schemeClr val="accent3"/>
                          </a:solidFill>
                          <a:latin typeface="+mn-lt"/>
                          <a:ea typeface="+mn-ea"/>
                          <a:cs typeface="+mn-cs"/>
                        </a:rPr>
                        <a:t>Delivered and accepted</a:t>
                      </a:r>
                    </a:p>
                  </a:txBody>
                  <a:tcPr/>
                </a:tc>
                <a:extLst>
                  <a:ext uri="{0D108BD9-81ED-4DB2-BD59-A6C34878D82A}">
                    <a16:rowId xmlns:a16="http://schemas.microsoft.com/office/drawing/2014/main" val="1661253997"/>
                  </a:ext>
                </a:extLst>
              </a:tr>
            </a:tbl>
          </a:graphicData>
        </a:graphic>
      </p:graphicFrame>
      <p:sp>
        <p:nvSpPr>
          <p:cNvPr id="7" name="Rectángulo 6"/>
          <p:cNvSpPr/>
          <p:nvPr/>
        </p:nvSpPr>
        <p:spPr>
          <a:xfrm>
            <a:off x="788797" y="4769409"/>
            <a:ext cx="3089429" cy="1600438"/>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Pct val="100000"/>
              <a:buFontTx/>
              <a:buNone/>
              <a:tabLst/>
              <a:defRPr/>
            </a:pPr>
            <a:r>
              <a:rPr kumimoji="0" lang="es-ES" sz="1400" b="1" i="0" u="none" strike="noStrike" kern="1200" cap="none" spc="0" normalizeH="0" baseline="0" noProof="0" dirty="0">
                <a:ln>
                  <a:noFill/>
                </a:ln>
                <a:solidFill>
                  <a:srgbClr val="04248C"/>
                </a:solidFill>
                <a:effectLst/>
                <a:uLnTx/>
                <a:uFillTx/>
                <a:latin typeface="Calibri" panose="020F0502020204030204" pitchFamily="34" charset="0"/>
                <a:ea typeface="+mn-ea"/>
                <a:cs typeface="+mn-cs"/>
              </a:rPr>
              <a:t>KOM= </a:t>
            </a:r>
            <a:r>
              <a:rPr kumimoji="0" lang="es-ES" sz="1400" b="1" i="0" u="none" strike="noStrike" kern="1200" cap="none" spc="0" normalizeH="0" baseline="0" noProof="0" dirty="0">
                <a:ln>
                  <a:noFill/>
                </a:ln>
                <a:solidFill>
                  <a:srgbClr val="F79646">
                    <a:lumMod val="75000"/>
                  </a:srgbClr>
                </a:solidFill>
                <a:effectLst/>
                <a:uLnTx/>
                <a:uFillTx/>
                <a:latin typeface="Calibri" panose="020F0502020204030204" pitchFamily="34" charset="0"/>
                <a:ea typeface="+mn-ea"/>
                <a:cs typeface="+mn-cs"/>
              </a:rPr>
              <a:t>2021 / 11  / 19</a:t>
            </a:r>
          </a:p>
          <a:p>
            <a:pPr marL="0" marR="0" lvl="0" indent="0" algn="l" defTabSz="914400" rtl="0" eaLnBrk="1" fontAlgn="base" latinLnBrk="0" hangingPunct="1">
              <a:lnSpc>
                <a:spcPct val="100000"/>
              </a:lnSpc>
              <a:spcBef>
                <a:spcPts val="0"/>
              </a:spcBef>
              <a:spcAft>
                <a:spcPts val="0"/>
              </a:spcAft>
              <a:buClrTx/>
              <a:buSzPct val="100000"/>
              <a:buFontTx/>
              <a:buNone/>
              <a:tabLst/>
              <a:defRPr/>
            </a:pPr>
            <a:r>
              <a:rPr kumimoji="0" lang="es-ES" sz="1400" b="1" i="0" u="none" strike="noStrike" kern="1200" cap="none" spc="0" normalizeH="0" baseline="0" noProof="0" dirty="0">
                <a:ln>
                  <a:noFill/>
                </a:ln>
                <a:solidFill>
                  <a:srgbClr val="04248C"/>
                </a:solidFill>
                <a:effectLst/>
                <a:uLnTx/>
                <a:uFillTx/>
                <a:latin typeface="Calibri" panose="020F0502020204030204" pitchFamily="34" charset="0"/>
                <a:ea typeface="+mn-ea"/>
                <a:cs typeface="+mn-cs"/>
              </a:rPr>
              <a:t>MS1 = </a:t>
            </a:r>
            <a:r>
              <a:rPr kumimoji="0" lang="es-ES" sz="1400" b="0" i="0" u="none" strike="noStrike" kern="1200" cap="none" spc="0" normalizeH="0" baseline="0" noProof="0" dirty="0">
                <a:ln>
                  <a:noFill/>
                </a:ln>
                <a:solidFill>
                  <a:srgbClr val="04248C"/>
                </a:solidFill>
                <a:effectLst/>
                <a:uLnTx/>
                <a:uFillTx/>
                <a:latin typeface="Calibri" panose="020F0502020204030204" pitchFamily="34" charset="0"/>
                <a:ea typeface="+mn-ea"/>
                <a:cs typeface="+mn-cs"/>
              </a:rPr>
              <a:t>KOM + 4 M </a:t>
            </a:r>
            <a:r>
              <a:rPr kumimoji="0" lang="es-ES" sz="1400" b="1" i="0" u="none" strike="noStrike" kern="1200" cap="none" spc="0" normalizeH="0" baseline="0" noProof="0" dirty="0">
                <a:ln>
                  <a:noFill/>
                </a:ln>
                <a:solidFill>
                  <a:srgbClr val="04248C"/>
                </a:solidFill>
                <a:effectLst/>
                <a:uLnTx/>
                <a:uFillTx/>
                <a:latin typeface="Calibri" panose="020F0502020204030204" pitchFamily="34" charset="0"/>
                <a:ea typeface="+mn-ea"/>
                <a:cs typeface="+mn-cs"/>
              </a:rPr>
              <a:t>= </a:t>
            </a:r>
            <a:r>
              <a:rPr kumimoji="0" lang="es-ES" sz="1400" b="1" i="0" u="none" strike="noStrike" kern="1200" cap="none" spc="0" normalizeH="0" baseline="0" noProof="0" dirty="0">
                <a:ln>
                  <a:noFill/>
                </a:ln>
                <a:solidFill>
                  <a:srgbClr val="F79646">
                    <a:lumMod val="75000"/>
                  </a:srgbClr>
                </a:solidFill>
                <a:effectLst/>
                <a:uLnTx/>
                <a:uFillTx/>
                <a:latin typeface="Calibri" panose="020F0502020204030204" pitchFamily="34" charset="0"/>
                <a:ea typeface="+mn-ea"/>
                <a:cs typeface="+mn-cs"/>
              </a:rPr>
              <a:t>2022 / 03  / 21</a:t>
            </a:r>
          </a:p>
          <a:p>
            <a:pPr marL="0" marR="0" lvl="0" indent="0" algn="l" defTabSz="914400" rtl="0" eaLnBrk="1" fontAlgn="base" latinLnBrk="0" hangingPunct="1">
              <a:lnSpc>
                <a:spcPct val="100000"/>
              </a:lnSpc>
              <a:spcBef>
                <a:spcPts val="0"/>
              </a:spcBef>
              <a:spcAft>
                <a:spcPts val="0"/>
              </a:spcAft>
              <a:buClrTx/>
              <a:buSzPct val="100000"/>
              <a:buFontTx/>
              <a:buNone/>
              <a:tabLst/>
              <a:defRPr/>
            </a:pPr>
            <a:r>
              <a:rPr kumimoji="0" lang="es-ES" sz="1400" b="1" i="0" u="none" strike="noStrike" kern="1200" cap="none" spc="0" normalizeH="0" baseline="0" noProof="0" dirty="0">
                <a:ln>
                  <a:noFill/>
                </a:ln>
                <a:solidFill>
                  <a:srgbClr val="04248C"/>
                </a:solidFill>
                <a:effectLst/>
                <a:uLnTx/>
                <a:uFillTx/>
                <a:latin typeface="Calibri" panose="020F0502020204030204" pitchFamily="34" charset="0"/>
                <a:ea typeface="+mn-ea"/>
                <a:cs typeface="+mn-cs"/>
              </a:rPr>
              <a:t>MS2=  </a:t>
            </a:r>
            <a:r>
              <a:rPr kumimoji="0" lang="es-ES" sz="1400" b="0" i="0" u="none" strike="noStrike" kern="1200" cap="none" spc="0" normalizeH="0" baseline="0" noProof="0" dirty="0">
                <a:ln>
                  <a:noFill/>
                </a:ln>
                <a:solidFill>
                  <a:srgbClr val="04248C"/>
                </a:solidFill>
                <a:effectLst/>
                <a:uLnTx/>
                <a:uFillTx/>
                <a:latin typeface="Calibri" panose="020F0502020204030204" pitchFamily="34" charset="0"/>
                <a:ea typeface="+mn-ea"/>
                <a:cs typeface="+mn-cs"/>
              </a:rPr>
              <a:t>MS1  + 8 M </a:t>
            </a:r>
            <a:r>
              <a:rPr kumimoji="0" lang="es-ES" sz="1400" b="1" i="0" u="none" strike="noStrike" kern="1200" cap="none" spc="0" normalizeH="0" baseline="0" noProof="0" dirty="0">
                <a:ln>
                  <a:noFill/>
                </a:ln>
                <a:solidFill>
                  <a:srgbClr val="04248C"/>
                </a:solidFill>
                <a:effectLst/>
                <a:uLnTx/>
                <a:uFillTx/>
                <a:latin typeface="Calibri" panose="020F0502020204030204" pitchFamily="34" charset="0"/>
                <a:ea typeface="+mn-ea"/>
                <a:cs typeface="+mn-cs"/>
              </a:rPr>
              <a:t>= </a:t>
            </a:r>
            <a:r>
              <a:rPr kumimoji="0" lang="es-ES" sz="1400" b="1" i="0" u="none" strike="noStrike" kern="1200" cap="none" spc="0" normalizeH="0" baseline="0" noProof="0" dirty="0">
                <a:ln>
                  <a:noFill/>
                </a:ln>
                <a:solidFill>
                  <a:srgbClr val="F79646">
                    <a:lumMod val="75000"/>
                  </a:srgbClr>
                </a:solidFill>
                <a:effectLst/>
                <a:uLnTx/>
                <a:uFillTx/>
                <a:latin typeface="Calibri" panose="020F0502020204030204" pitchFamily="34" charset="0"/>
                <a:ea typeface="+mn-ea"/>
                <a:cs typeface="+mn-cs"/>
              </a:rPr>
              <a:t>2022 / 11  / </a:t>
            </a:r>
            <a:r>
              <a:rPr lang="es-ES" dirty="0">
                <a:solidFill>
                  <a:srgbClr val="F79646">
                    <a:lumMod val="75000"/>
                  </a:srgbClr>
                </a:solidFill>
                <a:latin typeface="Calibri" panose="020F0502020204030204" pitchFamily="34" charset="0"/>
              </a:rPr>
              <a:t>24</a:t>
            </a:r>
            <a:endParaRPr kumimoji="0" lang="es-ES" sz="1400" b="1" i="0" u="none" strike="noStrike" kern="1200" cap="none" spc="0" normalizeH="0" baseline="0" noProof="0" dirty="0">
              <a:ln>
                <a:noFill/>
              </a:ln>
              <a:solidFill>
                <a:srgbClr val="F79646">
                  <a:lumMod val="75000"/>
                </a:srgbClr>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Pct val="100000"/>
              <a:buFontTx/>
              <a:buNone/>
              <a:tabLst/>
              <a:defRPr/>
            </a:pPr>
            <a:r>
              <a:rPr kumimoji="0" lang="es-ES" sz="1400" b="1" i="0" u="none" strike="noStrike" kern="1200" cap="none" spc="0" normalizeH="0" baseline="0" noProof="0" dirty="0">
                <a:ln>
                  <a:noFill/>
                </a:ln>
                <a:solidFill>
                  <a:srgbClr val="04248C"/>
                </a:solidFill>
                <a:effectLst/>
                <a:uLnTx/>
                <a:uFillTx/>
                <a:latin typeface="Calibri" panose="020F0502020204030204" pitchFamily="34" charset="0"/>
                <a:ea typeface="+mn-ea"/>
                <a:cs typeface="+mn-cs"/>
              </a:rPr>
              <a:t>MS3 = </a:t>
            </a:r>
            <a:r>
              <a:rPr kumimoji="0" lang="es-ES" sz="1400" b="0" i="0" u="none" strike="noStrike" kern="1200" cap="none" spc="0" normalizeH="0" baseline="0" noProof="0" dirty="0">
                <a:ln>
                  <a:noFill/>
                </a:ln>
                <a:solidFill>
                  <a:srgbClr val="04248C"/>
                </a:solidFill>
                <a:effectLst/>
                <a:uLnTx/>
                <a:uFillTx/>
                <a:latin typeface="Calibri" panose="020F0502020204030204" pitchFamily="34" charset="0"/>
                <a:ea typeface="+mn-ea"/>
                <a:cs typeface="+mn-cs"/>
              </a:rPr>
              <a:t>MS2  + </a:t>
            </a:r>
            <a:r>
              <a:rPr kumimoji="0" lang="es-ES" sz="14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10 M </a:t>
            </a:r>
            <a:r>
              <a:rPr kumimoji="0" lang="es-ES" sz="1400" b="1" i="0" u="none" strike="noStrike" kern="1200" cap="none" spc="0" normalizeH="0" baseline="0" noProof="0" dirty="0">
                <a:ln>
                  <a:noFill/>
                </a:ln>
                <a:solidFill>
                  <a:srgbClr val="04248C"/>
                </a:solidFill>
                <a:effectLst/>
                <a:uLnTx/>
                <a:uFillTx/>
                <a:latin typeface="Calibri" panose="020F0502020204030204" pitchFamily="34" charset="0"/>
                <a:ea typeface="+mn-ea"/>
                <a:cs typeface="+mn-cs"/>
              </a:rPr>
              <a:t>= </a:t>
            </a:r>
            <a:r>
              <a:rPr kumimoji="0" lang="es-ES" sz="1400" b="1" i="0" u="none" strike="noStrike" kern="1200" cap="none" spc="0" normalizeH="0" baseline="0" noProof="0" dirty="0">
                <a:ln>
                  <a:noFill/>
                </a:ln>
                <a:solidFill>
                  <a:srgbClr val="F79646">
                    <a:lumMod val="75000"/>
                  </a:srgbClr>
                </a:solidFill>
                <a:effectLst/>
                <a:uLnTx/>
                <a:uFillTx/>
                <a:latin typeface="Calibri" panose="020F0502020204030204" pitchFamily="34" charset="0"/>
                <a:ea typeface="+mn-ea"/>
                <a:cs typeface="+mn-cs"/>
              </a:rPr>
              <a:t>2023 / 10  / 16</a:t>
            </a:r>
          </a:p>
          <a:p>
            <a:pPr marL="0" marR="0" lvl="0" indent="0" algn="l" defTabSz="914400" rtl="0" eaLnBrk="1" fontAlgn="base" latinLnBrk="0" hangingPunct="1">
              <a:lnSpc>
                <a:spcPct val="100000"/>
              </a:lnSpc>
              <a:spcBef>
                <a:spcPts val="0"/>
              </a:spcBef>
              <a:spcAft>
                <a:spcPts val="0"/>
              </a:spcAft>
              <a:buClrTx/>
              <a:buSzPct val="100000"/>
              <a:buFontTx/>
              <a:buNone/>
              <a:tabLst/>
              <a:defRPr/>
            </a:pPr>
            <a:endParaRPr kumimoji="0" lang="es-ES" sz="1400" b="1" i="0" u="none" strike="noStrike" kern="1200" cap="none" spc="0" normalizeH="0" baseline="0" noProof="0" dirty="0">
              <a:ln>
                <a:noFill/>
              </a:ln>
              <a:solidFill>
                <a:srgbClr val="04248C"/>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Pct val="100000"/>
              <a:buFontTx/>
              <a:buNone/>
              <a:tabLst/>
              <a:defRPr/>
            </a:pPr>
            <a:endParaRPr kumimoji="0" lang="es-ES" sz="1400" b="1" i="0" u="none" strike="noStrike" kern="1200" cap="none" spc="0" normalizeH="0" baseline="0" noProof="0" dirty="0">
              <a:ln>
                <a:noFill/>
              </a:ln>
              <a:solidFill>
                <a:srgbClr val="04248C"/>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Pct val="100000"/>
              <a:buFontTx/>
              <a:buNone/>
              <a:tabLst/>
              <a:defRPr/>
            </a:pPr>
            <a:r>
              <a:rPr kumimoji="0" lang="es-ES" sz="1400" b="1" i="0" u="none" strike="noStrike" kern="1200" cap="none" spc="0" normalizeH="0" baseline="0" noProof="0" dirty="0">
                <a:ln>
                  <a:noFill/>
                </a:ln>
                <a:solidFill>
                  <a:srgbClr val="04248C"/>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194168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Task</a:t>
            </a:r>
            <a:r>
              <a:rPr lang="es-ES" dirty="0"/>
              <a:t> 1: </a:t>
            </a:r>
            <a:r>
              <a:rPr lang="es-ES" dirty="0" err="1"/>
              <a:t>models</a:t>
            </a:r>
            <a:r>
              <a:rPr lang="es-ES" dirty="0"/>
              <a:t> </a:t>
            </a:r>
            <a:r>
              <a:rPr lang="es-ES" dirty="0" err="1"/>
              <a:t>identification</a:t>
            </a:r>
            <a:endParaRPr lang="es-ES" dirty="0"/>
          </a:p>
        </p:txBody>
      </p:sp>
    </p:spTree>
    <p:extLst>
      <p:ext uri="{BB962C8B-B14F-4D97-AF65-F5344CB8AC3E}">
        <p14:creationId xmlns:p14="http://schemas.microsoft.com/office/powerpoint/2010/main" val="3011572658"/>
      </p:ext>
    </p:extLst>
  </p:cSld>
  <p:clrMapOvr>
    <a:masterClrMapping/>
  </p:clrMapOvr>
</p:sld>
</file>

<file path=ppt/theme/theme1.xml><?xml version="1.0" encoding="utf-8"?>
<a:theme xmlns:a="http://schemas.openxmlformats.org/drawingml/2006/main" name="1_Presenta">
  <a:themeElements>
    <a:clrScheme name="Personalizado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1F497D"/>
      </a:folHlink>
    </a:clrScheme>
    <a:fontScheme name="Presen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DF160">
            <a:alpha val="53999"/>
          </a:srgbClr>
        </a:solidFill>
        <a:ln w="19050" cap="flat" cmpd="sng" algn="ctr">
          <a:solidFill>
            <a:srgbClr val="990099"/>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762000" rtl="0" eaLnBrk="1" fontAlgn="base" latinLnBrk="0" hangingPunct="1">
          <a:lnSpc>
            <a:spcPct val="100000"/>
          </a:lnSpc>
          <a:spcBef>
            <a:spcPct val="20000"/>
          </a:spcBef>
          <a:spcAft>
            <a:spcPct val="0"/>
          </a:spcAft>
          <a:buClrTx/>
          <a:buSzPct val="100000"/>
          <a:buFontTx/>
          <a:buNone/>
          <a:tabLst/>
          <a:defRPr kumimoji="0" lang="es-ES" sz="1400" b="1" i="0" u="none" strike="noStrike" cap="none" normalizeH="0" baseline="0" smtClean="0">
            <a:ln>
              <a:noFill/>
            </a:ln>
            <a:solidFill>
              <a:srgbClr val="04248C"/>
            </a:solidFill>
            <a:effectLst/>
            <a:latin typeface="Arial" charset="0"/>
          </a:defRPr>
        </a:defPPr>
      </a:lstStyle>
    </a:spDef>
    <a:lnDef>
      <a:spPr bwMode="auto">
        <a:xfrm>
          <a:off x="0" y="0"/>
          <a:ext cx="1" cy="1"/>
        </a:xfrm>
        <a:custGeom>
          <a:avLst/>
          <a:gdLst/>
          <a:ahLst/>
          <a:cxnLst/>
          <a:rect l="0" t="0" r="0" b="0"/>
          <a:pathLst/>
        </a:custGeom>
        <a:solidFill>
          <a:srgbClr val="CDF160">
            <a:alpha val="53999"/>
          </a:srgbClr>
        </a:solidFill>
        <a:ln w="19050" cap="flat" cmpd="sng" algn="ctr">
          <a:solidFill>
            <a:srgbClr val="990099"/>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762000" rtl="0" eaLnBrk="1" fontAlgn="base" latinLnBrk="0" hangingPunct="1">
          <a:lnSpc>
            <a:spcPct val="100000"/>
          </a:lnSpc>
          <a:spcBef>
            <a:spcPct val="20000"/>
          </a:spcBef>
          <a:spcAft>
            <a:spcPct val="0"/>
          </a:spcAft>
          <a:buClrTx/>
          <a:buSzPct val="100000"/>
          <a:buFontTx/>
          <a:buNone/>
          <a:tabLst/>
          <a:defRPr kumimoji="0" lang="es-ES" sz="1400" b="1" i="0" u="none" strike="noStrike" cap="none" normalizeH="0" baseline="0" smtClean="0">
            <a:ln>
              <a:noFill/>
            </a:ln>
            <a:solidFill>
              <a:srgbClr val="04248C"/>
            </a:solidFill>
            <a:effectLst/>
            <a:latin typeface="Arial" charset="0"/>
          </a:defRPr>
        </a:defPPr>
      </a:lstStyle>
    </a:lnDef>
  </a:objectDefaults>
  <a:extraClrSchemeLst>
    <a:extraClrScheme>
      <a:clrScheme name="Presen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Personalizado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CCAA3AB1AD6D4DB043AA5A5E72B33E" ma:contentTypeVersion="12" ma:contentTypeDescription="Create a new document." ma:contentTypeScope="" ma:versionID="d95218fb3020f4d9d7d8eafb7945ff68">
  <xsd:schema xmlns:xsd="http://www.w3.org/2001/XMLSchema" xmlns:xs="http://www.w3.org/2001/XMLSchema" xmlns:p="http://schemas.microsoft.com/office/2006/metadata/properties" xmlns:ns2="ad2a13ab-c4ee-4cfb-b145-8ce3ea33e790" xmlns:ns3="9efd1ec5-eb81-46b1-908b-94902b4a300a" targetNamespace="http://schemas.microsoft.com/office/2006/metadata/properties" ma:root="true" ma:fieldsID="d4ecffdd97062e1385b97866629ce320" ns2:_="" ns3:_="">
    <xsd:import namespace="ad2a13ab-c4ee-4cfb-b145-8ce3ea33e790"/>
    <xsd:import namespace="9efd1ec5-eb81-46b1-908b-94902b4a30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2a13ab-c4ee-4cfb-b145-8ce3ea33e7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688d343-e684-46db-b94f-a4cae8ed196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fd1ec5-eb81-46b1-908b-94902b4a300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cb19dc-ec53-4c1d-9b45-29b8e10a0e47}" ma:internalName="TaxCatchAll" ma:showField="CatchAllData" ma:web="9efd1ec5-eb81-46b1-908b-94902b4a30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efd1ec5-eb81-46b1-908b-94902b4a300a" xsi:nil="true"/>
    <lcf76f155ced4ddcb4097134ff3c332f xmlns="ad2a13ab-c4ee-4cfb-b145-8ce3ea33e79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A364411-E93D-488E-A91F-58887EAF88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2a13ab-c4ee-4cfb-b145-8ce3ea33e790"/>
    <ds:schemaRef ds:uri="9efd1ec5-eb81-46b1-908b-94902b4a30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E1C4AA-359A-4DF5-9427-54864C589BB6}">
  <ds:schemaRefs>
    <ds:schemaRef ds:uri="http://schemas.microsoft.com/sharepoint/v3/contenttype/forms"/>
  </ds:schemaRefs>
</ds:datastoreItem>
</file>

<file path=customXml/itemProps3.xml><?xml version="1.0" encoding="utf-8"?>
<ds:datastoreItem xmlns:ds="http://schemas.openxmlformats.org/officeDocument/2006/customXml" ds:itemID="{63C04D8B-1F7E-485A-B5D2-A8F8A2781FA6}">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aafeba47-1880-43ed-95cb-2b88de4fa574"/>
    <ds:schemaRef ds:uri="http://schemas.openxmlformats.org/package/2006/metadata/core-properties"/>
    <ds:schemaRef ds:uri="f19687f1-b16d-4ef9-b41d-3cba2be6f65c"/>
    <ds:schemaRef ds:uri="http://www.w3.org/XML/1998/namespace"/>
    <ds:schemaRef ds:uri="9efd1ec5-eb81-46b1-908b-94902b4a300a"/>
    <ds:schemaRef ds:uri="ad2a13ab-c4ee-4cfb-b145-8ce3ea33e790"/>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
  <TotalTime>22860</TotalTime>
  <Words>3741</Words>
  <Application>Microsoft Office PowerPoint</Application>
  <PresentationFormat>Widescreen</PresentationFormat>
  <Paragraphs>790</Paragraphs>
  <Slides>59</Slides>
  <Notes>51</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1_Presenta</vt:lpstr>
      <vt:lpstr>Diseño personalizado</vt:lpstr>
      <vt:lpstr>PowerPoint Presentation</vt:lpstr>
      <vt:lpstr>Agenda</vt:lpstr>
      <vt:lpstr>Introduction  </vt:lpstr>
      <vt:lpstr>Introduction</vt:lpstr>
      <vt:lpstr>Project organization</vt:lpstr>
      <vt:lpstr>Project Team Organisation</vt:lpstr>
      <vt:lpstr>Project Plan</vt:lpstr>
      <vt:lpstr>Project Deliverables </vt:lpstr>
      <vt:lpstr>Task 1: models identification</vt:lpstr>
      <vt:lpstr>Project Plan</vt:lpstr>
      <vt:lpstr>TASK 1: Models identification</vt:lpstr>
      <vt:lpstr>TASK 1: Models identification</vt:lpstr>
      <vt:lpstr>TASK 1: Models identification</vt:lpstr>
      <vt:lpstr>TASK 1: Models identification</vt:lpstr>
      <vt:lpstr>TASK 1: Models identification</vt:lpstr>
      <vt:lpstr>TASK 1: Models identification</vt:lpstr>
      <vt:lpstr>TASK 1: Models identification</vt:lpstr>
      <vt:lpstr>TASK 1: Models identification</vt:lpstr>
      <vt:lpstr>TASK 1: Models identification</vt:lpstr>
      <vt:lpstr>TASK 1: Models identification</vt:lpstr>
      <vt:lpstr>TASK 1: Models identification</vt:lpstr>
      <vt:lpstr>TASK 1: Models identification</vt:lpstr>
      <vt:lpstr>TASK 1: Models identification</vt:lpstr>
      <vt:lpstr>TASK 1: Models identification</vt:lpstr>
      <vt:lpstr>Task 2: models implementation</vt:lpstr>
      <vt:lpstr>Project Plan</vt:lpstr>
      <vt:lpstr>TASK 2: Models implementation</vt:lpstr>
      <vt:lpstr>TASK 2: Models implementation</vt:lpstr>
      <vt:lpstr>TASK 2: Models implementation</vt:lpstr>
      <vt:lpstr>TASK 2: Models implementation</vt:lpstr>
      <vt:lpstr>TASK 2: Models implementation</vt:lpstr>
      <vt:lpstr>TASK 2: Models implementation</vt:lpstr>
      <vt:lpstr>TASK 2: Models implementation</vt:lpstr>
      <vt:lpstr>TASK 2: Models implementation</vt:lpstr>
      <vt:lpstr>TASK 2: Models implementation</vt:lpstr>
      <vt:lpstr>TASK 2: Models implementation</vt:lpstr>
      <vt:lpstr>TASK 2: Models implementation</vt:lpstr>
      <vt:lpstr>TASK 2: Models implementation</vt:lpstr>
      <vt:lpstr>TASK 2: Models implementation</vt:lpstr>
      <vt:lpstr>TASK 2: Models implementation</vt:lpstr>
      <vt:lpstr>TASK 2: Models implementation</vt:lpstr>
      <vt:lpstr>TASK 2: Models implementation</vt:lpstr>
      <vt:lpstr>TASK 2: Models implementation – SUMMARY </vt:lpstr>
      <vt:lpstr>Task 3: models validation</vt:lpstr>
      <vt:lpstr>TASK 3: Models validation</vt:lpstr>
      <vt:lpstr>TASK 3: Models validation</vt:lpstr>
      <vt:lpstr>TASK 3: Models validation</vt:lpstr>
      <vt:lpstr>TASK 2: Models implementation</vt:lpstr>
      <vt:lpstr>TASK 3: Models validation</vt:lpstr>
      <vt:lpstr>TASK 3: Models validation</vt:lpstr>
      <vt:lpstr>TASK 3: Models validation</vt:lpstr>
      <vt:lpstr>TASK 3: Models validation</vt:lpstr>
      <vt:lpstr>TASK 3: Models validation</vt:lpstr>
      <vt:lpstr>TASK 3: Models validation</vt:lpstr>
      <vt:lpstr>Conclusions and future work </vt:lpstr>
      <vt:lpstr>Conclusions</vt:lpstr>
      <vt:lpstr>Future work </vt:lpstr>
      <vt:lpstr>Questions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Patron EcosimPro</dc:title>
  <dc:creator>Fernando Rodríguez Lucas</dc:creator>
  <cp:lastModifiedBy>María Aranda Rosales</cp:lastModifiedBy>
  <cp:revision>1180</cp:revision>
  <cp:lastPrinted>2002-07-12T07:57:31Z</cp:lastPrinted>
  <dcterms:created xsi:type="dcterms:W3CDTF">2001-12-26T00:19:00Z</dcterms:created>
  <dcterms:modified xsi:type="dcterms:W3CDTF">2025-03-12T16:11:44Z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echa de finalización">
    <vt:lpwstr>23 Enero 2009</vt:lpwstr>
  </property>
  <property fmtid="{D5CDD505-2E9C-101B-9397-08002B2CF9AE}" pid="3" name="ContentTypeId">
    <vt:lpwstr>0x01010033CCAA3AB1AD6D4DB043AA5A5E72B33E</vt:lpwstr>
  </property>
  <property fmtid="{D5CDD505-2E9C-101B-9397-08002B2CF9AE}" pid="4" name="MediaServiceImageTags">
    <vt:lpwstr/>
  </property>
</Properties>
</file>