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4" r:id="rId3"/>
    <p:sldId id="352" r:id="rId4"/>
    <p:sldId id="347" r:id="rId5"/>
    <p:sldId id="348" r:id="rId6"/>
    <p:sldId id="349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5" r:id="rId21"/>
    <p:sldId id="350" r:id="rId22"/>
    <p:sldId id="346" r:id="rId23"/>
    <p:sldId id="351" r:id="rId24"/>
    <p:sldId id="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8D0CDB-BCFD-4310-9A88-6B451090C216}">
          <p14:sldIdLst>
            <p14:sldId id="256"/>
          </p14:sldIdLst>
        </p14:section>
        <p14:section name="Presentation" id="{2336982D-7A9E-4427-A9AE-A39230C711A2}">
          <p14:sldIdLst>
            <p14:sldId id="324"/>
            <p14:sldId id="352"/>
            <p14:sldId id="347"/>
            <p14:sldId id="348"/>
            <p14:sldId id="349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5"/>
            <p14:sldId id="350"/>
            <p14:sldId id="346"/>
            <p14:sldId id="351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81593" autoAdjust="0"/>
  </p:normalViewPr>
  <p:slideViewPr>
    <p:cSldViewPr snapToGrid="0" snapToObjects="1">
      <p:cViewPr varScale="1">
        <p:scale>
          <a:sx n="90" d="100"/>
          <a:sy n="90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be\Desktop\2022-08%20Test%20solution%20for%20New%20Space%20Mark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1100" b="1">
                <a:latin typeface="Georgia" panose="02040502050405020303" pitchFamily="18" charset="0"/>
              </a:rPr>
              <a:t>Global</a:t>
            </a:r>
            <a:r>
              <a:rPr lang="en-US" sz="1100" b="1" baseline="0">
                <a:latin typeface="Georgia" panose="02040502050405020303" pitchFamily="18" charset="0"/>
              </a:rPr>
              <a:t> EGSE Market for Small Satellites in USD</a:t>
            </a:r>
            <a:endParaRPr lang="en-US" sz="1100" b="1">
              <a:latin typeface="Georgia" panose="0204050205040502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'Market estimation'!$D$16:$J$16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'Market estimation'!$D$21:$J$21</c:f>
              <c:numCache>
                <c:formatCode>_-* #,##0.00\ _k_r_._-;\-* #,##0.00\ _k_r_._-;_-* "-"??\ _k_r_._-;_-@_-</c:formatCode>
                <c:ptCount val="7"/>
                <c:pt idx="0">
                  <c:v>3526566.6666666665</c:v>
                </c:pt>
                <c:pt idx="1">
                  <c:v>3969150.7833333337</c:v>
                </c:pt>
                <c:pt idx="2">
                  <c:v>4467279.2066416666</c:v>
                </c:pt>
                <c:pt idx="3">
                  <c:v>5027922.7470751945</c:v>
                </c:pt>
                <c:pt idx="4">
                  <c:v>5658927.0518331314</c:v>
                </c:pt>
                <c:pt idx="5">
                  <c:v>6369122.3968381891</c:v>
                </c:pt>
                <c:pt idx="6">
                  <c:v>7168447.2576413825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D-4D7E-B84A-457A54A5D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243391"/>
        <c:axId val="1122872527"/>
      </c:barChart>
      <c:catAx>
        <c:axId val="77124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122872527"/>
        <c:crosses val="autoZero"/>
        <c:auto val="1"/>
        <c:lblAlgn val="ctr"/>
        <c:lblOffset val="100"/>
        <c:noMultiLvlLbl val="0"/>
      </c:catAx>
      <c:valAx>
        <c:axId val="112287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k_r_._-;\-* #,##0.00\ _k_r_._-;_-* &quot;-&quot;??\ _k_r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77124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Distribution of responses based on satellite manufacturing mass range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Questions!$CD$20:$CF$20</c:f>
              <c:strCache>
                <c:ptCount val="3"/>
                <c:pt idx="0">
                  <c:v>Nano</c:v>
                </c:pt>
                <c:pt idx="1">
                  <c:v>Micro</c:v>
                </c:pt>
                <c:pt idx="2">
                  <c:v>Mini</c:v>
                </c:pt>
              </c:strCache>
            </c:strRef>
          </c:cat>
          <c:val>
            <c:numRef>
              <c:f>Questions!$CD$21:$CF$21</c:f>
              <c:numCache>
                <c:formatCode>0</c:formatCode>
                <c:ptCount val="3"/>
                <c:pt idx="0">
                  <c:v>15.384615384615385</c:v>
                </c:pt>
                <c:pt idx="1">
                  <c:v>61.53846153846154</c:v>
                </c:pt>
                <c:pt idx="2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C-4BB6-991E-AE04360BAB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8313103"/>
        <c:axId val="25052495"/>
      </c:barChart>
      <c:catAx>
        <c:axId val="207831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25052495"/>
        <c:crosses val="autoZero"/>
        <c:auto val="1"/>
        <c:lblAlgn val="ctr"/>
        <c:lblOffset val="100"/>
        <c:noMultiLvlLbl val="0"/>
      </c:catAx>
      <c:valAx>
        <c:axId val="2505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Percentage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DK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207831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Leasing vs procuring EGSE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'Customer business case'!$E$13</c:f>
              <c:strCache>
                <c:ptCount val="1"/>
                <c:pt idx="0">
                  <c:v>Total procurement 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'Customer business case'!$F$3:$AC$3</c:f>
              <c:strCache>
                <c:ptCount val="24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  <c:pt idx="15">
                  <c:v>M16</c:v>
                </c:pt>
                <c:pt idx="16">
                  <c:v>M17</c:v>
                </c:pt>
                <c:pt idx="17">
                  <c:v>M18</c:v>
                </c:pt>
                <c:pt idx="18">
                  <c:v>M19</c:v>
                </c:pt>
                <c:pt idx="19">
                  <c:v>M20</c:v>
                </c:pt>
                <c:pt idx="20">
                  <c:v>M21</c:v>
                </c:pt>
                <c:pt idx="21">
                  <c:v>M22</c:v>
                </c:pt>
                <c:pt idx="22">
                  <c:v>M23</c:v>
                </c:pt>
                <c:pt idx="23">
                  <c:v>M24</c:v>
                </c:pt>
              </c:strCache>
            </c:strRef>
          </c:cat>
          <c:val>
            <c:numRef>
              <c:f>'Customer business case'!$F$13:$AC$13</c:f>
              <c:numCache>
                <c:formatCode>_(* #,##0.00_);_(* \(#,##0.00\);_(* "-"??_);_(@_)</c:formatCode>
                <c:ptCount val="24"/>
                <c:pt idx="0">
                  <c:v>150201.34228187919</c:v>
                </c:pt>
                <c:pt idx="1">
                  <c:v>150402.68456375838</c:v>
                </c:pt>
                <c:pt idx="2">
                  <c:v>150604.02684563759</c:v>
                </c:pt>
                <c:pt idx="3">
                  <c:v>150805.36912751678</c:v>
                </c:pt>
                <c:pt idx="4">
                  <c:v>151006.71140939597</c:v>
                </c:pt>
                <c:pt idx="5">
                  <c:v>151208.05369127516</c:v>
                </c:pt>
                <c:pt idx="6">
                  <c:v>151409.39597315437</c:v>
                </c:pt>
                <c:pt idx="7">
                  <c:v>151610.73825503356</c:v>
                </c:pt>
                <c:pt idx="8">
                  <c:v>151812.08053691275</c:v>
                </c:pt>
                <c:pt idx="9">
                  <c:v>152013.42281879194</c:v>
                </c:pt>
                <c:pt idx="10">
                  <c:v>152214.76510067115</c:v>
                </c:pt>
                <c:pt idx="11">
                  <c:v>152416.10738255034</c:v>
                </c:pt>
                <c:pt idx="12">
                  <c:v>152617.44966442953</c:v>
                </c:pt>
                <c:pt idx="13">
                  <c:v>152818.79194630872</c:v>
                </c:pt>
                <c:pt idx="14">
                  <c:v>153020.13422818793</c:v>
                </c:pt>
                <c:pt idx="15">
                  <c:v>153221.47651006712</c:v>
                </c:pt>
                <c:pt idx="16">
                  <c:v>153422.81879194631</c:v>
                </c:pt>
                <c:pt idx="17">
                  <c:v>153624.1610738255</c:v>
                </c:pt>
                <c:pt idx="18">
                  <c:v>153825.50335570468</c:v>
                </c:pt>
                <c:pt idx="19">
                  <c:v>154026.8456375839</c:v>
                </c:pt>
                <c:pt idx="20">
                  <c:v>154228.18791946309</c:v>
                </c:pt>
                <c:pt idx="21">
                  <c:v>154429.53020134228</c:v>
                </c:pt>
                <c:pt idx="22">
                  <c:v>154630.87248322146</c:v>
                </c:pt>
                <c:pt idx="23">
                  <c:v>154832.21476510068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C-408F-ABBD-D09837C2C0C8}"/>
            </c:ext>
          </c:extLst>
        </c:ser>
        <c:ser>
          <c:idx val="1"/>
          <c:order val="1"/>
          <c:tx>
            <c:strRef>
              <c:f>'Customer business case'!$E$14</c:f>
              <c:strCache>
                <c:ptCount val="1"/>
                <c:pt idx="0">
                  <c:v>Total leasing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'Customer business case'!$F$3:$AC$3</c:f>
              <c:strCache>
                <c:ptCount val="24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  <c:pt idx="15">
                  <c:v>M16</c:v>
                </c:pt>
                <c:pt idx="16">
                  <c:v>M17</c:v>
                </c:pt>
                <c:pt idx="17">
                  <c:v>M18</c:v>
                </c:pt>
                <c:pt idx="18">
                  <c:v>M19</c:v>
                </c:pt>
                <c:pt idx="19">
                  <c:v>M20</c:v>
                </c:pt>
                <c:pt idx="20">
                  <c:v>M21</c:v>
                </c:pt>
                <c:pt idx="21">
                  <c:v>M22</c:v>
                </c:pt>
                <c:pt idx="22">
                  <c:v>M23</c:v>
                </c:pt>
                <c:pt idx="23">
                  <c:v>M24</c:v>
                </c:pt>
              </c:strCache>
            </c:strRef>
          </c:cat>
          <c:val>
            <c:numRef>
              <c:f>'Customer business case'!$F$14:$AC$14</c:f>
              <c:numCache>
                <c:formatCode>_(* #,##0.00_);_(* \(#,##0.00\);_(* "-"??_);_(@_)</c:formatCode>
                <c:ptCount val="24"/>
                <c:pt idx="0">
                  <c:v>49738</c:v>
                </c:pt>
                <c:pt idx="1">
                  <c:v>55963</c:v>
                </c:pt>
                <c:pt idx="2">
                  <c:v>62188</c:v>
                </c:pt>
                <c:pt idx="3">
                  <c:v>68413</c:v>
                </c:pt>
                <c:pt idx="4">
                  <c:v>74638</c:v>
                </c:pt>
                <c:pt idx="5">
                  <c:v>80863</c:v>
                </c:pt>
                <c:pt idx="6">
                  <c:v>87088</c:v>
                </c:pt>
                <c:pt idx="7">
                  <c:v>93313</c:v>
                </c:pt>
                <c:pt idx="8">
                  <c:v>99538</c:v>
                </c:pt>
                <c:pt idx="9">
                  <c:v>105763</c:v>
                </c:pt>
                <c:pt idx="10">
                  <c:v>111988</c:v>
                </c:pt>
                <c:pt idx="11">
                  <c:v>118213</c:v>
                </c:pt>
                <c:pt idx="12">
                  <c:v>124438</c:v>
                </c:pt>
                <c:pt idx="13">
                  <c:v>130663</c:v>
                </c:pt>
                <c:pt idx="14">
                  <c:v>136888</c:v>
                </c:pt>
                <c:pt idx="15">
                  <c:v>143113</c:v>
                </c:pt>
                <c:pt idx="16">
                  <c:v>149338</c:v>
                </c:pt>
                <c:pt idx="17">
                  <c:v>155563</c:v>
                </c:pt>
                <c:pt idx="18">
                  <c:v>161788</c:v>
                </c:pt>
                <c:pt idx="19">
                  <c:v>168013</c:v>
                </c:pt>
                <c:pt idx="20">
                  <c:v>174238</c:v>
                </c:pt>
                <c:pt idx="21">
                  <c:v>180463</c:v>
                </c:pt>
                <c:pt idx="22">
                  <c:v>186688</c:v>
                </c:pt>
                <c:pt idx="23">
                  <c:v>192913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C-408F-ABBD-D09837C2C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881855"/>
        <c:axId val="1596467279"/>
      </c:lineChart>
      <c:catAx>
        <c:axId val="158688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596467279"/>
        <c:crosses val="autoZero"/>
        <c:auto val="1"/>
        <c:lblAlgn val="ctr"/>
        <c:lblOffset val="100"/>
        <c:noMultiLvlLbl val="0"/>
      </c:catAx>
      <c:valAx>
        <c:axId val="1596467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58688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9EC18-93EC-4B14-92CE-A100F634CB61}" type="datetimeFigureOut">
              <a:rPr lang="en-DK" smtClean="0"/>
              <a:t>05/03/2024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07AA-6DED-4FD0-9F90-C71116B275A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941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4663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7997-2B9A-7391-8D9F-6794C287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00392-8BC3-5C3B-0F03-6F0750106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B170C8-5F65-48DB-49F9-902DD8F20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Main features (EA-PS 9080-50):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1U PSU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80V / 50A (max 1500W)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 / CV operating modes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OVP / OCP / OTP / OPP protection features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Accuracy Voltage (±0.1%) / Current (±0.2%) / Power (±1%)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9DD6A-FACD-FE0A-DBEA-18137BB78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02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D4016-2B2A-6ADE-1037-02964DDE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83135-C845-B1CE-9167-EFF65F6FA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EC459-CEA2-54CF-F531-EB18FE847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Main features (EA-PS 9080-50):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1U PSU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80V / 50A (max 1500W)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 / CV operating modes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OVP / OCP / OTP / OPP protection features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Accuracy Voltage (±0.1%) / Current (±0.2%) / Power (±1%)</a:t>
            </a:r>
            <a:endParaRPr lang="en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A9F5-8F46-61C1-9735-EBF950FF2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8676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ED541-6705-8B96-C635-6291303E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F39E4-60E1-DCBF-6993-D48F494F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04F5A-86FF-AF23-D8AC-F385E92DE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Main Features (EA-EL 9080-170 B HP):</a:t>
            </a:r>
            <a:endParaRPr lang="en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2U Electronic Load</a:t>
            </a:r>
            <a:endParaRPr lang="en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80V / 170A (max 2400W)</a:t>
            </a:r>
            <a:endParaRPr lang="en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x-none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CC / CV / </a:t>
            </a: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CP / CR operating modes</a:t>
            </a:r>
            <a:endParaRPr lang="en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x-none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OVP / OCP</a:t>
            </a: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/</a:t>
            </a:r>
            <a:r>
              <a:rPr lang="x-none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OTP</a:t>
            </a: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/ UVL protection features</a:t>
            </a:r>
            <a:endParaRPr lang="en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Accuracy Voltage (±0.1%) / Current (±0.2%) / Power (±0.5%)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E9C32-DAF9-8C96-DAE0-75CDEA5FC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87009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07332-B0D5-A485-F232-F7EAD13C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E6E64-8C63-43D2-2F5A-4AC012C68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64878-1262-06CE-27CC-AE7922177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4FD0A-9D07-19B6-093D-34EF619CC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7806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22285-F876-4761-D4EF-F11AEACE2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122DC-F4AB-0B3E-F16A-F6241E1E4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C247D8-F92C-5816-DEA0-8F52C0A43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33C46-73FC-A7C2-BA6D-2D58BB06E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8145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A8E91-F8E1-B174-4C52-2DAB684A1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10608-718A-B54D-841C-4F05CEC4C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66E0A-499A-D5DC-838A-2331F58E3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E0B11-D336-9547-89C1-032FA7B40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02227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703B-CC97-8929-86EC-E3376554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A65AD-6B7C-B8C1-98E7-A4A1B4E7C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8E843-AB66-87A7-0902-FA4B0F565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7B616-E0A2-602F-5F8B-EBC093CFE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20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CDDC8-C556-577F-67AD-0C819E8F9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86666-53E2-C497-A53E-18CC7D125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81947-5FCE-EA64-2801-3A66E3B26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287B9-5590-F35E-B13C-0FF6CDCC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8543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1D220-8871-7FD1-07D9-3B2FE1166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EF50D-E860-2F59-300E-C714E5E40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28FB6-D7E3-5C87-7C4B-D196D78F0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A747-E0D0-032D-8F1B-5605A3498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2228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0249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64214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AB473-6F80-67B6-7B51-D51735E24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9D6ED-B76F-7440-FF5C-0A9C9AA9B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5B61F-365E-C534-B60E-0C4B5D9FA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4AD92-415B-3A5A-BBA7-A428E1F4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97223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4458-9B05-63BB-F95E-9D233BD76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205C7-5B19-26D7-1162-E987F4F68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A29FB-A357-6C2E-B525-F79FC1B6B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94AFB-0B4E-4517-A835-D74A22A2F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24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0F2B5-B84C-02F0-0AC4-A42352CA4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03509-6688-7EAA-4732-B4D4B15B0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E09D0-8DCC-24A7-EDA6-B6A9E5A15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4079F-F0F3-717F-DC27-3CEF552D6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49281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F7121-E263-CD7C-5A13-B3DC4FB85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9066B-1175-BCE3-0804-D6565CA4C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FBFFD-BFFE-9E92-B6F7-35B978FCA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3C351-3149-05BA-EC6E-A429ED7C3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73427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83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4E40-F0B5-10FA-159E-18F0390EF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F2022-FDC4-D5A9-4AFD-163E8E0F8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AD8ADB-BBFA-FF03-D77D-9CBF5A147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064A6-8524-65AB-A796-8D6E1B38E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8023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B465-1D82-498A-67EB-786102C1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57274-FB4F-5248-48B0-230C5EA4C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ADFDD-4125-E8B0-E99D-40556BE1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7875-875F-8B8D-D337-399EF376E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747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53406-D7EC-CB2B-248D-15BA8368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E0650C-E106-7E02-D165-06C589D9F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C85FC-877A-952D-2DF1-FD11D7D2E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437C2-99C0-94EB-EF42-A886954CC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82463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BF44-B822-2153-DCC4-B844BC507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0C851-142C-F2D7-46D6-C0D685483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789C8A-AD26-D41C-BF48-3BA779F7C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C6CF0-D8DA-2F3C-053D-C0EA5CC49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8993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52199-9FB0-B61E-DADD-ACBE73F76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6DC9F-AEF4-137A-3945-FD3CCE953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0118B-0179-B9D4-0BB5-261AEF20B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F97D1-CF4A-8A8D-AC60-71D6D066A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0109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3C93E-9F81-4348-9125-510CB5CD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D2A8F-1C0E-F236-AD05-FFDE1D453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F397E-BC19-C992-745F-A80B78A4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0A64-C487-123C-8B42-DBDD66783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9520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EC77-8A95-37AE-27EE-97C75FCF6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6962B-BE2F-E671-938C-84522E4E3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17985-9FDF-8A2D-B586-022D0524B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7B090-F812-90D6-7F95-F84A96EA6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3198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6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43" y="4400457"/>
            <a:ext cx="2533736" cy="966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6225" y="2821391"/>
            <a:ext cx="41586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Test Solution for New Space Market</a:t>
            </a:r>
            <a:endParaRPr lang="en-DK" sz="3600" b="1" dirty="0">
              <a:solidFill>
                <a:schemeClr val="tx1">
                  <a:lumMod val="65000"/>
                  <a:lumOff val="3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1600" dirty="0">
              <a:solidFill>
                <a:srgbClr val="FF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6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March 2024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by Nikolaos Voutsas</a:t>
            </a:r>
          </a:p>
        </p:txBody>
      </p:sp>
    </p:spTree>
    <p:extLst>
      <p:ext uri="{BB962C8B-B14F-4D97-AF65-F5344CB8AC3E}">
        <p14:creationId xmlns:p14="http://schemas.microsoft.com/office/powerpoint/2010/main" val="16538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0CDED-C277-9573-77FD-5BEFB9C0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4A7FF-A428-FD8C-A850-A8E666A07C43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B3123-3FA2-E9FB-0A8C-B7FFB8E6F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0F2E52D-A8C8-3CF2-0743-A7DEF7712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7EE48-2104-775A-C765-97A094CC2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A1A6E6-EB19-4DE5-4A47-550B726EDF1C}"/>
              </a:ext>
            </a:extLst>
          </p:cNvPr>
          <p:cNvSpPr/>
          <p:nvPr/>
        </p:nvSpPr>
        <p:spPr>
          <a:xfrm>
            <a:off x="87307" y="2806141"/>
            <a:ext cx="3574090" cy="158420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24F0A-C1F5-1393-FAD2-6C74BCD5BC11}"/>
              </a:ext>
            </a:extLst>
          </p:cNvPr>
          <p:cNvSpPr txBox="1"/>
          <p:nvPr/>
        </p:nvSpPr>
        <p:spPr>
          <a:xfrm>
            <a:off x="8735838" y="3873079"/>
            <a:ext cx="258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Charging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Battery Simulation</a:t>
            </a:r>
          </a:p>
        </p:txBody>
      </p:sp>
      <p:pic>
        <p:nvPicPr>
          <p:cNvPr id="2050" name="Picture 2" descr="Laboratory power supply 0..80V/0..50A">
            <a:extLst>
              <a:ext uri="{FF2B5EF4-FFF2-40B4-BE49-F238E27FC236}">
                <a16:creationId xmlns:a16="http://schemas.microsoft.com/office/drawing/2014/main" id="{F88A0B59-95C9-1E75-8BFA-39934642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58" y="2428997"/>
            <a:ext cx="4646152" cy="34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Blueprint with solid fill">
            <a:extLst>
              <a:ext uri="{FF2B5EF4-FFF2-40B4-BE49-F238E27FC236}">
                <a16:creationId xmlns:a16="http://schemas.microsoft.com/office/drawing/2014/main" id="{072F8F76-1972-47D3-ECED-21D0FDF63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2FF27-245F-8454-3D07-F88B5C7D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B57AB-178E-3931-1035-8B67250E84AD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BA8DB-C380-0589-A5A9-226386BB9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E5FB6C-88BD-B77A-9497-02EB1532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B9DD6-E62B-F0B4-793B-6303642BA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5B5540-95E2-C2F8-48A0-1721A4CD7F99}"/>
              </a:ext>
            </a:extLst>
          </p:cNvPr>
          <p:cNvSpPr/>
          <p:nvPr/>
        </p:nvSpPr>
        <p:spPr>
          <a:xfrm>
            <a:off x="87307" y="2933700"/>
            <a:ext cx="3574090" cy="249767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353DD-8379-B942-FD2B-1ED0BD85C6FB}"/>
              </a:ext>
            </a:extLst>
          </p:cNvPr>
          <p:cNvSpPr txBox="1"/>
          <p:nvPr/>
        </p:nvSpPr>
        <p:spPr>
          <a:xfrm>
            <a:off x="8735838" y="3873079"/>
            <a:ext cx="2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Second Layer of protection</a:t>
            </a:r>
          </a:p>
        </p:txBody>
      </p:sp>
      <p:pic>
        <p:nvPicPr>
          <p:cNvPr id="5" name="Picture 4" descr="A picture containing text, electronics, projector&#10;&#10;Description automatically generated">
            <a:extLst>
              <a:ext uri="{FF2B5EF4-FFF2-40B4-BE49-F238E27FC236}">
                <a16:creationId xmlns:a16="http://schemas.microsoft.com/office/drawing/2014/main" id="{155EDE46-D621-AD52-2C60-4ED5B598A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r="159"/>
          <a:stretch>
            <a:fillRect/>
          </a:stretch>
        </p:blipFill>
        <p:spPr bwMode="auto">
          <a:xfrm>
            <a:off x="3883062" y="3129078"/>
            <a:ext cx="4425876" cy="24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 descr="Blueprint with solid fill">
            <a:extLst>
              <a:ext uri="{FF2B5EF4-FFF2-40B4-BE49-F238E27FC236}">
                <a16:creationId xmlns:a16="http://schemas.microsoft.com/office/drawing/2014/main" id="{D5E1858C-CF7B-C3F0-1D3E-A54DEBFD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42EB-E7AB-6261-0649-B03945928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631F53-B9C1-04C7-996F-42CFCB57C3B5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628B-0725-96FF-330A-668C22CCD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0F87CDE-FEAB-B301-D0B2-81A6BAB6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E1355-B7BF-F9F1-F026-12B7495B2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234CA9-DB00-DE63-C9BF-11BDFF05A44E}"/>
              </a:ext>
            </a:extLst>
          </p:cNvPr>
          <p:cNvSpPr/>
          <p:nvPr/>
        </p:nvSpPr>
        <p:spPr>
          <a:xfrm>
            <a:off x="87307" y="3185160"/>
            <a:ext cx="3574090" cy="200978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3C70B-876F-1C0E-12A5-22A3E3CD6167}"/>
              </a:ext>
            </a:extLst>
          </p:cNvPr>
          <p:cNvSpPr txBox="1"/>
          <p:nvPr/>
        </p:nvSpPr>
        <p:spPr>
          <a:xfrm>
            <a:off x="8735838" y="4057745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Discharge</a:t>
            </a:r>
          </a:p>
        </p:txBody>
      </p:sp>
      <p:pic>
        <p:nvPicPr>
          <p:cNvPr id="3074" name="Picture 2" descr="Electronic load 0...80V / 0...170A">
            <a:extLst>
              <a:ext uri="{FF2B5EF4-FFF2-40B4-BE49-F238E27FC236}">
                <a16:creationId xmlns:a16="http://schemas.microsoft.com/office/drawing/2014/main" id="{8F251FC4-82DA-74ED-C8F1-71245863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8" y="2525403"/>
            <a:ext cx="4135120" cy="31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Blueprint with solid fill">
            <a:extLst>
              <a:ext uri="{FF2B5EF4-FFF2-40B4-BE49-F238E27FC236}">
                <a16:creationId xmlns:a16="http://schemas.microsoft.com/office/drawing/2014/main" id="{D2F132A0-6D32-8FEE-C2E7-0E1E784F4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6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6142E-62E9-0896-6641-F2149D51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24E6C-C76C-807C-87C6-4548EFEC9CB8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CA0D3-2E1E-8408-2CE6-B56F0DE86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8CA7A8E-FB55-9DB6-6A99-52910E9F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FC791-A42A-C667-7D6E-1358EBE0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BD2D86-E1C7-087F-B85A-F114221EB965}"/>
              </a:ext>
            </a:extLst>
          </p:cNvPr>
          <p:cNvSpPr/>
          <p:nvPr/>
        </p:nvSpPr>
        <p:spPr>
          <a:xfrm>
            <a:off x="87307" y="3428999"/>
            <a:ext cx="3574090" cy="309623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98C95-57B9-C511-C05B-F6DBDB388A41}"/>
              </a:ext>
            </a:extLst>
          </p:cNvPr>
          <p:cNvSpPr txBox="1"/>
          <p:nvPr/>
        </p:nvSpPr>
        <p:spPr>
          <a:xfrm>
            <a:off x="8322388" y="3889475"/>
            <a:ext cx="312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Battery Cell Emulation</a:t>
            </a:r>
          </a:p>
        </p:txBody>
      </p:sp>
      <p:pic>
        <p:nvPicPr>
          <p:cNvPr id="8" name="Picture 7" descr="A computerized electronic device&#10;&#10;Description automatically generated">
            <a:extLst>
              <a:ext uri="{FF2B5EF4-FFF2-40B4-BE49-F238E27FC236}">
                <a16:creationId xmlns:a16="http://schemas.microsoft.com/office/drawing/2014/main" id="{52506239-B8BC-C306-F9F5-372B40E13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1"/>
          <a:stretch/>
        </p:blipFill>
        <p:spPr>
          <a:xfrm>
            <a:off x="4574052" y="1525361"/>
            <a:ext cx="3404318" cy="2548780"/>
          </a:xfrm>
          <a:prstGeom prst="rect">
            <a:avLst/>
          </a:prstGeom>
        </p:spPr>
      </p:pic>
      <p:pic>
        <p:nvPicPr>
          <p:cNvPr id="9" name="Picture 8" descr="A computer generated machine with many rows of wires&#10;&#10;Description automatically generated">
            <a:extLst>
              <a:ext uri="{FF2B5EF4-FFF2-40B4-BE49-F238E27FC236}">
                <a16:creationId xmlns:a16="http://schemas.microsoft.com/office/drawing/2014/main" id="{1C37B244-5892-F132-3513-4CBB39AA85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31" t="6666" r="6211"/>
          <a:stretch/>
        </p:blipFill>
        <p:spPr>
          <a:xfrm>
            <a:off x="4465579" y="4004252"/>
            <a:ext cx="3589355" cy="2853748"/>
          </a:xfrm>
          <a:prstGeom prst="rect">
            <a:avLst/>
          </a:prstGeom>
        </p:spPr>
      </p:pic>
      <p:pic>
        <p:nvPicPr>
          <p:cNvPr id="11" name="Graphic 10" descr="Blueprint with solid fill">
            <a:extLst>
              <a:ext uri="{FF2B5EF4-FFF2-40B4-BE49-F238E27FC236}">
                <a16:creationId xmlns:a16="http://schemas.microsoft.com/office/drawing/2014/main" id="{8403D517-EF45-8B45-8401-18D23CD25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4C67-E956-3105-95BA-54722688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97ED0-CDB3-A476-3D63-0DDE4BD31822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3129C-9288-52C8-8807-9FBDBD54F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9F6D481-EED1-3710-C337-02FEEE2ED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9E6FCE-6A57-4412-C14B-DBFFF4A7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83341-54CE-D651-C654-E7E21F5F0D7A}"/>
              </a:ext>
            </a:extLst>
          </p:cNvPr>
          <p:cNvSpPr/>
          <p:nvPr/>
        </p:nvSpPr>
        <p:spPr>
          <a:xfrm>
            <a:off x="87307" y="3738819"/>
            <a:ext cx="3574090" cy="344938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98D83-1787-F30F-E256-24CD5ACA97A9}"/>
              </a:ext>
            </a:extLst>
          </p:cNvPr>
          <p:cNvSpPr txBox="1"/>
          <p:nvPr/>
        </p:nvSpPr>
        <p:spPr>
          <a:xfrm>
            <a:off x="8735838" y="3715615"/>
            <a:ext cx="2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Up to 18 channels that can be combined </a:t>
            </a:r>
          </a:p>
        </p:txBody>
      </p:sp>
      <p:pic>
        <p:nvPicPr>
          <p:cNvPr id="5" name="Picture 4" descr="A picture containing text, appliance, clothes dryer, dryer&#10;&#10;Description automatically generated">
            <a:extLst>
              <a:ext uri="{FF2B5EF4-FFF2-40B4-BE49-F238E27FC236}">
                <a16:creationId xmlns:a16="http://schemas.microsoft.com/office/drawing/2014/main" id="{CD8FC31E-CCF7-0CFE-8223-E2E54BFA3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442" y="3374571"/>
            <a:ext cx="4389120" cy="1328420"/>
          </a:xfrm>
          <a:prstGeom prst="rect">
            <a:avLst/>
          </a:prstGeom>
        </p:spPr>
      </p:pic>
      <p:pic>
        <p:nvPicPr>
          <p:cNvPr id="9" name="Graphic 8" descr="Blueprint with solid fill">
            <a:extLst>
              <a:ext uri="{FF2B5EF4-FFF2-40B4-BE49-F238E27FC236}">
                <a16:creationId xmlns:a16="http://schemas.microsoft.com/office/drawing/2014/main" id="{C3CF0A10-0837-544F-C615-C0FD3BAFC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3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AFFF-DD8C-295F-AE4F-7B180FA8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DDAC1A-AD35-486F-ADAA-1DBD1CFC8600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455BF-8789-265D-93D5-0002072B0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05B90E7-BD71-C504-141B-C314C15BA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20964-DA3E-AFFC-222D-31E6BC20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657181-B3E7-E301-123A-99B3553B1B8A}"/>
              </a:ext>
            </a:extLst>
          </p:cNvPr>
          <p:cNvSpPr/>
          <p:nvPr/>
        </p:nvSpPr>
        <p:spPr>
          <a:xfrm>
            <a:off x="87307" y="4068077"/>
            <a:ext cx="3574090" cy="251877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8BDAF-202D-119C-3B95-1DA534887F6B}"/>
              </a:ext>
            </a:extLst>
          </p:cNvPr>
          <p:cNvSpPr txBox="1"/>
          <p:nvPr/>
        </p:nvSpPr>
        <p:spPr>
          <a:xfrm>
            <a:off x="8322388" y="3889475"/>
            <a:ext cx="312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Local MMI</a:t>
            </a:r>
          </a:p>
        </p:txBody>
      </p:sp>
      <p:pic>
        <p:nvPicPr>
          <p:cNvPr id="5" name="Picture 4" descr="A computer with a cd player&#10;&#10;Description automatically generated">
            <a:extLst>
              <a:ext uri="{FF2B5EF4-FFF2-40B4-BE49-F238E27FC236}">
                <a16:creationId xmlns:a16="http://schemas.microsoft.com/office/drawing/2014/main" id="{05F1CCBE-70A5-6810-7F69-0E95058B2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92" y="3047354"/>
            <a:ext cx="3599815" cy="2247900"/>
          </a:xfrm>
          <a:prstGeom prst="rect">
            <a:avLst/>
          </a:prstGeom>
          <a:noFill/>
        </p:spPr>
      </p:pic>
      <p:pic>
        <p:nvPicPr>
          <p:cNvPr id="11" name="Graphic 10" descr="Blueprint with solid fill">
            <a:extLst>
              <a:ext uri="{FF2B5EF4-FFF2-40B4-BE49-F238E27FC236}">
                <a16:creationId xmlns:a16="http://schemas.microsoft.com/office/drawing/2014/main" id="{527AA35D-2DE6-67EB-34F6-B9928AD98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A0509-5C45-2B83-FCEC-125B563F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3061F2-CD17-984E-0527-CE5C30C268F1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0801-D63A-48ED-C023-92042E0C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CAD517C-4E3E-79FD-E7F4-81EA2E8B4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B470F-7741-79BB-CB49-0AC91947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B79221-F02A-1B3C-8B6E-F0C19B7CAC7D}"/>
              </a:ext>
            </a:extLst>
          </p:cNvPr>
          <p:cNvSpPr/>
          <p:nvPr/>
        </p:nvSpPr>
        <p:spPr>
          <a:xfrm>
            <a:off x="87307" y="4677677"/>
            <a:ext cx="3574090" cy="332473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86DED-D28B-FBB7-DC76-AAC629962DFD}"/>
              </a:ext>
            </a:extLst>
          </p:cNvPr>
          <p:cNvSpPr txBox="1"/>
          <p:nvPr/>
        </p:nvSpPr>
        <p:spPr>
          <a:xfrm>
            <a:off x="8322388" y="3986638"/>
            <a:ext cx="312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Solar Array Simulation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2DAE8-AAAA-D978-2CED-C28EDCABC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/>
          <a:stretch/>
        </p:blipFill>
        <p:spPr bwMode="auto">
          <a:xfrm>
            <a:off x="4186237" y="3133079"/>
            <a:ext cx="3819525" cy="2076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phic 8" descr="Blueprint with solid fill">
            <a:extLst>
              <a:ext uri="{FF2B5EF4-FFF2-40B4-BE49-F238E27FC236}">
                <a16:creationId xmlns:a16="http://schemas.microsoft.com/office/drawing/2014/main" id="{DAFA1911-8A2D-6E58-818C-39360D6CA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67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9D343-6963-BCD3-32AE-9B0D0882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6713CD-1B81-2704-BD41-71BABBA1DA48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6FAA9-9D79-D8B7-2BA7-215FC3813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B217EB-F3A8-4429-829A-A9EBD68A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11D7D-0BD7-713E-6AD1-FA208409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05E5EE-3DF5-5D87-9E62-6C5D400CF5F4}"/>
              </a:ext>
            </a:extLst>
          </p:cNvPr>
          <p:cNvSpPr/>
          <p:nvPr/>
        </p:nvSpPr>
        <p:spPr>
          <a:xfrm>
            <a:off x="87307" y="5010150"/>
            <a:ext cx="3574090" cy="332473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6F1C6-41DD-10E2-3D4D-E0ED6FAAEF31}"/>
              </a:ext>
            </a:extLst>
          </p:cNvPr>
          <p:cNvSpPr txBox="1"/>
          <p:nvPr/>
        </p:nvSpPr>
        <p:spPr>
          <a:xfrm>
            <a:off x="8322388" y="3986638"/>
            <a:ext cx="312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Second Layer Protection (SAS)</a:t>
            </a:r>
          </a:p>
        </p:txBody>
      </p:sp>
      <p:pic>
        <p:nvPicPr>
          <p:cNvPr id="5" name="Picture 4" descr="SLP10A subrack">
            <a:extLst>
              <a:ext uri="{FF2B5EF4-FFF2-40B4-BE49-F238E27FC236}">
                <a16:creationId xmlns:a16="http://schemas.microsoft.com/office/drawing/2014/main" id="{B60C5632-C4FE-4546-7E97-5B8A1A625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13" y="2951469"/>
            <a:ext cx="4467225" cy="243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 descr="Blueprint with solid fill">
            <a:extLst>
              <a:ext uri="{FF2B5EF4-FFF2-40B4-BE49-F238E27FC236}">
                <a16:creationId xmlns:a16="http://schemas.microsoft.com/office/drawing/2014/main" id="{2F512377-687D-0646-3711-A7EE980C2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F2481-012C-05F3-20C2-F2E0C9EF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D4BFB2-7197-DCC3-D849-C90A8C420C2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51C54-AB4D-ABFE-3244-922C133C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B243E39-733B-7AA8-8A0C-8C9A8EE34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411691-DAC2-7DB1-BF26-87CACD376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52C37A-FB37-129A-43C2-D7FB9A73D5DD}"/>
              </a:ext>
            </a:extLst>
          </p:cNvPr>
          <p:cNvSpPr/>
          <p:nvPr/>
        </p:nvSpPr>
        <p:spPr>
          <a:xfrm>
            <a:off x="87307" y="5667375"/>
            <a:ext cx="3574090" cy="700768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89040-8ADF-F2A7-541B-5A915F76CF52}"/>
              </a:ext>
            </a:extLst>
          </p:cNvPr>
          <p:cNvSpPr txBox="1"/>
          <p:nvPr/>
        </p:nvSpPr>
        <p:spPr>
          <a:xfrm>
            <a:off x="8322388" y="4171303"/>
            <a:ext cx="312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Power Distribution Unit</a:t>
            </a:r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9870ADF-DB4F-37CF-7D12-B3168A415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196" y="2531416"/>
            <a:ext cx="3511550" cy="3279775"/>
          </a:xfrm>
          <a:prstGeom prst="rect">
            <a:avLst/>
          </a:prstGeom>
        </p:spPr>
      </p:pic>
      <p:pic>
        <p:nvPicPr>
          <p:cNvPr id="9" name="Graphic 8" descr="Blueprint with solid fill">
            <a:extLst>
              <a:ext uri="{FF2B5EF4-FFF2-40B4-BE49-F238E27FC236}">
                <a16:creationId xmlns:a16="http://schemas.microsoft.com/office/drawing/2014/main" id="{697D9DBE-1667-4917-E225-C4CD6F6DA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819BE4-A12F-CF7E-765F-27361D8882F9}"/>
              </a:ext>
            </a:extLst>
          </p:cNvPr>
          <p:cNvSpPr/>
          <p:nvPr/>
        </p:nvSpPr>
        <p:spPr>
          <a:xfrm>
            <a:off x="6570920" y="2100879"/>
            <a:ext cx="5393745" cy="409353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Software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AAA201-026F-63EC-8B39-E0D314BF0AA4}"/>
              </a:ext>
            </a:extLst>
          </p:cNvPr>
          <p:cNvSpPr txBox="1"/>
          <p:nvPr/>
        </p:nvSpPr>
        <p:spPr>
          <a:xfrm>
            <a:off x="323027" y="1670099"/>
            <a:ext cx="5982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Software Features: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Modularity and Configurability :  allowing for flexible customization to meet diverse needs, such as Mission-Driven Configurations.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Real-Time Control and Monitoring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Automated Testing Procedures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Data Logging and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Cross-Platform Compatibility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Scalability and Future Expansion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4" name="Graphic 13" descr="Cmd Terminal with solid fill">
            <a:extLst>
              <a:ext uri="{FF2B5EF4-FFF2-40B4-BE49-F238E27FC236}">
                <a16:creationId xmlns:a16="http://schemas.microsoft.com/office/drawing/2014/main" id="{C83AEFE3-3084-A845-93AA-D751B6345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4881" y="192506"/>
            <a:ext cx="914400" cy="914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8EC715-A703-4E80-A954-B564C140AE32}"/>
              </a:ext>
            </a:extLst>
          </p:cNvPr>
          <p:cNvSpPr/>
          <p:nvPr/>
        </p:nvSpPr>
        <p:spPr>
          <a:xfrm>
            <a:off x="6666614" y="3810413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1</a:t>
            </a:r>
            <a:endParaRPr lang="en-DK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31FBB9-70A8-6E9F-FDB7-9781611DD6BB}"/>
              </a:ext>
            </a:extLst>
          </p:cNvPr>
          <p:cNvSpPr/>
          <p:nvPr/>
        </p:nvSpPr>
        <p:spPr>
          <a:xfrm>
            <a:off x="6666614" y="2741279"/>
            <a:ext cx="5202359" cy="3827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Configuration</a:t>
            </a:r>
            <a:endParaRPr lang="en-DK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E72545-60B8-D216-58A1-F81E94A42FFF}"/>
              </a:ext>
            </a:extLst>
          </p:cNvPr>
          <p:cNvSpPr/>
          <p:nvPr/>
        </p:nvSpPr>
        <p:spPr>
          <a:xfrm>
            <a:off x="6666614" y="4509921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2</a:t>
            </a:r>
            <a:endParaRPr lang="en-DK" sz="1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CDB20A-E585-A3EB-AC9C-2B27D93C7C6A}"/>
              </a:ext>
            </a:extLst>
          </p:cNvPr>
          <p:cNvSpPr/>
          <p:nvPr/>
        </p:nvSpPr>
        <p:spPr>
          <a:xfrm>
            <a:off x="6666613" y="5221778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3</a:t>
            </a:r>
            <a:endParaRPr lang="en-DK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FABAE0-32D7-63A3-7737-6119F088ECA5}"/>
              </a:ext>
            </a:extLst>
          </p:cNvPr>
          <p:cNvSpPr/>
          <p:nvPr/>
        </p:nvSpPr>
        <p:spPr>
          <a:xfrm>
            <a:off x="8059854" y="3810412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1</a:t>
            </a:r>
            <a:endParaRPr lang="en-DK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F7C5F7-18B6-386C-B12E-CC96F5A65D17}"/>
              </a:ext>
            </a:extLst>
          </p:cNvPr>
          <p:cNvSpPr/>
          <p:nvPr/>
        </p:nvSpPr>
        <p:spPr>
          <a:xfrm>
            <a:off x="8059854" y="4509921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3</a:t>
            </a:r>
            <a:endParaRPr lang="en-DK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3578AD-DBED-9384-E1E1-544AF6865097}"/>
              </a:ext>
            </a:extLst>
          </p:cNvPr>
          <p:cNvSpPr/>
          <p:nvPr/>
        </p:nvSpPr>
        <p:spPr>
          <a:xfrm>
            <a:off x="9418167" y="3810413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3</a:t>
            </a:r>
            <a:endParaRPr lang="en-DK" sz="1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337EED-A8BF-2A05-ADAC-57E546ECB70B}"/>
              </a:ext>
            </a:extLst>
          </p:cNvPr>
          <p:cNvSpPr/>
          <p:nvPr/>
        </p:nvSpPr>
        <p:spPr>
          <a:xfrm>
            <a:off x="9418167" y="4532902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4</a:t>
            </a:r>
            <a:endParaRPr lang="en-DK" sz="1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B76940-E5DE-191F-4E8D-026A4377D262}"/>
              </a:ext>
            </a:extLst>
          </p:cNvPr>
          <p:cNvSpPr/>
          <p:nvPr/>
        </p:nvSpPr>
        <p:spPr>
          <a:xfrm>
            <a:off x="9418166" y="5255391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5</a:t>
            </a:r>
            <a:endParaRPr lang="en-DK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D9E180C-45AF-C98A-9914-3B49E5486C94}"/>
              </a:ext>
            </a:extLst>
          </p:cNvPr>
          <p:cNvSpPr/>
          <p:nvPr/>
        </p:nvSpPr>
        <p:spPr>
          <a:xfrm>
            <a:off x="10776480" y="3810411"/>
            <a:ext cx="1116419" cy="627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Feature 2</a:t>
            </a:r>
            <a:endParaRPr lang="en-DK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73350E-E855-F2D8-6A5A-E656486F806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7224822" y="3124051"/>
            <a:ext cx="2" cy="68636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240549-FBD0-AE64-F1CF-01F7F9857AC5}"/>
              </a:ext>
            </a:extLst>
          </p:cNvPr>
          <p:cNvCxnSpPr>
            <a:cxnSpLocks/>
          </p:cNvCxnSpPr>
          <p:nvPr/>
        </p:nvCxnSpPr>
        <p:spPr>
          <a:xfrm flipH="1" flipV="1">
            <a:off x="8618061" y="3124049"/>
            <a:ext cx="2" cy="68636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74AA85-7C3F-7817-4264-ED4E1C6253BA}"/>
              </a:ext>
            </a:extLst>
          </p:cNvPr>
          <p:cNvCxnSpPr>
            <a:cxnSpLocks/>
          </p:cNvCxnSpPr>
          <p:nvPr/>
        </p:nvCxnSpPr>
        <p:spPr>
          <a:xfrm flipH="1" flipV="1">
            <a:off x="9939677" y="3124049"/>
            <a:ext cx="2" cy="68636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A36EC7-CA91-F701-4AFB-5E52A846DC20}"/>
              </a:ext>
            </a:extLst>
          </p:cNvPr>
          <p:cNvCxnSpPr>
            <a:cxnSpLocks/>
          </p:cNvCxnSpPr>
          <p:nvPr/>
        </p:nvCxnSpPr>
        <p:spPr>
          <a:xfrm flipH="1" flipV="1">
            <a:off x="11371387" y="3130624"/>
            <a:ext cx="2" cy="68636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B8AEDC-8E4E-9F28-8783-857638014B3A}"/>
              </a:ext>
            </a:extLst>
          </p:cNvPr>
          <p:cNvSpPr txBox="1"/>
          <p:nvPr/>
        </p:nvSpPr>
        <p:spPr>
          <a:xfrm>
            <a:off x="6666613" y="2155880"/>
            <a:ext cx="158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696252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3F3B9-9104-6C72-A308-9C2FD9679CB7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Titillium Web" charset="0"/>
                <a:ea typeface="Titillium Web" charset="0"/>
                <a:cs typeface="Titillium Web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4B12-4C17-18D0-9257-B4426C4D05E2}"/>
              </a:ext>
            </a:extLst>
          </p:cNvPr>
          <p:cNvSpPr txBox="1"/>
          <p:nvPr/>
        </p:nvSpPr>
        <p:spPr>
          <a:xfrm>
            <a:off x="439232" y="2274838"/>
            <a:ext cx="3714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Introduction of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Rack design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Explain why these components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Software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Business Plan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 Steps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633D723-1718-7417-3C42-52C70629F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39" y="6367339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Clipboard with solid fill">
            <a:extLst>
              <a:ext uri="{FF2B5EF4-FFF2-40B4-BE49-F238E27FC236}">
                <a16:creationId xmlns:a16="http://schemas.microsoft.com/office/drawing/2014/main" id="{7E6D7D22-C036-E3B2-77C3-CC8BDC358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1620" y="192506"/>
            <a:ext cx="914400" cy="914400"/>
          </a:xfrm>
          <a:prstGeom prst="rect">
            <a:avLst/>
          </a:prstGeom>
        </p:spPr>
      </p:pic>
      <p:pic>
        <p:nvPicPr>
          <p:cNvPr id="1026" name="Picture 2" descr="Rovsing is the test tool box for satellites - FOS - DI">
            <a:extLst>
              <a:ext uri="{FF2B5EF4-FFF2-40B4-BE49-F238E27FC236}">
                <a16:creationId xmlns:a16="http://schemas.microsoft.com/office/drawing/2014/main" id="{7AF8296E-279B-051B-D25C-02188BEBA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/>
          <a:stretch/>
        </p:blipFill>
        <p:spPr bwMode="auto">
          <a:xfrm>
            <a:off x="5557377" y="1573799"/>
            <a:ext cx="5751443" cy="37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340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818E-B76E-812C-2393-78484A54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6BA6A-4597-E525-0D4C-79397EE53BAB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20723-6F19-0BFB-FC4E-3D6C0E7D3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Business Plan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438B833-887B-615B-834D-C7CBBD837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26DCE40-6E1B-55DA-52B7-ACF528E7B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" y="2324396"/>
            <a:ext cx="12032784" cy="3310860"/>
          </a:xfrm>
          <a:prstGeom prst="rect">
            <a:avLst/>
          </a:prstGeom>
          <a:noFill/>
        </p:spPr>
      </p:pic>
      <p:pic>
        <p:nvPicPr>
          <p:cNvPr id="11" name="Graphic 10" descr="Handshake with solid fill">
            <a:extLst>
              <a:ext uri="{FF2B5EF4-FFF2-40B4-BE49-F238E27FC236}">
                <a16:creationId xmlns:a16="http://schemas.microsoft.com/office/drawing/2014/main" id="{325BA3C8-93A0-FC3C-9364-27D2C1466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2168" y="199811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F97FCA-2361-9046-5483-461D0BE3E61D}"/>
              </a:ext>
            </a:extLst>
          </p:cNvPr>
          <p:cNvSpPr/>
          <p:nvPr/>
        </p:nvSpPr>
        <p:spPr>
          <a:xfrm>
            <a:off x="4848447" y="3338623"/>
            <a:ext cx="2094613" cy="79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18B8E0-5A42-18C7-F9FD-4A9A98021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19" y="3338623"/>
            <a:ext cx="3015246" cy="1098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81425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626F-3AF4-5947-9F74-BAB97264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994D81-9B55-AEE7-825C-F1855195AF86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2B37E-70EE-A7CC-B9CC-06297D648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Business Plan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810A21D-33FB-DD72-180D-A0A5FD6F9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Handshake with solid fill">
            <a:extLst>
              <a:ext uri="{FF2B5EF4-FFF2-40B4-BE49-F238E27FC236}">
                <a16:creationId xmlns:a16="http://schemas.microsoft.com/office/drawing/2014/main" id="{D18FDAED-441C-8469-BC17-F5BBDFB45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2168" y="199811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841FA-7C45-4EC7-C6CF-82FF8CD90A5E}"/>
              </a:ext>
            </a:extLst>
          </p:cNvPr>
          <p:cNvSpPr/>
          <p:nvPr/>
        </p:nvSpPr>
        <p:spPr>
          <a:xfrm>
            <a:off x="4848447" y="3338623"/>
            <a:ext cx="2094613" cy="79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9E003-54F9-6188-129F-332C0E18E520}"/>
              </a:ext>
            </a:extLst>
          </p:cNvPr>
          <p:cNvSpPr txBox="1"/>
          <p:nvPr/>
        </p:nvSpPr>
        <p:spPr>
          <a:xfrm>
            <a:off x="361702" y="1388285"/>
            <a:ext cx="527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Business case for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Rovsing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and customer</a:t>
            </a:r>
            <a:endParaRPr lang="en-US" sz="2400" b="1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9F1F83-345E-B6D0-6CE5-0B549529D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76960"/>
              </p:ext>
            </p:extLst>
          </p:nvPr>
        </p:nvGraphicFramePr>
        <p:xfrm>
          <a:off x="5717439" y="2289196"/>
          <a:ext cx="4580255" cy="25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BAD9B6-9260-4CBB-776B-CCE12A5E5F95}"/>
              </a:ext>
            </a:extLst>
          </p:cNvPr>
          <p:cNvSpPr txBox="1"/>
          <p:nvPr/>
        </p:nvSpPr>
        <p:spPr>
          <a:xfrm>
            <a:off x="6007144" y="5868726"/>
            <a:ext cx="4580255" cy="584775"/>
          </a:xfrm>
          <a:prstGeom prst="rect">
            <a:avLst/>
          </a:prstGeom>
          <a:solidFill>
            <a:schemeClr val="bg1"/>
          </a:solidFill>
          <a:ln>
            <a:solidFill>
              <a:srgbClr val="F214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Up until 18 months, it is financially preferable to lease the equipment. </a:t>
            </a:r>
            <a:endParaRPr lang="en-DK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CBB65-F8B2-284C-E9C4-0FCBE1E248A9}"/>
              </a:ext>
            </a:extLst>
          </p:cNvPr>
          <p:cNvSpPr txBox="1"/>
          <p:nvPr/>
        </p:nvSpPr>
        <p:spPr>
          <a:xfrm>
            <a:off x="337433" y="2307920"/>
            <a:ext cx="4071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 take into account:</a:t>
            </a:r>
            <a:endParaRPr lang="en-US" dirty="0"/>
          </a:p>
          <a:p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i="1" dirty="0"/>
              <a:t>down time between two campaigns </a:t>
            </a:r>
            <a:r>
              <a:rPr lang="en-US" sz="1600" dirty="0"/>
              <a:t>that can be short or long depending on the next signed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209AF-D231-8999-EC30-4494E7EFFD65}"/>
              </a:ext>
            </a:extLst>
          </p:cNvPr>
          <p:cNvSpPr txBox="1"/>
          <p:nvPr/>
        </p:nvSpPr>
        <p:spPr>
          <a:xfrm>
            <a:off x="135257" y="4977154"/>
            <a:ext cx="4476019" cy="830997"/>
          </a:xfrm>
          <a:prstGeom prst="rect">
            <a:avLst/>
          </a:prstGeom>
          <a:solidFill>
            <a:schemeClr val="bg1"/>
          </a:solidFill>
          <a:ln>
            <a:solidFill>
              <a:srgbClr val="F214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Rovsing</a:t>
            </a:r>
            <a:r>
              <a:rPr lang="en-US" sz="1600" dirty="0"/>
              <a:t> would have a ROI of 29% after 4 test campaigns for 9 months each. The overall investment/ payback time is around 2 years. </a:t>
            </a:r>
            <a:endParaRPr lang="en-DK" sz="16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16FC18D-A2FB-2146-F766-17240A29359A}"/>
              </a:ext>
            </a:extLst>
          </p:cNvPr>
          <p:cNvSpPr/>
          <p:nvPr/>
        </p:nvSpPr>
        <p:spPr>
          <a:xfrm>
            <a:off x="8124743" y="4910420"/>
            <a:ext cx="172529" cy="769141"/>
          </a:xfrm>
          <a:prstGeom prst="downArrow">
            <a:avLst/>
          </a:prstGeom>
          <a:solidFill>
            <a:srgbClr val="F21400"/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C962D-31F2-DEB3-4D50-905940EF3A0B}"/>
              </a:ext>
            </a:extLst>
          </p:cNvPr>
          <p:cNvSpPr txBox="1"/>
          <p:nvPr/>
        </p:nvSpPr>
        <p:spPr>
          <a:xfrm>
            <a:off x="8323713" y="5141101"/>
            <a:ext cx="117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Conclusion</a:t>
            </a:r>
            <a:endParaRPr lang="en-DK" sz="14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973FD-B935-9164-A950-29CCA13FC533}"/>
              </a:ext>
            </a:extLst>
          </p:cNvPr>
          <p:cNvSpPr txBox="1"/>
          <p:nvPr/>
        </p:nvSpPr>
        <p:spPr>
          <a:xfrm>
            <a:off x="1274375" y="1842842"/>
            <a:ext cx="16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1400"/>
                </a:solidFill>
              </a:rPr>
              <a:t>ROVSING</a:t>
            </a:r>
            <a:endParaRPr lang="en-DK" b="1" dirty="0">
              <a:solidFill>
                <a:srgbClr val="F214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78A54-B6FB-EC58-1851-CBEAE02C829A}"/>
              </a:ext>
            </a:extLst>
          </p:cNvPr>
          <p:cNvSpPr txBox="1"/>
          <p:nvPr/>
        </p:nvSpPr>
        <p:spPr>
          <a:xfrm>
            <a:off x="7152478" y="1842842"/>
            <a:ext cx="16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1400"/>
                </a:solidFill>
              </a:rPr>
              <a:t>Customer</a:t>
            </a:r>
            <a:endParaRPr lang="en-DK" b="1" dirty="0">
              <a:solidFill>
                <a:srgbClr val="F2140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90B28D0-7992-EAB2-45D6-6F6E0AF439CD}"/>
              </a:ext>
            </a:extLst>
          </p:cNvPr>
          <p:cNvSpPr/>
          <p:nvPr/>
        </p:nvSpPr>
        <p:spPr>
          <a:xfrm>
            <a:off x="2098905" y="3950465"/>
            <a:ext cx="172529" cy="769141"/>
          </a:xfrm>
          <a:prstGeom prst="downArrow">
            <a:avLst/>
          </a:prstGeom>
          <a:solidFill>
            <a:srgbClr val="F21400"/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5B5882-0FFA-F3BD-DBD9-E2E7E12B15C6}"/>
              </a:ext>
            </a:extLst>
          </p:cNvPr>
          <p:cNvSpPr txBox="1"/>
          <p:nvPr/>
        </p:nvSpPr>
        <p:spPr>
          <a:xfrm>
            <a:off x="2305144" y="4165906"/>
            <a:ext cx="117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Conclusion</a:t>
            </a:r>
            <a:endParaRPr lang="en-DK" sz="1400" b="1" i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5EF49A-EF26-DBF5-3A89-1B35BE9B235B}"/>
              </a:ext>
            </a:extLst>
          </p:cNvPr>
          <p:cNvCxnSpPr>
            <a:cxnSpLocks/>
          </p:cNvCxnSpPr>
          <p:nvPr/>
        </p:nvCxnSpPr>
        <p:spPr>
          <a:xfrm>
            <a:off x="9138543" y="2853421"/>
            <a:ext cx="0" cy="1384547"/>
          </a:xfrm>
          <a:prstGeom prst="line">
            <a:avLst/>
          </a:prstGeom>
          <a:ln w="9525">
            <a:solidFill>
              <a:srgbClr val="F21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92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6D91-CCFC-CBF7-5156-5818E5F71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729E5D-35A2-F926-B58B-C809D3AA562D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79DC0-9BCC-AF49-124D-FA4D07667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Next Steps. Development Phase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28D59D5-B1CA-17C9-8606-4A0D3F61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Route (Two Pins With A Path) with solid fill">
            <a:extLst>
              <a:ext uri="{FF2B5EF4-FFF2-40B4-BE49-F238E27FC236}">
                <a16:creationId xmlns:a16="http://schemas.microsoft.com/office/drawing/2014/main" id="{7F7B4021-436F-29C7-BCEB-F6CFD750E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8367" y="192506"/>
            <a:ext cx="914400" cy="9144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F0C5B3-5123-4B44-73B1-2312E2F2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010" y="1762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DK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67127B-BCF5-A5F3-4D64-69E4EEFA8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264453"/>
              </p:ext>
            </p:extLst>
          </p:nvPr>
        </p:nvGraphicFramePr>
        <p:xfrm>
          <a:off x="2040024" y="1458595"/>
          <a:ext cx="7006856" cy="4931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6606221" imgH="5790839" progId="Visio.Drawing.11">
                  <p:embed/>
                </p:oleObj>
              </mc:Choice>
              <mc:Fallback>
                <p:oleObj name="Visio" r:id="rId6" imgW="6606221" imgH="57908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038" b="22177"/>
                      <a:stretch>
                        <a:fillRect/>
                      </a:stretch>
                    </p:blipFill>
                    <p:spPr bwMode="auto">
                      <a:xfrm>
                        <a:off x="2040024" y="1458595"/>
                        <a:ext cx="7006856" cy="4931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7175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F02EA-FF3B-E093-32C7-22BA8BC1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BEAA1B-87A4-E80F-236F-6BBA96DF620E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806B-4A7D-CB6B-3AD6-CADC06E3B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Next Steps. Development Phase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C0763A4-05C2-CCFD-57AB-ED769267A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33FA7-102C-9D8E-2AD5-664F2EBB78BF}"/>
              </a:ext>
            </a:extLst>
          </p:cNvPr>
          <p:cNvSpPr txBox="1"/>
          <p:nvPr/>
        </p:nvSpPr>
        <p:spPr>
          <a:xfrm>
            <a:off x="439233" y="2994333"/>
            <a:ext cx="3534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 possible external financial 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Hardware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Hardware/ Software Testing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099193-E69D-6B52-E2C3-ADD121ABE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693" y="2794850"/>
            <a:ext cx="7359074" cy="2430292"/>
          </a:xfrm>
          <a:prstGeom prst="rect">
            <a:avLst/>
          </a:prstGeom>
        </p:spPr>
      </p:pic>
      <p:pic>
        <p:nvPicPr>
          <p:cNvPr id="34" name="Graphic 33" descr="Route (Two Pins With A Path) with solid fill">
            <a:extLst>
              <a:ext uri="{FF2B5EF4-FFF2-40B4-BE49-F238E27FC236}">
                <a16:creationId xmlns:a16="http://schemas.microsoft.com/office/drawing/2014/main" id="{6B823915-AD0D-8845-F678-DEA946E22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8367" y="1925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220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3F3B9-9104-6C72-A308-9C2FD9679CB7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5DF9FB5D-B0A6-E770-DABE-6449C21B9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523" y="1471689"/>
            <a:ext cx="7280953" cy="48460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5C9CE9-617F-968B-CF2F-92D1474E6FD9}"/>
              </a:ext>
            </a:extLst>
          </p:cNvPr>
          <p:cNvSpPr txBox="1">
            <a:spLocks/>
          </p:cNvSpPr>
          <p:nvPr/>
        </p:nvSpPr>
        <p:spPr>
          <a:xfrm>
            <a:off x="439232" y="370687"/>
            <a:ext cx="6111880" cy="572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Titillium Web" charset="0"/>
                <a:ea typeface="Titillium Web" charset="0"/>
                <a:cs typeface="Titillium Web" charset="0"/>
              </a:rPr>
              <a:t>ANY QUESTIONS OR COMMENTS?</a:t>
            </a:r>
          </a:p>
        </p:txBody>
      </p:sp>
      <p:pic>
        <p:nvPicPr>
          <p:cNvPr id="5" name="Graphic 4" descr="Thought with solid fill">
            <a:extLst>
              <a:ext uri="{FF2B5EF4-FFF2-40B4-BE49-F238E27FC236}">
                <a16:creationId xmlns:a16="http://schemas.microsoft.com/office/drawing/2014/main" id="{66217D22-4006-1587-E689-AB36487C7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8368" y="199811"/>
            <a:ext cx="914400" cy="914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9B3202C-42C3-D16A-CD27-9B31E6DD3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9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14479-E664-C354-FA65-DE3F22636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ECA60-DB03-B76A-BA6C-EFBB39C9C135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BF627-F9C4-DE3B-6839-DC543DC41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656768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32AAB5-845F-8EAF-C27C-D0F6B19C1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698341-EACA-AED1-3D20-8396FC3E96EB}"/>
              </a:ext>
            </a:extLst>
          </p:cNvPr>
          <p:cNvSpPr txBox="1"/>
          <p:nvPr/>
        </p:nvSpPr>
        <p:spPr>
          <a:xfrm>
            <a:off x="439233" y="1586294"/>
            <a:ext cx="5181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Based on internal assessments averaged over Science and Earth Observation satellites, the cost composition by the various disciplines involved in a typical satellite is estimated as: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• Management	10%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• Back Office	15%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• Engineering 	30%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• MAI*		25%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• Quality		10%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• Testing		10% (Power, Avionics, Software, 			Radio Links, EMC, Propulsion, 			Mechanisms, Thermal Control)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Of the estimated Testing cost, the estimated contribution of EGSE is 30%, so approx. 3% of the total satellite cost.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3BF0761A-35D7-3BBA-42AB-9E5FC0355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200" y="199811"/>
            <a:ext cx="914400" cy="9144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EC48AE-4D1A-D900-479C-D795A2B46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892165"/>
              </p:ext>
            </p:extLst>
          </p:nvPr>
        </p:nvGraphicFramePr>
        <p:xfrm>
          <a:off x="5916127" y="2063175"/>
          <a:ext cx="5836640" cy="351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582030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E436-A761-BD27-293C-B7E26B19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BE5C33-697F-BC58-61AB-190CEEBDDC28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B7DEB-B0C2-D84E-5B64-7D5B813C6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656768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The Study Approach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EC8E5CD-C7D6-FEA8-A428-308493871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038FB2-A36E-ADF5-392F-EA43A64790ED}"/>
              </a:ext>
            </a:extLst>
          </p:cNvPr>
          <p:cNvSpPr txBox="1"/>
          <p:nvPr/>
        </p:nvSpPr>
        <p:spPr>
          <a:xfrm>
            <a:off x="361702" y="1388285"/>
            <a:ext cx="52784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The questionnaire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It includes 76 questions separated into the following categories: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Commercial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Battery Simulation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Solar Array Panel Simulation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Actuators Simulation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Thermistor Simulation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Bus Interfaces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Load Simulation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Umbilical Charging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Battery Charging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Monitoring needs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Software needs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Harness Characteristics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</a:p>
        </p:txBody>
      </p:sp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8AB72E02-FF24-E6E5-8B6B-1DD847106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200" y="199811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07DE32-8B6D-7BA5-B957-A6B4E5BDC842}"/>
              </a:ext>
            </a:extLst>
          </p:cNvPr>
          <p:cNvGrpSpPr/>
          <p:nvPr/>
        </p:nvGrpSpPr>
        <p:grpSpPr>
          <a:xfrm>
            <a:off x="5926735" y="1670366"/>
            <a:ext cx="5529846" cy="4734677"/>
            <a:chOff x="5529845" y="1400513"/>
            <a:chExt cx="5529846" cy="47346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B8C61B-DFA1-E7D5-B202-CD15E0CF2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2016"/>
            <a:stretch/>
          </p:blipFill>
          <p:spPr>
            <a:xfrm>
              <a:off x="5529845" y="3715883"/>
              <a:ext cx="5529846" cy="24193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DFD28D-8090-9CF6-EFA5-4C880E86A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29846" y="1400513"/>
              <a:ext cx="5529845" cy="2419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8587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16D36-C353-3B96-84C3-1FAADBAFA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B830CC-BDEC-9C31-7498-BD2E917046B8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D9099-3D47-2043-CECA-0BBCDA480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656768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The Study Approach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78DDE1-DFC3-D1DB-6E12-35473BE4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0ED379-4C2E-B956-60E5-650D39D7D042}"/>
              </a:ext>
            </a:extLst>
          </p:cNvPr>
          <p:cNvSpPr txBox="1"/>
          <p:nvPr/>
        </p:nvSpPr>
        <p:spPr>
          <a:xfrm>
            <a:off x="361702" y="1388285"/>
            <a:ext cx="527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The customer data base</a:t>
            </a:r>
            <a:endParaRPr lang="en-US" sz="2400" b="1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608F6AC3-2099-4D96-51D5-77AA732E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200" y="199811"/>
            <a:ext cx="914400" cy="9144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0EBC7-0C2F-0EE9-23EF-31D845B7E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96819"/>
              </p:ext>
            </p:extLst>
          </p:nvPr>
        </p:nvGraphicFramePr>
        <p:xfrm>
          <a:off x="439232" y="2103183"/>
          <a:ext cx="6260274" cy="42704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6758">
                  <a:extLst>
                    <a:ext uri="{9D8B030D-6E8A-4147-A177-3AD203B41FA5}">
                      <a16:colId xmlns:a16="http://schemas.microsoft.com/office/drawing/2014/main" val="561942117"/>
                    </a:ext>
                  </a:extLst>
                </a:gridCol>
                <a:gridCol w="2086758">
                  <a:extLst>
                    <a:ext uri="{9D8B030D-6E8A-4147-A177-3AD203B41FA5}">
                      <a16:colId xmlns:a16="http://schemas.microsoft.com/office/drawing/2014/main" val="2030079703"/>
                    </a:ext>
                  </a:extLst>
                </a:gridCol>
                <a:gridCol w="2086758">
                  <a:extLst>
                    <a:ext uri="{9D8B030D-6E8A-4147-A177-3AD203B41FA5}">
                      <a16:colId xmlns:a16="http://schemas.microsoft.com/office/drawing/2014/main" val="2488542534"/>
                    </a:ext>
                  </a:extLst>
                </a:gridCol>
              </a:tblGrid>
              <a:tr h="195812">
                <a:tc gridSpan="3">
                  <a:txBody>
                    <a:bodyPr/>
                    <a:lstStyle/>
                    <a:p>
                      <a:pPr marL="71755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DK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20131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AAC CLYDE 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ENDUROSAT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Orbex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27865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Aerospace Lab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European Test Services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Orbital Astronautics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95402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Airbus Defence and 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Exobotics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Plan-S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66753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Alba Orbital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Exotrail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QinetiQ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50693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Alen 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Experior Laboratories Inc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Re-Orbit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62976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ALTER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FOSSA Systems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Satellite Applications Catapult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42821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Apogeo Space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GMV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SATLANTIS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33964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ARCA Dynamics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 err="1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GomSpace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SatRev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175112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 err="1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Argotec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HEMERIA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SITAEL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89205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Artemis Space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IABG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Skylabs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342017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Asteroid Mining Corporation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ICEYE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Spåce Forge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89372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Astroscale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ISISPACE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Space Inventor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93046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Ball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Karten Space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Space Utility drones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50855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Berlin Space Technologies GmbH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Kongsberg </a:t>
                      </a:r>
                      <a:r>
                        <a:rPr lang="en-GB" sz="900" dirty="0" err="1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NanoAvionics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Spire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5309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BOEING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KUVA 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SSTL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33701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C3S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LEONARDO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Stratosyst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25650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Centre Spatial de Liège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LMO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TEIDESAT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54767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CLEMESSY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Millennium 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Thales Alenia Space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424446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COMET </a:t>
                      </a:r>
                      <a:r>
                        <a:rPr lang="en-GB" sz="900" dirty="0" err="1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Ingeneria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New Space Systems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The Exploration Company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16648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CSL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NPC SPACEMIND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Thermal Vacuum Projects, S.L.U.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7770"/>
                  </a:ext>
                </a:extLst>
              </a:tr>
              <a:tr h="339307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Deimos Engineering and Systems SLU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OHB Systems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 err="1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Tyvak</a:t>
                      </a:r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 International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16191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D-Orbit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Open Cosmos Ltd</a:t>
                      </a:r>
                      <a:endParaRPr lang="en-DK" sz="100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lang="en-GB" sz="900" dirty="0">
                          <a:effectLst/>
                          <a:latin typeface="Abadi" panose="020B0604020104020204" pitchFamily="34" charset="0"/>
                          <a:cs typeface="Times New Roman" panose="02020603050405020304" pitchFamily="18" charset="0"/>
                        </a:rPr>
                        <a:t>U-space</a:t>
                      </a:r>
                      <a:endParaRPr lang="en-DK" sz="10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990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BBBC47-39DA-08A1-9B7A-103F1D255C5E}"/>
              </a:ext>
            </a:extLst>
          </p:cNvPr>
          <p:cNvSpPr txBox="1"/>
          <p:nvPr/>
        </p:nvSpPr>
        <p:spPr>
          <a:xfrm>
            <a:off x="7584699" y="3915264"/>
            <a:ext cx="3159501" cy="646331"/>
          </a:xfrm>
          <a:prstGeom prst="rect">
            <a:avLst/>
          </a:prstGeom>
          <a:solidFill>
            <a:schemeClr val="bg1"/>
          </a:solidFill>
          <a:ln>
            <a:solidFill>
              <a:srgbClr val="F214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66 Companies were identified for the targeted market</a:t>
            </a:r>
            <a:endParaRPr lang="en-DK" b="1" i="1" dirty="0"/>
          </a:p>
        </p:txBody>
      </p:sp>
    </p:spTree>
    <p:extLst>
      <p:ext uri="{BB962C8B-B14F-4D97-AF65-F5344CB8AC3E}">
        <p14:creationId xmlns:p14="http://schemas.microsoft.com/office/powerpoint/2010/main" val="13416568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0287-E982-BB13-ED6D-25E89FBE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80B290-4DD0-DAAC-D251-2D4D4AA839E7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96640-B2B1-8071-9B86-B12B0F25E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656768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The Study Approach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68E8FE9-DB1B-D2C7-AA58-99AEEBD40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AB01FA-8DD8-FB42-C614-362A94A234C1}"/>
              </a:ext>
            </a:extLst>
          </p:cNvPr>
          <p:cNvSpPr txBox="1"/>
          <p:nvPr/>
        </p:nvSpPr>
        <p:spPr>
          <a:xfrm>
            <a:off x="361702" y="1388285"/>
            <a:ext cx="527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Capture Market feedback</a:t>
            </a:r>
            <a:endParaRPr lang="en-US" sz="2400" b="1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21968465-A729-4CB7-D4FA-A4E7D42F8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200" y="19981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C035C-62B9-C4CC-9204-AB5B93E2B5B8}"/>
              </a:ext>
            </a:extLst>
          </p:cNvPr>
          <p:cNvSpPr txBox="1"/>
          <p:nvPr/>
        </p:nvSpPr>
        <p:spPr>
          <a:xfrm>
            <a:off x="439232" y="2027440"/>
            <a:ext cx="2855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Company contacts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LinkedIn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Personal contacts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Face to face</a:t>
            </a:r>
            <a:endParaRPr lang="en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2633B-27A2-1759-36E5-38A6A9EBC233}"/>
              </a:ext>
            </a:extLst>
          </p:cNvPr>
          <p:cNvSpPr txBox="1"/>
          <p:nvPr/>
        </p:nvSpPr>
        <p:spPr>
          <a:xfrm>
            <a:off x="4659707" y="2296173"/>
            <a:ext cx="4361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badi" panose="020B0604020104020204" pitchFamily="34" charset="0"/>
            </a:endParaRPr>
          </a:p>
          <a:p>
            <a:pPr algn="just"/>
            <a:r>
              <a:rPr lang="en-US" dirty="0"/>
              <a:t>Includes 32 companies that ROVSING has already facilitated contact with.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Finding the appropriate employees through their LinkedIn profile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From ROVSING employee's previous collaboration on projects etc.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Participation of ROVSING A/S on the “6th ESA CubeSat Industry days”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A6E783-54D1-1E77-8E18-A3318302F64D}"/>
              </a:ext>
            </a:extLst>
          </p:cNvPr>
          <p:cNvSpPr/>
          <p:nvPr/>
        </p:nvSpPr>
        <p:spPr>
          <a:xfrm>
            <a:off x="3116297" y="2691674"/>
            <a:ext cx="1304441" cy="133661"/>
          </a:xfrm>
          <a:prstGeom prst="rightArrow">
            <a:avLst/>
          </a:prstGeom>
          <a:solidFill>
            <a:srgbClr val="F21400"/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92DBB0A-078D-51F5-01C2-426A1E2C8A62}"/>
              </a:ext>
            </a:extLst>
          </p:cNvPr>
          <p:cNvSpPr/>
          <p:nvPr/>
        </p:nvSpPr>
        <p:spPr>
          <a:xfrm>
            <a:off x="3116294" y="3810233"/>
            <a:ext cx="1304441" cy="133661"/>
          </a:xfrm>
          <a:prstGeom prst="rightArrow">
            <a:avLst/>
          </a:prstGeom>
          <a:solidFill>
            <a:srgbClr val="F21400"/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E851EB7-CAD1-77F3-4E07-47D56012855D}"/>
              </a:ext>
            </a:extLst>
          </p:cNvPr>
          <p:cNvSpPr/>
          <p:nvPr/>
        </p:nvSpPr>
        <p:spPr>
          <a:xfrm>
            <a:off x="3116297" y="4888535"/>
            <a:ext cx="1304441" cy="133661"/>
          </a:xfrm>
          <a:prstGeom prst="rightArrow">
            <a:avLst/>
          </a:prstGeom>
          <a:solidFill>
            <a:srgbClr val="F21400"/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6FAEA08-D82C-7D90-24A6-0F6C579D90C6}"/>
              </a:ext>
            </a:extLst>
          </p:cNvPr>
          <p:cNvSpPr/>
          <p:nvPr/>
        </p:nvSpPr>
        <p:spPr>
          <a:xfrm>
            <a:off x="3116293" y="5986965"/>
            <a:ext cx="1304441" cy="133661"/>
          </a:xfrm>
          <a:prstGeom prst="rightArrow">
            <a:avLst/>
          </a:prstGeom>
          <a:solidFill>
            <a:srgbClr val="F21400"/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533488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1EB69-04B6-9942-46FC-C79AA09F9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9734E2-914A-36AF-1EF7-CA4DD86E1423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C5D93-C182-A444-B8DE-D7192FED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Data Conclusion</a:t>
            </a:r>
          </a:p>
        </p:txBody>
      </p:sp>
      <p:pic>
        <p:nvPicPr>
          <p:cNvPr id="3" name="Picture 2" descr="A map of europe with different countries/regions&#10;&#10;Description automatically generated">
            <a:extLst>
              <a:ext uri="{FF2B5EF4-FFF2-40B4-BE49-F238E27FC236}">
                <a16:creationId xmlns:a16="http://schemas.microsoft.com/office/drawing/2014/main" id="{B1C6BCA1-6120-E8E3-391D-A4DB005B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99411"/>
            <a:ext cx="6096001" cy="555858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0FBE569-ADE0-4F4A-CAC0-FB8CD9C89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Marker with solid fill">
            <a:extLst>
              <a:ext uri="{FF2B5EF4-FFF2-40B4-BE49-F238E27FC236}">
                <a16:creationId xmlns:a16="http://schemas.microsoft.com/office/drawing/2014/main" id="{C7C32114-5316-D71D-22F8-C3A636BB0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4891" y="5904477"/>
            <a:ext cx="240517" cy="240517"/>
          </a:xfrm>
          <a:prstGeom prst="rect">
            <a:avLst/>
          </a:prstGeom>
        </p:spPr>
      </p:pic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285C0A6E-887E-3780-EB24-4869F2AD2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8301" y="3713117"/>
            <a:ext cx="240517" cy="240517"/>
          </a:xfrm>
          <a:prstGeom prst="rect">
            <a:avLst/>
          </a:prstGeom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91845AAF-5503-F1BA-AEB9-7917295AD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1605" y="4924912"/>
            <a:ext cx="240517" cy="240517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F651FD11-C98A-852D-515F-4E73674C1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1726" y="4038016"/>
            <a:ext cx="240517" cy="240517"/>
          </a:xfrm>
          <a:prstGeom prst="rect">
            <a:avLst/>
          </a:prstGeom>
        </p:spPr>
      </p:pic>
      <p:pic>
        <p:nvPicPr>
          <p:cNvPr id="16" name="Graphic 15" descr="Marker with solid fill">
            <a:extLst>
              <a:ext uri="{FF2B5EF4-FFF2-40B4-BE49-F238E27FC236}">
                <a16:creationId xmlns:a16="http://schemas.microsoft.com/office/drawing/2014/main" id="{328D5238-C78A-3136-BBAA-009D7B0C0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2243" y="5045171"/>
            <a:ext cx="240517" cy="240517"/>
          </a:xfrm>
          <a:prstGeom prst="rect">
            <a:avLst/>
          </a:prstGeom>
        </p:spPr>
      </p:pic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765DECAD-9004-F9E9-EDEE-1F063DFAD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68559" y="5610357"/>
            <a:ext cx="240517" cy="240517"/>
          </a:xfrm>
          <a:prstGeom prst="rect">
            <a:avLst/>
          </a:prstGeom>
        </p:spPr>
      </p:pic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02371B8C-D211-08DB-5619-6733FF039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3741" y="4367075"/>
            <a:ext cx="240517" cy="2405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6BF5AF-CF5B-B878-F6A0-D584F02D9129}"/>
              </a:ext>
            </a:extLst>
          </p:cNvPr>
          <p:cNvSpPr txBox="1"/>
          <p:nvPr/>
        </p:nvSpPr>
        <p:spPr>
          <a:xfrm>
            <a:off x="439232" y="1846438"/>
            <a:ext cx="5278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15 Total answers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There is a compelling spread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The data are reliable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CC5A6E7-FEB4-D3C4-3652-DD63567EF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232579"/>
              </p:ext>
            </p:extLst>
          </p:nvPr>
        </p:nvGraphicFramePr>
        <p:xfrm>
          <a:off x="208163" y="3615071"/>
          <a:ext cx="6555235" cy="306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FF51A523-641B-A373-A5CF-56715772E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4200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494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9728E-8F23-A9BF-4EE3-4FE150FA5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3A00D1-0E7D-2B91-6C22-ED2BC053D4AB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16A0E-2AD3-1B40-CBD7-1B17494D8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Rack Design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127C7D9-06E9-106A-5740-3EFDA880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5FCFF-EF28-C2F1-3C7F-7E539A264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3B1469-542D-15BE-6FFC-E37916B9B493}"/>
              </a:ext>
            </a:extLst>
          </p:cNvPr>
          <p:cNvSpPr/>
          <p:nvPr/>
        </p:nvSpPr>
        <p:spPr>
          <a:xfrm>
            <a:off x="87307" y="2129913"/>
            <a:ext cx="3574090" cy="357996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46F26A-FF93-47BA-2B53-DD57CFB71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1" y="2653765"/>
            <a:ext cx="4584424" cy="3035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413F21-F8C8-3BD9-D582-B3FE88EAA6D5}"/>
              </a:ext>
            </a:extLst>
          </p:cNvPr>
          <p:cNvSpPr txBox="1"/>
          <p:nvPr/>
        </p:nvSpPr>
        <p:spPr>
          <a:xfrm>
            <a:off x="9087844" y="3429000"/>
            <a:ext cx="2584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HLC 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Bi-level 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A/D Board</a:t>
            </a:r>
            <a:endParaRPr lang="en-DK" dirty="0"/>
          </a:p>
        </p:txBody>
      </p:sp>
      <p:pic>
        <p:nvPicPr>
          <p:cNvPr id="17" name="Graphic 16" descr="Blueprint with solid fill">
            <a:extLst>
              <a:ext uri="{FF2B5EF4-FFF2-40B4-BE49-F238E27FC236}">
                <a16:creationId xmlns:a16="http://schemas.microsoft.com/office/drawing/2014/main" id="{BA619437-B64B-F723-9C11-D693EDE61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11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48CAC-B275-80E4-0821-2D8432AC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B003E-788D-E1D2-3A96-228E3D2FD3A2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12A05-27D9-D618-1A4D-B32533B25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Data conclusion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26A6C2-3822-3EEB-0EC2-A83DC13F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AD138-2D1E-E16C-A0B4-C25D39735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" y="1568849"/>
            <a:ext cx="3574090" cy="5204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B123C3-B16D-5C09-3988-A18FC28B7A59}"/>
              </a:ext>
            </a:extLst>
          </p:cNvPr>
          <p:cNvSpPr/>
          <p:nvPr/>
        </p:nvSpPr>
        <p:spPr>
          <a:xfrm>
            <a:off x="87307" y="2468897"/>
            <a:ext cx="3574090" cy="357996"/>
          </a:xfrm>
          <a:prstGeom prst="rect">
            <a:avLst/>
          </a:prstGeom>
          <a:noFill/>
          <a:ln w="19050">
            <a:solidFill>
              <a:srgbClr val="F21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14614-D861-8D70-FF97-BC94B1139D3E}"/>
              </a:ext>
            </a:extLst>
          </p:cNvPr>
          <p:cNvSpPr txBox="1"/>
          <p:nvPr/>
        </p:nvSpPr>
        <p:spPr>
          <a:xfrm>
            <a:off x="9364488" y="3709639"/>
            <a:ext cx="258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Pyro 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LLD Board</a:t>
            </a:r>
          </a:p>
        </p:txBody>
      </p:sp>
      <p:pic>
        <p:nvPicPr>
          <p:cNvPr id="5" name="Picture 4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86C159A8-9E71-ECCB-8122-687E073E22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21" b="19059"/>
          <a:stretch/>
        </p:blipFill>
        <p:spPr bwMode="auto">
          <a:xfrm>
            <a:off x="4270933" y="3402876"/>
            <a:ext cx="4834585" cy="1536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phic 8" descr="Blueprint with solid fill">
            <a:extLst>
              <a:ext uri="{FF2B5EF4-FFF2-40B4-BE49-F238E27FC236}">
                <a16:creationId xmlns:a16="http://schemas.microsoft.com/office/drawing/2014/main" id="{587F4944-CCE7-D711-5478-4EFDB8192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732" y="199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832</Words>
  <Application>Microsoft Office PowerPoint</Application>
  <PresentationFormat>Widescreen</PresentationFormat>
  <Paragraphs>267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Abadi</vt:lpstr>
      <vt:lpstr>Arial</vt:lpstr>
      <vt:lpstr>Calibri</vt:lpstr>
      <vt:lpstr>Calibri Light</vt:lpstr>
      <vt:lpstr>Georgia</vt:lpstr>
      <vt:lpstr>Open Sans</vt:lpstr>
      <vt:lpstr>Symbol</vt:lpstr>
      <vt:lpstr>Times New Roman</vt:lpstr>
      <vt:lpstr>Titillium Web</vt:lpstr>
      <vt:lpstr>Wingdings</vt:lpstr>
      <vt:lpstr>Office Theme</vt:lpstr>
      <vt:lpstr>Visio</vt:lpstr>
      <vt:lpstr>PowerPoint Presentation</vt:lpstr>
      <vt:lpstr>Agenda</vt:lpstr>
      <vt:lpstr>Introduction Project</vt:lpstr>
      <vt:lpstr>Introduction Project. The Study Approach</vt:lpstr>
      <vt:lpstr>Introduction Project. The Study Approach</vt:lpstr>
      <vt:lpstr>Introduction Project. The Study Approach</vt:lpstr>
      <vt:lpstr>Introduction Project. Data Conclusion</vt:lpstr>
      <vt:lpstr>Rack Design</vt:lpstr>
      <vt:lpstr>Data conclusion</vt:lpstr>
      <vt:lpstr>Data conclusion</vt:lpstr>
      <vt:lpstr>Data conclusion</vt:lpstr>
      <vt:lpstr>Data conclusion</vt:lpstr>
      <vt:lpstr>Data conclusion</vt:lpstr>
      <vt:lpstr>Data conclusion</vt:lpstr>
      <vt:lpstr>Data conclusion</vt:lpstr>
      <vt:lpstr>Data conclusion</vt:lpstr>
      <vt:lpstr>Data conclusion</vt:lpstr>
      <vt:lpstr>Data conclusion</vt:lpstr>
      <vt:lpstr>Software</vt:lpstr>
      <vt:lpstr>Business Plan</vt:lpstr>
      <vt:lpstr>Business Plan</vt:lpstr>
      <vt:lpstr>Next Steps. Development Phase</vt:lpstr>
      <vt:lpstr>Next Steps. Development Phase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reliable and versatile supplier of</dc:title>
  <dc:creator>Microsoft Office User</dc:creator>
  <cp:lastModifiedBy>Sergio Parreno Gomez</cp:lastModifiedBy>
  <cp:revision>147</cp:revision>
  <dcterms:created xsi:type="dcterms:W3CDTF">2021-02-21T16:14:26Z</dcterms:created>
  <dcterms:modified xsi:type="dcterms:W3CDTF">2024-03-05T09:46:51Z</dcterms:modified>
</cp:coreProperties>
</file>