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46"/>
  </p:notesMasterIdLst>
  <p:handoutMasterIdLst>
    <p:handoutMasterId r:id="rId47"/>
  </p:handoutMasterIdLst>
  <p:sldIdLst>
    <p:sldId id="340" r:id="rId2"/>
    <p:sldId id="351" r:id="rId3"/>
    <p:sldId id="352" r:id="rId4"/>
    <p:sldId id="377" r:id="rId5"/>
    <p:sldId id="354" r:id="rId6"/>
    <p:sldId id="358" r:id="rId7"/>
    <p:sldId id="396" r:id="rId8"/>
    <p:sldId id="360" r:id="rId9"/>
    <p:sldId id="378" r:id="rId10"/>
    <p:sldId id="361" r:id="rId11"/>
    <p:sldId id="362" r:id="rId12"/>
    <p:sldId id="392" r:id="rId13"/>
    <p:sldId id="395" r:id="rId14"/>
    <p:sldId id="359" r:id="rId15"/>
    <p:sldId id="379" r:id="rId16"/>
    <p:sldId id="363" r:id="rId17"/>
    <p:sldId id="355" r:id="rId18"/>
    <p:sldId id="364" r:id="rId19"/>
    <p:sldId id="365" r:id="rId20"/>
    <p:sldId id="366" r:id="rId21"/>
    <p:sldId id="367" r:id="rId22"/>
    <p:sldId id="368" r:id="rId23"/>
    <p:sldId id="369" r:id="rId24"/>
    <p:sldId id="370" r:id="rId25"/>
    <p:sldId id="371" r:id="rId26"/>
    <p:sldId id="372" r:id="rId27"/>
    <p:sldId id="373" r:id="rId28"/>
    <p:sldId id="389" r:id="rId29"/>
    <p:sldId id="390" r:id="rId30"/>
    <p:sldId id="391" r:id="rId31"/>
    <p:sldId id="380" r:id="rId32"/>
    <p:sldId id="375" r:id="rId33"/>
    <p:sldId id="376" r:id="rId34"/>
    <p:sldId id="347" r:id="rId35"/>
    <p:sldId id="374" r:id="rId36"/>
    <p:sldId id="388" r:id="rId37"/>
    <p:sldId id="357" r:id="rId38"/>
    <p:sldId id="381" r:id="rId39"/>
    <p:sldId id="382" r:id="rId40"/>
    <p:sldId id="383" r:id="rId41"/>
    <p:sldId id="384" r:id="rId42"/>
    <p:sldId id="385" r:id="rId43"/>
    <p:sldId id="386" r:id="rId44"/>
    <p:sldId id="387" r:id="rId45"/>
  </p:sldIdLst>
  <p:sldSz cx="13825538" cy="7781925"/>
  <p:notesSz cx="6858000" cy="9144000"/>
  <p:defaultTextStyle>
    <a:defPPr>
      <a:defRPr lang="de-DE"/>
    </a:defPPr>
    <a:lvl1pPr marL="0" algn="l" defTabSz="1382679" rtl="0" eaLnBrk="1" latinLnBrk="0" hangingPunct="1">
      <a:defRPr sz="2700" kern="1200">
        <a:solidFill>
          <a:schemeClr val="tx1"/>
        </a:solidFill>
        <a:latin typeface="+mn-lt"/>
        <a:ea typeface="+mn-ea"/>
        <a:cs typeface="+mn-cs"/>
      </a:defRPr>
    </a:lvl1pPr>
    <a:lvl2pPr marL="691339" algn="l" defTabSz="1382679" rtl="0" eaLnBrk="1" latinLnBrk="0" hangingPunct="1">
      <a:defRPr sz="2700" kern="1200">
        <a:solidFill>
          <a:schemeClr val="tx1"/>
        </a:solidFill>
        <a:latin typeface="+mn-lt"/>
        <a:ea typeface="+mn-ea"/>
        <a:cs typeface="+mn-cs"/>
      </a:defRPr>
    </a:lvl2pPr>
    <a:lvl3pPr marL="1382679" algn="l" defTabSz="1382679" rtl="0" eaLnBrk="1" latinLnBrk="0" hangingPunct="1">
      <a:defRPr sz="2700" kern="1200">
        <a:solidFill>
          <a:schemeClr val="tx1"/>
        </a:solidFill>
        <a:latin typeface="+mn-lt"/>
        <a:ea typeface="+mn-ea"/>
        <a:cs typeface="+mn-cs"/>
      </a:defRPr>
    </a:lvl3pPr>
    <a:lvl4pPr marL="2074018" algn="l" defTabSz="1382679" rtl="0" eaLnBrk="1" latinLnBrk="0" hangingPunct="1">
      <a:defRPr sz="2700" kern="1200">
        <a:solidFill>
          <a:schemeClr val="tx1"/>
        </a:solidFill>
        <a:latin typeface="+mn-lt"/>
        <a:ea typeface="+mn-ea"/>
        <a:cs typeface="+mn-cs"/>
      </a:defRPr>
    </a:lvl4pPr>
    <a:lvl5pPr marL="2765357" algn="l" defTabSz="1382679" rtl="0" eaLnBrk="1" latinLnBrk="0" hangingPunct="1">
      <a:defRPr sz="2700" kern="1200">
        <a:solidFill>
          <a:schemeClr val="tx1"/>
        </a:solidFill>
        <a:latin typeface="+mn-lt"/>
        <a:ea typeface="+mn-ea"/>
        <a:cs typeface="+mn-cs"/>
      </a:defRPr>
    </a:lvl5pPr>
    <a:lvl6pPr marL="3456696" algn="l" defTabSz="1382679" rtl="0" eaLnBrk="1" latinLnBrk="0" hangingPunct="1">
      <a:defRPr sz="2700" kern="1200">
        <a:solidFill>
          <a:schemeClr val="tx1"/>
        </a:solidFill>
        <a:latin typeface="+mn-lt"/>
        <a:ea typeface="+mn-ea"/>
        <a:cs typeface="+mn-cs"/>
      </a:defRPr>
    </a:lvl6pPr>
    <a:lvl7pPr marL="4148035" algn="l" defTabSz="1382679" rtl="0" eaLnBrk="1" latinLnBrk="0" hangingPunct="1">
      <a:defRPr sz="2700" kern="1200">
        <a:solidFill>
          <a:schemeClr val="tx1"/>
        </a:solidFill>
        <a:latin typeface="+mn-lt"/>
        <a:ea typeface="+mn-ea"/>
        <a:cs typeface="+mn-cs"/>
      </a:defRPr>
    </a:lvl7pPr>
    <a:lvl8pPr marL="4839375" algn="l" defTabSz="1382679" rtl="0" eaLnBrk="1" latinLnBrk="0" hangingPunct="1">
      <a:defRPr sz="2700" kern="1200">
        <a:solidFill>
          <a:schemeClr val="tx1"/>
        </a:solidFill>
        <a:latin typeface="+mn-lt"/>
        <a:ea typeface="+mn-ea"/>
        <a:cs typeface="+mn-cs"/>
      </a:defRPr>
    </a:lvl8pPr>
    <a:lvl9pPr marL="5530714" algn="l" defTabSz="138267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A6F06"/>
    <a:srgbClr val="EC8CE7"/>
    <a:srgbClr val="1D78FF"/>
    <a:srgbClr val="06E097"/>
    <a:srgbClr val="64206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1"/>
    <p:restoredTop sz="94808"/>
  </p:normalViewPr>
  <p:slideViewPr>
    <p:cSldViewPr snapToObjects="1" showGuides="1">
      <p:cViewPr varScale="1">
        <p:scale>
          <a:sx n="110" d="100"/>
          <a:sy n="110" d="100"/>
        </p:scale>
        <p:origin x="150" y="384"/>
      </p:cViewPr>
      <p:guideLst/>
    </p:cSldViewPr>
  </p:slideViewPr>
  <p:notesTextViewPr>
    <p:cViewPr>
      <p:scale>
        <a:sx n="3" d="2"/>
        <a:sy n="3" d="2"/>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2B5F971-8D29-8E48-8068-CCF59B6E3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5137697-3ABA-384C-9EC0-C33B744602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68A6F-9FD7-214E-9332-19708D195F33}" type="datetimeFigureOut">
              <a:rPr lang="de-DE" smtClean="0"/>
              <a:t>20.06.2023</a:t>
            </a:fld>
            <a:endParaRPr lang="de-DE"/>
          </a:p>
        </p:txBody>
      </p:sp>
      <p:sp>
        <p:nvSpPr>
          <p:cNvPr id="4" name="Fußzeilenplatzhalter 3">
            <a:extLst>
              <a:ext uri="{FF2B5EF4-FFF2-40B4-BE49-F238E27FC236}">
                <a16:creationId xmlns:a16="http://schemas.microsoft.com/office/drawing/2014/main" id="{22E5D648-606D-6140-984A-184B13FD8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37717C4-08E1-074C-99E9-D27F3D758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0A50BB-A082-8B4E-A344-F6C4E28AE625}" type="slidenum">
              <a:rPr lang="de-DE" smtClean="0"/>
              <a:t>‹Nr.›</a:t>
            </a:fld>
            <a:endParaRPr lang="de-DE"/>
          </a:p>
        </p:txBody>
      </p:sp>
    </p:spTree>
    <p:extLst>
      <p:ext uri="{BB962C8B-B14F-4D97-AF65-F5344CB8AC3E}">
        <p14:creationId xmlns:p14="http://schemas.microsoft.com/office/powerpoint/2010/main" val="399477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5C0C2-5DBC-40FB-87A1-1EE54C99EA40}" type="datetimeFigureOut">
              <a:rPr lang="de-AT" smtClean="0"/>
              <a:t>20.06.2023</a:t>
            </a:fld>
            <a:endParaRPr lang="de-AT"/>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A7936-19BD-481E-A996-E3AC2DD62C49}" type="slidenum">
              <a:rPr lang="de-AT" smtClean="0"/>
              <a:t>‹Nr.›</a:t>
            </a:fld>
            <a:endParaRPr lang="de-AT"/>
          </a:p>
        </p:txBody>
      </p:sp>
    </p:spTree>
    <p:extLst>
      <p:ext uri="{BB962C8B-B14F-4D97-AF65-F5344CB8AC3E}">
        <p14:creationId xmlns:p14="http://schemas.microsoft.com/office/powerpoint/2010/main" val="3650660980"/>
      </p:ext>
    </p:extLst>
  </p:cSld>
  <p:clrMap bg1="lt1" tx1="dk1" bg2="lt2" tx2="dk2" accent1="accent1" accent2="accent2" accent3="accent3" accent4="accent4" accent5="accent5" accent6="accent6" hlink="hlink" folHlink="folHlink"/>
  <p:notesStyle>
    <a:lvl1pPr marL="0" algn="l" defTabSz="914469" rtl="0" eaLnBrk="1" latinLnBrk="0" hangingPunct="1">
      <a:defRPr sz="1200" kern="1200">
        <a:solidFill>
          <a:schemeClr val="tx1"/>
        </a:solidFill>
        <a:latin typeface="+mn-lt"/>
        <a:ea typeface="+mn-ea"/>
        <a:cs typeface="+mn-cs"/>
      </a:defRPr>
    </a:lvl1pPr>
    <a:lvl2pPr marL="457235" algn="l" defTabSz="914469" rtl="0" eaLnBrk="1" latinLnBrk="0" hangingPunct="1">
      <a:defRPr sz="1200" kern="1200">
        <a:solidFill>
          <a:schemeClr val="tx1"/>
        </a:solidFill>
        <a:latin typeface="+mn-lt"/>
        <a:ea typeface="+mn-ea"/>
        <a:cs typeface="+mn-cs"/>
      </a:defRPr>
    </a:lvl2pPr>
    <a:lvl3pPr marL="914469" algn="l" defTabSz="914469" rtl="0" eaLnBrk="1" latinLnBrk="0" hangingPunct="1">
      <a:defRPr sz="1200" kern="1200">
        <a:solidFill>
          <a:schemeClr val="tx1"/>
        </a:solidFill>
        <a:latin typeface="+mn-lt"/>
        <a:ea typeface="+mn-ea"/>
        <a:cs typeface="+mn-cs"/>
      </a:defRPr>
    </a:lvl3pPr>
    <a:lvl4pPr marL="1371705" algn="l" defTabSz="914469" rtl="0" eaLnBrk="1" latinLnBrk="0" hangingPunct="1">
      <a:defRPr sz="1200" kern="1200">
        <a:solidFill>
          <a:schemeClr val="tx1"/>
        </a:solidFill>
        <a:latin typeface="+mn-lt"/>
        <a:ea typeface="+mn-ea"/>
        <a:cs typeface="+mn-cs"/>
      </a:defRPr>
    </a:lvl4pPr>
    <a:lvl5pPr marL="1828940" algn="l" defTabSz="914469" rtl="0" eaLnBrk="1" latinLnBrk="0" hangingPunct="1">
      <a:defRPr sz="1200" kern="1200">
        <a:solidFill>
          <a:schemeClr val="tx1"/>
        </a:solidFill>
        <a:latin typeface="+mn-lt"/>
        <a:ea typeface="+mn-ea"/>
        <a:cs typeface="+mn-cs"/>
      </a:defRPr>
    </a:lvl5pPr>
    <a:lvl6pPr marL="2286175" algn="l" defTabSz="914469" rtl="0" eaLnBrk="1" latinLnBrk="0" hangingPunct="1">
      <a:defRPr sz="1200" kern="1200">
        <a:solidFill>
          <a:schemeClr val="tx1"/>
        </a:solidFill>
        <a:latin typeface="+mn-lt"/>
        <a:ea typeface="+mn-ea"/>
        <a:cs typeface="+mn-cs"/>
      </a:defRPr>
    </a:lvl6pPr>
    <a:lvl7pPr marL="2743409" algn="l" defTabSz="914469" rtl="0" eaLnBrk="1" latinLnBrk="0" hangingPunct="1">
      <a:defRPr sz="1200" kern="1200">
        <a:solidFill>
          <a:schemeClr val="tx1"/>
        </a:solidFill>
        <a:latin typeface="+mn-lt"/>
        <a:ea typeface="+mn-ea"/>
        <a:cs typeface="+mn-cs"/>
      </a:defRPr>
    </a:lvl7pPr>
    <a:lvl8pPr marL="3200644" algn="l" defTabSz="914469" rtl="0" eaLnBrk="1" latinLnBrk="0" hangingPunct="1">
      <a:defRPr sz="1200" kern="1200">
        <a:solidFill>
          <a:schemeClr val="tx1"/>
        </a:solidFill>
        <a:latin typeface="+mn-lt"/>
        <a:ea typeface="+mn-ea"/>
        <a:cs typeface="+mn-cs"/>
      </a:defRPr>
    </a:lvl8pPr>
    <a:lvl9pPr marL="3657880" algn="l" defTabSz="9144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CA7936-19BD-481E-A996-E3AC2DD62C49}" type="slidenum">
              <a:rPr lang="de-AT" smtClean="0"/>
              <a:t>1</a:t>
            </a:fld>
            <a:endParaRPr lang="de-AT"/>
          </a:p>
        </p:txBody>
      </p:sp>
    </p:spTree>
    <p:extLst>
      <p:ext uri="{BB962C8B-B14F-4D97-AF65-F5344CB8AC3E}">
        <p14:creationId xmlns:p14="http://schemas.microsoft.com/office/powerpoint/2010/main" val="209443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2 hotspots: Europe = around</a:t>
            </a:r>
            <a:r>
              <a:rPr lang="en-GB" baseline="0" dirty="0" smtClean="0"/>
              <a:t> Frankfurt/Main/Germany,   U.S.A. = Harrisburg/PA,  Chicago/IL, Fresno/CA</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19</a:t>
            </a:fld>
            <a:endParaRPr lang="de-AT"/>
          </a:p>
        </p:txBody>
      </p:sp>
    </p:spTree>
    <p:extLst>
      <p:ext uri="{BB962C8B-B14F-4D97-AF65-F5344CB8AC3E}">
        <p14:creationId xmlns:p14="http://schemas.microsoft.com/office/powerpoint/2010/main" val="318427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CA7936-19BD-481E-A996-E3AC2DD62C49}" type="slidenum">
              <a:rPr lang="de-AT" smtClean="0"/>
              <a:t>34</a:t>
            </a:fld>
            <a:endParaRPr lang="de-AT"/>
          </a:p>
        </p:txBody>
      </p:sp>
    </p:spTree>
    <p:extLst>
      <p:ext uri="{BB962C8B-B14F-4D97-AF65-F5344CB8AC3E}">
        <p14:creationId xmlns:p14="http://schemas.microsoft.com/office/powerpoint/2010/main" val="125114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Workbreakdown</a:t>
            </a:r>
            <a:r>
              <a:rPr lang="en-GB" baseline="0" dirty="0" smtClean="0"/>
              <a:t> structure with assignment of tasks to partners and project’s objectives</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3</a:t>
            </a:fld>
            <a:endParaRPr lang="de-AT"/>
          </a:p>
        </p:txBody>
      </p:sp>
    </p:spTree>
    <p:extLst>
      <p:ext uri="{BB962C8B-B14F-4D97-AF65-F5344CB8AC3E}">
        <p14:creationId xmlns:p14="http://schemas.microsoft.com/office/powerpoint/2010/main" val="283096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Risk priority number aims to</a:t>
            </a:r>
            <a:r>
              <a:rPr lang="en-GB" baseline="0" dirty="0" smtClean="0"/>
              <a:t> make risks comparable</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5</a:t>
            </a:fld>
            <a:endParaRPr lang="de-AT"/>
          </a:p>
        </p:txBody>
      </p:sp>
    </p:spTree>
    <p:extLst>
      <p:ext uri="{BB962C8B-B14F-4D97-AF65-F5344CB8AC3E}">
        <p14:creationId xmlns:p14="http://schemas.microsoft.com/office/powerpoint/2010/main" val="218040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smtClean="0"/>
              <a:t>UWB: </a:t>
            </a:r>
            <a:r>
              <a:rPr lang="fr-FR" dirty="0" err="1" smtClean="0"/>
              <a:t>only</a:t>
            </a:r>
            <a:r>
              <a:rPr lang="fr-FR" dirty="0" smtClean="0"/>
              <a:t> </a:t>
            </a:r>
            <a:r>
              <a:rPr lang="fr-FR" dirty="0" err="1" smtClean="0"/>
              <a:t>with</a:t>
            </a:r>
            <a:r>
              <a:rPr lang="fr-FR" dirty="0" smtClean="0"/>
              <a:t> high </a:t>
            </a:r>
            <a:r>
              <a:rPr lang="fr-FR" dirty="0" err="1" smtClean="0"/>
              <a:t>Tx</a:t>
            </a:r>
            <a:r>
              <a:rPr lang="fr-FR" baseline="0" dirty="0" smtClean="0"/>
              <a:t> power or mobile use; </a:t>
            </a:r>
            <a:r>
              <a:rPr lang="fr-FR" dirty="0" smtClean="0"/>
              <a:t>SPURIOUS:</a:t>
            </a:r>
            <a:r>
              <a:rPr lang="fr-FR" baseline="0" dirty="0" smtClean="0"/>
              <a:t> </a:t>
            </a:r>
            <a:r>
              <a:rPr lang="de-DE" sz="1200" kern="1200" dirty="0" err="1" smtClean="0">
                <a:solidFill>
                  <a:schemeClr val="tx1"/>
                </a:solidFill>
                <a:effectLst/>
                <a:latin typeface="+mn-lt"/>
                <a:ea typeface="+mn-ea"/>
                <a:cs typeface="+mn-cs"/>
              </a:rPr>
              <a:t>Harmonic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emissions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intermodulation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products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parasitic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emissions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frequency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conversion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products</a:t>
            </a:r>
            <a:r>
              <a:rPr lang="de-DE" sz="1200" kern="1200" dirty="0" smtClean="0">
                <a:solidFill>
                  <a:schemeClr val="tx1"/>
                </a:solidFill>
                <a:effectLst/>
                <a:latin typeface="+mn-lt"/>
                <a:ea typeface="+mn-ea"/>
                <a:cs typeface="+mn-cs"/>
              </a:rPr>
              <a:t>; </a:t>
            </a:r>
            <a:r>
              <a:rPr lang="fr-FR" dirty="0" smtClean="0"/>
              <a:t>ONBOARD:</a:t>
            </a:r>
            <a:r>
              <a:rPr lang="fr-FR" baseline="0" dirty="0" smtClean="0"/>
              <a:t> </a:t>
            </a:r>
            <a:r>
              <a:rPr lang="fr-FR" dirty="0" err="1" smtClean="0"/>
              <a:t>Synthetic</a:t>
            </a:r>
            <a:r>
              <a:rPr lang="fr-FR" dirty="0" smtClean="0"/>
              <a:t> Aperture Radar (SAR) satellites </a:t>
            </a:r>
          </a:p>
          <a:p>
            <a:r>
              <a:rPr lang="fr-FR" dirty="0" smtClean="0"/>
              <a:t>SPOOFING: Navigation message </a:t>
            </a:r>
            <a:r>
              <a:rPr lang="fr-FR" dirty="0" err="1" smtClean="0"/>
              <a:t>attacks</a:t>
            </a:r>
            <a:r>
              <a:rPr lang="fr-FR" dirty="0" smtClean="0"/>
              <a:t>, data </a:t>
            </a:r>
            <a:r>
              <a:rPr lang="fr-FR" dirty="0" err="1" smtClean="0"/>
              <a:t>parameters</a:t>
            </a:r>
            <a:r>
              <a:rPr lang="fr-FR" dirty="0" smtClean="0"/>
              <a:t> for modification</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8</a:t>
            </a:fld>
            <a:endParaRPr lang="de-AT"/>
          </a:p>
        </p:txBody>
      </p:sp>
    </p:spTree>
    <p:extLst>
      <p:ext uri="{BB962C8B-B14F-4D97-AF65-F5344CB8AC3E}">
        <p14:creationId xmlns:p14="http://schemas.microsoft.com/office/powerpoint/2010/main" val="211328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10</a:t>
            </a:fld>
            <a:endParaRPr lang="de-AT"/>
          </a:p>
        </p:txBody>
      </p:sp>
    </p:spTree>
    <p:extLst>
      <p:ext uri="{BB962C8B-B14F-4D97-AF65-F5344CB8AC3E}">
        <p14:creationId xmlns:p14="http://schemas.microsoft.com/office/powerpoint/2010/main" val="34063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Jam and then spoof</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11</a:t>
            </a:fld>
            <a:endParaRPr lang="de-AT"/>
          </a:p>
        </p:txBody>
      </p:sp>
    </p:spTree>
    <p:extLst>
      <p:ext uri="{BB962C8B-B14F-4D97-AF65-F5344CB8AC3E}">
        <p14:creationId xmlns:p14="http://schemas.microsoft.com/office/powerpoint/2010/main" val="425755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Jam and then spoof</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12</a:t>
            </a:fld>
            <a:endParaRPr lang="de-AT"/>
          </a:p>
        </p:txBody>
      </p:sp>
    </p:spTree>
    <p:extLst>
      <p:ext uri="{BB962C8B-B14F-4D97-AF65-F5344CB8AC3E}">
        <p14:creationId xmlns:p14="http://schemas.microsoft.com/office/powerpoint/2010/main" val="64545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Jam and then spoof</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13</a:t>
            </a:fld>
            <a:endParaRPr lang="de-AT"/>
          </a:p>
        </p:txBody>
      </p:sp>
    </p:spTree>
    <p:extLst>
      <p:ext uri="{BB962C8B-B14F-4D97-AF65-F5344CB8AC3E}">
        <p14:creationId xmlns:p14="http://schemas.microsoft.com/office/powerpoint/2010/main" val="30061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smtClean="0"/>
              <a:t>GIPSIE AJ+S: advance jamming and spoofing system </a:t>
            </a:r>
            <a:endParaRPr lang="en-GB" dirty="0"/>
          </a:p>
        </p:txBody>
      </p:sp>
      <p:sp>
        <p:nvSpPr>
          <p:cNvPr id="4" name="Foliennummernplatzhalter 3"/>
          <p:cNvSpPr>
            <a:spLocks noGrp="1"/>
          </p:cNvSpPr>
          <p:nvPr>
            <p:ph type="sldNum" sz="quarter" idx="10"/>
          </p:nvPr>
        </p:nvSpPr>
        <p:spPr/>
        <p:txBody>
          <a:bodyPr/>
          <a:lstStyle/>
          <a:p>
            <a:fld id="{73CA7936-19BD-481E-A996-E3AC2DD62C49}" type="slidenum">
              <a:rPr lang="de-AT" smtClean="0"/>
              <a:t>17</a:t>
            </a:fld>
            <a:endParaRPr lang="de-AT"/>
          </a:p>
        </p:txBody>
      </p:sp>
    </p:spTree>
    <p:extLst>
      <p:ext uri="{BB962C8B-B14F-4D97-AF65-F5344CB8AC3E}">
        <p14:creationId xmlns:p14="http://schemas.microsoft.com/office/powerpoint/2010/main" val="64044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 Titel und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68B2BC6-6455-CA48-99EC-0EE38347DBAD}"/>
              </a:ext>
            </a:extLst>
          </p:cNvPr>
          <p:cNvSpPr/>
          <p:nvPr userDrawn="1"/>
        </p:nvSpPr>
        <p:spPr>
          <a:xfrm>
            <a:off x="143829" y="6986588"/>
            <a:ext cx="13236318" cy="7953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Bildplatzhalter 27">
            <a:extLst>
              <a:ext uri="{FF2B5EF4-FFF2-40B4-BE49-F238E27FC236}">
                <a16:creationId xmlns:a16="http://schemas.microsoft.com/office/drawing/2014/main" id="{882662DD-8F43-4A4F-A44C-6D9C447ECE61}"/>
              </a:ext>
            </a:extLst>
          </p:cNvPr>
          <p:cNvSpPr>
            <a:spLocks noGrp="1"/>
          </p:cNvSpPr>
          <p:nvPr>
            <p:ph type="pic" sz="quarter" idx="10" hasCustomPrompt="1"/>
          </p:nvPr>
        </p:nvSpPr>
        <p:spPr>
          <a:xfrm>
            <a:off x="0" y="0"/>
            <a:ext cx="9576699" cy="7781925"/>
          </a:xfrm>
          <a:custGeom>
            <a:avLst/>
            <a:gdLst>
              <a:gd name="connsiteX0" fmla="*/ 0 w 9576699"/>
              <a:gd name="connsiteY0" fmla="*/ 0 h 7781925"/>
              <a:gd name="connsiteX1" fmla="*/ 6390587 w 9576699"/>
              <a:gd name="connsiteY1" fmla="*/ 0 h 7781925"/>
              <a:gd name="connsiteX2" fmla="*/ 7488849 w 9576699"/>
              <a:gd name="connsiteY2" fmla="*/ 0 h 7781925"/>
              <a:gd name="connsiteX3" fmla="*/ 9576699 w 9576699"/>
              <a:gd name="connsiteY3" fmla="*/ 0 h 7781925"/>
              <a:gd name="connsiteX4" fmla="*/ 8514662 w 9576699"/>
              <a:gd name="connsiteY4" fmla="*/ 7781925 h 7781925"/>
              <a:gd name="connsiteX5" fmla="*/ 7488849 w 9576699"/>
              <a:gd name="connsiteY5" fmla="*/ 7781925 h 7781925"/>
              <a:gd name="connsiteX6" fmla="*/ 5328549 w 9576699"/>
              <a:gd name="connsiteY6" fmla="*/ 7781925 h 7781925"/>
              <a:gd name="connsiteX7" fmla="*/ 0 w 9576699"/>
              <a:gd name="connsiteY7" fmla="*/ 7781925 h 778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6699" h="7781925">
                <a:moveTo>
                  <a:pt x="0" y="0"/>
                </a:moveTo>
                <a:lnTo>
                  <a:pt x="6390587" y="0"/>
                </a:lnTo>
                <a:lnTo>
                  <a:pt x="7488849" y="0"/>
                </a:lnTo>
                <a:lnTo>
                  <a:pt x="9576699" y="0"/>
                </a:lnTo>
                <a:lnTo>
                  <a:pt x="8514662" y="7781925"/>
                </a:lnTo>
                <a:lnTo>
                  <a:pt x="7488849" y="7781925"/>
                </a:lnTo>
                <a:lnTo>
                  <a:pt x="5328549" y="7781925"/>
                </a:lnTo>
                <a:lnTo>
                  <a:pt x="0" y="7781925"/>
                </a:lnTo>
                <a:close/>
              </a:path>
            </a:pathLst>
          </a:custGeom>
          <a:solidFill>
            <a:schemeClr val="bg2"/>
          </a:solidFill>
        </p:spPr>
        <p:txBody>
          <a:bodyPr wrap="square">
            <a:noAutofit/>
          </a:bodyPr>
          <a:lstStyle>
            <a:lvl1pPr marL="0" indent="0" algn="l">
              <a:buFont typeface="Arial" panose="020B0604020202020204" pitchFamily="34" charset="0"/>
              <a:buNone/>
              <a:defRPr/>
            </a:lvl1pPr>
          </a:lstStyle>
          <a:p>
            <a:r>
              <a:rPr lang="de-DE" dirty="0"/>
              <a:t>Bild durch klicken auf Symbol hinzufügen</a:t>
            </a:r>
          </a:p>
        </p:txBody>
      </p:sp>
      <p:pic>
        <p:nvPicPr>
          <p:cNvPr id="31" name="Grafik 30">
            <a:extLst>
              <a:ext uri="{FF2B5EF4-FFF2-40B4-BE49-F238E27FC236}">
                <a16:creationId xmlns:a16="http://schemas.microsoft.com/office/drawing/2014/main" id="{3918FBD1-3470-8D42-933A-3B69B67828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63" t="1310" b="69043"/>
          <a:stretch/>
        </p:blipFill>
        <p:spPr>
          <a:xfrm>
            <a:off x="17183595" y="5898436"/>
            <a:ext cx="5999246" cy="2168711"/>
          </a:xfrm>
          <a:prstGeom prst="rect">
            <a:avLst/>
          </a:prstGeom>
        </p:spPr>
      </p:pic>
      <p:pic>
        <p:nvPicPr>
          <p:cNvPr id="7" name="Grafik 6">
            <a:extLst>
              <a:ext uri="{FF2B5EF4-FFF2-40B4-BE49-F238E27FC236}">
                <a16:creationId xmlns:a16="http://schemas.microsoft.com/office/drawing/2014/main" id="{9173A063-A259-D94C-B440-F16816F3DF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92950" y="505104"/>
            <a:ext cx="3446520" cy="1342800"/>
          </a:xfrm>
          <a:prstGeom prst="rect">
            <a:avLst/>
          </a:prstGeom>
        </p:spPr>
      </p:pic>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3285" y="3055821"/>
            <a:ext cx="2860569" cy="907151"/>
          </a:xfrm>
          <a:prstGeom prst="rect">
            <a:avLst/>
          </a:prstGeom>
        </p:spPr>
      </p:pic>
      <p:pic>
        <p:nvPicPr>
          <p:cNvPr id="5" name="Grafik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94815" y="4413274"/>
            <a:ext cx="4730914" cy="3366228"/>
          </a:xfrm>
          <a:prstGeom prst="rect">
            <a:avLst/>
          </a:prstGeom>
        </p:spPr>
      </p:pic>
    </p:spTree>
    <p:extLst>
      <p:ext uri="{BB962C8B-B14F-4D97-AF65-F5344CB8AC3E}">
        <p14:creationId xmlns:p14="http://schemas.microsoft.com/office/powerpoint/2010/main" val="122029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8064" y="218479"/>
            <a:ext cx="12312651" cy="1152133"/>
          </a:xfrm>
        </p:spPr>
        <p:txBody>
          <a:bodyPr bIns="0" anchor="b" anchorCtr="0"/>
          <a:lstStyle>
            <a:lvl1pPr algn="l">
              <a:defRPr/>
            </a:lvl1pPr>
          </a:lstStyle>
          <a:p>
            <a:r>
              <a:rPr lang="de-DE" dirty="0"/>
              <a:t>Titelmasterformat durch Klicken bearbeiten</a:t>
            </a:r>
            <a:endParaRPr lang="de-AT" dirty="0"/>
          </a:p>
        </p:txBody>
      </p:sp>
      <p:sp>
        <p:nvSpPr>
          <p:cNvPr id="6" name="Textplatzhalter 2"/>
          <p:cNvSpPr>
            <a:spLocks noGrp="1"/>
          </p:cNvSpPr>
          <p:nvPr>
            <p:ph idx="1" hasCustomPrompt="1"/>
          </p:nvPr>
        </p:nvSpPr>
        <p:spPr>
          <a:xfrm>
            <a:off x="1008064" y="1658939"/>
            <a:ext cx="12312651" cy="5327650"/>
          </a:xfrm>
          <a:prstGeom prst="rect">
            <a:avLst/>
          </a:prstGeom>
        </p:spPr>
        <p:txBody>
          <a:bodyPr vert="horz" lIns="0" tIns="0" rIns="0" bIns="0" rtlCol="0">
            <a:normAutofit/>
          </a:bodyPr>
          <a:lstStyle>
            <a:lvl1pPr marL="480097" indent="-480097">
              <a:buFontTx/>
              <a:buBlip>
                <a:blip r:embed="rId2"/>
              </a:buBlip>
              <a:defRPr/>
            </a:lvl1pPr>
            <a:lvl2pPr marL="973054" indent="-492957">
              <a:buFontTx/>
              <a:buBlip>
                <a:blip r:embed="rId2"/>
              </a:buBlip>
              <a:defRPr/>
            </a:lvl2pPr>
            <a:lvl3pPr marL="1333126" indent="-360072">
              <a:buFontTx/>
              <a:buBlip>
                <a:blip r:embed="rId2"/>
              </a:buBlip>
              <a:defRPr/>
            </a:lvl3pPr>
            <a:lvl4pPr marL="1573175" indent="-240049">
              <a:buFontTx/>
              <a:buBlip>
                <a:blip r:embed="rId2"/>
              </a:buBlip>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5422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8064" y="315099"/>
            <a:ext cx="12312651" cy="1055513"/>
          </a:xfrm>
        </p:spPr>
        <p:txBody>
          <a:bodyPr bIns="0"/>
          <a:lstStyle>
            <a:lvl1pPr algn="l">
              <a:defRPr/>
            </a:lvl1pPr>
          </a:lstStyle>
          <a:p>
            <a:r>
              <a:rPr lang="de-DE" dirty="0"/>
              <a:t>Titelmasterformat durch Klicken bearbeiten</a:t>
            </a:r>
            <a:endParaRPr lang="de-AT" dirty="0"/>
          </a:p>
        </p:txBody>
      </p:sp>
      <p:sp>
        <p:nvSpPr>
          <p:cNvPr id="3" name="Inhaltsplatzhalter 2"/>
          <p:cNvSpPr>
            <a:spLocks noGrp="1"/>
          </p:cNvSpPr>
          <p:nvPr>
            <p:ph sz="half" idx="1" hasCustomPrompt="1"/>
          </p:nvPr>
        </p:nvSpPr>
        <p:spPr>
          <a:xfrm>
            <a:off x="1008062" y="1675620"/>
            <a:ext cx="5616576" cy="4683185"/>
          </a:xfrm>
        </p:spPr>
        <p:txBody>
          <a:bodyPr>
            <a:normAutofit/>
          </a:bodyPr>
          <a:lstStyle>
            <a:lvl1pPr>
              <a:spcBef>
                <a:spcPts val="1200"/>
              </a:spcBef>
              <a:defRPr sz="2800"/>
            </a:lvl1pPr>
            <a:lvl2pPr marL="848742" indent="-368646">
              <a:defRPr sz="2400"/>
            </a:lvl2pPr>
            <a:lvl3pPr marL="1208815" indent="-360072">
              <a:defRPr sz="2000"/>
            </a:lvl3pPr>
            <a:lvl4pPr marL="1453150" indent="-244334">
              <a:defRPr sz="1600"/>
            </a:lvl4pPr>
            <a:lvl5pPr marL="1453150" indent="0">
              <a:buNone/>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7359649" y="1675620"/>
            <a:ext cx="5961063" cy="4683185"/>
          </a:xfrm>
        </p:spPr>
        <p:txBody>
          <a:bodyPr>
            <a:normAutofit/>
          </a:bodyPr>
          <a:lstStyle>
            <a:lvl1pPr>
              <a:spcBef>
                <a:spcPts val="1200"/>
              </a:spcBef>
              <a:defRPr sz="2800"/>
            </a:lvl1pPr>
            <a:lvl2pPr marL="844455" indent="-355785">
              <a:defRPr sz="2400"/>
            </a:lvl2pPr>
            <a:lvl3pPr marL="1208815" indent="-360072">
              <a:defRPr sz="2000"/>
            </a:lvl3pPr>
            <a:lvl4pPr marL="1457437" indent="-240049">
              <a:defRPr sz="1600"/>
            </a:lvl4pPr>
            <a:lvl5pPr marL="1697484" indent="-244334">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9015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Zwei Inhalte - breit - schmal">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1008063" y="1201744"/>
            <a:ext cx="12312649" cy="6073770"/>
          </a:xfrm>
        </p:spPr>
        <p:txBody>
          <a:bodyPr/>
          <a:lstStyle>
            <a:lvl1pPr>
              <a:spcBef>
                <a:spcPts val="1200"/>
              </a:spcBef>
              <a:defRPr sz="3200"/>
            </a:lvl1pPr>
            <a:lvl2pPr marL="848742" indent="-368646">
              <a:defRPr sz="2800"/>
            </a:lvl2pPr>
            <a:lvl3pPr marL="1208815" indent="-360072">
              <a:defRPr sz="2400"/>
            </a:lvl3pPr>
            <a:lvl4pPr marL="1453150" indent="-244334">
              <a:defRPr sz="2100"/>
            </a:lvl4pPr>
            <a:lvl5pPr marL="1697484" indent="-244334">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2" y="1201744"/>
            <a:ext cx="691277" cy="360261"/>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pic>
        <p:nvPicPr>
          <p:cNvPr id="6" name="Grafik 5">
            <a:extLst>
              <a:ext uri="{FF2B5EF4-FFF2-40B4-BE49-F238E27FC236}">
                <a16:creationId xmlns:a16="http://schemas.microsoft.com/office/drawing/2014/main" id="{7F44B5FA-D813-7F49-9438-8B36DE5AF1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8000" y="54000"/>
            <a:ext cx="1224167" cy="476948"/>
          </a:xfrm>
          <a:prstGeom prst="rect">
            <a:avLst/>
          </a:prstGeom>
        </p:spPr>
      </p:pic>
      <p:pic>
        <p:nvPicPr>
          <p:cNvPr id="7" name="Grafik 6">
            <a:extLst>
              <a:ext uri="{FF2B5EF4-FFF2-40B4-BE49-F238E27FC236}">
                <a16:creationId xmlns:a16="http://schemas.microsoft.com/office/drawing/2014/main" id="{D5761A34-7B79-7D4B-A1FA-63B7ED5120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41" y="146442"/>
            <a:ext cx="11916000" cy="78881"/>
          </a:xfrm>
          <a:prstGeom prst="rect">
            <a:avLst/>
          </a:prstGeom>
        </p:spPr>
      </p:pic>
      <p:sp>
        <p:nvSpPr>
          <p:cNvPr id="10" name="Fußzeilenplatzhalter 3">
            <a:extLst>
              <a:ext uri="{FF2B5EF4-FFF2-40B4-BE49-F238E27FC236}">
                <a16:creationId xmlns:a16="http://schemas.microsoft.com/office/drawing/2014/main" id="{3116FDB6-578B-0D49-B971-7E2A09777D5B}"/>
              </a:ext>
            </a:extLst>
          </p:cNvPr>
          <p:cNvSpPr>
            <a:spLocks noGrp="1"/>
          </p:cNvSpPr>
          <p:nvPr>
            <p:ph type="ftr" sz="quarter" idx="3"/>
          </p:nvPr>
        </p:nvSpPr>
        <p:spPr>
          <a:xfrm>
            <a:off x="4579938" y="7347442"/>
            <a:ext cx="4665662" cy="2789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Tree>
    <p:extLst>
      <p:ext uri="{BB962C8B-B14F-4D97-AF65-F5344CB8AC3E}">
        <p14:creationId xmlns:p14="http://schemas.microsoft.com/office/powerpoint/2010/main" val="38297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08064" y="575955"/>
            <a:ext cx="12312651" cy="794657"/>
          </a:xfrm>
          <a:prstGeom prst="rect">
            <a:avLst/>
          </a:prstGeom>
        </p:spPr>
        <p:txBody>
          <a:bodyPr vert="horz" lIns="0" tIns="0" rIns="0" bIns="0" rtlCol="0" anchor="b"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1008064" y="1658938"/>
            <a:ext cx="12312651" cy="532765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pic>
        <p:nvPicPr>
          <p:cNvPr id="8" name="Grafik 7">
            <a:extLst>
              <a:ext uri="{FF2B5EF4-FFF2-40B4-BE49-F238E27FC236}">
                <a16:creationId xmlns:a16="http://schemas.microsoft.com/office/drawing/2014/main" id="{4B081AD4-B2F5-454B-9242-75B3ED5AD9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1" y="290462"/>
            <a:ext cx="0" cy="0"/>
          </a:xfrm>
          <a:prstGeom prst="rect">
            <a:avLst/>
          </a:prstGeom>
        </p:spPr>
      </p:pic>
      <p:sp>
        <p:nvSpPr>
          <p:cNvPr id="9" name="Foliennummernplatzhalter 5">
            <a:extLst>
              <a:ext uri="{FF2B5EF4-FFF2-40B4-BE49-F238E27FC236}">
                <a16:creationId xmlns:a16="http://schemas.microsoft.com/office/drawing/2014/main" id="{BC377622-0C8D-F142-81E2-14D84C9F448D}"/>
              </a:ext>
            </a:extLst>
          </p:cNvPr>
          <p:cNvSpPr txBox="1">
            <a:spLocks/>
          </p:cNvSpPr>
          <p:nvPr userDrawn="1"/>
        </p:nvSpPr>
        <p:spPr>
          <a:xfrm>
            <a:off x="172652" y="7203422"/>
            <a:ext cx="619267" cy="360261"/>
          </a:xfrm>
          <a:prstGeom prst="rect">
            <a:avLst/>
          </a:prstGeom>
        </p:spPr>
        <p:txBody>
          <a:bodyPr lIns="0" tIns="0" rIns="0" bIns="0" anchor="b" anchorCtr="0"/>
          <a:lstStyle>
            <a:defPPr>
              <a:defRPr lang="de-DE"/>
            </a:defPPr>
            <a:lvl1pPr marL="0" algn="r" defTabSz="1382679"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691339" algn="l" defTabSz="1382679" rtl="0" eaLnBrk="1" latinLnBrk="0" hangingPunct="1">
              <a:defRPr sz="2700" kern="1200">
                <a:solidFill>
                  <a:schemeClr val="tx1"/>
                </a:solidFill>
                <a:latin typeface="+mn-lt"/>
                <a:ea typeface="+mn-ea"/>
                <a:cs typeface="+mn-cs"/>
              </a:defRPr>
            </a:lvl2pPr>
            <a:lvl3pPr marL="1382679" algn="l" defTabSz="1382679" rtl="0" eaLnBrk="1" latinLnBrk="0" hangingPunct="1">
              <a:defRPr sz="2700" kern="1200">
                <a:solidFill>
                  <a:schemeClr val="tx1"/>
                </a:solidFill>
                <a:latin typeface="+mn-lt"/>
                <a:ea typeface="+mn-ea"/>
                <a:cs typeface="+mn-cs"/>
              </a:defRPr>
            </a:lvl3pPr>
            <a:lvl4pPr marL="2074018" algn="l" defTabSz="1382679" rtl="0" eaLnBrk="1" latinLnBrk="0" hangingPunct="1">
              <a:defRPr sz="2700" kern="1200">
                <a:solidFill>
                  <a:schemeClr val="tx1"/>
                </a:solidFill>
                <a:latin typeface="+mn-lt"/>
                <a:ea typeface="+mn-ea"/>
                <a:cs typeface="+mn-cs"/>
              </a:defRPr>
            </a:lvl4pPr>
            <a:lvl5pPr marL="2765357" algn="l" defTabSz="1382679" rtl="0" eaLnBrk="1" latinLnBrk="0" hangingPunct="1">
              <a:defRPr sz="2700" kern="1200">
                <a:solidFill>
                  <a:schemeClr val="tx1"/>
                </a:solidFill>
                <a:latin typeface="+mn-lt"/>
                <a:ea typeface="+mn-ea"/>
                <a:cs typeface="+mn-cs"/>
              </a:defRPr>
            </a:lvl5pPr>
            <a:lvl6pPr marL="3456696" algn="l" defTabSz="1382679" rtl="0" eaLnBrk="1" latinLnBrk="0" hangingPunct="1">
              <a:defRPr sz="2700" kern="1200">
                <a:solidFill>
                  <a:schemeClr val="tx1"/>
                </a:solidFill>
                <a:latin typeface="+mn-lt"/>
                <a:ea typeface="+mn-ea"/>
                <a:cs typeface="+mn-cs"/>
              </a:defRPr>
            </a:lvl6pPr>
            <a:lvl7pPr marL="4148035" algn="l" defTabSz="1382679" rtl="0" eaLnBrk="1" latinLnBrk="0" hangingPunct="1">
              <a:defRPr sz="2700" kern="1200">
                <a:solidFill>
                  <a:schemeClr val="tx1"/>
                </a:solidFill>
                <a:latin typeface="+mn-lt"/>
                <a:ea typeface="+mn-ea"/>
                <a:cs typeface="+mn-cs"/>
              </a:defRPr>
            </a:lvl7pPr>
            <a:lvl8pPr marL="4839375" algn="l" defTabSz="1382679" rtl="0" eaLnBrk="1" latinLnBrk="0" hangingPunct="1">
              <a:defRPr sz="2700" kern="1200">
                <a:solidFill>
                  <a:schemeClr val="tx1"/>
                </a:solidFill>
                <a:latin typeface="+mn-lt"/>
                <a:ea typeface="+mn-ea"/>
                <a:cs typeface="+mn-cs"/>
              </a:defRPr>
            </a:lvl8pPr>
            <a:lvl9pPr marL="5530714" algn="l" defTabSz="1382679" rtl="0" eaLnBrk="1" latinLnBrk="0" hangingPunct="1">
              <a:defRPr sz="2700" kern="1200">
                <a:solidFill>
                  <a:schemeClr val="tx1"/>
                </a:solidFill>
                <a:latin typeface="+mn-lt"/>
                <a:ea typeface="+mn-ea"/>
                <a:cs typeface="+mn-cs"/>
              </a:defRPr>
            </a:lvl9pPr>
          </a:lstStyle>
          <a:p>
            <a:fld id="{882D1A77-C809-4D0D-9BEE-B2D6A0E27014}" type="slidenum">
              <a:rPr lang="en-US" sz="1800" smtClean="0"/>
              <a:pPr/>
              <a:t>‹Nr.›</a:t>
            </a:fld>
            <a:endParaRPr lang="en-US" sz="1800" dirty="0"/>
          </a:p>
        </p:txBody>
      </p:sp>
      <p:pic>
        <p:nvPicPr>
          <p:cNvPr id="14" name="Grafik 13">
            <a:extLst>
              <a:ext uri="{FF2B5EF4-FFF2-40B4-BE49-F238E27FC236}">
                <a16:creationId xmlns:a16="http://schemas.microsoft.com/office/drawing/2014/main" id="{DC63853A-EC02-8344-8878-487570AF6A3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950523" y="7130344"/>
            <a:ext cx="1441440" cy="561600"/>
          </a:xfrm>
          <a:prstGeom prst="rect">
            <a:avLst/>
          </a:prstGeom>
        </p:spPr>
      </p:pic>
      <p:pic>
        <p:nvPicPr>
          <p:cNvPr id="15" name="Grafik 14">
            <a:extLst>
              <a:ext uri="{FF2B5EF4-FFF2-40B4-BE49-F238E27FC236}">
                <a16:creationId xmlns:a16="http://schemas.microsoft.com/office/drawing/2014/main" id="{4959DFC5-DA8B-4441-BE57-8874A13C78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063" y="7419452"/>
            <a:ext cx="10836000" cy="72538"/>
          </a:xfrm>
          <a:prstGeom prst="rect">
            <a:avLst/>
          </a:prstGeom>
        </p:spPr>
      </p:pic>
    </p:spTree>
    <p:extLst>
      <p:ext uri="{BB962C8B-B14F-4D97-AF65-F5344CB8AC3E}">
        <p14:creationId xmlns:p14="http://schemas.microsoft.com/office/powerpoint/2010/main" val="4213535955"/>
      </p:ext>
    </p:extLst>
  </p:cSld>
  <p:clrMap bg1="lt1" tx1="dk1" bg2="lt2" tx2="dk2" accent1="accent1" accent2="accent2" accent3="accent3" accent4="accent4" accent5="accent5" accent6="accent6" hlink="hlink" folHlink="folHlink"/>
  <p:sldLayoutIdLst>
    <p:sldLayoutId id="2147483720" r:id="rId1"/>
    <p:sldLayoutId id="2147483724" r:id="rId2"/>
    <p:sldLayoutId id="2147483727" r:id="rId3"/>
    <p:sldLayoutId id="21474837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34533" rtl="0" eaLnBrk="1" latinLnBrk="0" hangingPunct="1">
        <a:lnSpc>
          <a:spcPct val="90000"/>
        </a:lnSpc>
        <a:spcBef>
          <a:spcPct val="0"/>
        </a:spcBef>
        <a:buNone/>
        <a:defRPr sz="3600" b="1" i="1" kern="1200">
          <a:solidFill>
            <a:schemeClr val="tx1"/>
          </a:solidFill>
          <a:latin typeface="Trebuchet MS" panose="020B0703020202090204" pitchFamily="34" charset="0"/>
          <a:ea typeface="Verdana" panose="020B0604030504040204" pitchFamily="34" charset="0"/>
          <a:cs typeface="Verdana" panose="020B0604030504040204" pitchFamily="34" charset="0"/>
        </a:defRPr>
      </a:lvl1pPr>
    </p:titleStyle>
    <p:bodyStyle>
      <a:lvl1pPr marL="480097" indent="-480097" algn="l" defTabSz="1234533" rtl="0" eaLnBrk="1" latinLnBrk="0" hangingPunct="1">
        <a:lnSpc>
          <a:spcPct val="120000"/>
        </a:lnSpc>
        <a:spcBef>
          <a:spcPts val="1200"/>
        </a:spcBef>
        <a:spcAft>
          <a:spcPts val="0"/>
        </a:spcAft>
        <a:buSzPct val="84000"/>
        <a:buFontTx/>
        <a:buBlip>
          <a:blip r:embed="rId8"/>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8"/>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8"/>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8"/>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9"/>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e-DE"/>
      </a:defPPr>
      <a:lvl1pPr marL="0" algn="l" defTabSz="1234533" rtl="0" eaLnBrk="1" latinLnBrk="0" hangingPunct="1">
        <a:defRPr sz="2400" kern="1200">
          <a:solidFill>
            <a:schemeClr val="tx1"/>
          </a:solidFill>
          <a:latin typeface="+mn-lt"/>
          <a:ea typeface="+mn-ea"/>
          <a:cs typeface="+mn-cs"/>
        </a:defRPr>
      </a:lvl1pPr>
      <a:lvl2pPr marL="617268" algn="l" defTabSz="1234533" rtl="0" eaLnBrk="1" latinLnBrk="0" hangingPunct="1">
        <a:defRPr sz="2400" kern="1200">
          <a:solidFill>
            <a:schemeClr val="tx1"/>
          </a:solidFill>
          <a:latin typeface="+mn-lt"/>
          <a:ea typeface="+mn-ea"/>
          <a:cs typeface="+mn-cs"/>
        </a:defRPr>
      </a:lvl2pPr>
      <a:lvl3pPr marL="1234533" algn="l" defTabSz="1234533" rtl="0" eaLnBrk="1" latinLnBrk="0" hangingPunct="1">
        <a:defRPr sz="2400" kern="1200">
          <a:solidFill>
            <a:schemeClr val="tx1"/>
          </a:solidFill>
          <a:latin typeface="+mn-lt"/>
          <a:ea typeface="+mn-ea"/>
          <a:cs typeface="+mn-cs"/>
        </a:defRPr>
      </a:lvl3pPr>
      <a:lvl4pPr marL="1851801" algn="l" defTabSz="1234533" rtl="0" eaLnBrk="1" latinLnBrk="0" hangingPunct="1">
        <a:defRPr sz="2400" kern="1200">
          <a:solidFill>
            <a:schemeClr val="tx1"/>
          </a:solidFill>
          <a:latin typeface="+mn-lt"/>
          <a:ea typeface="+mn-ea"/>
          <a:cs typeface="+mn-cs"/>
        </a:defRPr>
      </a:lvl4pPr>
      <a:lvl5pPr marL="2469068" algn="l" defTabSz="1234533" rtl="0" eaLnBrk="1" latinLnBrk="0" hangingPunct="1">
        <a:defRPr sz="2400" kern="1200">
          <a:solidFill>
            <a:schemeClr val="tx1"/>
          </a:solidFill>
          <a:latin typeface="+mn-lt"/>
          <a:ea typeface="+mn-ea"/>
          <a:cs typeface="+mn-cs"/>
        </a:defRPr>
      </a:lvl5pPr>
      <a:lvl6pPr marL="3086337" algn="l" defTabSz="1234533" rtl="0" eaLnBrk="1" latinLnBrk="0" hangingPunct="1">
        <a:defRPr sz="2400" kern="1200">
          <a:solidFill>
            <a:schemeClr val="tx1"/>
          </a:solidFill>
          <a:latin typeface="+mn-lt"/>
          <a:ea typeface="+mn-ea"/>
          <a:cs typeface="+mn-cs"/>
        </a:defRPr>
      </a:lvl6pPr>
      <a:lvl7pPr marL="3703603" algn="l" defTabSz="1234533" rtl="0" eaLnBrk="1" latinLnBrk="0" hangingPunct="1">
        <a:defRPr sz="2400" kern="1200">
          <a:solidFill>
            <a:schemeClr val="tx1"/>
          </a:solidFill>
          <a:latin typeface="+mn-lt"/>
          <a:ea typeface="+mn-ea"/>
          <a:cs typeface="+mn-cs"/>
        </a:defRPr>
      </a:lvl7pPr>
      <a:lvl8pPr marL="4320870" algn="l" defTabSz="1234533" rtl="0" eaLnBrk="1" latinLnBrk="0" hangingPunct="1">
        <a:defRPr sz="2400" kern="1200">
          <a:solidFill>
            <a:schemeClr val="tx1"/>
          </a:solidFill>
          <a:latin typeface="+mn-lt"/>
          <a:ea typeface="+mn-ea"/>
          <a:cs typeface="+mn-cs"/>
        </a:defRPr>
      </a:lvl8pPr>
      <a:lvl9pPr marL="4938138" algn="l" defTabSz="123453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8392" userDrawn="1">
          <p15:clr>
            <a:srgbClr val="F26B43"/>
          </p15:clr>
        </p15:guide>
        <p15:guide id="4" pos="4173" userDrawn="1">
          <p15:clr>
            <a:srgbClr val="F26B43"/>
          </p15:clr>
        </p15:guide>
        <p15:guide id="6" pos="635" userDrawn="1">
          <p15:clr>
            <a:srgbClr val="F26B43"/>
          </p15:clr>
        </p15:guide>
        <p15:guide id="7" pos="4636" userDrawn="1">
          <p15:clr>
            <a:srgbClr val="F26B43"/>
          </p15:clr>
        </p15:guide>
        <p15:guide id="8" orient="horz" pos="863" userDrawn="1">
          <p15:clr>
            <a:srgbClr val="F26B43"/>
          </p15:clr>
        </p15:guide>
        <p15:guide id="9" orient="horz" pos="4401" userDrawn="1">
          <p15:clr>
            <a:srgbClr val="F26B43"/>
          </p15:clr>
        </p15:guide>
        <p15:guide id="10" orient="horz" pos="10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11">
            <a:extLst>
              <a:ext uri="{FF2B5EF4-FFF2-40B4-BE49-F238E27FC236}">
                <a16:creationId xmlns:a16="http://schemas.microsoft.com/office/drawing/2014/main" id="{13E32683-AF70-2443-B40C-854211DD8BF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027" r="17027"/>
          <a:stretch/>
        </p:blipFill>
        <p:spPr>
          <a:xfrm>
            <a:off x="0" y="0"/>
            <a:ext cx="9576699" cy="7781925"/>
          </a:xfrm>
        </p:spPr>
      </p:pic>
      <p:sp>
        <p:nvSpPr>
          <p:cNvPr id="5" name="Textfeld 4">
            <a:extLst>
              <a:ext uri="{FF2B5EF4-FFF2-40B4-BE49-F238E27FC236}">
                <a16:creationId xmlns:a16="http://schemas.microsoft.com/office/drawing/2014/main" id="{EEEB1AC5-74E6-DB4B-AFD5-B5EB96629BD1}"/>
              </a:ext>
            </a:extLst>
          </p:cNvPr>
          <p:cNvSpPr txBox="1"/>
          <p:nvPr/>
        </p:nvSpPr>
        <p:spPr>
          <a:xfrm>
            <a:off x="575889" y="4316085"/>
            <a:ext cx="7618000" cy="3262432"/>
          </a:xfrm>
          <a:prstGeom prst="rect">
            <a:avLst/>
          </a:prstGeom>
          <a:noFill/>
        </p:spPr>
        <p:txBody>
          <a:bodyPr wrap="square" lIns="0" tIns="0" rIns="0" bIns="0" rtlCol="0" anchor="b" anchorCtr="0">
            <a:spAutoFit/>
          </a:bodyPr>
          <a:lstStyle/>
          <a:p>
            <a:r>
              <a:rPr lang="en-US" sz="4800" b="1" i="1" dirty="0">
                <a:solidFill>
                  <a:schemeClr val="accent3">
                    <a:lumMod val="75000"/>
                  </a:schemeClr>
                </a:solidFill>
                <a:latin typeface="Trebuchet MS" panose="020B0703020202090204" pitchFamily="34" charset="0"/>
              </a:rPr>
              <a:t>Analysis of GNSS Spaceborne </a:t>
            </a:r>
            <a:r>
              <a:rPr lang="en-US" sz="4800" b="1" i="1" dirty="0" smtClean="0">
                <a:solidFill>
                  <a:schemeClr val="accent3">
                    <a:lumMod val="75000"/>
                  </a:schemeClr>
                </a:solidFill>
                <a:latin typeface="Trebuchet MS" panose="020B0703020202090204" pitchFamily="34" charset="0"/>
              </a:rPr>
              <a:t>Resilience</a:t>
            </a:r>
          </a:p>
          <a:p>
            <a:r>
              <a:rPr lang="en-US" sz="2800" b="1" i="1" dirty="0" smtClean="0">
                <a:solidFill>
                  <a:schemeClr val="accent3">
                    <a:lumMod val="75000"/>
                  </a:schemeClr>
                </a:solidFill>
                <a:latin typeface="Trebuchet MS" panose="020B0703020202090204" pitchFamily="34" charset="0"/>
              </a:rPr>
              <a:t>Final presentation</a:t>
            </a:r>
          </a:p>
          <a:p>
            <a:endParaRPr lang="en-US" sz="2800" b="1" i="1" dirty="0">
              <a:solidFill>
                <a:schemeClr val="accent3">
                  <a:lumMod val="75000"/>
                </a:schemeClr>
              </a:solidFill>
              <a:latin typeface="Trebuchet MS" panose="020B0703020202090204" pitchFamily="34" charset="0"/>
            </a:endParaRPr>
          </a:p>
          <a:p>
            <a:r>
              <a:rPr lang="en-US" sz="2000" i="1" dirty="0" smtClean="0">
                <a:latin typeface="Trebuchet MS" panose="020B0703020202090204" pitchFamily="34" charset="0"/>
              </a:rPr>
              <a:t>C4000133305/20/NL/CRS/</a:t>
            </a:r>
            <a:r>
              <a:rPr lang="en-US" sz="2000" i="1" dirty="0" err="1" smtClean="0">
                <a:latin typeface="Trebuchet MS" panose="020B0703020202090204" pitchFamily="34" charset="0"/>
              </a:rPr>
              <a:t>hh</a:t>
            </a:r>
            <a:endParaRPr lang="en-US" sz="2000" i="1" dirty="0" smtClean="0">
              <a:latin typeface="Trebuchet MS" panose="020B0703020202090204" pitchFamily="34" charset="0"/>
            </a:endParaRPr>
          </a:p>
          <a:p>
            <a:endParaRPr lang="en-US" sz="2000" i="1" dirty="0">
              <a:latin typeface="Trebuchet MS" panose="020B0703020202090204" pitchFamily="34" charset="0"/>
            </a:endParaRPr>
          </a:p>
          <a:p>
            <a:r>
              <a:rPr lang="de-DE" sz="2000" i="1" dirty="0">
                <a:latin typeface="Trebuchet MS" panose="020B0703020202090204" pitchFamily="34" charset="0"/>
              </a:rPr>
              <a:t> </a:t>
            </a:r>
            <a:r>
              <a:rPr lang="de-DE" sz="2000" i="1" dirty="0" smtClean="0">
                <a:latin typeface="Trebuchet MS" panose="020B0703020202090204" pitchFamily="34" charset="0"/>
              </a:rPr>
              <a:t>             - ESTEC - </a:t>
            </a:r>
            <a:r>
              <a:rPr lang="de-DE" sz="2000" i="1" dirty="0" err="1" smtClean="0">
                <a:latin typeface="Trebuchet MS" panose="020B0703020202090204" pitchFamily="34" charset="0"/>
              </a:rPr>
              <a:t>Noordwjik</a:t>
            </a:r>
            <a:r>
              <a:rPr lang="de-DE" sz="2000" i="1" dirty="0" smtClean="0">
                <a:latin typeface="Trebuchet MS" panose="020B0703020202090204" pitchFamily="34" charset="0"/>
              </a:rPr>
              <a:t> 2023-06-14</a:t>
            </a:r>
            <a:endParaRPr lang="de-DE" sz="2000" dirty="0"/>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839" y="6866653"/>
            <a:ext cx="1683438" cy="1056869"/>
          </a:xfrm>
          <a:prstGeom prst="rect">
            <a:avLst/>
          </a:prstGeom>
        </p:spPr>
      </p:pic>
    </p:spTree>
    <p:extLst>
      <p:ext uri="{BB962C8B-B14F-4D97-AF65-F5344CB8AC3E}">
        <p14:creationId xmlns:p14="http://schemas.microsoft.com/office/powerpoint/2010/main" val="380286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1"/>
              <a:t>RFI impact on GNSS signals</a:t>
            </a:r>
          </a:p>
        </p:txBody>
      </p:sp>
      <p:sp>
        <p:nvSpPr>
          <p:cNvPr id="3" name="Inhaltsplatzhalter 2"/>
          <p:cNvSpPr>
            <a:spLocks noGrp="1"/>
          </p:cNvSpPr>
          <p:nvPr>
            <p:ph idx="1"/>
          </p:nvPr>
        </p:nvSpPr>
        <p:spPr>
          <a:xfrm>
            <a:off x="1008064" y="1658939"/>
            <a:ext cx="11809525" cy="5688503"/>
          </a:xfrm>
        </p:spPr>
        <p:txBody>
          <a:bodyPr>
            <a:normAutofit fontScale="92500"/>
          </a:bodyPr>
          <a:lstStyle/>
          <a:p>
            <a:r>
              <a:rPr lang="en-GB" noProof="1" smtClean="0"/>
              <a:t>Can be expressed and simulated by Spectral Separation Coefficient (SSC)</a:t>
            </a:r>
          </a:p>
          <a:p>
            <a:r>
              <a:rPr lang="en-GB" noProof="1" smtClean="0"/>
              <a:t>SSC used to calculate loss in C/N</a:t>
            </a:r>
            <a:r>
              <a:rPr lang="en-GB" sz="1800" noProof="1" smtClean="0"/>
              <a:t>0</a:t>
            </a:r>
            <a:r>
              <a:rPr lang="en-GB" noProof="1" smtClean="0"/>
              <a:t> of GNSS signals by specific interference</a:t>
            </a:r>
          </a:p>
          <a:p>
            <a:r>
              <a:rPr lang="en-GB" noProof="1" smtClean="0"/>
              <a:t>C/N</a:t>
            </a:r>
            <a:r>
              <a:rPr lang="en-GB" sz="1800" noProof="1" smtClean="0"/>
              <a:t>0</a:t>
            </a:r>
            <a:r>
              <a:rPr lang="en-GB" noProof="1" smtClean="0"/>
              <a:t> is degraded depending on SSC and received power of interference</a:t>
            </a:r>
          </a:p>
          <a:p>
            <a:r>
              <a:rPr lang="en-GB" noProof="1" smtClean="0"/>
              <a:t>Effects:</a:t>
            </a:r>
          </a:p>
          <a:p>
            <a:pPr lvl="1"/>
            <a:r>
              <a:rPr lang="en-GB" noProof="1" smtClean="0"/>
              <a:t>Increased correlation and measurements noise</a:t>
            </a:r>
          </a:p>
          <a:p>
            <a:pPr lvl="1"/>
            <a:r>
              <a:rPr lang="en-GB" noProof="1" smtClean="0"/>
              <a:t>Increased bit error rate (BER)</a:t>
            </a:r>
          </a:p>
          <a:p>
            <a:pPr lvl="1"/>
            <a:r>
              <a:rPr lang="en-GB" noProof="1" smtClean="0"/>
              <a:t>Increased PVT noise</a:t>
            </a:r>
          </a:p>
          <a:p>
            <a:pPr lvl="1"/>
            <a:r>
              <a:rPr lang="en-GB" noProof="1" smtClean="0"/>
              <a:t>Loss of PVT availability</a:t>
            </a:r>
          </a:p>
          <a:p>
            <a:pPr lvl="1"/>
            <a:r>
              <a:rPr lang="en-GB" noProof="1" smtClean="0"/>
              <a:t>Loss of tracking</a:t>
            </a:r>
          </a:p>
          <a:p>
            <a:pPr lvl="2"/>
            <a:endParaRPr lang="en-GB" noProof="1" smtClean="0"/>
          </a:p>
        </p:txBody>
      </p:sp>
      <p:sp>
        <p:nvSpPr>
          <p:cNvPr id="5" name="Textfeld 4"/>
          <p:cNvSpPr txBox="1"/>
          <p:nvPr/>
        </p:nvSpPr>
        <p:spPr>
          <a:xfrm>
            <a:off x="11003023" y="51082"/>
            <a:ext cx="194121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risk assessment </a:t>
            </a:r>
            <a:r>
              <a:rPr lang="en-GB" sz="1400" i="1" dirty="0" smtClean="0">
                <a:solidFill>
                  <a:srgbClr val="FA6F06"/>
                </a:solidFill>
                <a:latin typeface="Trebuchet MS" panose="020B0603020202020204" pitchFamily="34" charset="0"/>
              </a:rPr>
              <a:t>1/5</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21368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Impact of Spoofing</a:t>
            </a:r>
          </a:p>
        </p:txBody>
      </p:sp>
      <p:sp>
        <p:nvSpPr>
          <p:cNvPr id="3" name="Inhaltsplatzhalter 2"/>
          <p:cNvSpPr>
            <a:spLocks noGrp="1"/>
          </p:cNvSpPr>
          <p:nvPr>
            <p:ph idx="1"/>
          </p:nvPr>
        </p:nvSpPr>
        <p:spPr>
          <a:xfrm>
            <a:off x="1008064" y="1658939"/>
            <a:ext cx="11809525" cy="5688503"/>
          </a:xfrm>
        </p:spPr>
        <p:txBody>
          <a:bodyPr>
            <a:normAutofit/>
          </a:bodyPr>
          <a:lstStyle/>
          <a:p>
            <a:r>
              <a:rPr lang="en-GB" dirty="0" smtClean="0"/>
              <a:t>Strictly </a:t>
            </a:r>
            <a:r>
              <a:rPr lang="en-GB" dirty="0"/>
              <a:t>similar to </a:t>
            </a:r>
            <a:r>
              <a:rPr lang="en-GB" dirty="0" smtClean="0"/>
              <a:t>impact </a:t>
            </a:r>
            <a:r>
              <a:rPr lang="en-GB" dirty="0"/>
              <a:t>of RFI </a:t>
            </a:r>
            <a:r>
              <a:rPr lang="en-GB" dirty="0" smtClean="0"/>
              <a:t>(causes C/N</a:t>
            </a:r>
            <a:r>
              <a:rPr lang="en-GB" sz="1800" dirty="0" smtClean="0"/>
              <a:t>0</a:t>
            </a:r>
            <a:r>
              <a:rPr lang="en-GB" dirty="0" smtClean="0"/>
              <a:t> </a:t>
            </a:r>
            <a:r>
              <a:rPr lang="en-GB" dirty="0"/>
              <a:t>degradation of </a:t>
            </a:r>
            <a:r>
              <a:rPr lang="en-GB" dirty="0" smtClean="0"/>
              <a:t>authentic signals)</a:t>
            </a:r>
          </a:p>
          <a:p>
            <a:r>
              <a:rPr lang="en-GB" dirty="0" smtClean="0"/>
              <a:t>Impact on GNSS </a:t>
            </a:r>
            <a:r>
              <a:rPr lang="en-GB" dirty="0"/>
              <a:t>receiver’s </a:t>
            </a:r>
            <a:r>
              <a:rPr lang="en-GB" dirty="0" smtClean="0"/>
              <a:t>correlators:</a:t>
            </a:r>
            <a:endParaRPr lang="en-GB" dirty="0"/>
          </a:p>
          <a:p>
            <a:pPr lvl="1"/>
            <a:r>
              <a:rPr lang="en-GB" dirty="0" smtClean="0"/>
              <a:t>Acquisition </a:t>
            </a:r>
            <a:r>
              <a:rPr lang="en-GB" dirty="0"/>
              <a:t>and tracking modules of the receiver are either tracking authentic or spoofed </a:t>
            </a:r>
            <a:r>
              <a:rPr lang="en-GB" dirty="0" smtClean="0"/>
              <a:t>signals</a:t>
            </a:r>
          </a:p>
          <a:p>
            <a:pPr lvl="1"/>
            <a:r>
              <a:rPr lang="en-GB" dirty="0" smtClean="0"/>
              <a:t>Without </a:t>
            </a:r>
            <a:r>
              <a:rPr lang="en-GB" dirty="0"/>
              <a:t>dedicated spoofing detection </a:t>
            </a:r>
            <a:r>
              <a:rPr lang="en-GB" dirty="0" smtClean="0"/>
              <a:t>algorithms no distinction possible</a:t>
            </a:r>
          </a:p>
          <a:p>
            <a:r>
              <a:rPr lang="en-GB" dirty="0" smtClean="0"/>
              <a:t>Navigation message attacks</a:t>
            </a:r>
            <a:br>
              <a:rPr lang="en-GB" dirty="0" smtClean="0"/>
            </a:br>
            <a:r>
              <a:rPr lang="en-GB" dirty="0" smtClean="0"/>
              <a:t>data parameters for modification:</a:t>
            </a:r>
            <a:endParaRPr lang="de-DE" dirty="0" smtClean="0"/>
          </a:p>
        </p:txBody>
      </p:sp>
      <p:pic>
        <p:nvPicPr>
          <p:cNvPr id="4" name="Grafik 3"/>
          <p:cNvPicPr>
            <a:picLocks noChangeAspect="1"/>
          </p:cNvPicPr>
          <p:nvPr/>
        </p:nvPicPr>
        <p:blipFill>
          <a:blip r:embed="rId3"/>
          <a:stretch>
            <a:fillRect/>
          </a:stretch>
        </p:blipFill>
        <p:spPr>
          <a:xfrm>
            <a:off x="6768749" y="4955813"/>
            <a:ext cx="5055510" cy="2356913"/>
          </a:xfrm>
          <a:prstGeom prst="rect">
            <a:avLst/>
          </a:prstGeom>
        </p:spPr>
      </p:pic>
      <p:sp>
        <p:nvSpPr>
          <p:cNvPr id="6" name="Textfeld 5"/>
          <p:cNvSpPr txBox="1"/>
          <p:nvPr/>
        </p:nvSpPr>
        <p:spPr>
          <a:xfrm>
            <a:off x="11003023" y="51082"/>
            <a:ext cx="194121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risk assessment </a:t>
            </a:r>
            <a:r>
              <a:rPr lang="en-GB" sz="1400" i="1" dirty="0" smtClean="0">
                <a:solidFill>
                  <a:srgbClr val="FA6F06"/>
                </a:solidFill>
                <a:latin typeface="Trebuchet MS" panose="020B0603020202020204" pitchFamily="34" charset="0"/>
              </a:rPr>
              <a:t>2/5</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15019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003023" y="51082"/>
            <a:ext cx="194121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risk assessment </a:t>
            </a:r>
            <a:r>
              <a:rPr lang="en-GB" sz="1400" i="1" dirty="0" smtClean="0">
                <a:solidFill>
                  <a:srgbClr val="FA6F06"/>
                </a:solidFill>
                <a:latin typeface="Trebuchet MS" panose="020B0603020202020204" pitchFamily="34" charset="0"/>
              </a:rPr>
              <a:t>3/5</a:t>
            </a:r>
            <a:endParaRPr lang="en-GB" sz="1400" i="1" dirty="0">
              <a:solidFill>
                <a:srgbClr val="FA6F06"/>
              </a:solidFill>
              <a:latin typeface="Trebuchet MS" panose="020B0603020202020204" pitchFamily="34" charset="0"/>
            </a:endParaRPr>
          </a:p>
        </p:txBody>
      </p:sp>
      <p:pic>
        <p:nvPicPr>
          <p:cNvPr id="9" name="Grafik 8"/>
          <p:cNvPicPr/>
          <p:nvPr/>
        </p:nvPicPr>
        <p:blipFill rotWithShape="1">
          <a:blip r:embed="rId3">
            <a:extLst>
              <a:ext uri="{28A0092B-C50C-407E-A947-70E740481C1C}">
                <a14:useLocalDpi xmlns:a14="http://schemas.microsoft.com/office/drawing/2010/main" val="0"/>
              </a:ext>
            </a:extLst>
          </a:blip>
          <a:srcRect l="5157" t="4391" r="6966" b="5389"/>
          <a:stretch/>
        </p:blipFill>
        <p:spPr bwMode="auto">
          <a:xfrm>
            <a:off x="3528299" y="642279"/>
            <a:ext cx="5917565" cy="6629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81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003023" y="51082"/>
            <a:ext cx="194121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risk assessment </a:t>
            </a:r>
            <a:r>
              <a:rPr lang="en-GB" sz="1400" i="1" dirty="0" smtClean="0">
                <a:solidFill>
                  <a:srgbClr val="FA6F06"/>
                </a:solidFill>
                <a:latin typeface="Trebuchet MS" panose="020B0603020202020204" pitchFamily="34" charset="0"/>
              </a:rPr>
              <a:t>4/5</a:t>
            </a:r>
            <a:endParaRPr lang="en-GB" sz="1400" i="1" dirty="0">
              <a:solidFill>
                <a:srgbClr val="FA6F06"/>
              </a:solidFill>
              <a:latin typeface="Trebuchet MS" panose="020B0603020202020204" pitchFamily="34" charset="0"/>
            </a:endParaRPr>
          </a:p>
        </p:txBody>
      </p:sp>
      <p:pic>
        <p:nvPicPr>
          <p:cNvPr id="4" name="Grafik 3"/>
          <p:cNvPicPr/>
          <p:nvPr/>
        </p:nvPicPr>
        <p:blipFill rotWithShape="1">
          <a:blip r:embed="rId3"/>
          <a:srcRect l="7381" t="4490" r="7061" b="5315"/>
          <a:stretch/>
        </p:blipFill>
        <p:spPr bwMode="auto">
          <a:xfrm>
            <a:off x="935939" y="348567"/>
            <a:ext cx="11665620" cy="6831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21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079959" y="158851"/>
            <a:ext cx="7417030" cy="7262105"/>
          </a:xfrm>
          <a:prstGeom prst="rect">
            <a:avLst/>
          </a:prstGeom>
        </p:spPr>
      </p:pic>
      <p:sp>
        <p:nvSpPr>
          <p:cNvPr id="9" name="Textfeld 8"/>
          <p:cNvSpPr txBox="1"/>
          <p:nvPr/>
        </p:nvSpPr>
        <p:spPr>
          <a:xfrm>
            <a:off x="8630998" y="2738802"/>
            <a:ext cx="4058584" cy="2711100"/>
          </a:xfrm>
          <a:prstGeom prst="rect">
            <a:avLst/>
          </a:prstGeom>
          <a:noFill/>
        </p:spPr>
        <p:txBody>
          <a:bodyPr wrap="none" lIns="108000" tIns="108000" rIns="108000" bIns="108000" rtlCol="0" anchor="ctr" anchorCtr="0">
            <a:spAutoFit/>
          </a:bodyPr>
          <a:lstStyle/>
          <a:p>
            <a:r>
              <a:rPr lang="en-GB" sz="1800" dirty="0"/>
              <a:t>Abbreviations:	</a:t>
            </a:r>
            <a:endParaRPr lang="en-GB" sz="1800" dirty="0" smtClean="0"/>
          </a:p>
          <a:p>
            <a:pPr>
              <a:tabLst>
                <a:tab pos="176213" algn="l"/>
              </a:tabLst>
            </a:pPr>
            <a:r>
              <a:rPr lang="en-GB" sz="1800" dirty="0" smtClean="0"/>
              <a:t>	Requirements:</a:t>
            </a:r>
          </a:p>
          <a:p>
            <a:pPr>
              <a:tabLst>
                <a:tab pos="176213" algn="l"/>
                <a:tab pos="360363" algn="l"/>
              </a:tabLst>
            </a:pPr>
            <a:r>
              <a:rPr lang="en-GB" sz="1800" dirty="0"/>
              <a:t>	</a:t>
            </a:r>
            <a:r>
              <a:rPr lang="en-GB" sz="1800" dirty="0" smtClean="0"/>
              <a:t>	RT </a:t>
            </a:r>
            <a:r>
              <a:rPr lang="en-GB" sz="1800" dirty="0"/>
              <a:t>(real-time), NRT (non-real-time)</a:t>
            </a:r>
            <a:br>
              <a:rPr lang="en-GB" sz="1800" dirty="0"/>
            </a:br>
            <a:r>
              <a:rPr lang="en-GB" sz="1800" dirty="0" smtClean="0"/>
              <a:t>	Observations:</a:t>
            </a:r>
          </a:p>
          <a:p>
            <a:pPr>
              <a:tabLst>
                <a:tab pos="176213" algn="l"/>
                <a:tab pos="360363" algn="l"/>
              </a:tabLst>
            </a:pPr>
            <a:r>
              <a:rPr lang="en-GB" sz="1800" dirty="0"/>
              <a:t>	</a:t>
            </a:r>
            <a:r>
              <a:rPr lang="en-GB" sz="1800" dirty="0" smtClean="0"/>
              <a:t>	AMP </a:t>
            </a:r>
            <a:r>
              <a:rPr lang="en-GB" sz="1800" dirty="0"/>
              <a:t>(amplitude), PR (Pseudorange), </a:t>
            </a:r>
            <a:r>
              <a:rPr lang="en-GB" sz="1800" dirty="0" smtClean="0"/>
              <a:t/>
            </a:r>
            <a:br>
              <a:rPr lang="en-GB" sz="1800" dirty="0" smtClean="0"/>
            </a:br>
            <a:r>
              <a:rPr lang="en-GB" sz="1800" dirty="0" smtClean="0"/>
              <a:t>		CP </a:t>
            </a:r>
            <a:r>
              <a:rPr lang="en-GB" sz="1800" dirty="0"/>
              <a:t>(carrier phase)</a:t>
            </a:r>
            <a:br>
              <a:rPr lang="en-GB" sz="1800" dirty="0"/>
            </a:br>
            <a:r>
              <a:rPr lang="en-GB" sz="1800" dirty="0" smtClean="0"/>
              <a:t>	GNSS configuration:</a:t>
            </a:r>
          </a:p>
          <a:p>
            <a:pPr>
              <a:tabLst>
                <a:tab pos="176213" algn="l"/>
                <a:tab pos="360363" algn="l"/>
              </a:tabLst>
            </a:pPr>
            <a:r>
              <a:rPr lang="en-GB" sz="1800" dirty="0"/>
              <a:t>	</a:t>
            </a:r>
            <a:r>
              <a:rPr lang="en-GB" sz="1800" dirty="0" smtClean="0"/>
              <a:t>	SF </a:t>
            </a:r>
            <a:r>
              <a:rPr lang="en-GB" sz="1800" dirty="0"/>
              <a:t>(single-), MF (multi-frequency)</a:t>
            </a:r>
          </a:p>
          <a:p>
            <a:endParaRPr lang="en-GB" sz="1800" dirty="0"/>
          </a:p>
        </p:txBody>
      </p:sp>
      <p:sp>
        <p:nvSpPr>
          <p:cNvPr id="10" name="Textfeld 9"/>
          <p:cNvSpPr txBox="1"/>
          <p:nvPr/>
        </p:nvSpPr>
        <p:spPr>
          <a:xfrm>
            <a:off x="8604450" y="5691212"/>
            <a:ext cx="5113104" cy="1326105"/>
          </a:xfrm>
          <a:prstGeom prst="rect">
            <a:avLst/>
          </a:prstGeom>
          <a:noFill/>
        </p:spPr>
        <p:txBody>
          <a:bodyPr wrap="none" lIns="108000" tIns="108000" rIns="108000" bIns="108000" rtlCol="0" anchor="ctr" anchorCtr="0">
            <a:spAutoFit/>
          </a:bodyPr>
          <a:lstStyle/>
          <a:p>
            <a:r>
              <a:rPr lang="en-GB" sz="1800" dirty="0" smtClean="0"/>
              <a:t>If not stated otherwise nadir-pointing and </a:t>
            </a:r>
          </a:p>
          <a:p>
            <a:r>
              <a:rPr lang="en-GB" sz="1800" dirty="0" smtClean="0"/>
              <a:t>conical antennas mostly receive second lobe signals </a:t>
            </a:r>
          </a:p>
          <a:p>
            <a:r>
              <a:rPr lang="en-GB" sz="1800" dirty="0" smtClean="0"/>
              <a:t>instead of direct signals, </a:t>
            </a:r>
          </a:p>
          <a:p>
            <a:r>
              <a:rPr lang="en-GB" sz="1800" dirty="0" smtClean="0"/>
              <a:t>which reduces the signal amplitude.</a:t>
            </a:r>
            <a:endParaRPr lang="en-GB" sz="1800" dirty="0"/>
          </a:p>
        </p:txBody>
      </p:sp>
      <p:pic>
        <p:nvPicPr>
          <p:cNvPr id="12" name="Grafik 11"/>
          <p:cNvPicPr>
            <a:picLocks noChangeAspect="1"/>
          </p:cNvPicPr>
          <p:nvPr/>
        </p:nvPicPr>
        <p:blipFill>
          <a:blip r:embed="rId3"/>
          <a:stretch>
            <a:fillRect/>
          </a:stretch>
        </p:blipFill>
        <p:spPr>
          <a:xfrm>
            <a:off x="8568999" y="1377545"/>
            <a:ext cx="4677140" cy="510386"/>
          </a:xfrm>
          <a:prstGeom prst="rect">
            <a:avLst/>
          </a:prstGeom>
        </p:spPr>
      </p:pic>
      <p:sp>
        <p:nvSpPr>
          <p:cNvPr id="13" name="Textfeld 12"/>
          <p:cNvSpPr txBox="1"/>
          <p:nvPr/>
        </p:nvSpPr>
        <p:spPr>
          <a:xfrm>
            <a:off x="8496989" y="794532"/>
            <a:ext cx="3579607" cy="587441"/>
          </a:xfrm>
          <a:prstGeom prst="rect">
            <a:avLst/>
          </a:prstGeom>
          <a:noFill/>
        </p:spPr>
        <p:txBody>
          <a:bodyPr wrap="none" lIns="108000" tIns="108000" rIns="108000" bIns="108000" rtlCol="0" anchor="ctr" anchorCtr="0">
            <a:spAutoFit/>
          </a:bodyPr>
          <a:lstStyle/>
          <a:p>
            <a:r>
              <a:rPr lang="en-GB" sz="2400" dirty="0" smtClean="0"/>
              <a:t>Risk Priority Number (RPN)</a:t>
            </a:r>
            <a:endParaRPr lang="en-GB" sz="2400" dirty="0"/>
          </a:p>
        </p:txBody>
      </p:sp>
      <p:sp>
        <p:nvSpPr>
          <p:cNvPr id="8" name="Textfeld 7"/>
          <p:cNvSpPr txBox="1"/>
          <p:nvPr/>
        </p:nvSpPr>
        <p:spPr>
          <a:xfrm>
            <a:off x="11003023" y="51082"/>
            <a:ext cx="194121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risk assessment </a:t>
            </a:r>
            <a:r>
              <a:rPr lang="en-GB" sz="1400" i="1" dirty="0" smtClean="0">
                <a:solidFill>
                  <a:srgbClr val="FA6F06"/>
                </a:solidFill>
                <a:latin typeface="Trebuchet MS" panose="020B0603020202020204" pitchFamily="34" charset="0"/>
              </a:rPr>
              <a:t>5/5</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363030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de-AT" dirty="0" smtClean="0"/>
              <a:t>Agenda </a:t>
            </a:r>
            <a:endParaRPr lang="de-DE" dirty="0"/>
          </a:p>
        </p:txBody>
      </p:sp>
      <p:sp>
        <p:nvSpPr>
          <p:cNvPr id="4" name="Inhaltsplatzhalter 3">
            <a:extLst>
              <a:ext uri="{FF2B5EF4-FFF2-40B4-BE49-F238E27FC236}">
                <a16:creationId xmlns:a16="http://schemas.microsoft.com/office/drawing/2014/main" id="{8AEDEB01-C313-AF47-83F4-E62ABF0F451E}"/>
              </a:ext>
            </a:extLst>
          </p:cNvPr>
          <p:cNvSpPr>
            <a:spLocks noGrp="1"/>
          </p:cNvSpPr>
          <p:nvPr>
            <p:ph idx="1"/>
          </p:nvPr>
        </p:nvSpPr>
        <p:spPr/>
        <p:txBody>
          <a:bodyPr>
            <a:normAutofit/>
          </a:bodyPr>
          <a:lstStyle/>
          <a:p>
            <a:r>
              <a:rPr lang="en-GB" dirty="0" smtClean="0">
                <a:solidFill>
                  <a:schemeClr val="bg1">
                    <a:lumMod val="85000"/>
                  </a:schemeClr>
                </a:solidFill>
              </a:rPr>
              <a:t>Project introduction</a:t>
            </a:r>
          </a:p>
          <a:p>
            <a:r>
              <a:rPr lang="en-GB" dirty="0" smtClean="0">
                <a:solidFill>
                  <a:schemeClr val="bg1">
                    <a:lumMod val="85000"/>
                  </a:schemeClr>
                </a:solidFill>
              </a:rPr>
              <a:t>Establishment of context</a:t>
            </a:r>
          </a:p>
          <a:p>
            <a:r>
              <a:rPr lang="en-GB" dirty="0">
                <a:solidFill>
                  <a:schemeClr val="bg1">
                    <a:lumMod val="85000"/>
                  </a:schemeClr>
                </a:solidFill>
              </a:rPr>
              <a:t>RFI Risk </a:t>
            </a:r>
            <a:r>
              <a:rPr lang="en-GB" dirty="0" smtClean="0">
                <a:solidFill>
                  <a:schemeClr val="bg1">
                    <a:lumMod val="85000"/>
                  </a:schemeClr>
                </a:solidFill>
              </a:rPr>
              <a:t>Assessment</a:t>
            </a:r>
          </a:p>
          <a:p>
            <a:r>
              <a:rPr lang="en-GB" dirty="0"/>
              <a:t>RFI detection and </a:t>
            </a:r>
            <a:r>
              <a:rPr lang="en-GB" dirty="0" smtClean="0"/>
              <a:t>mitigation</a:t>
            </a:r>
          </a:p>
          <a:p>
            <a:r>
              <a:rPr lang="en-GB" dirty="0" smtClean="0"/>
              <a:t>Conclusions &amp; Outlook</a:t>
            </a:r>
          </a:p>
        </p:txBody>
      </p:sp>
    </p:spTree>
    <p:extLst>
      <p:ext uri="{BB962C8B-B14F-4D97-AF65-F5344CB8AC3E}">
        <p14:creationId xmlns:p14="http://schemas.microsoft.com/office/powerpoint/2010/main" val="308964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RFI detection and mitigation</a:t>
            </a:r>
          </a:p>
        </p:txBody>
      </p:sp>
      <p:sp>
        <p:nvSpPr>
          <p:cNvPr id="3" name="Inhaltsplatzhalter 2"/>
          <p:cNvSpPr>
            <a:spLocks noGrp="1"/>
          </p:cNvSpPr>
          <p:nvPr>
            <p:ph idx="1"/>
          </p:nvPr>
        </p:nvSpPr>
        <p:spPr>
          <a:xfrm>
            <a:off x="1008064" y="1658939"/>
            <a:ext cx="5760685" cy="5327650"/>
          </a:xfrm>
        </p:spPr>
        <p:txBody>
          <a:bodyPr/>
          <a:lstStyle/>
          <a:p>
            <a:r>
              <a:rPr lang="en-GB" dirty="0"/>
              <a:t>Two approaches for assessing the impact of interference and spoofing:</a:t>
            </a:r>
          </a:p>
          <a:p>
            <a:pPr lvl="1"/>
            <a:r>
              <a:rPr lang="en-GB" dirty="0"/>
              <a:t>Tests with BG receivers (PODRIX multi-frequency navigation receiver, PRETTY reflectometer)</a:t>
            </a:r>
          </a:p>
          <a:p>
            <a:pPr lvl="1"/>
            <a:r>
              <a:rPr lang="en-GB" dirty="0"/>
              <a:t>Simulation model </a:t>
            </a:r>
            <a:r>
              <a:rPr lang="en-GB" dirty="0" err="1"/>
              <a:t>Matlab</a:t>
            </a:r>
            <a:r>
              <a:rPr lang="en-GB" baseline="30000" dirty="0" err="1"/>
              <a:t>TM</a:t>
            </a:r>
            <a:r>
              <a:rPr lang="en-GB" dirty="0"/>
              <a:t>.</a:t>
            </a:r>
          </a:p>
        </p:txBody>
      </p:sp>
      <p:pic>
        <p:nvPicPr>
          <p:cNvPr id="4" name="Grafik 1">
            <a:extLst>
              <a:ext uri="{FF2B5EF4-FFF2-40B4-BE49-F238E27FC236}">
                <a16:creationId xmlns:a16="http://schemas.microsoft.com/office/drawing/2014/main" id="{B42C56B4-D10D-6780-57BB-D23B463E31C9}"/>
              </a:ext>
            </a:extLst>
          </p:cNvPr>
          <p:cNvPicPr>
            <a:picLocks noChangeAspect="1"/>
          </p:cNvPicPr>
          <p:nvPr/>
        </p:nvPicPr>
        <p:blipFill>
          <a:blip r:embed="rId2"/>
          <a:stretch>
            <a:fillRect/>
          </a:stretch>
        </p:blipFill>
        <p:spPr>
          <a:xfrm>
            <a:off x="7380767" y="1730662"/>
            <a:ext cx="6429870" cy="4320600"/>
          </a:xfrm>
          <a:prstGeom prst="rect">
            <a:avLst/>
          </a:prstGeom>
        </p:spPr>
      </p:pic>
      <p:sp>
        <p:nvSpPr>
          <p:cNvPr id="7" name="Textfeld 6"/>
          <p:cNvSpPr txBox="1"/>
          <p:nvPr/>
        </p:nvSpPr>
        <p:spPr>
          <a:xfrm>
            <a:off x="10241148" y="51082"/>
            <a:ext cx="2703085"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1/12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62517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Simulation of signals and receiver tests</a:t>
            </a:r>
          </a:p>
        </p:txBody>
      </p:sp>
      <p:sp>
        <p:nvSpPr>
          <p:cNvPr id="3" name="Inhaltsplatzhalter 2"/>
          <p:cNvSpPr>
            <a:spLocks noGrp="1"/>
          </p:cNvSpPr>
          <p:nvPr>
            <p:ph idx="1"/>
          </p:nvPr>
        </p:nvSpPr>
        <p:spPr>
          <a:xfrm>
            <a:off x="1008064" y="1658939"/>
            <a:ext cx="6984855" cy="5327650"/>
          </a:xfrm>
        </p:spPr>
        <p:txBody>
          <a:bodyPr/>
          <a:lstStyle/>
          <a:p>
            <a:r>
              <a:rPr lang="en-GB" sz="2400" dirty="0" smtClean="0"/>
              <a:t>2 receivers from Beyond Gravity:</a:t>
            </a:r>
          </a:p>
          <a:p>
            <a:pPr lvl="1"/>
            <a:r>
              <a:rPr lang="en-GB" sz="1900" dirty="0" smtClean="0"/>
              <a:t>PRETTY </a:t>
            </a:r>
            <a:r>
              <a:rPr lang="en-GB" sz="1900" dirty="0"/>
              <a:t>EM (Passive </a:t>
            </a:r>
            <a:r>
              <a:rPr lang="en-GB" sz="1900" dirty="0" err="1" smtClean="0"/>
              <a:t>REflecTomeTry</a:t>
            </a:r>
            <a:r>
              <a:rPr lang="en-GB" sz="1900" dirty="0" smtClean="0"/>
              <a:t/>
            </a:r>
            <a:br>
              <a:rPr lang="en-GB" sz="1900" dirty="0" smtClean="0"/>
            </a:br>
            <a:r>
              <a:rPr lang="en-GB" sz="1900" dirty="0" smtClean="0"/>
              <a:t>and </a:t>
            </a:r>
            <a:r>
              <a:rPr lang="en-GB" sz="1900" dirty="0"/>
              <a:t>dosimetry) mock-up </a:t>
            </a:r>
            <a:r>
              <a:rPr lang="en-GB" sz="1900" dirty="0" smtClean="0"/>
              <a:t>of LEO cube-</a:t>
            </a:r>
            <a:br>
              <a:rPr lang="en-GB" sz="1900" dirty="0" smtClean="0"/>
            </a:br>
            <a:r>
              <a:rPr lang="en-GB" sz="1900" dirty="0" smtClean="0"/>
              <a:t>sat for </a:t>
            </a:r>
            <a:r>
              <a:rPr lang="en-GB" sz="1900" dirty="0"/>
              <a:t>slant geometry GNSS </a:t>
            </a:r>
            <a:r>
              <a:rPr lang="en-GB" sz="1900" dirty="0" smtClean="0"/>
              <a:t/>
            </a:r>
            <a:br>
              <a:rPr lang="en-GB" sz="1900" dirty="0" smtClean="0"/>
            </a:br>
            <a:r>
              <a:rPr lang="en-GB" sz="1900" dirty="0" smtClean="0"/>
              <a:t>reflectometry </a:t>
            </a:r>
            <a:r>
              <a:rPr lang="en-GB" sz="1900" dirty="0"/>
              <a:t>from in orbit as well as </a:t>
            </a:r>
            <a:r>
              <a:rPr lang="en-GB" sz="1900" dirty="0" smtClean="0"/>
              <a:t/>
            </a:r>
            <a:br>
              <a:rPr lang="en-GB" sz="1900" dirty="0" smtClean="0"/>
            </a:br>
            <a:r>
              <a:rPr lang="en-GB" sz="1900" dirty="0" smtClean="0"/>
              <a:t>radiation measurements</a:t>
            </a:r>
          </a:p>
          <a:p>
            <a:pPr lvl="1"/>
            <a:r>
              <a:rPr lang="en-GB" sz="1900" dirty="0" smtClean="0"/>
              <a:t>PODRIX </a:t>
            </a:r>
            <a:r>
              <a:rPr lang="en-GB" sz="1900" dirty="0"/>
              <a:t>EQM, a multi constellation, </a:t>
            </a:r>
            <a:r>
              <a:rPr lang="en-GB" sz="1900" dirty="0" smtClean="0"/>
              <a:t/>
            </a:r>
            <a:br>
              <a:rPr lang="en-GB" sz="1900" dirty="0" smtClean="0"/>
            </a:br>
            <a:r>
              <a:rPr lang="en-GB" sz="1900" dirty="0" smtClean="0"/>
              <a:t>GPS </a:t>
            </a:r>
            <a:r>
              <a:rPr lang="en-GB" sz="1900" dirty="0"/>
              <a:t>and Galileo receiver for Precise </a:t>
            </a:r>
            <a:r>
              <a:rPr lang="en-GB" sz="1900" dirty="0" smtClean="0"/>
              <a:t/>
            </a:r>
            <a:br>
              <a:rPr lang="en-GB" sz="1900" dirty="0" smtClean="0"/>
            </a:br>
            <a:r>
              <a:rPr lang="en-GB" sz="1900" dirty="0" smtClean="0"/>
              <a:t>Orbit </a:t>
            </a:r>
            <a:r>
              <a:rPr lang="en-GB" sz="1900" dirty="0"/>
              <a:t>Determination (POD</a:t>
            </a:r>
            <a:r>
              <a:rPr lang="en-GB" sz="1900" dirty="0" smtClean="0"/>
              <a:t>)</a:t>
            </a:r>
            <a:endParaRPr lang="en-GB" sz="1900" dirty="0"/>
          </a:p>
        </p:txBody>
      </p:sp>
      <p:sp>
        <p:nvSpPr>
          <p:cNvPr id="5" name="Inhaltsplatzhalter 2">
            <a:extLst>
              <a:ext uri="{FF2B5EF4-FFF2-40B4-BE49-F238E27FC236}">
                <a16:creationId xmlns:a16="http://schemas.microsoft.com/office/drawing/2014/main" id="{D4C84BCF-A37E-9642-A102-25199F829816}"/>
              </a:ext>
            </a:extLst>
          </p:cNvPr>
          <p:cNvSpPr txBox="1">
            <a:spLocks/>
          </p:cNvSpPr>
          <p:nvPr/>
        </p:nvSpPr>
        <p:spPr>
          <a:xfrm>
            <a:off x="6499095" y="1658939"/>
            <a:ext cx="6768940" cy="5278286"/>
          </a:xfrm>
          <a:prstGeom prst="rect">
            <a:avLst/>
          </a:prstGeom>
        </p:spPr>
        <p:txBody>
          <a:bodyPr>
            <a:normAutofit fontScale="92500" lnSpcReduction="10000"/>
          </a:bodyPr>
          <a:lstStyle>
            <a:lvl1pPr marL="480097" indent="-480097" algn="l" defTabSz="1234533" rtl="0" eaLnBrk="1" latinLnBrk="0" hangingPunct="1">
              <a:lnSpc>
                <a:spcPct val="120000"/>
              </a:lnSpc>
              <a:spcBef>
                <a:spcPts val="1200"/>
              </a:spcBef>
              <a:spcAft>
                <a:spcPts val="0"/>
              </a:spcAft>
              <a:buSzPct val="84000"/>
              <a:buFontTx/>
              <a:buBlip>
                <a:blip r:embed="rId3"/>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3"/>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3"/>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3"/>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4"/>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2600" dirty="0" smtClean="0"/>
              <a:t>Test signals:</a:t>
            </a:r>
          </a:p>
          <a:p>
            <a:pPr lvl="1"/>
            <a:r>
              <a:rPr lang="en-GB" sz="2000" dirty="0" smtClean="0"/>
              <a:t>Standard </a:t>
            </a:r>
            <a:r>
              <a:rPr lang="en-GB" sz="2000" dirty="0"/>
              <a:t>GNSS signals </a:t>
            </a:r>
            <a:r>
              <a:rPr lang="en-GB" sz="2000" dirty="0" smtClean="0"/>
              <a:t>simulated by </a:t>
            </a:r>
            <a:r>
              <a:rPr lang="en-GB" sz="2000" dirty="0"/>
              <a:t>Spirent GSS </a:t>
            </a:r>
            <a:r>
              <a:rPr lang="en-GB" sz="2000" dirty="0" smtClean="0"/>
              <a:t>simulators</a:t>
            </a:r>
          </a:p>
          <a:p>
            <a:pPr lvl="1"/>
            <a:r>
              <a:rPr lang="en-GB" sz="2000" dirty="0" smtClean="0"/>
              <a:t>Jamming </a:t>
            </a:r>
            <a:r>
              <a:rPr lang="en-GB" sz="2000" dirty="0"/>
              <a:t>RFI (chirp and white noise type) </a:t>
            </a:r>
            <a:r>
              <a:rPr lang="en-GB" sz="2000" dirty="0" smtClean="0"/>
              <a:t>computer generated </a:t>
            </a:r>
            <a:r>
              <a:rPr lang="en-GB" sz="2000" dirty="0"/>
              <a:t>and played out by </a:t>
            </a:r>
            <a:r>
              <a:rPr lang="en-GB" sz="2000" dirty="0" smtClean="0"/>
              <a:t/>
            </a:r>
            <a:br>
              <a:rPr lang="en-GB" sz="2000" dirty="0" smtClean="0"/>
            </a:br>
            <a:r>
              <a:rPr lang="en-GB" sz="2000" dirty="0" smtClean="0"/>
              <a:t>OHB Digital GIPSIE </a:t>
            </a:r>
            <a:r>
              <a:rPr lang="en-GB" sz="2000" dirty="0"/>
              <a:t>RTX signal </a:t>
            </a:r>
            <a:r>
              <a:rPr lang="en-GB" sz="2000" dirty="0" smtClean="0"/>
              <a:t>generator</a:t>
            </a:r>
          </a:p>
          <a:p>
            <a:pPr lvl="1"/>
            <a:r>
              <a:rPr lang="en-GB" sz="2000" dirty="0"/>
              <a:t>DME/TACAN </a:t>
            </a:r>
            <a:r>
              <a:rPr lang="en-GB" sz="2000" dirty="0" smtClean="0"/>
              <a:t>RFI computer </a:t>
            </a:r>
            <a:r>
              <a:rPr lang="en-GB" sz="2000" dirty="0"/>
              <a:t>generated simulation of </a:t>
            </a:r>
            <a:r>
              <a:rPr lang="en-GB" sz="2000" dirty="0" smtClean="0"/>
              <a:t>9 frequency </a:t>
            </a:r>
            <a:r>
              <a:rPr lang="en-GB" sz="2000" dirty="0"/>
              <a:t>relevant stations at </a:t>
            </a:r>
            <a:r>
              <a:rPr lang="en-GB" sz="2000" dirty="0" smtClean="0"/>
              <a:t>European </a:t>
            </a:r>
            <a:r>
              <a:rPr lang="en-GB" sz="2000" dirty="0"/>
              <a:t>hotspot around Frankfurt/Main/Germany and played out by </a:t>
            </a:r>
            <a:r>
              <a:rPr lang="en-GB" sz="2000" dirty="0" smtClean="0"/>
              <a:t>OHB </a:t>
            </a:r>
            <a:r>
              <a:rPr lang="en-GB" sz="2000" dirty="0"/>
              <a:t>Digital GIPSIE </a:t>
            </a:r>
            <a:r>
              <a:rPr lang="en-GB" sz="2000" dirty="0" smtClean="0"/>
              <a:t>RTX</a:t>
            </a:r>
          </a:p>
          <a:p>
            <a:pPr lvl="1"/>
            <a:r>
              <a:rPr lang="en-GB" sz="2000" dirty="0" smtClean="0"/>
              <a:t>Spoofing </a:t>
            </a:r>
            <a:r>
              <a:rPr lang="en-GB" sz="2000" dirty="0"/>
              <a:t>signals </a:t>
            </a:r>
            <a:r>
              <a:rPr lang="en-GB" sz="2000" dirty="0" smtClean="0"/>
              <a:t>by OHB Digital GIPSIE </a:t>
            </a:r>
            <a:r>
              <a:rPr lang="en-GB" sz="2000" dirty="0"/>
              <a:t>AJ+S </a:t>
            </a:r>
            <a:r>
              <a:rPr lang="en-GB" sz="2000" dirty="0" smtClean="0"/>
              <a:t>with </a:t>
            </a:r>
            <a:r>
              <a:rPr lang="en-GB" sz="2000" dirty="0"/>
              <a:t>signals played out by GIPSIE </a:t>
            </a:r>
            <a:r>
              <a:rPr lang="en-GB" sz="2000" dirty="0" smtClean="0"/>
              <a:t>RTX;</a:t>
            </a:r>
          </a:p>
          <a:p>
            <a:pPr lvl="1"/>
            <a:r>
              <a:rPr lang="en-GB" sz="2200" dirty="0" smtClean="0"/>
              <a:t>Spirent GSS simulator for highly synchronised and long duration spoofing</a:t>
            </a:r>
            <a:endParaRPr lang="en-GB" sz="2200" dirty="0"/>
          </a:p>
        </p:txBody>
      </p:sp>
      <p:sp>
        <p:nvSpPr>
          <p:cNvPr id="7" name="Textfeld 6"/>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a:t>
            </a:r>
            <a:r>
              <a:rPr lang="en-GB" sz="1400" i="1" smtClean="0">
                <a:solidFill>
                  <a:srgbClr val="FA6F06"/>
                </a:solidFill>
              </a:rPr>
              <a:t>mitigation </a:t>
            </a:r>
            <a:r>
              <a:rPr lang="en-GB" sz="1400" i="1" smtClean="0">
                <a:solidFill>
                  <a:srgbClr val="FA6F06"/>
                </a:solidFill>
                <a:latin typeface="Trebuchet MS" panose="020B0603020202020204" pitchFamily="34" charset="0"/>
              </a:rPr>
              <a:t>2/12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416690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PRETTY </a:t>
            </a:r>
            <a:r>
              <a:rPr lang="en-GB" dirty="0"/>
              <a:t>Tests</a:t>
            </a:r>
          </a:p>
        </p:txBody>
      </p:sp>
      <p:sp>
        <p:nvSpPr>
          <p:cNvPr id="3" name="Inhaltsplatzhalter 2"/>
          <p:cNvSpPr>
            <a:spLocks noGrp="1"/>
          </p:cNvSpPr>
          <p:nvPr>
            <p:ph idx="1"/>
          </p:nvPr>
        </p:nvSpPr>
        <p:spPr>
          <a:xfrm>
            <a:off x="1008064" y="1658939"/>
            <a:ext cx="6336765" cy="5327650"/>
          </a:xfrm>
        </p:spPr>
        <p:txBody>
          <a:bodyPr/>
          <a:lstStyle/>
          <a:p>
            <a:r>
              <a:rPr lang="en-GB" dirty="0"/>
              <a:t>PRETTY</a:t>
            </a:r>
          </a:p>
          <a:p>
            <a:pPr lvl="1"/>
            <a:r>
              <a:rPr lang="en-GB" dirty="0"/>
              <a:t>Passive altimeter exploiting GNSS signals reflected on the surface of earth</a:t>
            </a:r>
          </a:p>
          <a:p>
            <a:pPr lvl="1"/>
            <a:r>
              <a:rPr lang="en-GB" dirty="0"/>
              <a:t>Implements interferometric approach</a:t>
            </a:r>
          </a:p>
          <a:p>
            <a:pPr lvl="1"/>
            <a:r>
              <a:rPr lang="en-GB" dirty="0"/>
              <a:t>Designed for a CubeSat mission =&gt; only single antenna for direct and reflected signals</a:t>
            </a:r>
          </a:p>
          <a:p>
            <a:pPr lvl="1"/>
            <a:r>
              <a:rPr lang="en-GB" dirty="0"/>
              <a:t>Single-frequency: L5/E5a</a:t>
            </a:r>
          </a:p>
        </p:txBody>
      </p:sp>
      <p:pic>
        <p:nvPicPr>
          <p:cNvPr id="4" name="Grafik 1" descr="Ein Bild, das Text, Diagramm, Plan, technische Zeichnung enthält.&#10;&#10;Automatisch generierte Beschreibung">
            <a:extLst>
              <a:ext uri="{FF2B5EF4-FFF2-40B4-BE49-F238E27FC236}">
                <a16:creationId xmlns:a16="http://schemas.microsoft.com/office/drawing/2014/main" id="{5C281417-3768-8F94-7D22-CAC0E58381DE}"/>
              </a:ext>
            </a:extLst>
          </p:cNvPr>
          <p:cNvPicPr>
            <a:picLocks noChangeAspect="1"/>
          </p:cNvPicPr>
          <p:nvPr/>
        </p:nvPicPr>
        <p:blipFill>
          <a:blip r:embed="rId2"/>
          <a:stretch>
            <a:fillRect/>
          </a:stretch>
        </p:blipFill>
        <p:spPr>
          <a:xfrm>
            <a:off x="7917442" y="2090712"/>
            <a:ext cx="5403273" cy="3879273"/>
          </a:xfrm>
          <a:prstGeom prst="rect">
            <a:avLst/>
          </a:prstGeom>
        </p:spPr>
      </p:pic>
      <p:sp>
        <p:nvSpPr>
          <p:cNvPr id="6" name="Textfeld 5"/>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3/12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420494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PRETTY </a:t>
            </a:r>
            <a:r>
              <a:rPr lang="en-GB" dirty="0"/>
              <a:t>Tests, cont.</a:t>
            </a:r>
          </a:p>
        </p:txBody>
      </p:sp>
      <p:sp>
        <p:nvSpPr>
          <p:cNvPr id="3" name="Inhaltsplatzhalter 2"/>
          <p:cNvSpPr>
            <a:spLocks noGrp="1"/>
          </p:cNvSpPr>
          <p:nvPr>
            <p:ph idx="1"/>
          </p:nvPr>
        </p:nvSpPr>
        <p:spPr>
          <a:xfrm>
            <a:off x="1008064" y="1658939"/>
            <a:ext cx="7157597" cy="5327650"/>
          </a:xfrm>
        </p:spPr>
        <p:txBody>
          <a:bodyPr>
            <a:normAutofit fontScale="92500"/>
          </a:bodyPr>
          <a:lstStyle/>
          <a:p>
            <a:r>
              <a:rPr lang="en-GB" dirty="0"/>
              <a:t>Results</a:t>
            </a:r>
          </a:p>
          <a:p>
            <a:pPr lvl="1"/>
            <a:r>
              <a:rPr lang="en-GB" dirty="0"/>
              <a:t>DME/TACAN interference resulted in degradation of correlation results</a:t>
            </a:r>
          </a:p>
          <a:p>
            <a:pPr lvl="1"/>
            <a:r>
              <a:rPr lang="en-GB" dirty="0"/>
              <a:t>Correlation results show cyclical behaviour of DME/TACAN pulses</a:t>
            </a:r>
          </a:p>
          <a:p>
            <a:pPr lvl="1"/>
            <a:r>
              <a:rPr lang="en-GB" dirty="0"/>
              <a:t>Significant degradation for input power levels of about -63dBm</a:t>
            </a:r>
          </a:p>
          <a:p>
            <a:r>
              <a:rPr lang="en-GB" dirty="0"/>
              <a:t>Conclusion:</a:t>
            </a:r>
          </a:p>
          <a:p>
            <a:pPr lvl="1"/>
            <a:r>
              <a:rPr lang="en-GB" dirty="0"/>
              <a:t>At least in areas with high number of DME/TACAN stations this source of interference is a threat for GNSS reflectometers </a:t>
            </a:r>
          </a:p>
        </p:txBody>
      </p:sp>
      <p:pic>
        <p:nvPicPr>
          <p:cNvPr id="5" name="Picture 4">
            <a:extLst>
              <a:ext uri="{FF2B5EF4-FFF2-40B4-BE49-F238E27FC236}">
                <a16:creationId xmlns:a16="http://schemas.microsoft.com/office/drawing/2014/main" id="{49533BEB-8C66-398D-064A-3874FE75F454}"/>
              </a:ext>
            </a:extLst>
          </p:cNvPr>
          <p:cNvPicPr>
            <a:picLocks noChangeAspect="1"/>
          </p:cNvPicPr>
          <p:nvPr/>
        </p:nvPicPr>
        <p:blipFill rotWithShape="1">
          <a:blip r:embed="rId3"/>
          <a:srcRect l="7276" r="8554"/>
          <a:stretch/>
        </p:blipFill>
        <p:spPr bwMode="auto">
          <a:xfrm>
            <a:off x="8489354" y="4195590"/>
            <a:ext cx="4319905" cy="299339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1044DEF-096B-014B-A0C2-D483CB7950FC}"/>
              </a:ext>
            </a:extLst>
          </p:cNvPr>
          <p:cNvPicPr>
            <a:picLocks noChangeAspect="1"/>
          </p:cNvPicPr>
          <p:nvPr/>
        </p:nvPicPr>
        <p:blipFill>
          <a:blip r:embed="rId4"/>
          <a:stretch>
            <a:fillRect/>
          </a:stretch>
        </p:blipFill>
        <p:spPr>
          <a:xfrm>
            <a:off x="8165661" y="1056049"/>
            <a:ext cx="4795948" cy="2988810"/>
          </a:xfrm>
          <a:prstGeom prst="rect">
            <a:avLst/>
          </a:prstGeom>
        </p:spPr>
      </p:pic>
      <p:sp>
        <p:nvSpPr>
          <p:cNvPr id="7" name="TextBox 6">
            <a:extLst>
              <a:ext uri="{FF2B5EF4-FFF2-40B4-BE49-F238E27FC236}">
                <a16:creationId xmlns:a16="http://schemas.microsoft.com/office/drawing/2014/main" id="{AE3E723E-3483-544B-DB64-46173873221B}"/>
              </a:ext>
            </a:extLst>
          </p:cNvPr>
          <p:cNvSpPr txBox="1"/>
          <p:nvPr/>
        </p:nvSpPr>
        <p:spPr>
          <a:xfrm>
            <a:off x="8641009" y="773311"/>
            <a:ext cx="1728240" cy="464331"/>
          </a:xfrm>
          <a:prstGeom prst="rect">
            <a:avLst/>
          </a:prstGeom>
          <a:noFill/>
        </p:spPr>
        <p:txBody>
          <a:bodyPr wrap="square" lIns="108000" tIns="108000" rIns="108000" bIns="108000" rtlCol="0" anchor="ctr" anchorCtr="0">
            <a:spAutoFit/>
          </a:bodyPr>
          <a:lstStyle/>
          <a:p>
            <a:r>
              <a:rPr lang="en-GB" sz="1600" dirty="0"/>
              <a:t>No interference</a:t>
            </a:r>
          </a:p>
        </p:txBody>
      </p:sp>
      <p:sp>
        <p:nvSpPr>
          <p:cNvPr id="8" name="TextBox 7">
            <a:extLst>
              <a:ext uri="{FF2B5EF4-FFF2-40B4-BE49-F238E27FC236}">
                <a16:creationId xmlns:a16="http://schemas.microsoft.com/office/drawing/2014/main" id="{A0F83DF6-1686-B55E-2F27-CC2705E942C9}"/>
              </a:ext>
            </a:extLst>
          </p:cNvPr>
          <p:cNvSpPr txBox="1"/>
          <p:nvPr/>
        </p:nvSpPr>
        <p:spPr>
          <a:xfrm>
            <a:off x="8665924" y="3963425"/>
            <a:ext cx="1728240" cy="464331"/>
          </a:xfrm>
          <a:prstGeom prst="rect">
            <a:avLst/>
          </a:prstGeom>
          <a:noFill/>
        </p:spPr>
        <p:txBody>
          <a:bodyPr wrap="square" lIns="108000" tIns="108000" rIns="108000" bIns="108000" rtlCol="0" anchor="ctr" anchorCtr="0">
            <a:spAutoFit/>
          </a:bodyPr>
          <a:lstStyle/>
          <a:p>
            <a:r>
              <a:rPr lang="en-GB" sz="1600" dirty="0"/>
              <a:t>With interference</a:t>
            </a:r>
          </a:p>
        </p:txBody>
      </p:sp>
      <p:sp>
        <p:nvSpPr>
          <p:cNvPr id="11" name="Textfeld 10"/>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4/12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10287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de-AT" dirty="0" smtClean="0"/>
              <a:t>Agenda </a:t>
            </a:r>
            <a:endParaRPr lang="de-DE" dirty="0"/>
          </a:p>
        </p:txBody>
      </p:sp>
      <p:sp>
        <p:nvSpPr>
          <p:cNvPr id="4" name="Inhaltsplatzhalter 3">
            <a:extLst>
              <a:ext uri="{FF2B5EF4-FFF2-40B4-BE49-F238E27FC236}">
                <a16:creationId xmlns:a16="http://schemas.microsoft.com/office/drawing/2014/main" id="{8AEDEB01-C313-AF47-83F4-E62ABF0F451E}"/>
              </a:ext>
            </a:extLst>
          </p:cNvPr>
          <p:cNvSpPr>
            <a:spLocks noGrp="1"/>
          </p:cNvSpPr>
          <p:nvPr>
            <p:ph idx="1"/>
          </p:nvPr>
        </p:nvSpPr>
        <p:spPr/>
        <p:txBody>
          <a:bodyPr>
            <a:normAutofit/>
          </a:bodyPr>
          <a:lstStyle/>
          <a:p>
            <a:r>
              <a:rPr lang="en-GB" dirty="0" smtClean="0"/>
              <a:t>Project introduction</a:t>
            </a:r>
          </a:p>
          <a:p>
            <a:r>
              <a:rPr lang="en-GB" dirty="0" smtClean="0"/>
              <a:t>Establishment of context</a:t>
            </a:r>
          </a:p>
          <a:p>
            <a:r>
              <a:rPr lang="en-GB" dirty="0"/>
              <a:t>RFI Risk </a:t>
            </a:r>
            <a:r>
              <a:rPr lang="en-GB" dirty="0" smtClean="0"/>
              <a:t>Assessment</a:t>
            </a:r>
          </a:p>
          <a:p>
            <a:r>
              <a:rPr lang="en-GB" dirty="0"/>
              <a:t>RFI detection and </a:t>
            </a:r>
            <a:r>
              <a:rPr lang="en-GB" dirty="0" smtClean="0"/>
              <a:t>mitigation</a:t>
            </a:r>
          </a:p>
          <a:p>
            <a:r>
              <a:rPr lang="en-GB" dirty="0" smtClean="0"/>
              <a:t>Conclusions &amp; Outlook</a:t>
            </a:r>
          </a:p>
        </p:txBody>
      </p:sp>
    </p:spTree>
    <p:extLst>
      <p:ext uri="{BB962C8B-B14F-4D97-AF65-F5344CB8AC3E}">
        <p14:creationId xmlns:p14="http://schemas.microsoft.com/office/powerpoint/2010/main" val="9723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PODRIX </a:t>
            </a:r>
            <a:r>
              <a:rPr lang="en-GB" dirty="0"/>
              <a:t>Tests</a:t>
            </a:r>
          </a:p>
        </p:txBody>
      </p:sp>
      <p:sp>
        <p:nvSpPr>
          <p:cNvPr id="3" name="Inhaltsplatzhalter 2"/>
          <p:cNvSpPr>
            <a:spLocks noGrp="1"/>
          </p:cNvSpPr>
          <p:nvPr>
            <p:ph idx="1"/>
          </p:nvPr>
        </p:nvSpPr>
        <p:spPr>
          <a:xfrm>
            <a:off x="1008064" y="1658939"/>
            <a:ext cx="6336765" cy="5327650"/>
          </a:xfrm>
        </p:spPr>
        <p:txBody>
          <a:bodyPr/>
          <a:lstStyle/>
          <a:p>
            <a:r>
              <a:rPr lang="en-GB" dirty="0"/>
              <a:t>PODRIX</a:t>
            </a:r>
          </a:p>
          <a:p>
            <a:pPr lvl="1"/>
            <a:r>
              <a:rPr lang="en-GB" dirty="0" err="1"/>
              <a:t>HighRel</a:t>
            </a:r>
            <a:r>
              <a:rPr lang="en-GB" dirty="0"/>
              <a:t> multi-frequency GNSS receiver for precise orbit determination (POD) missions</a:t>
            </a:r>
          </a:p>
          <a:p>
            <a:pPr lvl="1"/>
            <a:r>
              <a:rPr lang="en-GB" dirty="0"/>
              <a:t>Processes Galileo and GPS signals (L1/E1, L2, L5/E5a)</a:t>
            </a:r>
          </a:p>
          <a:p>
            <a:pPr lvl="1"/>
            <a:r>
              <a:rPr lang="en-GB" dirty="0"/>
              <a:t>Dynamically filtered navigation solution</a:t>
            </a:r>
          </a:p>
          <a:p>
            <a:pPr lvl="1"/>
            <a:r>
              <a:rPr lang="en-GB" dirty="0"/>
              <a:t>Initial spoofing tests were performed with a prototype of a Precise Point Positioning (PPP) software</a:t>
            </a:r>
          </a:p>
        </p:txBody>
      </p:sp>
      <p:graphicFrame>
        <p:nvGraphicFramePr>
          <p:cNvPr id="6" name="Object 5">
            <a:extLst>
              <a:ext uri="{FF2B5EF4-FFF2-40B4-BE49-F238E27FC236}">
                <a16:creationId xmlns:a16="http://schemas.microsoft.com/office/drawing/2014/main" id="{EA051067-4B98-A947-EAA8-CEBD6B5F534D}"/>
              </a:ext>
            </a:extLst>
          </p:cNvPr>
          <p:cNvGraphicFramePr>
            <a:graphicFrameLocks noChangeAspect="1"/>
          </p:cNvGraphicFramePr>
          <p:nvPr>
            <p:extLst/>
          </p:nvPr>
        </p:nvGraphicFramePr>
        <p:xfrm>
          <a:off x="7992919" y="1298602"/>
          <a:ext cx="5413029" cy="5327650"/>
        </p:xfrm>
        <a:graphic>
          <a:graphicData uri="http://schemas.openxmlformats.org/presentationml/2006/ole">
            <mc:AlternateContent xmlns:mc="http://schemas.openxmlformats.org/markup-compatibility/2006">
              <mc:Choice xmlns:v="urn:schemas-microsoft-com:vml" Requires="v">
                <p:oleObj spid="_x0000_s1071" name="Visio" r:id="rId3" imgW="12557940" imgH="12429787" progId="Visio.Drawing.11">
                  <p:embed/>
                </p:oleObj>
              </mc:Choice>
              <mc:Fallback>
                <p:oleObj name="Visio" r:id="rId3" imgW="12557940" imgH="12429787" progId="Visio.Drawing.11">
                  <p:embed/>
                  <p:pic>
                    <p:nvPicPr>
                      <p:cNvPr id="6" name="Object 5">
                        <a:extLst>
                          <a:ext uri="{FF2B5EF4-FFF2-40B4-BE49-F238E27FC236}">
                            <a16:creationId xmlns:a16="http://schemas.microsoft.com/office/drawing/2014/main" id="{EA051067-4B98-A947-EAA8-CEBD6B5F5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919" y="1298602"/>
                        <a:ext cx="5413029" cy="5327650"/>
                      </a:xfrm>
                      <a:prstGeom prst="rect">
                        <a:avLst/>
                      </a:prstGeom>
                      <a:noFill/>
                    </p:spPr>
                  </p:pic>
                </p:oleObj>
              </mc:Fallback>
            </mc:AlternateContent>
          </a:graphicData>
        </a:graphic>
      </p:graphicFrame>
      <p:sp>
        <p:nvSpPr>
          <p:cNvPr id="7" name="Textfeld 6"/>
          <p:cNvSpPr txBox="1"/>
          <p:nvPr/>
        </p:nvSpPr>
        <p:spPr>
          <a:xfrm>
            <a:off x="10241148" y="51082"/>
            <a:ext cx="2703085"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5/12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28303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PODRIX Tests, cont.</a:t>
            </a:r>
          </a:p>
        </p:txBody>
      </p:sp>
      <p:sp>
        <p:nvSpPr>
          <p:cNvPr id="3" name="Inhaltsplatzhalter 2"/>
          <p:cNvSpPr>
            <a:spLocks noGrp="1"/>
          </p:cNvSpPr>
          <p:nvPr>
            <p:ph idx="1"/>
          </p:nvPr>
        </p:nvSpPr>
        <p:spPr>
          <a:xfrm>
            <a:off x="1008064" y="1658939"/>
            <a:ext cx="6912845" cy="5327650"/>
          </a:xfrm>
        </p:spPr>
        <p:txBody>
          <a:bodyPr>
            <a:normAutofit lnSpcReduction="10000"/>
          </a:bodyPr>
          <a:lstStyle/>
          <a:p>
            <a:r>
              <a:rPr lang="en-GB" dirty="0"/>
              <a:t>Jamming</a:t>
            </a:r>
          </a:p>
          <a:p>
            <a:pPr lvl="1"/>
            <a:r>
              <a:rPr lang="en-GB" dirty="0"/>
              <a:t>Impact of interference is observed as C/N</a:t>
            </a:r>
            <a:r>
              <a:rPr lang="en-GB" sz="1800" dirty="0"/>
              <a:t>0</a:t>
            </a:r>
            <a:r>
              <a:rPr lang="en-GB" dirty="0"/>
              <a:t> degradation</a:t>
            </a:r>
          </a:p>
          <a:p>
            <a:pPr lvl="1"/>
            <a:r>
              <a:rPr lang="en-GB" dirty="0"/>
              <a:t>The impact on measurement and navigation performance can be directly derived from the degraded link budget</a:t>
            </a:r>
          </a:p>
          <a:p>
            <a:pPr lvl="1"/>
            <a:r>
              <a:rPr lang="en-GB" dirty="0"/>
              <a:t>A sensitivity level of -</a:t>
            </a:r>
            <a:r>
              <a:rPr lang="en-GB" dirty="0" smtClean="0"/>
              <a:t>70 dBm </a:t>
            </a:r>
            <a:r>
              <a:rPr lang="en-GB" dirty="0"/>
              <a:t>was determined for broadband noise</a:t>
            </a:r>
          </a:p>
          <a:p>
            <a:pPr lvl="1"/>
            <a:r>
              <a:rPr lang="en-GB" dirty="0"/>
              <a:t>DME/TACAN a significant impact on the GNSS receiver performance was observed for power levels actually not expected in orbit</a:t>
            </a:r>
          </a:p>
        </p:txBody>
      </p:sp>
      <p:pic>
        <p:nvPicPr>
          <p:cNvPr id="8" name="Picture 7">
            <a:extLst>
              <a:ext uri="{FF2B5EF4-FFF2-40B4-BE49-F238E27FC236}">
                <a16:creationId xmlns:a16="http://schemas.microsoft.com/office/drawing/2014/main" id="{C5796F34-09D9-F9E9-87B3-5A3470E6DE47}"/>
              </a:ext>
            </a:extLst>
          </p:cNvPr>
          <p:cNvPicPr>
            <a:picLocks noChangeAspect="1"/>
          </p:cNvPicPr>
          <p:nvPr/>
        </p:nvPicPr>
        <p:blipFill>
          <a:blip r:embed="rId2"/>
          <a:stretch>
            <a:fillRect/>
          </a:stretch>
        </p:blipFill>
        <p:spPr>
          <a:xfrm>
            <a:off x="9001059" y="1370612"/>
            <a:ext cx="3994618" cy="5304462"/>
          </a:xfrm>
          <a:prstGeom prst="rect">
            <a:avLst/>
          </a:prstGeom>
        </p:spPr>
      </p:pic>
      <p:sp>
        <p:nvSpPr>
          <p:cNvPr id="6" name="Textfeld 5"/>
          <p:cNvSpPr txBox="1"/>
          <p:nvPr/>
        </p:nvSpPr>
        <p:spPr>
          <a:xfrm>
            <a:off x="10241148" y="51082"/>
            <a:ext cx="2703085"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6/12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178939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PODRIX Tests, cont.</a:t>
            </a:r>
          </a:p>
        </p:txBody>
      </p:sp>
      <p:sp>
        <p:nvSpPr>
          <p:cNvPr id="3" name="Inhaltsplatzhalter 2"/>
          <p:cNvSpPr>
            <a:spLocks noGrp="1"/>
          </p:cNvSpPr>
          <p:nvPr>
            <p:ph idx="1"/>
          </p:nvPr>
        </p:nvSpPr>
        <p:spPr>
          <a:xfrm>
            <a:off x="1008064" y="1658939"/>
            <a:ext cx="7704955" cy="5327650"/>
          </a:xfrm>
        </p:spPr>
        <p:txBody>
          <a:bodyPr>
            <a:normAutofit/>
          </a:bodyPr>
          <a:lstStyle/>
          <a:p>
            <a:r>
              <a:rPr lang="en-GB" dirty="0"/>
              <a:t>Spoofing</a:t>
            </a:r>
          </a:p>
          <a:p>
            <a:pPr lvl="1"/>
            <a:r>
              <a:rPr lang="en-GB" dirty="0"/>
              <a:t>Initial spoofing attempts with unsynchronised spoofer failed. Spoofing signals acted as interference =&gt; receiver stopped </a:t>
            </a:r>
            <a:r>
              <a:rPr lang="en-GB" dirty="0" smtClean="0"/>
              <a:t>tracking.</a:t>
            </a:r>
            <a:endParaRPr lang="en-GB" dirty="0"/>
          </a:p>
          <a:p>
            <a:pPr lvl="1"/>
            <a:r>
              <a:rPr lang="en-GB" dirty="0"/>
              <a:t>In a second test campaign a synchronised spoofer was simulated slowly deviating from the actual trajectory (thrust manoeuvre of </a:t>
            </a:r>
            <a:r>
              <a:rPr lang="en-GB" dirty="0" smtClean="0"/>
              <a:t/>
            </a:r>
            <a:br>
              <a:rPr lang="en-GB" dirty="0" smtClean="0"/>
            </a:br>
            <a:r>
              <a:rPr lang="en-GB" dirty="0" smtClean="0"/>
              <a:t>2100 seconds).</a:t>
            </a:r>
            <a:endParaRPr lang="en-GB" dirty="0"/>
          </a:p>
          <a:p>
            <a:pPr lvl="1"/>
            <a:r>
              <a:rPr lang="en-GB" dirty="0"/>
              <a:t>Receiver showed position and time errors</a:t>
            </a:r>
          </a:p>
          <a:p>
            <a:pPr lvl="1"/>
            <a:r>
              <a:rPr lang="en-GB" dirty="0"/>
              <a:t>PODRIX not sufficiently protected against such attacks, but detection would be feasible. </a:t>
            </a:r>
          </a:p>
        </p:txBody>
      </p:sp>
      <p:pic>
        <p:nvPicPr>
          <p:cNvPr id="4" name="Picture 3">
            <a:extLst>
              <a:ext uri="{FF2B5EF4-FFF2-40B4-BE49-F238E27FC236}">
                <a16:creationId xmlns:a16="http://schemas.microsoft.com/office/drawing/2014/main" id="{DE60D0D2-5B2A-824D-4AC3-D1EE658EE78E}"/>
              </a:ext>
            </a:extLst>
          </p:cNvPr>
          <p:cNvPicPr>
            <a:picLocks noChangeAspect="1"/>
          </p:cNvPicPr>
          <p:nvPr/>
        </p:nvPicPr>
        <p:blipFill>
          <a:blip r:embed="rId2"/>
          <a:stretch>
            <a:fillRect/>
          </a:stretch>
        </p:blipFill>
        <p:spPr>
          <a:xfrm>
            <a:off x="9361109" y="2306742"/>
            <a:ext cx="3024420" cy="4859611"/>
          </a:xfrm>
          <a:prstGeom prst="rect">
            <a:avLst/>
          </a:prstGeom>
        </p:spPr>
      </p:pic>
      <p:pic>
        <p:nvPicPr>
          <p:cNvPr id="5" name="Picture 4">
            <a:extLst>
              <a:ext uri="{FF2B5EF4-FFF2-40B4-BE49-F238E27FC236}">
                <a16:creationId xmlns:a16="http://schemas.microsoft.com/office/drawing/2014/main" id="{BB042C7F-6410-44A9-EF3A-365795CAED8E}"/>
              </a:ext>
            </a:extLst>
          </p:cNvPr>
          <p:cNvPicPr>
            <a:picLocks noChangeAspect="1"/>
          </p:cNvPicPr>
          <p:nvPr/>
        </p:nvPicPr>
        <p:blipFill>
          <a:blip r:embed="rId3"/>
          <a:stretch>
            <a:fillRect/>
          </a:stretch>
        </p:blipFill>
        <p:spPr>
          <a:xfrm>
            <a:off x="9257441" y="372204"/>
            <a:ext cx="3128087" cy="1967146"/>
          </a:xfrm>
          <a:prstGeom prst="rect">
            <a:avLst/>
          </a:prstGeom>
        </p:spPr>
      </p:pic>
      <p:sp>
        <p:nvSpPr>
          <p:cNvPr id="7" name="Textfeld 6"/>
          <p:cNvSpPr txBox="1"/>
          <p:nvPr/>
        </p:nvSpPr>
        <p:spPr>
          <a:xfrm>
            <a:off x="10241148" y="51082"/>
            <a:ext cx="2703085"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7/12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416885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Mitigation </a:t>
            </a:r>
            <a:r>
              <a:rPr lang="en-GB" dirty="0"/>
              <a:t>Techniques</a:t>
            </a:r>
          </a:p>
        </p:txBody>
      </p:sp>
      <p:pic>
        <p:nvPicPr>
          <p:cNvPr id="7" name="Picture 6">
            <a:extLst>
              <a:ext uri="{FF2B5EF4-FFF2-40B4-BE49-F238E27FC236}">
                <a16:creationId xmlns:a16="http://schemas.microsoft.com/office/drawing/2014/main" id="{F855AF30-593F-09FA-7ADC-7B9AFD5E4C71}"/>
              </a:ext>
            </a:extLst>
          </p:cNvPr>
          <p:cNvPicPr>
            <a:picLocks noChangeAspect="1"/>
          </p:cNvPicPr>
          <p:nvPr/>
        </p:nvPicPr>
        <p:blipFill>
          <a:blip r:embed="rId2"/>
          <a:stretch>
            <a:fillRect/>
          </a:stretch>
        </p:blipFill>
        <p:spPr>
          <a:xfrm>
            <a:off x="3240259" y="1514632"/>
            <a:ext cx="6989293" cy="5619611"/>
          </a:xfrm>
          <a:prstGeom prst="rect">
            <a:avLst/>
          </a:prstGeom>
        </p:spPr>
      </p:pic>
      <p:sp>
        <p:nvSpPr>
          <p:cNvPr id="5" name="Textfeld 4"/>
          <p:cNvSpPr txBox="1"/>
          <p:nvPr/>
        </p:nvSpPr>
        <p:spPr>
          <a:xfrm>
            <a:off x="10241148" y="51082"/>
            <a:ext cx="2703085"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8/12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332533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Assessment of Mitigation Techniques</a:t>
            </a:r>
          </a:p>
        </p:txBody>
      </p:sp>
      <p:sp>
        <p:nvSpPr>
          <p:cNvPr id="3" name="Inhaltsplatzhalter 2"/>
          <p:cNvSpPr>
            <a:spLocks noGrp="1"/>
          </p:cNvSpPr>
          <p:nvPr>
            <p:ph idx="1"/>
          </p:nvPr>
        </p:nvSpPr>
        <p:spPr>
          <a:xfrm>
            <a:off x="1008064" y="1658939"/>
            <a:ext cx="8137015" cy="5327650"/>
          </a:xfrm>
        </p:spPr>
        <p:txBody>
          <a:bodyPr/>
          <a:lstStyle/>
          <a:p>
            <a:r>
              <a:rPr lang="en-GB" dirty="0"/>
              <a:t>Discussion of various techniques for detection and mitigation of jamming and their suitability for spaceborne GNSS receivers</a:t>
            </a:r>
          </a:p>
          <a:p>
            <a:r>
              <a:rPr lang="en-GB" dirty="0"/>
              <a:t>Simulation of selected pre-correlation techniques</a:t>
            </a:r>
          </a:p>
          <a:p>
            <a:pPr lvl="1"/>
            <a:r>
              <a:rPr lang="en-GB" dirty="0"/>
              <a:t>Adaptive notch filter</a:t>
            </a:r>
          </a:p>
          <a:p>
            <a:pPr lvl="1"/>
            <a:r>
              <a:rPr lang="en-GB" dirty="0"/>
              <a:t>Frequency domain adaptive filter (FDAF)</a:t>
            </a:r>
          </a:p>
          <a:p>
            <a:pPr lvl="1"/>
            <a:r>
              <a:rPr lang="en-GB" dirty="0"/>
              <a:t>Wavelet packet transform (WPT)</a:t>
            </a:r>
          </a:p>
        </p:txBody>
      </p:sp>
      <p:pic>
        <p:nvPicPr>
          <p:cNvPr id="5" name="Picture 4">
            <a:extLst>
              <a:ext uri="{FF2B5EF4-FFF2-40B4-BE49-F238E27FC236}">
                <a16:creationId xmlns:a16="http://schemas.microsoft.com/office/drawing/2014/main" id="{7966BE01-4342-9F5B-0988-B6EF1AC796AA}"/>
              </a:ext>
            </a:extLst>
          </p:cNvPr>
          <p:cNvPicPr>
            <a:picLocks noChangeAspect="1"/>
          </p:cNvPicPr>
          <p:nvPr/>
        </p:nvPicPr>
        <p:blipFill>
          <a:blip r:embed="rId2"/>
          <a:stretch>
            <a:fillRect/>
          </a:stretch>
        </p:blipFill>
        <p:spPr>
          <a:xfrm>
            <a:off x="9809829" y="2060541"/>
            <a:ext cx="2951723" cy="2260328"/>
          </a:xfrm>
          <a:prstGeom prst="rect">
            <a:avLst/>
          </a:prstGeom>
        </p:spPr>
      </p:pic>
      <p:pic>
        <p:nvPicPr>
          <p:cNvPr id="7" name="Picture 6">
            <a:extLst>
              <a:ext uri="{FF2B5EF4-FFF2-40B4-BE49-F238E27FC236}">
                <a16:creationId xmlns:a16="http://schemas.microsoft.com/office/drawing/2014/main" id="{F2145BF6-2943-DB55-7FA8-A62B39BFD790}"/>
              </a:ext>
            </a:extLst>
          </p:cNvPr>
          <p:cNvPicPr>
            <a:picLocks noChangeAspect="1"/>
          </p:cNvPicPr>
          <p:nvPr/>
        </p:nvPicPr>
        <p:blipFill>
          <a:blip r:embed="rId3"/>
          <a:stretch>
            <a:fillRect/>
          </a:stretch>
        </p:blipFill>
        <p:spPr>
          <a:xfrm>
            <a:off x="5707684" y="6333038"/>
            <a:ext cx="7528965" cy="573119"/>
          </a:xfrm>
          <a:prstGeom prst="rect">
            <a:avLst/>
          </a:prstGeom>
        </p:spPr>
      </p:pic>
      <p:sp>
        <p:nvSpPr>
          <p:cNvPr id="8" name="TextBox 7">
            <a:extLst>
              <a:ext uri="{FF2B5EF4-FFF2-40B4-BE49-F238E27FC236}">
                <a16:creationId xmlns:a16="http://schemas.microsoft.com/office/drawing/2014/main" id="{7EF4E8F4-089D-3B79-DED9-72F3E1A21BF0}"/>
              </a:ext>
            </a:extLst>
          </p:cNvPr>
          <p:cNvSpPr txBox="1"/>
          <p:nvPr/>
        </p:nvSpPr>
        <p:spPr>
          <a:xfrm>
            <a:off x="10089195" y="1741087"/>
            <a:ext cx="1728240" cy="464331"/>
          </a:xfrm>
          <a:prstGeom prst="rect">
            <a:avLst/>
          </a:prstGeom>
          <a:noFill/>
        </p:spPr>
        <p:txBody>
          <a:bodyPr wrap="square" lIns="108000" tIns="108000" rIns="108000" bIns="108000" rtlCol="0" anchor="ctr" anchorCtr="0">
            <a:spAutoFit/>
          </a:bodyPr>
          <a:lstStyle/>
          <a:p>
            <a:r>
              <a:rPr lang="en-GB" sz="1600" dirty="0"/>
              <a:t>Notch filter</a:t>
            </a:r>
          </a:p>
        </p:txBody>
      </p:sp>
      <p:sp>
        <p:nvSpPr>
          <p:cNvPr id="9" name="TextBox 8">
            <a:extLst>
              <a:ext uri="{FF2B5EF4-FFF2-40B4-BE49-F238E27FC236}">
                <a16:creationId xmlns:a16="http://schemas.microsoft.com/office/drawing/2014/main" id="{7B6C022C-CE72-7D21-B096-BF90F5DB1EF0}"/>
              </a:ext>
            </a:extLst>
          </p:cNvPr>
          <p:cNvSpPr txBox="1"/>
          <p:nvPr/>
        </p:nvSpPr>
        <p:spPr>
          <a:xfrm>
            <a:off x="6264679" y="5992429"/>
            <a:ext cx="1080150" cy="464331"/>
          </a:xfrm>
          <a:prstGeom prst="rect">
            <a:avLst/>
          </a:prstGeom>
          <a:noFill/>
        </p:spPr>
        <p:txBody>
          <a:bodyPr wrap="square" lIns="108000" tIns="108000" rIns="108000" bIns="108000" rtlCol="0" anchor="ctr" anchorCtr="0">
            <a:spAutoFit/>
          </a:bodyPr>
          <a:lstStyle/>
          <a:p>
            <a:r>
              <a:rPr lang="en-GB" sz="1600" dirty="0"/>
              <a:t>FDAF</a:t>
            </a:r>
          </a:p>
        </p:txBody>
      </p:sp>
      <p:pic>
        <p:nvPicPr>
          <p:cNvPr id="11" name="Picture 10">
            <a:extLst>
              <a:ext uri="{FF2B5EF4-FFF2-40B4-BE49-F238E27FC236}">
                <a16:creationId xmlns:a16="http://schemas.microsoft.com/office/drawing/2014/main" id="{FF0B259B-D08A-CF2A-37C1-F77A14699A7B}"/>
              </a:ext>
            </a:extLst>
          </p:cNvPr>
          <p:cNvPicPr>
            <a:picLocks noChangeAspect="1"/>
          </p:cNvPicPr>
          <p:nvPr/>
        </p:nvPicPr>
        <p:blipFill>
          <a:blip r:embed="rId4"/>
          <a:stretch>
            <a:fillRect/>
          </a:stretch>
        </p:blipFill>
        <p:spPr>
          <a:xfrm>
            <a:off x="8381137" y="4730832"/>
            <a:ext cx="4489345" cy="1310006"/>
          </a:xfrm>
          <a:prstGeom prst="rect">
            <a:avLst/>
          </a:prstGeom>
        </p:spPr>
      </p:pic>
      <p:sp>
        <p:nvSpPr>
          <p:cNvPr id="12" name="TextBox 11">
            <a:extLst>
              <a:ext uri="{FF2B5EF4-FFF2-40B4-BE49-F238E27FC236}">
                <a16:creationId xmlns:a16="http://schemas.microsoft.com/office/drawing/2014/main" id="{325295C4-92DB-697D-B09A-C21DB6E8C51C}"/>
              </a:ext>
            </a:extLst>
          </p:cNvPr>
          <p:cNvSpPr txBox="1"/>
          <p:nvPr/>
        </p:nvSpPr>
        <p:spPr>
          <a:xfrm>
            <a:off x="8937379" y="4713323"/>
            <a:ext cx="1080150" cy="464331"/>
          </a:xfrm>
          <a:prstGeom prst="rect">
            <a:avLst/>
          </a:prstGeom>
          <a:noFill/>
        </p:spPr>
        <p:txBody>
          <a:bodyPr wrap="square" lIns="108000" tIns="108000" rIns="108000" bIns="108000" rtlCol="0" anchor="ctr" anchorCtr="0">
            <a:spAutoFit/>
          </a:bodyPr>
          <a:lstStyle/>
          <a:p>
            <a:r>
              <a:rPr lang="en-GB" sz="1600" dirty="0"/>
              <a:t>WPT</a:t>
            </a:r>
          </a:p>
        </p:txBody>
      </p:sp>
      <p:sp>
        <p:nvSpPr>
          <p:cNvPr id="13" name="Textfeld 12"/>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9/12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47211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Simulation Model</a:t>
            </a:r>
          </a:p>
        </p:txBody>
      </p:sp>
      <p:sp>
        <p:nvSpPr>
          <p:cNvPr id="3" name="Inhaltsplatzhalter 2"/>
          <p:cNvSpPr>
            <a:spLocks noGrp="1"/>
          </p:cNvSpPr>
          <p:nvPr>
            <p:ph idx="1"/>
          </p:nvPr>
        </p:nvSpPr>
        <p:spPr>
          <a:xfrm>
            <a:off x="1008064" y="1658939"/>
            <a:ext cx="8137015" cy="5327650"/>
          </a:xfrm>
        </p:spPr>
        <p:txBody>
          <a:bodyPr/>
          <a:lstStyle/>
          <a:p>
            <a:r>
              <a:rPr lang="en-GB" dirty="0"/>
              <a:t>Simulation model implemented in </a:t>
            </a:r>
            <a:r>
              <a:rPr lang="en-GB" dirty="0" err="1"/>
              <a:t>Matlab</a:t>
            </a:r>
            <a:r>
              <a:rPr lang="en-GB" baseline="30000" dirty="0" err="1"/>
              <a:t>TM</a:t>
            </a:r>
            <a:endParaRPr lang="en-GB" baseline="30000" dirty="0"/>
          </a:p>
          <a:p>
            <a:r>
              <a:rPr lang="en-GB" dirty="0"/>
              <a:t>Signal model for GPS C/A-code</a:t>
            </a:r>
          </a:p>
          <a:p>
            <a:r>
              <a:rPr lang="en-GB" dirty="0"/>
              <a:t>Simulated interference types</a:t>
            </a:r>
          </a:p>
          <a:p>
            <a:pPr lvl="1"/>
            <a:r>
              <a:rPr lang="en-GB" dirty="0"/>
              <a:t>Chirp </a:t>
            </a:r>
          </a:p>
          <a:p>
            <a:pPr lvl="1"/>
            <a:r>
              <a:rPr lang="en-GB" dirty="0"/>
              <a:t>Continuous wave</a:t>
            </a:r>
          </a:p>
          <a:p>
            <a:r>
              <a:rPr lang="en-GB" dirty="0" err="1"/>
              <a:t>Quantiser</a:t>
            </a:r>
            <a:r>
              <a:rPr lang="en-GB" dirty="0"/>
              <a:t> after interference mitigation</a:t>
            </a:r>
          </a:p>
          <a:p>
            <a:r>
              <a:rPr lang="en-GB" dirty="0"/>
              <a:t>Code and carrier tracking loops </a:t>
            </a:r>
          </a:p>
          <a:p>
            <a:r>
              <a:rPr lang="en-GB" dirty="0"/>
              <a:t>C/N0 estimator</a:t>
            </a:r>
          </a:p>
        </p:txBody>
      </p:sp>
      <p:pic>
        <p:nvPicPr>
          <p:cNvPr id="5" name="Picture 4">
            <a:extLst>
              <a:ext uri="{FF2B5EF4-FFF2-40B4-BE49-F238E27FC236}">
                <a16:creationId xmlns:a16="http://schemas.microsoft.com/office/drawing/2014/main" id="{073C8014-0E40-E935-FE0C-B72DDE5BC0EE}"/>
              </a:ext>
            </a:extLst>
          </p:cNvPr>
          <p:cNvPicPr>
            <a:picLocks noChangeAspect="1"/>
          </p:cNvPicPr>
          <p:nvPr/>
        </p:nvPicPr>
        <p:blipFill>
          <a:blip r:embed="rId2"/>
          <a:stretch>
            <a:fillRect/>
          </a:stretch>
        </p:blipFill>
        <p:spPr>
          <a:xfrm>
            <a:off x="8793662" y="1154582"/>
            <a:ext cx="4023812" cy="5606837"/>
          </a:xfrm>
          <a:prstGeom prst="rect">
            <a:avLst/>
          </a:prstGeom>
        </p:spPr>
      </p:pic>
      <p:sp>
        <p:nvSpPr>
          <p:cNvPr id="7" name="Textfeld 6"/>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10/12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19508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899" y="218479"/>
            <a:ext cx="12312651" cy="1152133"/>
          </a:xfrm>
        </p:spPr>
        <p:txBody>
          <a:bodyPr/>
          <a:lstStyle/>
          <a:p>
            <a:r>
              <a:rPr lang="en-GB" dirty="0"/>
              <a:t>Simulation Results</a:t>
            </a:r>
          </a:p>
        </p:txBody>
      </p:sp>
      <p:sp>
        <p:nvSpPr>
          <p:cNvPr id="3" name="Inhaltsplatzhalter 2"/>
          <p:cNvSpPr>
            <a:spLocks noGrp="1"/>
          </p:cNvSpPr>
          <p:nvPr>
            <p:ph idx="1"/>
          </p:nvPr>
        </p:nvSpPr>
        <p:spPr>
          <a:xfrm>
            <a:off x="647899" y="1658939"/>
            <a:ext cx="6513272" cy="5327650"/>
          </a:xfrm>
        </p:spPr>
        <p:txBody>
          <a:bodyPr>
            <a:normAutofit lnSpcReduction="10000"/>
          </a:bodyPr>
          <a:lstStyle/>
          <a:p>
            <a:r>
              <a:rPr lang="en-GB" dirty="0"/>
              <a:t>Assessment of the three approaches mainly for chirps </a:t>
            </a:r>
          </a:p>
          <a:p>
            <a:r>
              <a:rPr lang="en-GB" dirty="0"/>
              <a:t>Chirp amplitude and sweep rate varied</a:t>
            </a:r>
          </a:p>
          <a:p>
            <a:pPr lvl="1"/>
            <a:r>
              <a:rPr lang="en-GB" dirty="0"/>
              <a:t>Sweep rates from 5e10Hz/s to 1e13Hz/s</a:t>
            </a:r>
          </a:p>
          <a:p>
            <a:pPr lvl="1"/>
            <a:r>
              <a:rPr lang="en-GB" dirty="0"/>
              <a:t>Equivalent interference power levels up to -</a:t>
            </a:r>
            <a:r>
              <a:rPr lang="en-GB" dirty="0" smtClean="0"/>
              <a:t>56 dBm</a:t>
            </a:r>
            <a:endParaRPr lang="en-GB" dirty="0"/>
          </a:p>
          <a:p>
            <a:r>
              <a:rPr lang="en-GB" dirty="0"/>
              <a:t>All simulated mitigation approaches were sensitive to the characteristics of the jamming signal</a:t>
            </a:r>
          </a:p>
        </p:txBody>
      </p:sp>
      <p:pic>
        <p:nvPicPr>
          <p:cNvPr id="6" name="Picture 5">
            <a:extLst>
              <a:ext uri="{FF2B5EF4-FFF2-40B4-BE49-F238E27FC236}">
                <a16:creationId xmlns:a16="http://schemas.microsoft.com/office/drawing/2014/main" id="{97A633FA-D8CC-1FFB-C3C2-ADF445023CD9}"/>
              </a:ext>
            </a:extLst>
          </p:cNvPr>
          <p:cNvPicPr>
            <a:picLocks noChangeAspect="1"/>
          </p:cNvPicPr>
          <p:nvPr/>
        </p:nvPicPr>
        <p:blipFill>
          <a:blip r:embed="rId2"/>
          <a:stretch>
            <a:fillRect/>
          </a:stretch>
        </p:blipFill>
        <p:spPr>
          <a:xfrm>
            <a:off x="7359368" y="1937600"/>
            <a:ext cx="3081891" cy="2303239"/>
          </a:xfrm>
          <a:prstGeom prst="rect">
            <a:avLst/>
          </a:prstGeom>
        </p:spPr>
      </p:pic>
      <p:pic>
        <p:nvPicPr>
          <p:cNvPr id="8" name="Picture 7">
            <a:extLst>
              <a:ext uri="{FF2B5EF4-FFF2-40B4-BE49-F238E27FC236}">
                <a16:creationId xmlns:a16="http://schemas.microsoft.com/office/drawing/2014/main" id="{4E1E5BA0-24B2-17CF-894E-88311D15D32C}"/>
              </a:ext>
            </a:extLst>
          </p:cNvPr>
          <p:cNvPicPr>
            <a:picLocks noChangeAspect="1"/>
          </p:cNvPicPr>
          <p:nvPr/>
        </p:nvPicPr>
        <p:blipFill>
          <a:blip r:embed="rId3"/>
          <a:stretch>
            <a:fillRect/>
          </a:stretch>
        </p:blipFill>
        <p:spPr>
          <a:xfrm>
            <a:off x="7578978" y="4421796"/>
            <a:ext cx="2990341" cy="2251232"/>
          </a:xfrm>
          <a:prstGeom prst="rect">
            <a:avLst/>
          </a:prstGeom>
        </p:spPr>
      </p:pic>
      <p:pic>
        <p:nvPicPr>
          <p:cNvPr id="10" name="Picture 9">
            <a:extLst>
              <a:ext uri="{FF2B5EF4-FFF2-40B4-BE49-F238E27FC236}">
                <a16:creationId xmlns:a16="http://schemas.microsoft.com/office/drawing/2014/main" id="{81CBF2D2-14AC-2478-4152-C873145ABEBC}"/>
              </a:ext>
            </a:extLst>
          </p:cNvPr>
          <p:cNvPicPr>
            <a:picLocks noChangeAspect="1"/>
          </p:cNvPicPr>
          <p:nvPr/>
        </p:nvPicPr>
        <p:blipFill>
          <a:blip r:embed="rId4"/>
          <a:stretch>
            <a:fillRect/>
          </a:stretch>
        </p:blipFill>
        <p:spPr>
          <a:xfrm>
            <a:off x="10353917" y="2007986"/>
            <a:ext cx="2990342" cy="2108653"/>
          </a:xfrm>
          <a:prstGeom prst="rect">
            <a:avLst/>
          </a:prstGeom>
        </p:spPr>
      </p:pic>
      <p:pic>
        <p:nvPicPr>
          <p:cNvPr id="12" name="Picture 11">
            <a:extLst>
              <a:ext uri="{FF2B5EF4-FFF2-40B4-BE49-F238E27FC236}">
                <a16:creationId xmlns:a16="http://schemas.microsoft.com/office/drawing/2014/main" id="{9440CE53-EE63-3A8C-16B2-971116B4E8EE}"/>
              </a:ext>
            </a:extLst>
          </p:cNvPr>
          <p:cNvPicPr>
            <a:picLocks noChangeAspect="1"/>
          </p:cNvPicPr>
          <p:nvPr/>
        </p:nvPicPr>
        <p:blipFill>
          <a:blip r:embed="rId5"/>
          <a:stretch>
            <a:fillRect/>
          </a:stretch>
        </p:blipFill>
        <p:spPr>
          <a:xfrm>
            <a:off x="10441259" y="4400251"/>
            <a:ext cx="3145330" cy="2294321"/>
          </a:xfrm>
          <a:prstGeom prst="rect">
            <a:avLst/>
          </a:prstGeom>
        </p:spPr>
      </p:pic>
      <p:sp>
        <p:nvSpPr>
          <p:cNvPr id="13" name="TextBox 12">
            <a:extLst>
              <a:ext uri="{FF2B5EF4-FFF2-40B4-BE49-F238E27FC236}">
                <a16:creationId xmlns:a16="http://schemas.microsoft.com/office/drawing/2014/main" id="{B0255B08-8A3E-346D-F93C-8BE8ED9021C6}"/>
              </a:ext>
            </a:extLst>
          </p:cNvPr>
          <p:cNvSpPr txBox="1"/>
          <p:nvPr/>
        </p:nvSpPr>
        <p:spPr>
          <a:xfrm>
            <a:off x="7704879" y="1620963"/>
            <a:ext cx="1728240" cy="464331"/>
          </a:xfrm>
          <a:prstGeom prst="rect">
            <a:avLst/>
          </a:prstGeom>
          <a:noFill/>
        </p:spPr>
        <p:txBody>
          <a:bodyPr wrap="square" lIns="108000" tIns="108000" rIns="108000" bIns="108000" rtlCol="0" anchor="ctr" anchorCtr="0">
            <a:spAutoFit/>
          </a:bodyPr>
          <a:lstStyle/>
          <a:p>
            <a:r>
              <a:rPr lang="en-GB" sz="1600" dirty="0"/>
              <a:t>No interference</a:t>
            </a:r>
          </a:p>
        </p:txBody>
      </p:sp>
      <p:sp>
        <p:nvSpPr>
          <p:cNvPr id="14" name="TextBox 13">
            <a:extLst>
              <a:ext uri="{FF2B5EF4-FFF2-40B4-BE49-F238E27FC236}">
                <a16:creationId xmlns:a16="http://schemas.microsoft.com/office/drawing/2014/main" id="{1D26B385-EF00-2DE4-E9A2-12D32D827114}"/>
              </a:ext>
            </a:extLst>
          </p:cNvPr>
          <p:cNvSpPr txBox="1"/>
          <p:nvPr/>
        </p:nvSpPr>
        <p:spPr>
          <a:xfrm>
            <a:off x="10984968" y="1422687"/>
            <a:ext cx="1728240" cy="710552"/>
          </a:xfrm>
          <a:prstGeom prst="rect">
            <a:avLst/>
          </a:prstGeom>
          <a:noFill/>
        </p:spPr>
        <p:txBody>
          <a:bodyPr wrap="square" lIns="108000" tIns="108000" rIns="108000" bIns="108000" rtlCol="0" anchor="ctr" anchorCtr="0">
            <a:spAutoFit/>
          </a:bodyPr>
          <a:lstStyle/>
          <a:p>
            <a:r>
              <a:rPr lang="en-GB" sz="1600" dirty="0"/>
              <a:t>Interference w/o mitigation</a:t>
            </a:r>
          </a:p>
        </p:txBody>
      </p:sp>
      <p:sp>
        <p:nvSpPr>
          <p:cNvPr id="15" name="Textfeld 14"/>
          <p:cNvSpPr txBox="1"/>
          <p:nvPr/>
        </p:nvSpPr>
        <p:spPr>
          <a:xfrm>
            <a:off x="10146571" y="51082"/>
            <a:ext cx="2797662"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a:t>
            </a:r>
            <a:r>
              <a:rPr lang="en-GB" sz="1400" i="1" dirty="0" smtClean="0">
                <a:solidFill>
                  <a:srgbClr val="FA6F06"/>
                </a:solidFill>
                <a:latin typeface="Trebuchet MS" panose="020B0603020202020204" pitchFamily="34" charset="0"/>
              </a:rPr>
              <a:t>11/12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5314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Conclusions on Simulation Results</a:t>
            </a:r>
          </a:p>
        </p:txBody>
      </p:sp>
      <p:sp>
        <p:nvSpPr>
          <p:cNvPr id="3" name="Inhaltsplatzhalter 2"/>
          <p:cNvSpPr>
            <a:spLocks noGrp="1"/>
          </p:cNvSpPr>
          <p:nvPr>
            <p:ph idx="1"/>
          </p:nvPr>
        </p:nvSpPr>
        <p:spPr/>
        <p:txBody>
          <a:bodyPr>
            <a:normAutofit fontScale="92500" lnSpcReduction="10000"/>
          </a:bodyPr>
          <a:lstStyle/>
          <a:p>
            <a:r>
              <a:rPr lang="en-GB" dirty="0"/>
              <a:t>Unintentional interference can reach levels up to about -</a:t>
            </a:r>
            <a:r>
              <a:rPr lang="en-GB" dirty="0" smtClean="0"/>
              <a:t>74 dBm.</a:t>
            </a:r>
            <a:endParaRPr lang="en-GB" dirty="0"/>
          </a:p>
          <a:p>
            <a:r>
              <a:rPr lang="en-GB" dirty="0"/>
              <a:t>For unfavourable antenna orientation the receivers needs to cope with higher </a:t>
            </a:r>
            <a:r>
              <a:rPr lang="en-GB" dirty="0" smtClean="0"/>
              <a:t>levels.</a:t>
            </a:r>
            <a:endParaRPr lang="en-GB" dirty="0"/>
          </a:p>
          <a:p>
            <a:r>
              <a:rPr lang="en-GB" dirty="0"/>
              <a:t>The simulated mitigation approaches can protect against significantly higher </a:t>
            </a:r>
            <a:r>
              <a:rPr lang="en-GB" dirty="0" smtClean="0"/>
              <a:t>levels.</a:t>
            </a:r>
            <a:endParaRPr lang="en-GB" dirty="0"/>
          </a:p>
          <a:p>
            <a:r>
              <a:rPr lang="en-GB" dirty="0"/>
              <a:t>However, for high sweep rates of chirps, the adaptive processes </a:t>
            </a:r>
            <a:r>
              <a:rPr lang="en-GB" dirty="0" smtClean="0"/>
              <a:t>struggle.</a:t>
            </a:r>
            <a:endParaRPr lang="en-GB" dirty="0"/>
          </a:p>
          <a:p>
            <a:r>
              <a:rPr lang="en-GB" dirty="0"/>
              <a:t>For known interference characteristics, adequate parameters of the mitigation approaches can be </a:t>
            </a:r>
            <a:r>
              <a:rPr lang="en-GB" dirty="0" smtClean="0"/>
              <a:t>found.</a:t>
            </a:r>
            <a:endParaRPr lang="en-GB" dirty="0"/>
          </a:p>
          <a:p>
            <a:r>
              <a:rPr lang="en-GB" dirty="0"/>
              <a:t>FDAF is considered as the most versatile approach, as also pulsed interferences can be suppressed. </a:t>
            </a:r>
          </a:p>
        </p:txBody>
      </p:sp>
      <p:sp>
        <p:nvSpPr>
          <p:cNvPr id="4" name="Textfeld 3"/>
          <p:cNvSpPr txBox="1"/>
          <p:nvPr/>
        </p:nvSpPr>
        <p:spPr>
          <a:xfrm>
            <a:off x="10149777" y="51082"/>
            <a:ext cx="2794456"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RFI detection and mitigation 1</a:t>
            </a:r>
            <a:r>
              <a:rPr lang="en-GB" sz="1400" i="1" dirty="0" smtClean="0">
                <a:solidFill>
                  <a:srgbClr val="FA6F06"/>
                </a:solidFill>
                <a:latin typeface="Trebuchet MS" panose="020B0603020202020204" pitchFamily="34" charset="0"/>
              </a:rPr>
              <a:t>2/12</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26984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532796" y="51082"/>
            <a:ext cx="441143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Possible mitigation technology for </a:t>
            </a:r>
            <a:r>
              <a:rPr lang="en-GB" sz="1400" i="1" dirty="0">
                <a:solidFill>
                  <a:srgbClr val="FA6F06"/>
                </a:solidFill>
              </a:rPr>
              <a:t>different </a:t>
            </a:r>
            <a:r>
              <a:rPr lang="en-GB" sz="1400" i="1" dirty="0" smtClean="0">
                <a:solidFill>
                  <a:srgbClr val="FA6F06"/>
                </a:solidFill>
              </a:rPr>
              <a:t>scenarios</a:t>
            </a:r>
            <a:r>
              <a:rPr lang="en-GB" sz="1400" i="1" dirty="0" smtClean="0">
                <a:solidFill>
                  <a:srgbClr val="FA6F06"/>
                </a:solidFill>
                <a:latin typeface="Trebuchet MS" panose="020B0603020202020204" pitchFamily="34" charset="0"/>
              </a:rPr>
              <a:t> 1/3</a:t>
            </a:r>
            <a:endParaRPr lang="en-GB" sz="1400" i="1" dirty="0">
              <a:solidFill>
                <a:srgbClr val="FA6F06"/>
              </a:solidFill>
              <a:latin typeface="Trebuchet MS" panose="020B0603020202020204" pitchFamily="34" charset="0"/>
            </a:endParaRPr>
          </a:p>
        </p:txBody>
      </p:sp>
      <p:pic>
        <p:nvPicPr>
          <p:cNvPr id="2" name="Grafik 1"/>
          <p:cNvPicPr>
            <a:picLocks noChangeAspect="1"/>
          </p:cNvPicPr>
          <p:nvPr/>
        </p:nvPicPr>
        <p:blipFill>
          <a:blip r:embed="rId2"/>
          <a:stretch>
            <a:fillRect/>
          </a:stretch>
        </p:blipFill>
        <p:spPr>
          <a:xfrm>
            <a:off x="1079959" y="866542"/>
            <a:ext cx="10873510" cy="6065060"/>
          </a:xfrm>
          <a:prstGeom prst="rect">
            <a:avLst/>
          </a:prstGeom>
        </p:spPr>
      </p:pic>
    </p:spTree>
    <p:extLst>
      <p:ext uri="{BB962C8B-B14F-4D97-AF65-F5344CB8AC3E}">
        <p14:creationId xmlns:p14="http://schemas.microsoft.com/office/powerpoint/2010/main" val="30765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532796" y="51082"/>
            <a:ext cx="441143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Possible mitigation technology for </a:t>
            </a:r>
            <a:r>
              <a:rPr lang="en-GB" sz="1400" i="1" dirty="0">
                <a:solidFill>
                  <a:srgbClr val="FA6F06"/>
                </a:solidFill>
              </a:rPr>
              <a:t>different scenarios</a:t>
            </a:r>
            <a:r>
              <a:rPr lang="en-GB" sz="1400" i="1" dirty="0" smtClean="0">
                <a:solidFill>
                  <a:srgbClr val="FA6F06"/>
                </a:solidFill>
                <a:latin typeface="Trebuchet MS" panose="020B0603020202020204" pitchFamily="34" charset="0"/>
              </a:rPr>
              <a:t> 2/3</a:t>
            </a:r>
            <a:endParaRPr lang="en-GB" sz="1400" i="1" dirty="0">
              <a:solidFill>
                <a:srgbClr val="FA6F06"/>
              </a:solidFill>
              <a:latin typeface="Trebuchet MS" panose="020B0603020202020204" pitchFamily="34" charset="0"/>
            </a:endParaRPr>
          </a:p>
        </p:txBody>
      </p:sp>
      <p:pic>
        <p:nvPicPr>
          <p:cNvPr id="3" name="Grafik 2"/>
          <p:cNvPicPr>
            <a:picLocks noChangeAspect="1"/>
          </p:cNvPicPr>
          <p:nvPr/>
        </p:nvPicPr>
        <p:blipFill>
          <a:blip r:embed="rId2"/>
          <a:stretch>
            <a:fillRect/>
          </a:stretch>
        </p:blipFill>
        <p:spPr>
          <a:xfrm>
            <a:off x="1151969" y="794532"/>
            <a:ext cx="10657480" cy="6419565"/>
          </a:xfrm>
          <a:prstGeom prst="rect">
            <a:avLst/>
          </a:prstGeom>
        </p:spPr>
      </p:pic>
    </p:spTree>
    <p:extLst>
      <p:ext uri="{BB962C8B-B14F-4D97-AF65-F5344CB8AC3E}">
        <p14:creationId xmlns:p14="http://schemas.microsoft.com/office/powerpoint/2010/main" val="568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3781668" y="937464"/>
            <a:ext cx="9317416" cy="5905908"/>
          </a:xfrm>
          <a:prstGeom prst="rect">
            <a:avLst/>
          </a:prstGeom>
        </p:spPr>
      </p:pic>
      <p:grpSp>
        <p:nvGrpSpPr>
          <p:cNvPr id="12" name="Gruppieren 11"/>
          <p:cNvGrpSpPr/>
          <p:nvPr/>
        </p:nvGrpSpPr>
        <p:grpSpPr>
          <a:xfrm>
            <a:off x="1008064" y="1659602"/>
            <a:ext cx="2016280" cy="935180"/>
            <a:chOff x="863929" y="1659602"/>
            <a:chExt cx="2016280" cy="935180"/>
          </a:xfrm>
        </p:grpSpPr>
        <p:pic>
          <p:nvPicPr>
            <p:cNvPr id="5" name="Grafik 4">
              <a:extLst>
                <a:ext uri="{FF2B5EF4-FFF2-40B4-BE49-F238E27FC236}">
                  <a16:creationId xmlns:a16="http://schemas.microsoft.com/office/drawing/2014/main" id="{9173A063-A259-D94C-B440-F16816F3DF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3929" y="1659602"/>
              <a:ext cx="2016280" cy="785563"/>
            </a:xfrm>
            <a:prstGeom prst="rect">
              <a:avLst/>
            </a:prstGeom>
          </p:spPr>
        </p:pic>
        <p:sp>
          <p:nvSpPr>
            <p:cNvPr id="9" name="Rechteck 8"/>
            <p:cNvSpPr/>
            <p:nvPr/>
          </p:nvSpPr>
          <p:spPr>
            <a:xfrm>
              <a:off x="863929" y="2445165"/>
              <a:ext cx="1944270" cy="149617"/>
            </a:xfrm>
            <a:prstGeom prst="rect">
              <a:avLst/>
            </a:prstGeom>
            <a:solidFill>
              <a:srgbClr val="06E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uppieren 12"/>
          <p:cNvGrpSpPr/>
          <p:nvPr/>
        </p:nvGrpSpPr>
        <p:grpSpPr>
          <a:xfrm>
            <a:off x="828038" y="5983212"/>
            <a:ext cx="2124296" cy="919280"/>
            <a:chOff x="5652593" y="1816723"/>
            <a:chExt cx="2124296" cy="919280"/>
          </a:xfrm>
        </p:grpSpPr>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599" y="1816723"/>
              <a:ext cx="2088290" cy="662244"/>
            </a:xfrm>
            <a:prstGeom prst="rect">
              <a:avLst/>
            </a:prstGeom>
          </p:spPr>
        </p:pic>
        <p:sp>
          <p:nvSpPr>
            <p:cNvPr id="10" name="Rechteck 9"/>
            <p:cNvSpPr/>
            <p:nvPr/>
          </p:nvSpPr>
          <p:spPr>
            <a:xfrm>
              <a:off x="5652593" y="2586386"/>
              <a:ext cx="2124295" cy="149617"/>
            </a:xfrm>
            <a:prstGeom prst="rect">
              <a:avLst/>
            </a:prstGeom>
            <a:solidFill>
              <a:srgbClr val="1D78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14" name="Gruppieren 13"/>
          <p:cNvGrpSpPr/>
          <p:nvPr/>
        </p:nvGrpSpPr>
        <p:grpSpPr>
          <a:xfrm>
            <a:off x="71819" y="2899921"/>
            <a:ext cx="4010814" cy="2853849"/>
            <a:chOff x="9145079" y="648480"/>
            <a:chExt cx="4010814" cy="2853849"/>
          </a:xfrm>
        </p:grpSpPr>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5079" y="648480"/>
              <a:ext cx="4010814" cy="2853849"/>
            </a:xfrm>
            <a:prstGeom prst="rect">
              <a:avLst/>
            </a:prstGeom>
          </p:spPr>
        </p:pic>
        <p:sp>
          <p:nvSpPr>
            <p:cNvPr id="11" name="Rechteck 10"/>
            <p:cNvSpPr/>
            <p:nvPr/>
          </p:nvSpPr>
          <p:spPr>
            <a:xfrm>
              <a:off x="9472644" y="2528479"/>
              <a:ext cx="3416955" cy="149617"/>
            </a:xfrm>
            <a:prstGeom prst="rect">
              <a:avLst/>
            </a:prstGeom>
            <a:solidFill>
              <a:srgbClr val="EC8CE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en-GB" dirty="0" smtClean="0"/>
              <a:t>Project introduction </a:t>
            </a:r>
            <a:endParaRPr lang="en-GB" dirty="0"/>
          </a:p>
        </p:txBody>
      </p:sp>
      <p:sp>
        <p:nvSpPr>
          <p:cNvPr id="16" name="Inhaltsplatzhalter 2">
            <a:extLst>
              <a:ext uri="{FF2B5EF4-FFF2-40B4-BE49-F238E27FC236}">
                <a16:creationId xmlns:a16="http://schemas.microsoft.com/office/drawing/2014/main" id="{D4C84BCF-A37E-9642-A102-25199F829816}"/>
              </a:ext>
            </a:extLst>
          </p:cNvPr>
          <p:cNvSpPr txBox="1">
            <a:spLocks/>
          </p:cNvSpPr>
          <p:nvPr/>
        </p:nvSpPr>
        <p:spPr>
          <a:xfrm>
            <a:off x="5328549" y="5746342"/>
            <a:ext cx="6768940" cy="1750082"/>
          </a:xfrm>
          <a:prstGeom prst="rect">
            <a:avLst/>
          </a:prstGeom>
        </p:spPr>
        <p:txBody>
          <a:bodyPr>
            <a:normAutofit fontScale="85000" lnSpcReduction="10000"/>
          </a:bodyPr>
          <a:lstStyle>
            <a:lvl1pPr marL="480097" indent="-480097" algn="l" defTabSz="1234533" rtl="0" eaLnBrk="1" latinLnBrk="0" hangingPunct="1">
              <a:lnSpc>
                <a:spcPct val="120000"/>
              </a:lnSpc>
              <a:spcBef>
                <a:spcPts val="1200"/>
              </a:spcBef>
              <a:spcAft>
                <a:spcPts val="0"/>
              </a:spcAft>
              <a:buSzPct val="84000"/>
              <a:buFontTx/>
              <a:buBlip>
                <a:blip r:embed="rId7"/>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7"/>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7"/>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7"/>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8"/>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lvl="1"/>
            <a:r>
              <a:rPr lang="en-GB" sz="2200" dirty="0"/>
              <a:t>Comprehensive quantitative RFI risk assessment </a:t>
            </a:r>
            <a:r>
              <a:rPr lang="en-GB" sz="2200" dirty="0" smtClean="0"/>
              <a:t>for spaceborne </a:t>
            </a:r>
            <a:r>
              <a:rPr lang="en-GB" sz="2200" dirty="0"/>
              <a:t>GNSS receivers and derived </a:t>
            </a:r>
            <a:r>
              <a:rPr lang="en-GB" sz="2200" dirty="0" smtClean="0"/>
              <a:t>products</a:t>
            </a:r>
          </a:p>
          <a:p>
            <a:pPr lvl="1"/>
            <a:r>
              <a:rPr lang="en-GB" dirty="0"/>
              <a:t>RFI mitigation techniques, considering different</a:t>
            </a:r>
            <a:br>
              <a:rPr lang="en-GB" dirty="0"/>
            </a:br>
            <a:r>
              <a:rPr lang="en-GB" dirty="0"/>
              <a:t>missions and scenarios</a:t>
            </a:r>
          </a:p>
          <a:p>
            <a:pPr marL="480097" lvl="1" indent="0">
              <a:buNone/>
            </a:pPr>
            <a:endParaRPr lang="en-GB" sz="2200" dirty="0"/>
          </a:p>
        </p:txBody>
      </p:sp>
    </p:spTree>
    <p:extLst>
      <p:ext uri="{BB962C8B-B14F-4D97-AF65-F5344CB8AC3E}">
        <p14:creationId xmlns:p14="http://schemas.microsoft.com/office/powerpoint/2010/main" val="285829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532796" y="51082"/>
            <a:ext cx="441143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Possible mitigation technology for </a:t>
            </a:r>
            <a:r>
              <a:rPr lang="en-GB" sz="1400" i="1" dirty="0">
                <a:solidFill>
                  <a:srgbClr val="FA6F06"/>
                </a:solidFill>
              </a:rPr>
              <a:t>different scenarios</a:t>
            </a:r>
            <a:r>
              <a:rPr lang="en-GB" sz="1400" i="1" dirty="0" smtClean="0">
                <a:solidFill>
                  <a:srgbClr val="FA6F06"/>
                </a:solidFill>
                <a:latin typeface="Trebuchet MS" panose="020B0603020202020204" pitchFamily="34" charset="0"/>
              </a:rPr>
              <a:t> 3/3</a:t>
            </a:r>
            <a:endParaRPr lang="en-GB" sz="1400" i="1" dirty="0">
              <a:solidFill>
                <a:srgbClr val="FA6F06"/>
              </a:solidFill>
              <a:latin typeface="Trebuchet MS" panose="020B0603020202020204" pitchFamily="34" charset="0"/>
            </a:endParaRPr>
          </a:p>
        </p:txBody>
      </p:sp>
      <p:pic>
        <p:nvPicPr>
          <p:cNvPr id="2" name="Grafik 1"/>
          <p:cNvPicPr>
            <a:picLocks noChangeAspect="1"/>
          </p:cNvPicPr>
          <p:nvPr/>
        </p:nvPicPr>
        <p:blipFill>
          <a:blip r:embed="rId2"/>
          <a:stretch>
            <a:fillRect/>
          </a:stretch>
        </p:blipFill>
        <p:spPr>
          <a:xfrm>
            <a:off x="1079959" y="794532"/>
            <a:ext cx="10808662" cy="4608640"/>
          </a:xfrm>
          <a:prstGeom prst="rect">
            <a:avLst/>
          </a:prstGeom>
        </p:spPr>
      </p:pic>
    </p:spTree>
    <p:extLst>
      <p:ext uri="{BB962C8B-B14F-4D97-AF65-F5344CB8AC3E}">
        <p14:creationId xmlns:p14="http://schemas.microsoft.com/office/powerpoint/2010/main" val="6910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de-AT" dirty="0" smtClean="0"/>
              <a:t>Agenda </a:t>
            </a:r>
            <a:endParaRPr lang="de-DE" dirty="0"/>
          </a:p>
        </p:txBody>
      </p:sp>
      <p:sp>
        <p:nvSpPr>
          <p:cNvPr id="4" name="Inhaltsplatzhalter 3">
            <a:extLst>
              <a:ext uri="{FF2B5EF4-FFF2-40B4-BE49-F238E27FC236}">
                <a16:creationId xmlns:a16="http://schemas.microsoft.com/office/drawing/2014/main" id="{8AEDEB01-C313-AF47-83F4-E62ABF0F451E}"/>
              </a:ext>
            </a:extLst>
          </p:cNvPr>
          <p:cNvSpPr>
            <a:spLocks noGrp="1"/>
          </p:cNvSpPr>
          <p:nvPr>
            <p:ph idx="1"/>
          </p:nvPr>
        </p:nvSpPr>
        <p:spPr/>
        <p:txBody>
          <a:bodyPr>
            <a:normAutofit/>
          </a:bodyPr>
          <a:lstStyle/>
          <a:p>
            <a:r>
              <a:rPr lang="en-GB" dirty="0" smtClean="0">
                <a:solidFill>
                  <a:schemeClr val="bg1">
                    <a:lumMod val="85000"/>
                  </a:schemeClr>
                </a:solidFill>
              </a:rPr>
              <a:t>Project introduction</a:t>
            </a:r>
          </a:p>
          <a:p>
            <a:r>
              <a:rPr lang="en-GB" dirty="0" smtClean="0">
                <a:solidFill>
                  <a:schemeClr val="bg1">
                    <a:lumMod val="85000"/>
                  </a:schemeClr>
                </a:solidFill>
              </a:rPr>
              <a:t>Establishment of context</a:t>
            </a:r>
          </a:p>
          <a:p>
            <a:r>
              <a:rPr lang="en-GB" dirty="0">
                <a:solidFill>
                  <a:schemeClr val="bg1">
                    <a:lumMod val="85000"/>
                  </a:schemeClr>
                </a:solidFill>
              </a:rPr>
              <a:t>RFI Risk </a:t>
            </a:r>
            <a:r>
              <a:rPr lang="en-GB" dirty="0" smtClean="0">
                <a:solidFill>
                  <a:schemeClr val="bg1">
                    <a:lumMod val="85000"/>
                  </a:schemeClr>
                </a:solidFill>
              </a:rPr>
              <a:t>Assessment</a:t>
            </a:r>
          </a:p>
          <a:p>
            <a:r>
              <a:rPr lang="en-GB" dirty="0">
                <a:solidFill>
                  <a:schemeClr val="bg1">
                    <a:lumMod val="85000"/>
                  </a:schemeClr>
                </a:solidFill>
              </a:rPr>
              <a:t>RFI detection and </a:t>
            </a:r>
            <a:r>
              <a:rPr lang="en-GB" dirty="0" smtClean="0">
                <a:solidFill>
                  <a:schemeClr val="bg1">
                    <a:lumMod val="85000"/>
                  </a:schemeClr>
                </a:solidFill>
              </a:rPr>
              <a:t>mitigation</a:t>
            </a:r>
          </a:p>
          <a:p>
            <a:r>
              <a:rPr lang="en-GB" dirty="0" smtClean="0"/>
              <a:t>Conclusions &amp; Outlook</a:t>
            </a:r>
          </a:p>
        </p:txBody>
      </p:sp>
    </p:spTree>
    <p:extLst>
      <p:ext uri="{BB962C8B-B14F-4D97-AF65-F5344CB8AC3E}">
        <p14:creationId xmlns:p14="http://schemas.microsoft.com/office/powerpoint/2010/main" val="41920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Conclusions &amp; Outlook</a:t>
            </a:r>
          </a:p>
        </p:txBody>
      </p:sp>
      <p:sp>
        <p:nvSpPr>
          <p:cNvPr id="3" name="Inhaltsplatzhalter 2"/>
          <p:cNvSpPr>
            <a:spLocks noGrp="1"/>
          </p:cNvSpPr>
          <p:nvPr>
            <p:ph idx="1"/>
          </p:nvPr>
        </p:nvSpPr>
        <p:spPr/>
        <p:txBody>
          <a:bodyPr>
            <a:normAutofit/>
          </a:bodyPr>
          <a:lstStyle/>
          <a:p>
            <a:r>
              <a:rPr lang="en-GB" dirty="0"/>
              <a:t>Unintentional interference is known to be a problem for GNSS earth observation sensor (e.g., radio occultation sensors).</a:t>
            </a:r>
          </a:p>
          <a:p>
            <a:r>
              <a:rPr lang="en-GB" dirty="0"/>
              <a:t>Jamming is recognised as potential threat. Especially, receivers with antennas pointing nadir or having in view the limb of earth can be jammed from the surface of the earth with feasible transmit power levels.</a:t>
            </a:r>
          </a:p>
          <a:p>
            <a:r>
              <a:rPr lang="en-GB" dirty="0"/>
              <a:t>None of the simulated mitigation techniques can protect against all potential jamming signal characteristics. </a:t>
            </a:r>
          </a:p>
        </p:txBody>
      </p:sp>
    </p:spTree>
    <p:extLst>
      <p:ext uri="{BB962C8B-B14F-4D97-AF65-F5344CB8AC3E}">
        <p14:creationId xmlns:p14="http://schemas.microsoft.com/office/powerpoint/2010/main" val="107806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Conclusions &amp; Outlook, cont.</a:t>
            </a:r>
          </a:p>
        </p:txBody>
      </p:sp>
      <p:sp>
        <p:nvSpPr>
          <p:cNvPr id="3" name="Inhaltsplatzhalter 2"/>
          <p:cNvSpPr>
            <a:spLocks noGrp="1"/>
          </p:cNvSpPr>
          <p:nvPr>
            <p:ph idx="1"/>
          </p:nvPr>
        </p:nvSpPr>
        <p:spPr/>
        <p:txBody>
          <a:bodyPr>
            <a:normAutofit fontScale="92500" lnSpcReduction="10000"/>
          </a:bodyPr>
          <a:lstStyle/>
          <a:p>
            <a:r>
              <a:rPr lang="en-GB" dirty="0"/>
              <a:t>The short duration of visibility of a LEO satellite for a spoofer complicates spoofing attacks from ground. </a:t>
            </a:r>
          </a:p>
          <a:p>
            <a:r>
              <a:rPr lang="en-GB" dirty="0"/>
              <a:t>The well-predictable trajectory of a satellite enables detection of too fast position changes. </a:t>
            </a:r>
          </a:p>
          <a:p>
            <a:r>
              <a:rPr lang="en-GB" dirty="0"/>
              <a:t>Nevertheless, the capabilities of spaceborne GNSS receivers to detect spoofing should be enhanced</a:t>
            </a:r>
            <a:r>
              <a:rPr lang="en-GB" dirty="0" smtClean="0"/>
              <a:t>.</a:t>
            </a:r>
          </a:p>
          <a:p>
            <a:r>
              <a:rPr lang="en-GB" dirty="0" smtClean="0"/>
              <a:t>Multi-frequency receivers and antennas provide major improvement of robustness </a:t>
            </a:r>
            <a:r>
              <a:rPr lang="en-GB" smtClean="0"/>
              <a:t>against RFI.</a:t>
            </a:r>
            <a:endParaRPr lang="en-GB" dirty="0" smtClean="0"/>
          </a:p>
          <a:p>
            <a:r>
              <a:rPr lang="en-GB" dirty="0" smtClean="0"/>
              <a:t>Array antennas for </a:t>
            </a:r>
            <a:r>
              <a:rPr lang="en-GB" dirty="0"/>
              <a:t>bigger spacecrafts with nadir pointing antennas </a:t>
            </a:r>
            <a:r>
              <a:rPr lang="en-GB" dirty="0" smtClean="0"/>
              <a:t>open possibility </a:t>
            </a:r>
            <a:r>
              <a:rPr lang="en-GB" dirty="0"/>
              <a:t>of several additional detection and mitigation techniques.</a:t>
            </a:r>
          </a:p>
        </p:txBody>
      </p:sp>
    </p:spTree>
    <p:extLst>
      <p:ext uri="{BB962C8B-B14F-4D97-AF65-F5344CB8AC3E}">
        <p14:creationId xmlns:p14="http://schemas.microsoft.com/office/powerpoint/2010/main" val="12409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7255C0B6-9F88-B046-8817-5ABE64B25BAA}"/>
              </a:ext>
            </a:extLst>
          </p:cNvPr>
          <p:cNvSpPr>
            <a:spLocks noGrp="1"/>
          </p:cNvSpPr>
          <p:nvPr>
            <p:ph type="pic" sz="quarter" idx="10"/>
          </p:nvPr>
        </p:nvSpPr>
        <p:spPr>
          <a:xfrm>
            <a:off x="0" y="0"/>
            <a:ext cx="9576699" cy="7781925"/>
          </a:xfrm>
          <a:solidFill>
            <a:schemeClr val="accent4"/>
          </a:solidFill>
        </p:spPr>
      </p:sp>
      <p:sp>
        <p:nvSpPr>
          <p:cNvPr id="8" name="Textfeld 7">
            <a:extLst>
              <a:ext uri="{FF2B5EF4-FFF2-40B4-BE49-F238E27FC236}">
                <a16:creationId xmlns:a16="http://schemas.microsoft.com/office/drawing/2014/main" id="{B41A7415-C7AC-4246-AB91-2D60B53364BF}"/>
              </a:ext>
            </a:extLst>
          </p:cNvPr>
          <p:cNvSpPr txBox="1"/>
          <p:nvPr/>
        </p:nvSpPr>
        <p:spPr>
          <a:xfrm>
            <a:off x="1028492" y="1862912"/>
            <a:ext cx="7849090" cy="5124480"/>
          </a:xfrm>
          <a:prstGeom prst="rect">
            <a:avLst/>
          </a:prstGeom>
          <a:noFill/>
        </p:spPr>
        <p:txBody>
          <a:bodyPr wrap="square" lIns="0" tIns="0" rIns="0" bIns="0" rtlCol="0" anchor="b" anchorCtr="0">
            <a:spAutoFit/>
          </a:bodyPr>
          <a:lstStyle/>
          <a:p>
            <a:r>
              <a:rPr lang="de-DE" sz="3600" b="1" i="1" dirty="0" err="1">
                <a:solidFill>
                  <a:schemeClr val="bg1"/>
                </a:solidFill>
                <a:latin typeface="Trebuchet MS" panose="020B0703020202090204" pitchFamily="34" charset="0"/>
              </a:rPr>
              <a:t>Thank</a:t>
            </a:r>
            <a:r>
              <a:rPr lang="de-DE" sz="3600" b="1" i="1" dirty="0">
                <a:solidFill>
                  <a:schemeClr val="bg1"/>
                </a:solidFill>
                <a:latin typeface="Trebuchet MS" panose="020B0703020202090204" pitchFamily="34" charset="0"/>
              </a:rPr>
              <a:t> </a:t>
            </a:r>
            <a:r>
              <a:rPr lang="de-DE" sz="3600" b="1" i="1" dirty="0" err="1">
                <a:solidFill>
                  <a:schemeClr val="bg1"/>
                </a:solidFill>
                <a:latin typeface="Trebuchet MS" panose="020B0703020202090204" pitchFamily="34" charset="0"/>
              </a:rPr>
              <a:t>you</a:t>
            </a:r>
            <a:r>
              <a:rPr lang="de-DE" sz="3600" b="1" i="1" dirty="0">
                <a:solidFill>
                  <a:schemeClr val="bg1"/>
                </a:solidFill>
                <a:latin typeface="Trebuchet MS" panose="020B0703020202090204" pitchFamily="34" charset="0"/>
              </a:rPr>
              <a:t> </a:t>
            </a:r>
            <a:r>
              <a:rPr lang="de-DE" sz="3600" b="1" i="1" dirty="0" err="1">
                <a:solidFill>
                  <a:schemeClr val="bg1"/>
                </a:solidFill>
                <a:latin typeface="Trebuchet MS" panose="020B0703020202090204" pitchFamily="34" charset="0"/>
              </a:rPr>
              <a:t>for</a:t>
            </a:r>
            <a:r>
              <a:rPr lang="de-DE" sz="3600" b="1" i="1" dirty="0">
                <a:solidFill>
                  <a:schemeClr val="bg1"/>
                </a:solidFill>
                <a:latin typeface="Trebuchet MS" panose="020B0703020202090204" pitchFamily="34" charset="0"/>
              </a:rPr>
              <a:t> </a:t>
            </a:r>
            <a:r>
              <a:rPr lang="de-DE" sz="3600" b="1" i="1" dirty="0" err="1">
                <a:solidFill>
                  <a:schemeClr val="bg1"/>
                </a:solidFill>
                <a:latin typeface="Trebuchet MS" panose="020B0703020202090204" pitchFamily="34" charset="0"/>
              </a:rPr>
              <a:t>your</a:t>
            </a:r>
            <a:r>
              <a:rPr lang="de-DE" sz="3600" b="1" i="1" dirty="0">
                <a:solidFill>
                  <a:schemeClr val="bg1"/>
                </a:solidFill>
                <a:latin typeface="Trebuchet MS" panose="020B0703020202090204" pitchFamily="34" charset="0"/>
              </a:rPr>
              <a:t> </a:t>
            </a:r>
            <a:r>
              <a:rPr lang="de-DE" sz="3600" b="1" i="1" dirty="0" err="1">
                <a:solidFill>
                  <a:schemeClr val="bg1"/>
                </a:solidFill>
                <a:latin typeface="Trebuchet MS" panose="020B0703020202090204" pitchFamily="34" charset="0"/>
              </a:rPr>
              <a:t>attention</a:t>
            </a:r>
            <a:r>
              <a:rPr lang="de-DE" sz="3600" b="1" i="1" dirty="0">
                <a:solidFill>
                  <a:schemeClr val="bg1"/>
                </a:solidFill>
                <a:latin typeface="Trebuchet MS" panose="020B0703020202090204" pitchFamily="34" charset="0"/>
              </a:rPr>
              <a:t>!</a:t>
            </a:r>
          </a:p>
          <a:p>
            <a:endParaRPr lang="de-DE" i="1" dirty="0">
              <a:solidFill>
                <a:schemeClr val="bg1"/>
              </a:solidFill>
              <a:latin typeface="Trebuchet MS" panose="020B0703020202090204" pitchFamily="34" charset="0"/>
            </a:endParaRPr>
          </a:p>
          <a:p>
            <a:r>
              <a:rPr lang="de-DE" sz="1800" dirty="0" smtClean="0">
                <a:solidFill>
                  <a:schemeClr val="bg1"/>
                </a:solidFill>
                <a:latin typeface="Arial" panose="020B0604020202020204" pitchFamily="34" charset="0"/>
                <a:cs typeface="Arial" panose="020B0604020202020204" pitchFamily="34" charset="0"/>
              </a:rPr>
              <a:t>Thomas Prechtl</a:t>
            </a:r>
          </a:p>
          <a:p>
            <a:r>
              <a:rPr lang="de-DE" sz="1800" dirty="0" smtClean="0">
                <a:solidFill>
                  <a:schemeClr val="bg1"/>
                </a:solidFill>
                <a:latin typeface="Arial" panose="020B0604020202020204" pitchFamily="34" charset="0"/>
                <a:cs typeface="Arial" panose="020B0604020202020204" pitchFamily="34" charset="0"/>
              </a:rPr>
              <a:t>JOANNEUM </a:t>
            </a:r>
            <a:r>
              <a:rPr lang="de-DE" sz="1800" dirty="0">
                <a:solidFill>
                  <a:schemeClr val="bg1"/>
                </a:solidFill>
                <a:latin typeface="Arial" panose="020B0604020202020204" pitchFamily="34" charset="0"/>
                <a:cs typeface="Arial" panose="020B0604020202020204" pitchFamily="34" charset="0"/>
              </a:rPr>
              <a:t>RESEARCH </a:t>
            </a:r>
            <a:br>
              <a:rPr lang="de-DE" sz="1800" dirty="0">
                <a:solidFill>
                  <a:schemeClr val="bg1"/>
                </a:solidFill>
                <a:latin typeface="Arial" panose="020B0604020202020204" pitchFamily="34" charset="0"/>
                <a:cs typeface="Arial" panose="020B0604020202020204" pitchFamily="34" charset="0"/>
              </a:rPr>
            </a:br>
            <a:r>
              <a:rPr lang="de-DE" sz="1800" dirty="0">
                <a:solidFill>
                  <a:schemeClr val="bg1"/>
                </a:solidFill>
                <a:latin typeface="Arial" panose="020B0604020202020204" pitchFamily="34" charset="0"/>
                <a:cs typeface="Arial" panose="020B0604020202020204" pitchFamily="34" charset="0"/>
              </a:rPr>
              <a:t>Forschungsgesellschaft mbH</a:t>
            </a:r>
          </a:p>
          <a:p>
            <a:endParaRPr lang="de-DE" sz="1800" dirty="0">
              <a:solidFill>
                <a:schemeClr val="bg1"/>
              </a:solidFill>
              <a:latin typeface="Arial" panose="020B0604020202020204" pitchFamily="34" charset="0"/>
              <a:cs typeface="Arial" panose="020B0604020202020204" pitchFamily="34" charset="0"/>
            </a:endParaRPr>
          </a:p>
          <a:p>
            <a:r>
              <a:rPr lang="de-DE" sz="1800" dirty="0">
                <a:solidFill>
                  <a:schemeClr val="bg1"/>
                </a:solidFill>
                <a:latin typeface="Arial" panose="020B0604020202020204" pitchFamily="34" charset="0"/>
                <a:cs typeface="Arial" panose="020B0604020202020204" pitchFamily="34" charset="0"/>
              </a:rPr>
              <a:t>DIGITAL</a:t>
            </a:r>
            <a:br>
              <a:rPr lang="de-DE" sz="1800" dirty="0">
                <a:solidFill>
                  <a:schemeClr val="bg1"/>
                </a:solidFill>
                <a:latin typeface="Arial" panose="020B0604020202020204" pitchFamily="34" charset="0"/>
                <a:cs typeface="Arial" panose="020B0604020202020204" pitchFamily="34" charset="0"/>
              </a:rPr>
            </a:br>
            <a:r>
              <a:rPr lang="de-DE" sz="1800" dirty="0">
                <a:solidFill>
                  <a:schemeClr val="bg1"/>
                </a:solidFill>
                <a:latin typeface="Arial" panose="020B0604020202020204" pitchFamily="34" charset="0"/>
                <a:cs typeface="Arial" panose="020B0604020202020204" pitchFamily="34" charset="0"/>
              </a:rPr>
              <a:t>Institute </a:t>
            </a:r>
            <a:r>
              <a:rPr lang="de-DE" sz="1800" dirty="0" err="1">
                <a:solidFill>
                  <a:schemeClr val="bg1"/>
                </a:solidFill>
                <a:latin typeface="Arial" panose="020B0604020202020204" pitchFamily="34" charset="0"/>
                <a:cs typeface="Arial" panose="020B0604020202020204" pitchFamily="34" charset="0"/>
              </a:rPr>
              <a:t>for</a:t>
            </a:r>
            <a:r>
              <a:rPr lang="de-DE" sz="1800" dirty="0">
                <a:solidFill>
                  <a:schemeClr val="bg1"/>
                </a:solidFill>
                <a:latin typeface="Arial" panose="020B0604020202020204" pitchFamily="34" charset="0"/>
                <a:cs typeface="Arial" panose="020B0604020202020204" pitchFamily="34" charset="0"/>
              </a:rPr>
              <a:t> Information </a:t>
            </a:r>
            <a:r>
              <a:rPr lang="de-DE" sz="1800" dirty="0" err="1">
                <a:solidFill>
                  <a:schemeClr val="bg1"/>
                </a:solidFill>
                <a:latin typeface="Arial" panose="020B0604020202020204" pitchFamily="34" charset="0"/>
                <a:cs typeface="Arial" panose="020B0604020202020204" pitchFamily="34" charset="0"/>
              </a:rPr>
              <a:t>and</a:t>
            </a:r>
            <a:r>
              <a:rPr lang="de-DE" sz="1800" dirty="0">
                <a:solidFill>
                  <a:schemeClr val="bg1"/>
                </a:solidFill>
                <a:latin typeface="Arial" panose="020B0604020202020204" pitchFamily="34" charset="0"/>
                <a:cs typeface="Arial" panose="020B0604020202020204" pitchFamily="34" charset="0"/>
              </a:rPr>
              <a:t> </a:t>
            </a:r>
            <a:br>
              <a:rPr lang="de-DE" sz="1800" dirty="0">
                <a:solidFill>
                  <a:schemeClr val="bg1"/>
                </a:solidFill>
                <a:latin typeface="Arial" panose="020B0604020202020204" pitchFamily="34" charset="0"/>
                <a:cs typeface="Arial" panose="020B0604020202020204" pitchFamily="34" charset="0"/>
              </a:rPr>
            </a:br>
            <a:r>
              <a:rPr lang="de-DE" sz="1800" dirty="0">
                <a:solidFill>
                  <a:schemeClr val="bg1"/>
                </a:solidFill>
                <a:latin typeface="Arial" panose="020B0604020202020204" pitchFamily="34" charset="0"/>
                <a:cs typeface="Arial" panose="020B0604020202020204" pitchFamily="34" charset="0"/>
              </a:rPr>
              <a:t>Communication Technologies</a:t>
            </a:r>
            <a:br>
              <a:rPr lang="de-DE" sz="1800" dirty="0">
                <a:solidFill>
                  <a:schemeClr val="bg1"/>
                </a:solidFill>
                <a:latin typeface="Arial" panose="020B0604020202020204" pitchFamily="34" charset="0"/>
                <a:cs typeface="Arial" panose="020B0604020202020204" pitchFamily="34" charset="0"/>
              </a:rPr>
            </a:br>
            <a:endParaRPr lang="de-DE" sz="1800" dirty="0">
              <a:solidFill>
                <a:schemeClr val="bg1"/>
              </a:solidFill>
              <a:latin typeface="Arial" panose="020B0604020202020204" pitchFamily="34" charset="0"/>
              <a:cs typeface="Arial" panose="020B0604020202020204" pitchFamily="34" charset="0"/>
            </a:endParaRPr>
          </a:p>
          <a:p>
            <a:r>
              <a:rPr lang="de-DE" sz="1800" dirty="0" err="1">
                <a:solidFill>
                  <a:schemeClr val="bg1"/>
                </a:solidFill>
                <a:latin typeface="Arial" panose="020B0604020202020204" pitchFamily="34" charset="0"/>
                <a:cs typeface="Arial" panose="020B0604020202020204" pitchFamily="34" charset="0"/>
              </a:rPr>
              <a:t>Steyrergasse</a:t>
            </a:r>
            <a:r>
              <a:rPr lang="de-DE" sz="1800" dirty="0">
                <a:solidFill>
                  <a:schemeClr val="bg1"/>
                </a:solidFill>
                <a:latin typeface="Arial" panose="020B0604020202020204" pitchFamily="34" charset="0"/>
                <a:cs typeface="Arial" panose="020B0604020202020204" pitchFamily="34" charset="0"/>
              </a:rPr>
              <a:t> 17</a:t>
            </a:r>
            <a:br>
              <a:rPr lang="de-DE" sz="1800" dirty="0">
                <a:solidFill>
                  <a:schemeClr val="bg1"/>
                </a:solidFill>
                <a:latin typeface="Arial" panose="020B0604020202020204" pitchFamily="34" charset="0"/>
                <a:cs typeface="Arial" panose="020B0604020202020204" pitchFamily="34" charset="0"/>
              </a:rPr>
            </a:br>
            <a:r>
              <a:rPr lang="de-DE" sz="1800" dirty="0">
                <a:solidFill>
                  <a:schemeClr val="bg1"/>
                </a:solidFill>
                <a:latin typeface="Arial" panose="020B0604020202020204" pitchFamily="34" charset="0"/>
                <a:cs typeface="Arial" panose="020B0604020202020204" pitchFamily="34" charset="0"/>
              </a:rPr>
              <a:t>8010 Graz</a:t>
            </a:r>
          </a:p>
          <a:p>
            <a:endParaRPr lang="de-DE" sz="1800" dirty="0">
              <a:solidFill>
                <a:schemeClr val="bg1"/>
              </a:solidFill>
              <a:latin typeface="Arial" panose="020B0604020202020204" pitchFamily="34" charset="0"/>
              <a:cs typeface="Arial" panose="020B0604020202020204" pitchFamily="34" charset="0"/>
            </a:endParaRPr>
          </a:p>
          <a:p>
            <a:r>
              <a:rPr lang="de-DE" sz="1800" dirty="0">
                <a:solidFill>
                  <a:schemeClr val="bg1"/>
                </a:solidFill>
                <a:latin typeface="Arial" panose="020B0604020202020204" pitchFamily="34" charset="0"/>
                <a:cs typeface="Arial" panose="020B0604020202020204" pitchFamily="34" charset="0"/>
              </a:rPr>
              <a:t>Tel. +43 316 </a:t>
            </a:r>
            <a:r>
              <a:rPr lang="de-DE" sz="1800" dirty="0" smtClean="0">
                <a:solidFill>
                  <a:schemeClr val="bg1"/>
                </a:solidFill>
                <a:latin typeface="Arial" panose="020B0604020202020204" pitchFamily="34" charset="0"/>
                <a:cs typeface="Arial" panose="020B0604020202020204" pitchFamily="34" charset="0"/>
              </a:rPr>
              <a:t>876-2514</a:t>
            </a:r>
            <a:endParaRPr lang="de-DE" sz="1800" dirty="0">
              <a:solidFill>
                <a:schemeClr val="bg1"/>
              </a:solidFill>
              <a:latin typeface="Arial" panose="020B0604020202020204" pitchFamily="34" charset="0"/>
              <a:cs typeface="Arial" panose="020B0604020202020204" pitchFamily="34" charset="0"/>
            </a:endParaRPr>
          </a:p>
          <a:p>
            <a:r>
              <a:rPr lang="de-DE" sz="1800" dirty="0" smtClean="0">
                <a:solidFill>
                  <a:schemeClr val="bg1"/>
                </a:solidFill>
                <a:latin typeface="Arial" panose="020B0604020202020204" pitchFamily="34" charset="0"/>
                <a:cs typeface="Arial" panose="020B0604020202020204" pitchFamily="34" charset="0"/>
              </a:rPr>
              <a:t>thomas.prechtl@joanneum.at</a:t>
            </a:r>
            <a:endParaRPr lang="de-DE" sz="1800" dirty="0">
              <a:solidFill>
                <a:schemeClr val="bg1"/>
              </a:solidFill>
              <a:latin typeface="Arial" panose="020B0604020202020204" pitchFamily="34" charset="0"/>
              <a:cs typeface="Arial" panose="020B0604020202020204" pitchFamily="34" charset="0"/>
            </a:endParaRPr>
          </a:p>
          <a:p>
            <a:r>
              <a:rPr lang="de-DE" sz="1800" b="1" dirty="0">
                <a:solidFill>
                  <a:schemeClr val="bg1"/>
                </a:solidFill>
                <a:latin typeface="Arial" panose="020B0604020202020204" pitchFamily="34" charset="0"/>
                <a:cs typeface="Arial" panose="020B0604020202020204" pitchFamily="34" charset="0"/>
              </a:rPr>
              <a:t/>
            </a:r>
            <a:br>
              <a:rPr lang="de-DE" sz="1800" b="1" dirty="0">
                <a:solidFill>
                  <a:schemeClr val="bg1"/>
                </a:solidFill>
                <a:latin typeface="Arial" panose="020B0604020202020204" pitchFamily="34" charset="0"/>
                <a:cs typeface="Arial" panose="020B0604020202020204" pitchFamily="34" charset="0"/>
              </a:rPr>
            </a:br>
            <a:r>
              <a:rPr lang="de-DE" sz="1800" b="1" dirty="0" err="1">
                <a:solidFill>
                  <a:schemeClr val="bg1"/>
                </a:solidFill>
                <a:latin typeface="Arial" panose="020B0604020202020204" pitchFamily="34" charset="0"/>
                <a:cs typeface="Arial" panose="020B0604020202020204" pitchFamily="34" charset="0"/>
              </a:rPr>
              <a:t>www.joanneum.at</a:t>
            </a:r>
            <a:r>
              <a:rPr lang="de-DE" sz="1800" b="1" dirty="0">
                <a:solidFill>
                  <a:schemeClr val="bg1"/>
                </a:solidFill>
                <a:latin typeface="Arial" panose="020B0604020202020204" pitchFamily="34" charset="0"/>
                <a:cs typeface="Arial" panose="020B0604020202020204" pitchFamily="34" charset="0"/>
              </a:rPr>
              <a:t>/digital</a:t>
            </a:r>
            <a:endParaRPr lang="de-D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93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899" y="218479"/>
            <a:ext cx="12312651" cy="1152133"/>
          </a:xfrm>
        </p:spPr>
        <p:txBody>
          <a:bodyPr/>
          <a:lstStyle/>
          <a:p>
            <a:r>
              <a:rPr lang="en-GB" dirty="0"/>
              <a:t>Conclusions on Mitigation Approaches</a:t>
            </a:r>
          </a:p>
        </p:txBody>
      </p:sp>
      <p:pic>
        <p:nvPicPr>
          <p:cNvPr id="9" name="Picture 8">
            <a:extLst>
              <a:ext uri="{FF2B5EF4-FFF2-40B4-BE49-F238E27FC236}">
                <a16:creationId xmlns:a16="http://schemas.microsoft.com/office/drawing/2014/main" id="{5BF40127-4A62-0B1B-F67A-7B0C99CC0F62}"/>
              </a:ext>
            </a:extLst>
          </p:cNvPr>
          <p:cNvPicPr>
            <a:picLocks noChangeAspect="1"/>
          </p:cNvPicPr>
          <p:nvPr/>
        </p:nvPicPr>
        <p:blipFill>
          <a:blip r:embed="rId2"/>
          <a:stretch>
            <a:fillRect/>
          </a:stretch>
        </p:blipFill>
        <p:spPr>
          <a:xfrm>
            <a:off x="1512018" y="1664548"/>
            <a:ext cx="10279179" cy="5178824"/>
          </a:xfrm>
          <a:prstGeom prst="rect">
            <a:avLst/>
          </a:prstGeom>
        </p:spPr>
      </p:pic>
      <p:sp>
        <p:nvSpPr>
          <p:cNvPr id="4" name="Textfeld 3"/>
          <p:cNvSpPr txBox="1"/>
          <p:nvPr/>
        </p:nvSpPr>
        <p:spPr>
          <a:xfrm>
            <a:off x="10286353" y="51082"/>
            <a:ext cx="265788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Mitigation Approaches</a:t>
            </a:r>
            <a:endParaRPr lang="en-GB" sz="1400" i="1" dirty="0">
              <a:solidFill>
                <a:srgbClr val="FA6F06"/>
              </a:solidFill>
              <a:latin typeface="Trebuchet MS" panose="020B0603020202020204" pitchFamily="34" charset="0"/>
            </a:endParaRPr>
          </a:p>
        </p:txBody>
      </p:sp>
      <p:sp>
        <p:nvSpPr>
          <p:cNvPr id="3" name="Rechteck 2"/>
          <p:cNvSpPr/>
          <p:nvPr/>
        </p:nvSpPr>
        <p:spPr>
          <a:xfrm>
            <a:off x="5014646" y="6267210"/>
            <a:ext cx="144020" cy="144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775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18616" y="51082"/>
            <a:ext cx="422561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a:solidFill>
                  <a:srgbClr val="FA6F06"/>
                </a:solidFill>
                <a:latin typeface="Trebuchet MS" panose="020B0603020202020204" pitchFamily="34" charset="0"/>
              </a:rPr>
              <a:t>1</a:t>
            </a:r>
            <a:r>
              <a:rPr lang="en-GB" sz="1400" i="1" dirty="0" smtClean="0">
                <a:solidFill>
                  <a:srgbClr val="FA6F06"/>
                </a:solidFill>
                <a:latin typeface="Trebuchet MS" panose="020B0603020202020204" pitchFamily="34" charset="0"/>
              </a:rPr>
              <a:t>/9</a:t>
            </a:r>
            <a:endParaRPr lang="en-GB" sz="1400" i="1" dirty="0">
              <a:solidFill>
                <a:srgbClr val="FA6F06"/>
              </a:solidFill>
              <a:latin typeface="Trebuchet MS" panose="020B0603020202020204" pitchFamily="34" charset="0"/>
            </a:endParaRPr>
          </a:p>
        </p:txBody>
      </p:sp>
      <p:pic>
        <p:nvPicPr>
          <p:cNvPr id="3" name="Grafik 2"/>
          <p:cNvPicPr>
            <a:picLocks noChangeAspect="1"/>
          </p:cNvPicPr>
          <p:nvPr/>
        </p:nvPicPr>
        <p:blipFill>
          <a:blip r:embed="rId2"/>
          <a:stretch>
            <a:fillRect/>
          </a:stretch>
        </p:blipFill>
        <p:spPr>
          <a:xfrm>
            <a:off x="1468471" y="1747538"/>
            <a:ext cx="10888595" cy="4286848"/>
          </a:xfrm>
          <a:prstGeom prst="rect">
            <a:avLst/>
          </a:prstGeom>
        </p:spPr>
      </p:pic>
      <p:sp>
        <p:nvSpPr>
          <p:cNvPr id="5" name="Titel 1"/>
          <p:cNvSpPr>
            <a:spLocks noGrp="1"/>
          </p:cNvSpPr>
          <p:nvPr>
            <p:ph type="title"/>
          </p:nvPr>
        </p:nvSpPr>
        <p:spPr>
          <a:xfrm>
            <a:off x="1008064" y="218479"/>
            <a:ext cx="12312651" cy="1152133"/>
          </a:xfrm>
        </p:spPr>
        <p:txBody>
          <a:bodyPr/>
          <a:lstStyle/>
          <a:p>
            <a:r>
              <a:rPr lang="en-GB" dirty="0" smtClean="0"/>
              <a:t>Appendix: Risk assessment table for different missions</a:t>
            </a:r>
            <a:endParaRPr lang="en-GB" dirty="0"/>
          </a:p>
        </p:txBody>
      </p:sp>
    </p:spTree>
    <p:extLst>
      <p:ext uri="{BB962C8B-B14F-4D97-AF65-F5344CB8AC3E}">
        <p14:creationId xmlns:p14="http://schemas.microsoft.com/office/powerpoint/2010/main" val="1353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04189" y="51082"/>
            <a:ext cx="4240044"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a:t>
            </a:r>
            <a:r>
              <a:rPr lang="en-GB" sz="1400" i="1" dirty="0">
                <a:solidFill>
                  <a:srgbClr val="FA6F06"/>
                </a:solidFill>
                <a:latin typeface="Trebuchet MS" panose="020B0603020202020204" pitchFamily="34" charset="0"/>
              </a:rPr>
              <a:t> </a:t>
            </a:r>
            <a:r>
              <a:rPr lang="en-GB" sz="1400" i="1" dirty="0" smtClean="0">
                <a:solidFill>
                  <a:srgbClr val="FA6F06"/>
                </a:solidFill>
                <a:latin typeface="Trebuchet MS" panose="020B0603020202020204" pitchFamily="34" charset="0"/>
              </a:rPr>
              <a:t>2/9</a:t>
            </a:r>
            <a:endParaRPr lang="en-GB" sz="1400" i="1" dirty="0">
              <a:solidFill>
                <a:srgbClr val="FA6F06"/>
              </a:solidFill>
              <a:latin typeface="Trebuchet MS" panose="020B0603020202020204" pitchFamily="34" charset="0"/>
            </a:endParaRPr>
          </a:p>
        </p:txBody>
      </p:sp>
      <p:pic>
        <p:nvPicPr>
          <p:cNvPr id="7" name="Grafik 6"/>
          <p:cNvPicPr>
            <a:picLocks noChangeAspect="1"/>
          </p:cNvPicPr>
          <p:nvPr/>
        </p:nvPicPr>
        <p:blipFill>
          <a:blip r:embed="rId2"/>
          <a:stretch>
            <a:fillRect/>
          </a:stretch>
        </p:blipFill>
        <p:spPr>
          <a:xfrm>
            <a:off x="1397024" y="842536"/>
            <a:ext cx="11031489" cy="6096851"/>
          </a:xfrm>
          <a:prstGeom prst="rect">
            <a:avLst/>
          </a:prstGeom>
        </p:spPr>
      </p:pic>
    </p:spTree>
    <p:extLst>
      <p:ext uri="{BB962C8B-B14F-4D97-AF65-F5344CB8AC3E}">
        <p14:creationId xmlns:p14="http://schemas.microsoft.com/office/powerpoint/2010/main" val="330358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04189" y="51082"/>
            <a:ext cx="4240044"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a:t>
            </a:r>
            <a:r>
              <a:rPr lang="en-GB" sz="1400" i="1" dirty="0">
                <a:solidFill>
                  <a:srgbClr val="FA6F06"/>
                </a:solidFill>
                <a:latin typeface="Trebuchet MS" panose="020B0603020202020204" pitchFamily="34" charset="0"/>
              </a:rPr>
              <a:t> </a:t>
            </a:r>
            <a:r>
              <a:rPr lang="en-GB" sz="1400" i="1" dirty="0" smtClean="0">
                <a:solidFill>
                  <a:srgbClr val="FA6F06"/>
                </a:solidFill>
                <a:latin typeface="Trebuchet MS" panose="020B0603020202020204" pitchFamily="34" charset="0"/>
              </a:rPr>
              <a:t>3/9</a:t>
            </a:r>
            <a:endParaRPr lang="en-GB" sz="1400" i="1" dirty="0">
              <a:solidFill>
                <a:srgbClr val="FA6F06"/>
              </a:solidFill>
              <a:latin typeface="Trebuchet MS" panose="020B0603020202020204" pitchFamily="34" charset="0"/>
            </a:endParaRPr>
          </a:p>
        </p:txBody>
      </p:sp>
      <p:sp>
        <p:nvSpPr>
          <p:cNvPr id="3" name="Rechteck 2"/>
          <p:cNvSpPr/>
          <p:nvPr/>
        </p:nvSpPr>
        <p:spPr>
          <a:xfrm>
            <a:off x="935939" y="7059402"/>
            <a:ext cx="12529740" cy="64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fik 1"/>
          <p:cNvPicPr>
            <a:picLocks noChangeAspect="1"/>
          </p:cNvPicPr>
          <p:nvPr/>
        </p:nvPicPr>
        <p:blipFill>
          <a:blip r:embed="rId2"/>
          <a:stretch>
            <a:fillRect/>
          </a:stretch>
        </p:blipFill>
        <p:spPr>
          <a:xfrm>
            <a:off x="1377971" y="434482"/>
            <a:ext cx="11069595" cy="7297168"/>
          </a:xfrm>
          <a:prstGeom prst="rect">
            <a:avLst/>
          </a:prstGeom>
        </p:spPr>
      </p:pic>
    </p:spTree>
    <p:extLst>
      <p:ext uri="{BB962C8B-B14F-4D97-AF65-F5344CB8AC3E}">
        <p14:creationId xmlns:p14="http://schemas.microsoft.com/office/powerpoint/2010/main" val="18872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04189" y="51082"/>
            <a:ext cx="4240044"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a:t>
            </a:r>
            <a:r>
              <a:rPr lang="en-GB" sz="1400" i="1" dirty="0">
                <a:solidFill>
                  <a:srgbClr val="FA6F06"/>
                </a:solidFill>
                <a:latin typeface="Trebuchet MS" panose="020B0603020202020204" pitchFamily="34" charset="0"/>
              </a:rPr>
              <a:t> </a:t>
            </a:r>
            <a:r>
              <a:rPr lang="en-GB" sz="1400" i="1" dirty="0" smtClean="0">
                <a:solidFill>
                  <a:srgbClr val="FA6F06"/>
                </a:solidFill>
                <a:latin typeface="Trebuchet MS" panose="020B0603020202020204" pitchFamily="34" charset="0"/>
              </a:rPr>
              <a:t>4/9</a:t>
            </a:r>
            <a:endParaRPr lang="en-GB" sz="1400" i="1" dirty="0">
              <a:solidFill>
                <a:srgbClr val="FA6F06"/>
              </a:solidFill>
              <a:latin typeface="Trebuchet MS" panose="020B0603020202020204" pitchFamily="34" charset="0"/>
            </a:endParaRPr>
          </a:p>
        </p:txBody>
      </p:sp>
      <p:pic>
        <p:nvPicPr>
          <p:cNvPr id="2" name="Grafik 1"/>
          <p:cNvPicPr>
            <a:picLocks noChangeAspect="1"/>
          </p:cNvPicPr>
          <p:nvPr/>
        </p:nvPicPr>
        <p:blipFill>
          <a:blip r:embed="rId2"/>
          <a:stretch>
            <a:fillRect/>
          </a:stretch>
        </p:blipFill>
        <p:spPr>
          <a:xfrm>
            <a:off x="1387498" y="1414116"/>
            <a:ext cx="11050542" cy="4953691"/>
          </a:xfrm>
          <a:prstGeom prst="rect">
            <a:avLst/>
          </a:prstGeom>
        </p:spPr>
      </p:pic>
    </p:spTree>
    <p:extLst>
      <p:ext uri="{BB962C8B-B14F-4D97-AF65-F5344CB8AC3E}">
        <p14:creationId xmlns:p14="http://schemas.microsoft.com/office/powerpoint/2010/main" val="20372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de-AT" dirty="0" smtClean="0"/>
              <a:t>Agenda </a:t>
            </a:r>
            <a:endParaRPr lang="de-DE" dirty="0"/>
          </a:p>
        </p:txBody>
      </p:sp>
      <p:sp>
        <p:nvSpPr>
          <p:cNvPr id="4" name="Inhaltsplatzhalter 3">
            <a:extLst>
              <a:ext uri="{FF2B5EF4-FFF2-40B4-BE49-F238E27FC236}">
                <a16:creationId xmlns:a16="http://schemas.microsoft.com/office/drawing/2014/main" id="{8AEDEB01-C313-AF47-83F4-E62ABF0F451E}"/>
              </a:ext>
            </a:extLst>
          </p:cNvPr>
          <p:cNvSpPr>
            <a:spLocks noGrp="1"/>
          </p:cNvSpPr>
          <p:nvPr>
            <p:ph idx="1"/>
          </p:nvPr>
        </p:nvSpPr>
        <p:spPr/>
        <p:txBody>
          <a:bodyPr>
            <a:normAutofit/>
          </a:bodyPr>
          <a:lstStyle/>
          <a:p>
            <a:r>
              <a:rPr lang="en-GB" dirty="0" smtClean="0">
                <a:solidFill>
                  <a:schemeClr val="bg1">
                    <a:lumMod val="85000"/>
                  </a:schemeClr>
                </a:solidFill>
              </a:rPr>
              <a:t>Project introduction</a:t>
            </a:r>
          </a:p>
          <a:p>
            <a:r>
              <a:rPr lang="en-GB" dirty="0" smtClean="0"/>
              <a:t>Establishment of context</a:t>
            </a:r>
          </a:p>
          <a:p>
            <a:r>
              <a:rPr lang="en-GB" dirty="0"/>
              <a:t>RFI Risk </a:t>
            </a:r>
            <a:r>
              <a:rPr lang="en-GB" dirty="0" smtClean="0"/>
              <a:t>Assessment</a:t>
            </a:r>
          </a:p>
          <a:p>
            <a:r>
              <a:rPr lang="en-GB" dirty="0"/>
              <a:t>RFI detection and </a:t>
            </a:r>
            <a:r>
              <a:rPr lang="en-GB" dirty="0" smtClean="0"/>
              <a:t>mitigation</a:t>
            </a:r>
          </a:p>
          <a:p>
            <a:r>
              <a:rPr lang="en-GB" dirty="0" smtClean="0"/>
              <a:t>Conclusions &amp; Outlook</a:t>
            </a:r>
          </a:p>
        </p:txBody>
      </p:sp>
    </p:spTree>
    <p:extLst>
      <p:ext uri="{BB962C8B-B14F-4D97-AF65-F5344CB8AC3E}">
        <p14:creationId xmlns:p14="http://schemas.microsoft.com/office/powerpoint/2010/main" val="11613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664113" y="51082"/>
            <a:ext cx="4280120"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smtClean="0">
                <a:solidFill>
                  <a:srgbClr val="FA6F06"/>
                </a:solidFill>
                <a:latin typeface="Trebuchet MS" panose="020B0603020202020204" pitchFamily="34" charset="0"/>
              </a:rPr>
              <a:t> 5/9</a:t>
            </a:r>
            <a:endParaRPr lang="en-GB" sz="1400" i="1" dirty="0">
              <a:solidFill>
                <a:srgbClr val="FA6F06"/>
              </a:solidFill>
              <a:latin typeface="Trebuchet MS" panose="020B0603020202020204" pitchFamily="34" charset="0"/>
            </a:endParaRPr>
          </a:p>
        </p:txBody>
      </p:sp>
      <p:pic>
        <p:nvPicPr>
          <p:cNvPr id="3" name="Grafik 2"/>
          <p:cNvPicPr>
            <a:picLocks noChangeAspect="1"/>
          </p:cNvPicPr>
          <p:nvPr/>
        </p:nvPicPr>
        <p:blipFill>
          <a:blip r:embed="rId2"/>
          <a:stretch>
            <a:fillRect/>
          </a:stretch>
        </p:blipFill>
        <p:spPr>
          <a:xfrm>
            <a:off x="1387498" y="2085722"/>
            <a:ext cx="11050542" cy="3610479"/>
          </a:xfrm>
          <a:prstGeom prst="rect">
            <a:avLst/>
          </a:prstGeom>
        </p:spPr>
      </p:pic>
    </p:spTree>
    <p:extLst>
      <p:ext uri="{BB962C8B-B14F-4D97-AF65-F5344CB8AC3E}">
        <p14:creationId xmlns:p14="http://schemas.microsoft.com/office/powerpoint/2010/main" val="82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18616" y="51082"/>
            <a:ext cx="422561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smtClean="0">
                <a:solidFill>
                  <a:srgbClr val="FA6F06"/>
                </a:solidFill>
                <a:latin typeface="Trebuchet MS" panose="020B0603020202020204" pitchFamily="34" charset="0"/>
              </a:rPr>
              <a:t>6/9</a:t>
            </a:r>
            <a:endParaRPr lang="en-GB" sz="1400" i="1" dirty="0">
              <a:solidFill>
                <a:srgbClr val="FA6F06"/>
              </a:solidFill>
              <a:latin typeface="Trebuchet MS" panose="020B0603020202020204" pitchFamily="34" charset="0"/>
            </a:endParaRPr>
          </a:p>
        </p:txBody>
      </p:sp>
      <p:pic>
        <p:nvPicPr>
          <p:cNvPr id="2" name="Grafik 1"/>
          <p:cNvPicPr>
            <a:picLocks noChangeAspect="1"/>
          </p:cNvPicPr>
          <p:nvPr/>
        </p:nvPicPr>
        <p:blipFill>
          <a:blip r:embed="rId2"/>
          <a:stretch>
            <a:fillRect/>
          </a:stretch>
        </p:blipFill>
        <p:spPr>
          <a:xfrm>
            <a:off x="1387498" y="1485564"/>
            <a:ext cx="11050542" cy="4810796"/>
          </a:xfrm>
          <a:prstGeom prst="rect">
            <a:avLst/>
          </a:prstGeom>
        </p:spPr>
      </p:pic>
    </p:spTree>
    <p:extLst>
      <p:ext uri="{BB962C8B-B14F-4D97-AF65-F5344CB8AC3E}">
        <p14:creationId xmlns:p14="http://schemas.microsoft.com/office/powerpoint/2010/main" val="34502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18616" y="51082"/>
            <a:ext cx="422561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smtClean="0">
                <a:solidFill>
                  <a:srgbClr val="FA6F06"/>
                </a:solidFill>
                <a:latin typeface="Trebuchet MS" panose="020B0603020202020204" pitchFamily="34" charset="0"/>
              </a:rPr>
              <a:t>7/9</a:t>
            </a:r>
            <a:endParaRPr lang="en-GB" sz="1400" i="1" dirty="0">
              <a:solidFill>
                <a:srgbClr val="FA6F06"/>
              </a:solidFill>
              <a:latin typeface="Trebuchet MS" panose="020B0603020202020204" pitchFamily="34" charset="0"/>
            </a:endParaRPr>
          </a:p>
        </p:txBody>
      </p:sp>
      <p:pic>
        <p:nvPicPr>
          <p:cNvPr id="3" name="Grafik 2"/>
          <p:cNvPicPr>
            <a:picLocks noChangeAspect="1"/>
          </p:cNvPicPr>
          <p:nvPr/>
        </p:nvPicPr>
        <p:blipFill>
          <a:blip r:embed="rId2"/>
          <a:stretch>
            <a:fillRect/>
          </a:stretch>
        </p:blipFill>
        <p:spPr>
          <a:xfrm>
            <a:off x="1387498" y="1433169"/>
            <a:ext cx="11050542" cy="4915586"/>
          </a:xfrm>
          <a:prstGeom prst="rect">
            <a:avLst/>
          </a:prstGeom>
        </p:spPr>
      </p:pic>
    </p:spTree>
    <p:extLst>
      <p:ext uri="{BB962C8B-B14F-4D97-AF65-F5344CB8AC3E}">
        <p14:creationId xmlns:p14="http://schemas.microsoft.com/office/powerpoint/2010/main" val="387982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718616" y="51082"/>
            <a:ext cx="4225617"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smtClean="0">
                <a:solidFill>
                  <a:srgbClr val="FA6F06"/>
                </a:solidFill>
                <a:latin typeface="Trebuchet MS" panose="020B0603020202020204" pitchFamily="34" charset="0"/>
              </a:rPr>
              <a:t>8/9</a:t>
            </a:r>
            <a:endParaRPr lang="en-GB" sz="1400" i="1" dirty="0">
              <a:solidFill>
                <a:srgbClr val="FA6F06"/>
              </a:solidFill>
              <a:latin typeface="Trebuchet MS" panose="020B0603020202020204" pitchFamily="34" charset="0"/>
            </a:endParaRPr>
          </a:p>
        </p:txBody>
      </p:sp>
      <p:pic>
        <p:nvPicPr>
          <p:cNvPr id="2" name="Grafik 1"/>
          <p:cNvPicPr>
            <a:picLocks noChangeAspect="1"/>
          </p:cNvPicPr>
          <p:nvPr/>
        </p:nvPicPr>
        <p:blipFill>
          <a:blip r:embed="rId2"/>
          <a:stretch>
            <a:fillRect/>
          </a:stretch>
        </p:blipFill>
        <p:spPr>
          <a:xfrm>
            <a:off x="1392261" y="847299"/>
            <a:ext cx="11041016" cy="6087325"/>
          </a:xfrm>
          <a:prstGeom prst="rect">
            <a:avLst/>
          </a:prstGeom>
        </p:spPr>
      </p:pic>
    </p:spTree>
    <p:extLst>
      <p:ext uri="{BB962C8B-B14F-4D97-AF65-F5344CB8AC3E}">
        <p14:creationId xmlns:p14="http://schemas.microsoft.com/office/powerpoint/2010/main" val="195973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587169" y="51082"/>
            <a:ext cx="4357064" cy="433553"/>
          </a:xfrm>
          <a:prstGeom prst="rect">
            <a:avLst/>
          </a:prstGeom>
          <a:noFill/>
        </p:spPr>
        <p:txBody>
          <a:bodyPr wrap="none" lIns="108000" tIns="108000" rIns="108000" bIns="108000" rtlCol="0" anchor="ctr" anchorCtr="0">
            <a:spAutoFit/>
          </a:bodyPr>
          <a:lstStyle/>
          <a:p>
            <a:pPr algn="r"/>
            <a:r>
              <a:rPr lang="en-GB" sz="1400" i="1" dirty="0" smtClean="0">
                <a:solidFill>
                  <a:srgbClr val="FA6F06"/>
                </a:solidFill>
              </a:rPr>
              <a:t>Appendix 1:  </a:t>
            </a:r>
            <a:r>
              <a:rPr lang="en-GB" sz="1400" i="1" dirty="0">
                <a:solidFill>
                  <a:srgbClr val="FA6F06"/>
                </a:solidFill>
              </a:rPr>
              <a:t>Risk assessment for different </a:t>
            </a:r>
            <a:r>
              <a:rPr lang="en-GB" sz="1400" i="1" dirty="0" smtClean="0">
                <a:solidFill>
                  <a:srgbClr val="FA6F06"/>
                </a:solidFill>
              </a:rPr>
              <a:t>missions </a:t>
            </a:r>
            <a:r>
              <a:rPr lang="en-GB" sz="1400" i="1" dirty="0">
                <a:solidFill>
                  <a:srgbClr val="FA6F06"/>
                </a:solidFill>
                <a:latin typeface="Trebuchet MS" panose="020B0603020202020204" pitchFamily="34" charset="0"/>
              </a:rPr>
              <a:t>9</a:t>
            </a:r>
            <a:r>
              <a:rPr lang="en-GB" sz="1400" i="1" dirty="0" smtClean="0">
                <a:solidFill>
                  <a:srgbClr val="FA6F06"/>
                </a:solidFill>
                <a:latin typeface="Trebuchet MS" panose="020B0603020202020204" pitchFamily="34" charset="0"/>
              </a:rPr>
              <a:t>/9</a:t>
            </a:r>
            <a:endParaRPr lang="en-GB" sz="1400" i="1" dirty="0">
              <a:solidFill>
                <a:srgbClr val="FA6F06"/>
              </a:solidFill>
              <a:latin typeface="Trebuchet MS" panose="020B0603020202020204" pitchFamily="34" charset="0"/>
            </a:endParaRPr>
          </a:p>
        </p:txBody>
      </p:sp>
      <p:sp>
        <p:nvSpPr>
          <p:cNvPr id="5" name="Rechteck 4"/>
          <p:cNvSpPr/>
          <p:nvPr/>
        </p:nvSpPr>
        <p:spPr>
          <a:xfrm>
            <a:off x="935939" y="7059402"/>
            <a:ext cx="12529740" cy="64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fik 2"/>
          <p:cNvPicPr>
            <a:picLocks noChangeAspect="1"/>
          </p:cNvPicPr>
          <p:nvPr/>
        </p:nvPicPr>
        <p:blipFill>
          <a:blip r:embed="rId2"/>
          <a:stretch>
            <a:fillRect/>
          </a:stretch>
        </p:blipFill>
        <p:spPr>
          <a:xfrm>
            <a:off x="1397024" y="475883"/>
            <a:ext cx="11031489" cy="7087589"/>
          </a:xfrm>
          <a:prstGeom prst="rect">
            <a:avLst/>
          </a:prstGeom>
        </p:spPr>
      </p:pic>
    </p:spTree>
    <p:extLst>
      <p:ext uri="{BB962C8B-B14F-4D97-AF65-F5344CB8AC3E}">
        <p14:creationId xmlns:p14="http://schemas.microsoft.com/office/powerpoint/2010/main" val="411601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Risk assessment for typical scenarios / missions</a:t>
            </a:r>
          </a:p>
        </p:txBody>
      </p:sp>
      <p:sp>
        <p:nvSpPr>
          <p:cNvPr id="3" name="Inhaltsplatzhalter 2"/>
          <p:cNvSpPr>
            <a:spLocks noGrp="1"/>
          </p:cNvSpPr>
          <p:nvPr>
            <p:ph idx="1"/>
          </p:nvPr>
        </p:nvSpPr>
        <p:spPr>
          <a:xfrm>
            <a:off x="1008064" y="1658939"/>
            <a:ext cx="12312651" cy="3744233"/>
          </a:xfrm>
        </p:spPr>
        <p:txBody>
          <a:bodyPr/>
          <a:lstStyle/>
          <a:p>
            <a:r>
              <a:rPr lang="en-GB" dirty="0" smtClean="0"/>
              <a:t>3 factors for overall risk:</a:t>
            </a:r>
          </a:p>
          <a:p>
            <a:pPr lvl="1"/>
            <a:r>
              <a:rPr lang="en-GB" dirty="0" smtClean="0"/>
              <a:t>GNSS dependency of a mission</a:t>
            </a:r>
          </a:p>
          <a:p>
            <a:pPr lvl="1"/>
            <a:r>
              <a:rPr lang="en-GB" dirty="0" smtClean="0"/>
              <a:t>RFI exposure of spacecraft in orbit</a:t>
            </a:r>
          </a:p>
          <a:p>
            <a:pPr lvl="1"/>
            <a:r>
              <a:rPr lang="en-GB" dirty="0" smtClean="0"/>
              <a:t>RFI criticality</a:t>
            </a:r>
          </a:p>
          <a:p>
            <a:r>
              <a:rPr lang="en-GB" dirty="0" smtClean="0"/>
              <a:t>Evaluated scenarios:</a:t>
            </a:r>
            <a:endParaRPr lang="en-GB" dirty="0"/>
          </a:p>
        </p:txBody>
      </p:sp>
      <p:sp>
        <p:nvSpPr>
          <p:cNvPr id="4" name="Textfeld 3"/>
          <p:cNvSpPr txBox="1"/>
          <p:nvPr/>
        </p:nvSpPr>
        <p:spPr>
          <a:xfrm>
            <a:off x="10695118" y="51082"/>
            <a:ext cx="2332471" cy="433553"/>
          </a:xfrm>
          <a:prstGeom prst="rect">
            <a:avLst/>
          </a:prstGeom>
          <a:noFill/>
        </p:spPr>
        <p:txBody>
          <a:bodyPr wrap="none" lIns="108000" tIns="108000" rIns="108000" bIns="108000" rtlCol="0" anchor="ctr" anchorCtr="0">
            <a:spAutoFit/>
          </a:bodyPr>
          <a:lstStyle/>
          <a:p>
            <a:pPr algn="r"/>
            <a:r>
              <a:rPr lang="en-GB" sz="1400" i="1" dirty="0">
                <a:solidFill>
                  <a:srgbClr val="FA6F06"/>
                </a:solidFill>
              </a:rPr>
              <a:t>Establishment of </a:t>
            </a:r>
            <a:r>
              <a:rPr lang="en-GB" sz="1400" i="1" dirty="0" smtClean="0">
                <a:solidFill>
                  <a:srgbClr val="FA6F06"/>
                </a:solidFill>
              </a:rPr>
              <a:t>context </a:t>
            </a:r>
            <a:r>
              <a:rPr lang="en-GB" sz="1400" i="1" dirty="0" smtClean="0">
                <a:solidFill>
                  <a:srgbClr val="FA6F06"/>
                </a:solidFill>
                <a:latin typeface="Trebuchet MS" panose="020B0603020202020204" pitchFamily="34" charset="0"/>
              </a:rPr>
              <a:t>1/3</a:t>
            </a:r>
            <a:endParaRPr lang="en-GB" sz="1400" i="1" dirty="0">
              <a:solidFill>
                <a:srgbClr val="FA6F06"/>
              </a:solidFill>
              <a:latin typeface="Trebuchet MS" panose="020B0603020202020204" pitchFamily="34" charset="0"/>
            </a:endParaRPr>
          </a:p>
        </p:txBody>
      </p:sp>
      <p:pic>
        <p:nvPicPr>
          <p:cNvPr id="5" name="Grafik 4"/>
          <p:cNvPicPr>
            <a:picLocks noChangeAspect="1"/>
          </p:cNvPicPr>
          <p:nvPr/>
        </p:nvPicPr>
        <p:blipFill>
          <a:blip r:embed="rId3"/>
          <a:stretch>
            <a:fillRect/>
          </a:stretch>
        </p:blipFill>
        <p:spPr>
          <a:xfrm>
            <a:off x="6804667" y="2378752"/>
            <a:ext cx="5982535" cy="1209844"/>
          </a:xfrm>
          <a:prstGeom prst="rect">
            <a:avLst/>
          </a:prstGeom>
        </p:spPr>
      </p:pic>
      <p:sp>
        <p:nvSpPr>
          <p:cNvPr id="7" name="Inhaltsplatzhalter 2">
            <a:extLst>
              <a:ext uri="{FF2B5EF4-FFF2-40B4-BE49-F238E27FC236}">
                <a16:creationId xmlns:a16="http://schemas.microsoft.com/office/drawing/2014/main" id="{D4C84BCF-A37E-9642-A102-25199F829816}"/>
              </a:ext>
            </a:extLst>
          </p:cNvPr>
          <p:cNvSpPr txBox="1">
            <a:spLocks/>
          </p:cNvSpPr>
          <p:nvPr/>
        </p:nvSpPr>
        <p:spPr>
          <a:xfrm>
            <a:off x="935939" y="4539050"/>
            <a:ext cx="5688790" cy="2232391"/>
          </a:xfrm>
          <a:prstGeom prst="rect">
            <a:avLst/>
          </a:prstGeom>
        </p:spPr>
        <p:txBody>
          <a:bodyPr>
            <a:normAutofit fontScale="92500" lnSpcReduction="10000"/>
          </a:bodyPr>
          <a:lstStyle>
            <a:lvl1pPr marL="480097" indent="-480097" algn="l" defTabSz="1234533" rtl="0" eaLnBrk="1" latinLnBrk="0" hangingPunct="1">
              <a:lnSpc>
                <a:spcPct val="120000"/>
              </a:lnSpc>
              <a:spcBef>
                <a:spcPts val="1200"/>
              </a:spcBef>
              <a:spcAft>
                <a:spcPts val="0"/>
              </a:spcAft>
              <a:buSzPct val="84000"/>
              <a:buFontTx/>
              <a:buBlip>
                <a:blip r:embed="rId4"/>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4"/>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4"/>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4"/>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5"/>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lvl="1"/>
            <a:r>
              <a:rPr lang="en-GB" dirty="0" smtClean="0"/>
              <a:t>Attitude and orbit control system (AOCS)</a:t>
            </a:r>
          </a:p>
          <a:p>
            <a:pPr lvl="1"/>
            <a:r>
              <a:rPr lang="en-GB" dirty="0" smtClean="0"/>
              <a:t>Time referencing/synchronization</a:t>
            </a:r>
          </a:p>
          <a:p>
            <a:pPr lvl="1"/>
            <a:r>
              <a:rPr lang="en-GB" dirty="0" smtClean="0"/>
              <a:t>Launch</a:t>
            </a:r>
          </a:p>
          <a:p>
            <a:pPr lvl="1"/>
            <a:r>
              <a:rPr lang="en-GB" dirty="0" smtClean="0"/>
              <a:t>Re-entry</a:t>
            </a:r>
          </a:p>
          <a:p>
            <a:pPr lvl="0"/>
            <a:endParaRPr lang="en-GB" dirty="0"/>
          </a:p>
        </p:txBody>
      </p:sp>
      <p:sp>
        <p:nvSpPr>
          <p:cNvPr id="8" name="Inhaltsplatzhalter 2">
            <a:extLst>
              <a:ext uri="{FF2B5EF4-FFF2-40B4-BE49-F238E27FC236}">
                <a16:creationId xmlns:a16="http://schemas.microsoft.com/office/drawing/2014/main" id="{D4C84BCF-A37E-9642-A102-25199F829816}"/>
              </a:ext>
            </a:extLst>
          </p:cNvPr>
          <p:cNvSpPr txBox="1">
            <a:spLocks/>
          </p:cNvSpPr>
          <p:nvPr/>
        </p:nvSpPr>
        <p:spPr>
          <a:xfrm>
            <a:off x="6192669" y="4467042"/>
            <a:ext cx="6768940" cy="2664372"/>
          </a:xfrm>
          <a:prstGeom prst="rect">
            <a:avLst/>
          </a:prstGeom>
        </p:spPr>
        <p:txBody>
          <a:bodyPr>
            <a:normAutofit fontScale="92500"/>
          </a:bodyPr>
          <a:lstStyle>
            <a:lvl1pPr marL="480097" indent="-480097" algn="l" defTabSz="1234533" rtl="0" eaLnBrk="1" latinLnBrk="0" hangingPunct="1">
              <a:lnSpc>
                <a:spcPct val="120000"/>
              </a:lnSpc>
              <a:spcBef>
                <a:spcPts val="1200"/>
              </a:spcBef>
              <a:spcAft>
                <a:spcPts val="0"/>
              </a:spcAft>
              <a:buSzPct val="84000"/>
              <a:buFontTx/>
              <a:buBlip>
                <a:blip r:embed="rId4"/>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4"/>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4"/>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4"/>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5"/>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lvl="1"/>
            <a:r>
              <a:rPr lang="en-GB" dirty="0" smtClean="0"/>
              <a:t>Rendezvous or formation flying</a:t>
            </a:r>
          </a:p>
          <a:p>
            <a:pPr lvl="1"/>
            <a:r>
              <a:rPr lang="en-GB" dirty="0" smtClean="0"/>
              <a:t>Precise orbit determination (POD)</a:t>
            </a:r>
          </a:p>
          <a:p>
            <a:pPr lvl="1"/>
            <a:r>
              <a:rPr lang="en-GB" dirty="0" smtClean="0"/>
              <a:t>Precise on-board orbit determination (P2OD)</a:t>
            </a:r>
          </a:p>
          <a:p>
            <a:pPr lvl="1"/>
            <a:r>
              <a:rPr lang="en-GB" dirty="0" smtClean="0"/>
              <a:t>GNSS reflectometry</a:t>
            </a:r>
          </a:p>
          <a:p>
            <a:pPr lvl="1"/>
            <a:r>
              <a:rPr lang="en-GB" dirty="0" smtClean="0"/>
              <a:t>Radio occultation</a:t>
            </a:r>
          </a:p>
          <a:p>
            <a:pPr marL="0" lvl="0" indent="0">
              <a:buNone/>
            </a:pPr>
            <a:endParaRPr lang="en-GB" dirty="0"/>
          </a:p>
        </p:txBody>
      </p:sp>
    </p:spTree>
    <p:extLst>
      <p:ext uri="{BB962C8B-B14F-4D97-AF65-F5344CB8AC3E}">
        <p14:creationId xmlns:p14="http://schemas.microsoft.com/office/powerpoint/2010/main" val="118295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Evaluated criterions for </a:t>
            </a:r>
            <a:r>
              <a:rPr lang="en-GB" dirty="0" smtClean="0"/>
              <a:t/>
            </a:r>
            <a:br>
              <a:rPr lang="en-GB" dirty="0" smtClean="0"/>
            </a:br>
            <a:r>
              <a:rPr lang="en-GB" dirty="0" smtClean="0"/>
              <a:t>risk </a:t>
            </a:r>
            <a:r>
              <a:rPr lang="en-GB" dirty="0"/>
              <a:t>assessment of missions/scenarios</a:t>
            </a:r>
          </a:p>
        </p:txBody>
      </p:sp>
      <p:sp>
        <p:nvSpPr>
          <p:cNvPr id="3" name="Inhaltsplatzhalter 2"/>
          <p:cNvSpPr>
            <a:spLocks noGrp="1"/>
          </p:cNvSpPr>
          <p:nvPr>
            <p:ph idx="1"/>
          </p:nvPr>
        </p:nvSpPr>
        <p:spPr>
          <a:xfrm>
            <a:off x="1005829" y="1658939"/>
            <a:ext cx="5688675" cy="5688503"/>
          </a:xfrm>
        </p:spPr>
        <p:txBody>
          <a:bodyPr>
            <a:normAutofit/>
          </a:bodyPr>
          <a:lstStyle/>
          <a:p>
            <a:r>
              <a:rPr lang="en-GB" dirty="0" smtClean="0"/>
              <a:t>Mission objective</a:t>
            </a:r>
          </a:p>
          <a:p>
            <a:r>
              <a:rPr lang="en-GB" dirty="0" smtClean="0"/>
              <a:t>Use of GNSS</a:t>
            </a:r>
          </a:p>
          <a:p>
            <a:r>
              <a:rPr lang="en-GB" dirty="0" smtClean="0"/>
              <a:t>Requirements on GNSS</a:t>
            </a:r>
          </a:p>
          <a:p>
            <a:r>
              <a:rPr lang="en-GB" dirty="0" smtClean="0"/>
              <a:t>Location and orientation of antenna(s)</a:t>
            </a:r>
          </a:p>
          <a:p>
            <a:r>
              <a:rPr lang="en-GB" dirty="0" smtClean="0"/>
              <a:t>Observations</a:t>
            </a:r>
          </a:p>
          <a:p>
            <a:r>
              <a:rPr lang="en-GB" dirty="0" smtClean="0"/>
              <a:t>Processing</a:t>
            </a:r>
          </a:p>
        </p:txBody>
      </p:sp>
      <p:sp>
        <p:nvSpPr>
          <p:cNvPr id="5" name="Textfeld 4"/>
          <p:cNvSpPr txBox="1"/>
          <p:nvPr/>
        </p:nvSpPr>
        <p:spPr>
          <a:xfrm>
            <a:off x="10611762" y="51082"/>
            <a:ext cx="2332471" cy="433553"/>
          </a:xfrm>
          <a:prstGeom prst="rect">
            <a:avLst/>
          </a:prstGeom>
          <a:noFill/>
        </p:spPr>
        <p:txBody>
          <a:bodyPr wrap="none" lIns="108000" tIns="108000" rIns="108000" bIns="108000" rtlCol="0" anchor="ctr" anchorCtr="0">
            <a:spAutoFit/>
          </a:bodyPr>
          <a:lstStyle/>
          <a:p>
            <a:pPr algn="r"/>
            <a:r>
              <a:rPr lang="en-GB" sz="1400" i="1" dirty="0">
                <a:solidFill>
                  <a:srgbClr val="FA6F06"/>
                </a:solidFill>
              </a:rPr>
              <a:t>Establishment of </a:t>
            </a:r>
            <a:r>
              <a:rPr lang="en-GB" sz="1400" i="1" dirty="0" smtClean="0">
                <a:solidFill>
                  <a:srgbClr val="FA6F06"/>
                </a:solidFill>
              </a:rPr>
              <a:t>context </a:t>
            </a:r>
            <a:r>
              <a:rPr lang="en-GB" sz="1400" i="1" dirty="0" smtClean="0">
                <a:solidFill>
                  <a:srgbClr val="FA6F06"/>
                </a:solidFill>
                <a:latin typeface="Trebuchet MS" panose="020B0603020202020204" pitchFamily="34" charset="0"/>
              </a:rPr>
              <a:t>2/3</a:t>
            </a:r>
            <a:endParaRPr lang="en-GB" sz="1400" i="1" dirty="0">
              <a:solidFill>
                <a:srgbClr val="FA6F06"/>
              </a:solidFill>
              <a:latin typeface="Trebuchet MS" panose="020B0603020202020204" pitchFamily="34" charset="0"/>
            </a:endParaRPr>
          </a:p>
        </p:txBody>
      </p:sp>
      <p:sp>
        <p:nvSpPr>
          <p:cNvPr id="6" name="Inhaltsplatzhalter 2"/>
          <p:cNvSpPr txBox="1">
            <a:spLocks/>
          </p:cNvSpPr>
          <p:nvPr/>
        </p:nvSpPr>
        <p:spPr>
          <a:xfrm>
            <a:off x="6912884" y="1658939"/>
            <a:ext cx="5688675" cy="5688503"/>
          </a:xfrm>
          <a:prstGeom prst="rect">
            <a:avLst/>
          </a:prstGeom>
        </p:spPr>
        <p:txBody>
          <a:bodyPr vert="horz" lIns="0" tIns="0" rIns="0" bIns="0" rtlCol="0">
            <a:normAutofit/>
          </a:bodyPr>
          <a:lstStyle>
            <a:lvl1pPr marL="480097" indent="-480097" algn="l" defTabSz="1234533" rtl="0" eaLnBrk="1" latinLnBrk="0" hangingPunct="1">
              <a:lnSpc>
                <a:spcPct val="120000"/>
              </a:lnSpc>
              <a:spcBef>
                <a:spcPts val="1200"/>
              </a:spcBef>
              <a:spcAft>
                <a:spcPts val="0"/>
              </a:spcAft>
              <a:buSzPct val="84000"/>
              <a:buFontTx/>
              <a:buBlip>
                <a:blip r:embed="rId2"/>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2"/>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2"/>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2"/>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3"/>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dirty="0" smtClean="0"/>
              <a:t>Latency</a:t>
            </a:r>
          </a:p>
          <a:p>
            <a:r>
              <a:rPr lang="en-GB" dirty="0" smtClean="0"/>
              <a:t>Orbit (altitude, time of visibility)</a:t>
            </a:r>
          </a:p>
          <a:p>
            <a:r>
              <a:rPr lang="en-GB" dirty="0" smtClean="0"/>
              <a:t>Mission phases</a:t>
            </a:r>
          </a:p>
          <a:p>
            <a:r>
              <a:rPr lang="en-GB" dirty="0" smtClean="0"/>
              <a:t>Backup/supplementary sensors</a:t>
            </a:r>
          </a:p>
          <a:p>
            <a:r>
              <a:rPr lang="en-GB" dirty="0" smtClean="0"/>
              <a:t>RFI exposure and spoofing related risk</a:t>
            </a:r>
          </a:p>
          <a:p>
            <a:r>
              <a:rPr lang="en-GB" dirty="0" smtClean="0"/>
              <a:t>Worst-case impact of RFI / spoofing</a:t>
            </a:r>
          </a:p>
        </p:txBody>
      </p:sp>
    </p:spTree>
    <p:extLst>
      <p:ext uri="{BB962C8B-B14F-4D97-AF65-F5344CB8AC3E}">
        <p14:creationId xmlns:p14="http://schemas.microsoft.com/office/powerpoint/2010/main" val="172131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Scenarios / missions considered</a:t>
            </a:r>
            <a:endParaRPr lang="en-GB" dirty="0"/>
          </a:p>
        </p:txBody>
      </p:sp>
      <p:pic>
        <p:nvPicPr>
          <p:cNvPr id="4" name="Grafik 3"/>
          <p:cNvPicPr>
            <a:picLocks noChangeAspect="1"/>
          </p:cNvPicPr>
          <p:nvPr/>
        </p:nvPicPr>
        <p:blipFill>
          <a:blip r:embed="rId2"/>
          <a:stretch>
            <a:fillRect/>
          </a:stretch>
        </p:blipFill>
        <p:spPr>
          <a:xfrm>
            <a:off x="1295989" y="1341172"/>
            <a:ext cx="1440200" cy="5906278"/>
          </a:xfrm>
          <a:prstGeom prst="rect">
            <a:avLst/>
          </a:prstGeom>
        </p:spPr>
      </p:pic>
      <p:pic>
        <p:nvPicPr>
          <p:cNvPr id="5" name="Grafik 4"/>
          <p:cNvPicPr>
            <a:picLocks noChangeAspect="1"/>
          </p:cNvPicPr>
          <p:nvPr/>
        </p:nvPicPr>
        <p:blipFill>
          <a:blip r:embed="rId3"/>
          <a:stretch>
            <a:fillRect/>
          </a:stretch>
        </p:blipFill>
        <p:spPr>
          <a:xfrm>
            <a:off x="4526116" y="1370612"/>
            <a:ext cx="5862966" cy="5999128"/>
          </a:xfrm>
          <a:prstGeom prst="rect">
            <a:avLst/>
          </a:prstGeom>
        </p:spPr>
      </p:pic>
      <p:sp>
        <p:nvSpPr>
          <p:cNvPr id="6" name="Textfeld 5"/>
          <p:cNvSpPr txBox="1"/>
          <p:nvPr/>
        </p:nvSpPr>
        <p:spPr>
          <a:xfrm>
            <a:off x="10611762" y="51082"/>
            <a:ext cx="2332471" cy="433553"/>
          </a:xfrm>
          <a:prstGeom prst="rect">
            <a:avLst/>
          </a:prstGeom>
          <a:noFill/>
        </p:spPr>
        <p:txBody>
          <a:bodyPr wrap="none" lIns="108000" tIns="108000" rIns="108000" bIns="108000" rtlCol="0" anchor="ctr" anchorCtr="0">
            <a:spAutoFit/>
          </a:bodyPr>
          <a:lstStyle/>
          <a:p>
            <a:pPr algn="r"/>
            <a:r>
              <a:rPr lang="en-GB" sz="1400" i="1" dirty="0">
                <a:solidFill>
                  <a:srgbClr val="FA6F06"/>
                </a:solidFill>
              </a:rPr>
              <a:t>Establishment of </a:t>
            </a:r>
            <a:r>
              <a:rPr lang="en-GB" sz="1400" i="1" dirty="0" smtClean="0">
                <a:solidFill>
                  <a:srgbClr val="FA6F06"/>
                </a:solidFill>
              </a:rPr>
              <a:t>context </a:t>
            </a:r>
            <a:r>
              <a:rPr lang="en-GB" sz="1400" i="1" dirty="0" smtClean="0">
                <a:solidFill>
                  <a:srgbClr val="FA6F06"/>
                </a:solidFill>
                <a:latin typeface="Trebuchet MS" panose="020B0603020202020204" pitchFamily="34" charset="0"/>
              </a:rPr>
              <a:t>3/3</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19530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Scenarios of RFI sources</a:t>
            </a:r>
          </a:p>
        </p:txBody>
      </p:sp>
      <p:sp>
        <p:nvSpPr>
          <p:cNvPr id="3" name="Inhaltsplatzhalter 2"/>
          <p:cNvSpPr>
            <a:spLocks noGrp="1"/>
          </p:cNvSpPr>
          <p:nvPr>
            <p:ph idx="1"/>
          </p:nvPr>
        </p:nvSpPr>
        <p:spPr>
          <a:xfrm>
            <a:off x="1008064" y="1658939"/>
            <a:ext cx="6912845" cy="5688503"/>
          </a:xfrm>
        </p:spPr>
        <p:txBody>
          <a:bodyPr>
            <a:normAutofit fontScale="70000" lnSpcReduction="20000"/>
          </a:bodyPr>
          <a:lstStyle/>
          <a:p>
            <a:pPr marL="0" indent="0">
              <a:buNone/>
            </a:pPr>
            <a:r>
              <a:rPr lang="en-GB" b="1" i="1" dirty="0" smtClean="0"/>
              <a:t>Unintentional:</a:t>
            </a:r>
          </a:p>
          <a:p>
            <a:r>
              <a:rPr lang="en-GB" dirty="0" smtClean="0"/>
              <a:t>Aeronautical Radio Navigation Services</a:t>
            </a:r>
          </a:p>
          <a:p>
            <a:r>
              <a:rPr lang="en-GB" u="sng" dirty="0" smtClean="0"/>
              <a:t>DME/TACAN</a:t>
            </a:r>
          </a:p>
          <a:p>
            <a:r>
              <a:rPr lang="en-GB" u="sng" dirty="0" smtClean="0"/>
              <a:t>JDITS/MIDS</a:t>
            </a:r>
            <a:r>
              <a:rPr lang="en-GB" dirty="0" smtClean="0"/>
              <a:t> (NATO)</a:t>
            </a:r>
          </a:p>
          <a:p>
            <a:r>
              <a:rPr lang="en-GB" u="sng" dirty="0" smtClean="0"/>
              <a:t>Flight Surveillance Radars</a:t>
            </a:r>
            <a:r>
              <a:rPr lang="en-GB" dirty="0" smtClean="0"/>
              <a:t> (primary/secondary)</a:t>
            </a:r>
          </a:p>
          <a:p>
            <a:r>
              <a:rPr lang="en-GB" dirty="0" smtClean="0"/>
              <a:t>Amateur Radio Services</a:t>
            </a:r>
          </a:p>
          <a:p>
            <a:r>
              <a:rPr lang="en-GB" dirty="0" smtClean="0"/>
              <a:t>Pseudolites</a:t>
            </a:r>
          </a:p>
          <a:p>
            <a:r>
              <a:rPr lang="en-GB" dirty="0" smtClean="0"/>
              <a:t>Out-of-band emissions</a:t>
            </a:r>
          </a:p>
          <a:p>
            <a:r>
              <a:rPr lang="en-GB" dirty="0" smtClean="0"/>
              <a:t>Other interferers:</a:t>
            </a:r>
          </a:p>
          <a:p>
            <a:pPr lvl="1"/>
            <a:r>
              <a:rPr lang="en-GB" dirty="0" smtClean="0"/>
              <a:t>Ultra wide band (UWB)</a:t>
            </a:r>
          </a:p>
          <a:p>
            <a:pPr lvl="1"/>
            <a:r>
              <a:rPr lang="en-GB" dirty="0" smtClean="0"/>
              <a:t>5G / </a:t>
            </a:r>
            <a:r>
              <a:rPr lang="en-GB" dirty="0" err="1" smtClean="0"/>
              <a:t>Ligado</a:t>
            </a:r>
            <a:endParaRPr lang="en-GB" dirty="0" smtClean="0"/>
          </a:p>
          <a:p>
            <a:pPr lvl="1"/>
            <a:r>
              <a:rPr lang="en-GB" dirty="0" smtClean="0"/>
              <a:t>Spurious RF emissions</a:t>
            </a:r>
          </a:p>
          <a:p>
            <a:pPr lvl="1"/>
            <a:r>
              <a:rPr lang="en-GB" dirty="0" err="1" smtClean="0"/>
              <a:t>Onboard</a:t>
            </a:r>
            <a:r>
              <a:rPr lang="en-GB" dirty="0" smtClean="0"/>
              <a:t> interferers</a:t>
            </a:r>
          </a:p>
        </p:txBody>
      </p:sp>
      <p:sp>
        <p:nvSpPr>
          <p:cNvPr id="6" name="Inhaltsplatzhalter 2">
            <a:extLst>
              <a:ext uri="{FF2B5EF4-FFF2-40B4-BE49-F238E27FC236}">
                <a16:creationId xmlns:a16="http://schemas.microsoft.com/office/drawing/2014/main" id="{D4C84BCF-A37E-9642-A102-25199F829816}"/>
              </a:ext>
            </a:extLst>
          </p:cNvPr>
          <p:cNvSpPr txBox="1">
            <a:spLocks/>
          </p:cNvSpPr>
          <p:nvPr/>
        </p:nvSpPr>
        <p:spPr>
          <a:xfrm>
            <a:off x="7488849" y="1658652"/>
            <a:ext cx="5688790" cy="2686070"/>
          </a:xfrm>
          <a:prstGeom prst="rect">
            <a:avLst/>
          </a:prstGeom>
        </p:spPr>
        <p:txBody>
          <a:bodyPr>
            <a:normAutofit fontScale="85000" lnSpcReduction="20000"/>
          </a:bodyPr>
          <a:lstStyle>
            <a:lvl1pPr marL="480097" indent="-480097" algn="l" defTabSz="1234533" rtl="0" eaLnBrk="1" latinLnBrk="0" hangingPunct="1">
              <a:lnSpc>
                <a:spcPct val="120000"/>
              </a:lnSpc>
              <a:spcBef>
                <a:spcPts val="1200"/>
              </a:spcBef>
              <a:spcAft>
                <a:spcPts val="0"/>
              </a:spcAft>
              <a:buSzPct val="84000"/>
              <a:buFontTx/>
              <a:buBlip>
                <a:blip r:embed="rId3"/>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3"/>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3"/>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3"/>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4"/>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GB" b="1" i="1" dirty="0" smtClean="0"/>
              <a:t>Intentional</a:t>
            </a:r>
            <a:r>
              <a:rPr lang="en-GB" b="1" i="1" dirty="0"/>
              <a:t>:</a:t>
            </a:r>
          </a:p>
          <a:p>
            <a:r>
              <a:rPr lang="en-GB" dirty="0" smtClean="0"/>
              <a:t>Jammers</a:t>
            </a:r>
          </a:p>
          <a:p>
            <a:pPr lvl="1"/>
            <a:r>
              <a:rPr lang="en-GB" dirty="0" smtClean="0"/>
              <a:t>Personal privacy devices</a:t>
            </a:r>
          </a:p>
          <a:p>
            <a:pPr lvl="1"/>
            <a:r>
              <a:rPr lang="en-GB" dirty="0" smtClean="0"/>
              <a:t>High-power jammers</a:t>
            </a:r>
          </a:p>
          <a:p>
            <a:pPr lvl="1"/>
            <a:endParaRPr lang="en-GB" dirty="0" smtClean="0"/>
          </a:p>
          <a:p>
            <a:r>
              <a:rPr lang="en-GB" dirty="0" smtClean="0"/>
              <a:t>Spoofing</a:t>
            </a:r>
          </a:p>
          <a:p>
            <a:pPr marL="0" lvl="0" indent="0">
              <a:buNone/>
            </a:pPr>
            <a:endParaRPr lang="en-GB" dirty="0"/>
          </a:p>
        </p:txBody>
      </p:sp>
      <p:sp>
        <p:nvSpPr>
          <p:cNvPr id="7" name="Textfeld 6"/>
          <p:cNvSpPr txBox="1"/>
          <p:nvPr/>
        </p:nvSpPr>
        <p:spPr>
          <a:xfrm>
            <a:off x="10611762" y="51082"/>
            <a:ext cx="2332471" cy="433553"/>
          </a:xfrm>
          <a:prstGeom prst="rect">
            <a:avLst/>
          </a:prstGeom>
          <a:noFill/>
        </p:spPr>
        <p:txBody>
          <a:bodyPr wrap="none" lIns="108000" tIns="108000" rIns="108000" bIns="108000" rtlCol="0" anchor="ctr" anchorCtr="0">
            <a:spAutoFit/>
          </a:bodyPr>
          <a:lstStyle/>
          <a:p>
            <a:pPr algn="r"/>
            <a:r>
              <a:rPr lang="en-GB" sz="1400" i="1" dirty="0">
                <a:solidFill>
                  <a:srgbClr val="FA6F06"/>
                </a:solidFill>
              </a:rPr>
              <a:t>Establishment of </a:t>
            </a:r>
            <a:r>
              <a:rPr lang="en-GB" sz="1400" i="1" dirty="0" smtClean="0">
                <a:solidFill>
                  <a:srgbClr val="FA6F06"/>
                </a:solidFill>
              </a:rPr>
              <a:t>context </a:t>
            </a:r>
            <a:r>
              <a:rPr lang="en-GB" sz="1400" i="1" dirty="0" smtClean="0">
                <a:solidFill>
                  <a:srgbClr val="FA6F06"/>
                </a:solidFill>
                <a:latin typeface="Trebuchet MS" panose="020B0603020202020204" pitchFamily="34" charset="0"/>
              </a:rPr>
              <a:t>4/4</a:t>
            </a:r>
            <a:endParaRPr lang="en-GB" sz="1400" i="1" dirty="0">
              <a:solidFill>
                <a:srgbClr val="FA6F06"/>
              </a:solidFill>
              <a:latin typeface="Trebuchet MS" panose="020B0603020202020204" pitchFamily="34" charset="0"/>
            </a:endParaRPr>
          </a:p>
        </p:txBody>
      </p:sp>
    </p:spTree>
    <p:extLst>
      <p:ext uri="{BB962C8B-B14F-4D97-AF65-F5344CB8AC3E}">
        <p14:creationId xmlns:p14="http://schemas.microsoft.com/office/powerpoint/2010/main" val="60097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E3EF-0C7A-244C-862B-DCC7AF777D74}"/>
              </a:ext>
            </a:extLst>
          </p:cNvPr>
          <p:cNvSpPr>
            <a:spLocks noGrp="1"/>
          </p:cNvSpPr>
          <p:nvPr>
            <p:ph type="title"/>
          </p:nvPr>
        </p:nvSpPr>
        <p:spPr/>
        <p:txBody>
          <a:bodyPr bIns="0"/>
          <a:lstStyle/>
          <a:p>
            <a:pPr algn="l"/>
            <a:r>
              <a:rPr lang="de-AT" dirty="0" smtClean="0"/>
              <a:t>Agenda </a:t>
            </a:r>
            <a:endParaRPr lang="de-DE" dirty="0"/>
          </a:p>
        </p:txBody>
      </p:sp>
      <p:sp>
        <p:nvSpPr>
          <p:cNvPr id="4" name="Inhaltsplatzhalter 3">
            <a:extLst>
              <a:ext uri="{FF2B5EF4-FFF2-40B4-BE49-F238E27FC236}">
                <a16:creationId xmlns:a16="http://schemas.microsoft.com/office/drawing/2014/main" id="{8AEDEB01-C313-AF47-83F4-E62ABF0F451E}"/>
              </a:ext>
            </a:extLst>
          </p:cNvPr>
          <p:cNvSpPr>
            <a:spLocks noGrp="1"/>
          </p:cNvSpPr>
          <p:nvPr>
            <p:ph idx="1"/>
          </p:nvPr>
        </p:nvSpPr>
        <p:spPr/>
        <p:txBody>
          <a:bodyPr>
            <a:normAutofit/>
          </a:bodyPr>
          <a:lstStyle/>
          <a:p>
            <a:r>
              <a:rPr lang="en-GB" dirty="0" smtClean="0">
                <a:solidFill>
                  <a:schemeClr val="bg1">
                    <a:lumMod val="85000"/>
                  </a:schemeClr>
                </a:solidFill>
              </a:rPr>
              <a:t>Project introduction</a:t>
            </a:r>
          </a:p>
          <a:p>
            <a:r>
              <a:rPr lang="en-GB" dirty="0" smtClean="0">
                <a:solidFill>
                  <a:schemeClr val="bg1">
                    <a:lumMod val="85000"/>
                  </a:schemeClr>
                </a:solidFill>
              </a:rPr>
              <a:t>Establishment of context</a:t>
            </a:r>
          </a:p>
          <a:p>
            <a:r>
              <a:rPr lang="en-GB" dirty="0"/>
              <a:t>RFI Risk </a:t>
            </a:r>
            <a:r>
              <a:rPr lang="en-GB" dirty="0" smtClean="0"/>
              <a:t>Assessment</a:t>
            </a:r>
          </a:p>
          <a:p>
            <a:r>
              <a:rPr lang="en-GB" dirty="0"/>
              <a:t>RFI detection and </a:t>
            </a:r>
            <a:r>
              <a:rPr lang="en-GB" dirty="0" smtClean="0"/>
              <a:t>mitigation</a:t>
            </a:r>
          </a:p>
          <a:p>
            <a:r>
              <a:rPr lang="en-GB" dirty="0" smtClean="0"/>
              <a:t>Conclusions &amp; Outlook</a:t>
            </a:r>
          </a:p>
        </p:txBody>
      </p:sp>
    </p:spTree>
    <p:extLst>
      <p:ext uri="{BB962C8B-B14F-4D97-AF65-F5344CB8AC3E}">
        <p14:creationId xmlns:p14="http://schemas.microsoft.com/office/powerpoint/2010/main" val="31499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JOANNEUM RESEARCH">
  <a:themeElements>
    <a:clrScheme name="JOANNEUM RESEARCH">
      <a:dk1>
        <a:srgbClr val="000000"/>
      </a:dk1>
      <a:lt1>
        <a:srgbClr val="FFFFFF"/>
      </a:lt1>
      <a:dk2>
        <a:srgbClr val="787878"/>
      </a:dk2>
      <a:lt2>
        <a:srgbClr val="D2D2D2"/>
      </a:lt2>
      <a:accent1>
        <a:srgbClr val="009770"/>
      </a:accent1>
      <a:accent2>
        <a:srgbClr val="606669"/>
      </a:accent2>
      <a:accent3>
        <a:srgbClr val="0096D2"/>
      </a:accent3>
      <a:accent4>
        <a:srgbClr val="EC6024"/>
      </a:accent4>
      <a:accent5>
        <a:srgbClr val="005DAB"/>
      </a:accent5>
      <a:accent6>
        <a:srgbClr val="E4A800"/>
      </a:accent6>
      <a:hlink>
        <a:srgbClr val="78003C"/>
      </a:hlink>
      <a:folHlink>
        <a:srgbClr val="B400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08000" tIns="108000" rIns="108000" bIns="108000" rtlCol="0" anchor="ctr" anchorCtr="0">
        <a:spAutoFit/>
      </a:bodyPr>
      <a:lstStyle>
        <a:defPPr>
          <a:defRPr dirty="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NAB_VidiCert&amp;Restoration_1980x1020-v140404stc</Template>
  <TotalTime>0</TotalTime>
  <Words>1665</Words>
  <Application>Microsoft Office PowerPoint</Application>
  <PresentationFormat>Benutzerdefiniert</PresentationFormat>
  <Paragraphs>272</Paragraphs>
  <Slides>44</Slides>
  <Notes>11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50" baseType="lpstr">
      <vt:lpstr>Arial</vt:lpstr>
      <vt:lpstr>Calibri</vt:lpstr>
      <vt:lpstr>Trebuchet MS</vt:lpstr>
      <vt:lpstr>Verdana</vt:lpstr>
      <vt:lpstr>1_JOANNEUM RESEARCH</vt:lpstr>
      <vt:lpstr>Visio</vt:lpstr>
      <vt:lpstr>PowerPoint-Präsentation</vt:lpstr>
      <vt:lpstr>Agenda </vt:lpstr>
      <vt:lpstr>Project introduction </vt:lpstr>
      <vt:lpstr>Agenda </vt:lpstr>
      <vt:lpstr>Risk assessment for typical scenarios / missions</vt:lpstr>
      <vt:lpstr>Evaluated criterions for  risk assessment of missions/scenarios</vt:lpstr>
      <vt:lpstr>Scenarios / missions considered</vt:lpstr>
      <vt:lpstr>Scenarios of RFI sources</vt:lpstr>
      <vt:lpstr>Agenda </vt:lpstr>
      <vt:lpstr>RFI impact on GNSS signals</vt:lpstr>
      <vt:lpstr>Impact of Spoofing</vt:lpstr>
      <vt:lpstr>PowerPoint-Präsentation</vt:lpstr>
      <vt:lpstr>PowerPoint-Präsentation</vt:lpstr>
      <vt:lpstr>PowerPoint-Präsentation</vt:lpstr>
      <vt:lpstr>Agenda </vt:lpstr>
      <vt:lpstr>RFI detection and mitigation</vt:lpstr>
      <vt:lpstr>Simulation of signals and receiver tests</vt:lpstr>
      <vt:lpstr>PRETTY Tests</vt:lpstr>
      <vt:lpstr>PRETTY Tests, cont.</vt:lpstr>
      <vt:lpstr>PODRIX Tests</vt:lpstr>
      <vt:lpstr>PODRIX Tests, cont.</vt:lpstr>
      <vt:lpstr>PODRIX Tests, cont.</vt:lpstr>
      <vt:lpstr>Mitigation Techniques</vt:lpstr>
      <vt:lpstr>Assessment of Mitigation Techniques</vt:lpstr>
      <vt:lpstr>Simulation Model</vt:lpstr>
      <vt:lpstr>Simulation Results</vt:lpstr>
      <vt:lpstr>Conclusions on Simulation Results</vt:lpstr>
      <vt:lpstr>PowerPoint-Präsentation</vt:lpstr>
      <vt:lpstr>PowerPoint-Präsentation</vt:lpstr>
      <vt:lpstr>PowerPoint-Präsentation</vt:lpstr>
      <vt:lpstr>Agenda </vt:lpstr>
      <vt:lpstr>Conclusions &amp; Outlook</vt:lpstr>
      <vt:lpstr>Conclusions &amp; Outlook, cont.</vt:lpstr>
      <vt:lpstr>PowerPoint-Präsentation</vt:lpstr>
      <vt:lpstr>Conclusions on Mitigation Approaches</vt:lpstr>
      <vt:lpstr>Appendix: Risk assessment table for different missions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JOANNEUM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toni stachl</dc:creator>
  <cp:lastModifiedBy>Prechtl, Thomas</cp:lastModifiedBy>
  <cp:revision>417</cp:revision>
  <cp:lastPrinted>2019-07-01T16:48:18Z</cp:lastPrinted>
  <dcterms:created xsi:type="dcterms:W3CDTF">2014-04-04T12:57:42Z</dcterms:created>
  <dcterms:modified xsi:type="dcterms:W3CDTF">2023-06-20T06:04:36Z</dcterms:modified>
</cp:coreProperties>
</file>