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Helvetica Neue"/>
      <p:regular r:id="rId40"/>
      <p:bold r:id="rId41"/>
      <p:italic r:id="rId42"/>
      <p:boldItalic r:id="rId43"/>
    </p:embeddedFont>
    <p:embeddedFont>
      <p:font typeface="Helvetica Neue Light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regular.fntdata"/><Relationship Id="rId20" Type="http://schemas.openxmlformats.org/officeDocument/2006/relationships/slide" Target="slides/slide15.xml"/><Relationship Id="rId42" Type="http://schemas.openxmlformats.org/officeDocument/2006/relationships/font" Target="fonts/HelveticaNeue-italic.fntdata"/><Relationship Id="rId41" Type="http://schemas.openxmlformats.org/officeDocument/2006/relationships/font" Target="fonts/HelveticaNeue-bold.fntdata"/><Relationship Id="rId22" Type="http://schemas.openxmlformats.org/officeDocument/2006/relationships/slide" Target="slides/slide17.xml"/><Relationship Id="rId44" Type="http://schemas.openxmlformats.org/officeDocument/2006/relationships/font" Target="fonts/HelveticaNeueLight-regular.fntdata"/><Relationship Id="rId21" Type="http://schemas.openxmlformats.org/officeDocument/2006/relationships/slide" Target="slides/slide16.xml"/><Relationship Id="rId43" Type="http://schemas.openxmlformats.org/officeDocument/2006/relationships/font" Target="fonts/HelveticaNeue-boldItalic.fntdata"/><Relationship Id="rId24" Type="http://schemas.openxmlformats.org/officeDocument/2006/relationships/slide" Target="slides/slide19.xml"/><Relationship Id="rId46" Type="http://schemas.openxmlformats.org/officeDocument/2006/relationships/font" Target="fonts/HelveticaNeueLight-italic.fntdata"/><Relationship Id="rId23" Type="http://schemas.openxmlformats.org/officeDocument/2006/relationships/slide" Target="slides/slide18.xml"/><Relationship Id="rId45" Type="http://schemas.openxmlformats.org/officeDocument/2006/relationships/font" Target="fonts/HelveticaNeue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HelveticaNeueLight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262814b1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262814b1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262814b14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c262814b14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262814b14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c262814b14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262814b1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262814b1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262814b14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c262814b14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262814b1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262814b1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262814b14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c262814b1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262814b1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c262814b1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262814b1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262814b1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262814b14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c262814b14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e54b7f17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e54b7f17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c262814b14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c262814b14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262814b14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c262814b14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262814b1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c262814b1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c262814b14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c262814b14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262814b14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262814b14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262814b14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c262814b14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c262814b14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c262814b14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262814b14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c262814b14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262814b1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c262814b1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c262814b14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c262814b14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262814b1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262814b1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c262814b14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c262814b14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262814b1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c262814b1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c262814b1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c262814b1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262814b1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c262814b1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c262814b14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c262814b14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262814b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c262814b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262814b1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262814b1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262814b1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c262814b1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262814b14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262814b14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262814b14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262814b14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262814b1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262814b1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74350" y="0"/>
            <a:ext cx="548700" cy="54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 Light"/>
              <a:buNone/>
              <a:defRPr sz="2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 Light"/>
              <a:buChar char="●"/>
              <a:defRPr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●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 Light"/>
              <a:buChar char="○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 Light"/>
              <a:buChar char="■"/>
              <a:defRPr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40.png"/><Relationship Id="rId5" Type="http://schemas.openxmlformats.org/officeDocument/2006/relationships/image" Target="../media/image14.png"/><Relationship Id="rId6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18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Relationship Id="rId4" Type="http://schemas.openxmlformats.org/officeDocument/2006/relationships/image" Target="../media/image26.png"/><Relationship Id="rId5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jason.test.rokubun.tech/" TargetMode="External"/><Relationship Id="rId4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FITAI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Artificial Intelligence for GNSS post-fit residual and position joint analysis. A plugin for Jason, Rokubun cloud GNSS processing service</a:t>
            </a:r>
            <a:endParaRPr sz="1800"/>
          </a:p>
        </p:txBody>
      </p:sp>
      <p:sp>
        <p:nvSpPr>
          <p:cNvPr id="57" name="Google Shape;57;p13"/>
          <p:cNvSpPr txBox="1"/>
          <p:nvPr/>
        </p:nvSpPr>
        <p:spPr>
          <a:xfrm>
            <a:off x="2402700" y="3578250"/>
            <a:ext cx="43386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Final Review Meeting ESA / ROK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 Light"/>
                <a:ea typeface="Helvetica Neue Light"/>
                <a:cs typeface="Helvetica Neue Light"/>
                <a:sym typeface="Helvetica Neue Light"/>
              </a:rPr>
              <a:t>2024-03-015, Teleconference</a:t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11:00 Project status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11:05 ML Architecture overview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11:20 Validation results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11:50 Conclusions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12:15 Next steps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 rotWithShape="1">
          <a:blip r:embed="rId3">
            <a:alphaModFix/>
          </a:blip>
          <a:srcRect b="0" l="49854" r="0" t="0"/>
          <a:stretch/>
        </p:blipFill>
        <p:spPr>
          <a:xfrm>
            <a:off x="5526975" y="1759225"/>
            <a:ext cx="3651799" cy="29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Validation results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346500" y="1147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Focused on 95 percentile instead of RMSE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Overtifiting parameter not relevant since models used for validation not showing a high value of overfitting to the training dataset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3"/>
          <p:cNvSpPr txBox="1"/>
          <p:nvPr/>
        </p:nvSpPr>
        <p:spPr>
          <a:xfrm>
            <a:off x="310896" y="1694625"/>
            <a:ext cx="31260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TEST.001 - self-consistency</a:t>
            </a:r>
            <a:endParaRPr/>
          </a:p>
        </p:txBody>
      </p:sp>
      <p:sp>
        <p:nvSpPr>
          <p:cNvPr id="133" name="Google Shape;13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split in three datasets: training, validation and test: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575" y="1673050"/>
            <a:ext cx="4501350" cy="29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310896" y="1694625"/>
            <a:ext cx="31260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Dataset with </a:t>
            </a:r>
            <a:r>
              <a:rPr b="1"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receivers</a:t>
            </a: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and categorical feature</a:t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TEST.001 - self-consistency</a:t>
            </a:r>
            <a:endParaRPr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split in three datasets: training, validation and test: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5"/>
          <p:cNvSpPr txBox="1"/>
          <p:nvPr/>
        </p:nvSpPr>
        <p:spPr>
          <a:xfrm>
            <a:off x="310896" y="1694625"/>
            <a:ext cx="31260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Dataset with </a:t>
            </a:r>
            <a:r>
              <a:rPr b="1"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smartphones</a:t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056" y="1673352"/>
            <a:ext cx="4498849" cy="301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TEST.001 - self-consistency</a:t>
            </a:r>
            <a:endParaRPr/>
          </a:p>
        </p:txBody>
      </p:sp>
      <p:sp>
        <p:nvSpPr>
          <p:cNvPr id="149" name="Google Shape;14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split in three datasets: training, validation and test: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 txBox="1"/>
          <p:nvPr/>
        </p:nvSpPr>
        <p:spPr>
          <a:xfrm>
            <a:off x="310896" y="1694625"/>
            <a:ext cx="31260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Dataset with </a:t>
            </a:r>
            <a:r>
              <a:rPr b="1"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smartphones </a:t>
            </a: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from</a:t>
            </a:r>
            <a:r>
              <a:rPr b="1"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Google Decimeter Challenge </a:t>
            </a: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</a:t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056" y="1673352"/>
            <a:ext cx="4498848" cy="3011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TEST.001 - self-consistency</a:t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split in three datasets: training, validation and test: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7"/>
          <p:cNvSpPr txBox="1"/>
          <p:nvPr/>
        </p:nvSpPr>
        <p:spPr>
          <a:xfrm>
            <a:off x="310896" y="1694625"/>
            <a:ext cx="31260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Dataset with </a:t>
            </a:r>
            <a:r>
              <a:rPr b="1"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premium </a:t>
            </a: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receivers</a:t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056" y="1673352"/>
            <a:ext cx="4498849" cy="3002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TEST.001 - self-consistency</a:t>
            </a:r>
            <a:endParaRPr/>
          </a:p>
        </p:txBody>
      </p:sp>
      <p:sp>
        <p:nvSpPr>
          <p:cNvPr id="165" name="Google Shape;165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split in three datasets: training, validation and test: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8"/>
          <p:cNvSpPr txBox="1"/>
          <p:nvPr/>
        </p:nvSpPr>
        <p:spPr>
          <a:xfrm>
            <a:off x="310896" y="1694625"/>
            <a:ext cx="3126000" cy="26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Dataset with </a:t>
            </a:r>
            <a:r>
              <a:rPr b="1" lang="en"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geodetic </a:t>
            </a:r>
            <a:r>
              <a:rPr lang="en" sz="1800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receivers</a:t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056" y="1673352"/>
            <a:ext cx="4498849" cy="3002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</a:t>
            </a:r>
            <a:r>
              <a:rPr lang="en"/>
              <a:t>Batch inference for multiple receivers</a:t>
            </a:r>
            <a:endParaRPr/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Samsung S20 Ultra from GDC (San Francisco)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50" y="1602600"/>
            <a:ext cx="4450401" cy="329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400" y="3537127"/>
            <a:ext cx="1880451" cy="10317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150" y="1923225"/>
            <a:ext cx="4412974" cy="29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68" y="1600200"/>
            <a:ext cx="4453127" cy="329531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</p:txBody>
      </p:sp>
      <p:sp>
        <p:nvSpPr>
          <p:cNvPr id="183" name="Google Shape;18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Pixel 4 Ultra from GDC San Francisco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6492" y="2389375"/>
            <a:ext cx="2514675" cy="17169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296" y="1920240"/>
            <a:ext cx="4416552" cy="2944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</p:txBody>
      </p:sp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Pixel 4 in Denver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68" y="1600200"/>
            <a:ext cx="4453127" cy="329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150" y="2022625"/>
            <a:ext cx="1834150" cy="12523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4" name="Google Shape;1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296" y="1920240"/>
            <a:ext cx="4416552" cy="2944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11:00 </a:t>
            </a: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Project</a:t>
            </a: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 status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11:05 ML Architecture overview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11:20 Validation results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11:50 Conclusions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12:15 Next steps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Pixel 4 in Barcelona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150" y="2022625"/>
            <a:ext cx="1834150" cy="12523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168" y="1600200"/>
            <a:ext cx="4453128" cy="327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296" y="1920240"/>
            <a:ext cx="4416552" cy="29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4900" y="3521600"/>
            <a:ext cx="1997775" cy="12850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68" y="1600200"/>
            <a:ext cx="4453127" cy="329531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</p:txBody>
      </p:sp>
      <p:sp>
        <p:nvSpPr>
          <p:cNvPr id="211" name="Google Shape;21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UBlox F9P in Barcelona area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296" y="1920240"/>
            <a:ext cx="4416552" cy="29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5449" y="3536075"/>
            <a:ext cx="2032376" cy="1243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168" y="1600200"/>
            <a:ext cx="4453127" cy="329531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</p:txBody>
      </p:sp>
      <p:sp>
        <p:nvSpPr>
          <p:cNvPr id="220" name="Google Shape;22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of the model with Geodetic receiver in </a:t>
            </a:r>
            <a:r>
              <a:rPr lang="en"/>
              <a:t>Rotterdam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4296" y="1920240"/>
            <a:ext cx="4416552" cy="294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050" y="3732125"/>
            <a:ext cx="1824274" cy="9283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TEST.002 - Batch inference for multiple receivers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3 models with CORS stations from ICGC.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16 ground stations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 month data (September 2023)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~1.3M epochs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Validation against three different stations</a:t>
            </a:r>
            <a:endParaRPr/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PLAN from CATNET in Barcelona (LEICA GR50)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SETE from SHOM in France close to Montpellier (TRIMBLE NETR9)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P575 from UNAVCO in Los Angeles (SEPT POLARX5)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025" y="1187725"/>
            <a:ext cx="4079026" cy="32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>
            <p:ph idx="1" type="body"/>
          </p:nvPr>
        </p:nvSpPr>
        <p:spPr>
          <a:xfrm>
            <a:off x="311700" y="1152475"/>
            <a:ext cx="800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PLAN - Prediction works as expected</a:t>
            </a:r>
            <a:endParaRPr/>
          </a:p>
        </p:txBody>
      </p:sp>
      <p:sp>
        <p:nvSpPr>
          <p:cNvPr id="235" name="Google Shape;23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00" y="1674075"/>
            <a:ext cx="4676351" cy="311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401" y="1819550"/>
            <a:ext cx="4134320" cy="274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idx="1" type="body"/>
          </p:nvPr>
        </p:nvSpPr>
        <p:spPr>
          <a:xfrm>
            <a:off x="311700" y="1152475"/>
            <a:ext cx="800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SETE</a:t>
            </a:r>
            <a:r>
              <a:rPr lang="en"/>
              <a:t> - Prediction improvement smaller but still works</a:t>
            </a:r>
            <a:endParaRPr/>
          </a:p>
        </p:txBody>
      </p:sp>
      <p:sp>
        <p:nvSpPr>
          <p:cNvPr id="243" name="Google Shape;24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04" y="1673352"/>
            <a:ext cx="4672584" cy="312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6048" y="1819656"/>
            <a:ext cx="4133087" cy="2746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idx="1" type="body"/>
          </p:nvPr>
        </p:nvSpPr>
        <p:spPr>
          <a:xfrm>
            <a:off x="311700" y="1152475"/>
            <a:ext cx="8002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P575</a:t>
            </a:r>
            <a:r>
              <a:rPr lang="en"/>
              <a:t> - Prediction does not work, result worst than SPP</a:t>
            </a:r>
            <a:endParaRPr/>
          </a:p>
        </p:txBody>
      </p:sp>
      <p:sp>
        <p:nvSpPr>
          <p:cNvPr id="251" name="Google Shape;25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TEST.002 - Batch inference for multiple receivers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504" y="1673352"/>
            <a:ext cx="4672584" cy="312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6048" y="1819656"/>
            <a:ext cx="4133087" cy="2746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TEST.003 - JASON Integration</a:t>
            </a:r>
            <a:endParaRPr/>
          </a:p>
        </p:txBody>
      </p:sp>
      <p:sp>
        <p:nvSpPr>
          <p:cNvPr id="259" name="Google Shape;25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 time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6232" y="1280160"/>
            <a:ext cx="7141463" cy="35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TEST.003 - JASON Integration</a:t>
            </a:r>
            <a:endParaRPr/>
          </a:p>
        </p:txBody>
      </p:sp>
      <p:sp>
        <p:nvSpPr>
          <p:cNvPr id="266" name="Google Shape;266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Upload page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232" y="1280160"/>
            <a:ext cx="7141463" cy="35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TEST.003 - JASON Integration</a:t>
            </a:r>
            <a:endParaRPr/>
          </a:p>
        </p:txBody>
      </p:sp>
      <p:sp>
        <p:nvSpPr>
          <p:cNvPr id="273" name="Google Shape;27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Logs</a:t>
            </a:r>
            <a:r>
              <a:rPr lang="en"/>
              <a:t> page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232" y="1280160"/>
            <a:ext cx="7150044" cy="3602737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1"/>
          <p:cNvSpPr/>
          <p:nvPr/>
        </p:nvSpPr>
        <p:spPr>
          <a:xfrm>
            <a:off x="4297975" y="2707425"/>
            <a:ext cx="891000" cy="123300"/>
          </a:xfrm>
          <a:prstGeom prst="rect">
            <a:avLst/>
          </a:prstGeom>
          <a:noFill/>
          <a:ln cap="flat" cmpd="sng" w="9525">
            <a:solidFill>
              <a:srgbClr val="E753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Progress Status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-115125" y="1304775"/>
            <a:ext cx="4481400" cy="29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finished the Phase B of the project, which include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WP1 - Definition</a:t>
            </a:r>
            <a:endParaRPr/>
          </a:p>
          <a:p>
            <a:pPr indent="-342900" lvl="0" marL="914400" rtl="0" algn="l"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WP2 - PoC development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914400" rtl="0" algn="l">
              <a:spcBef>
                <a:spcPts val="1000"/>
              </a:spcBef>
              <a:spcAft>
                <a:spcPts val="0"/>
              </a:spcAft>
              <a:buSzPts val="1800"/>
              <a:buFont typeface="Helvetica Neue"/>
              <a:buChar char="-"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WP3 - Demo implementation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914400" rtl="0" algn="l">
              <a:spcBef>
                <a:spcPts val="1000"/>
              </a:spcBef>
              <a:spcAft>
                <a:spcPts val="1000"/>
              </a:spcAft>
              <a:buSzPts val="1800"/>
              <a:buFont typeface="Helvetica Neue"/>
              <a:buChar char="-"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WP4 - Test &amp; Validation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1300" y="1166588"/>
            <a:ext cx="419100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TEST.003 - JASON Integration</a:t>
            </a:r>
            <a:endParaRPr/>
          </a:p>
        </p:txBody>
      </p:sp>
      <p:sp>
        <p:nvSpPr>
          <p:cNvPr id="281" name="Google Shape;28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page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976" y="1277673"/>
            <a:ext cx="7137623" cy="36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88" name="Google Shape;288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11:00 Project status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11:05 ML Architecture overview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11:20 Validation results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11:50 Conclusions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12:15 Next steps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94" name="Google Shape;29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Choose data wisely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Elevation features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Network architectures and time correlation (LSTM, Transformers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Land Cover</a:t>
            </a:r>
            <a:r>
              <a:rPr lang="en"/>
              <a:t> vs Building footprint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Data augmentation to increase observability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MLOps and continuous training/deployment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2D degradation due to 3D prediction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Tools to simplify the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300" name="Google Shape;300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11:00 Project status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11:05 ML Architecture overview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11:20 Validation results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11:50 Conclusions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12:15 Next steps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306" name="Google Shape;306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Delivery of final documentation: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Photographic Documentation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Final Presentation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Final Presentation Recording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Executive Summary Report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Final Report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Final presentation at ESA?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ION Presentation: Abstract acceptance pending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11:00 Project status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11:05 ML Architecture overview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11:20 Validation results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11:50 Conclusions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12:15 Next steps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Architecture overview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ML Pipeline automated to simplify the process of creating datasets, training models and analysing its performance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0" l="0" r="18916" t="36752"/>
          <a:stretch/>
        </p:blipFill>
        <p:spPr>
          <a:xfrm>
            <a:off x="1737675" y="1389063"/>
            <a:ext cx="5029200" cy="29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ML Architecture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of bins of elevations for storing the values of the different properties to use in the NN (residuals, snr, etc)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0" l="1806" r="0" t="0"/>
          <a:stretch/>
        </p:blipFill>
        <p:spPr>
          <a:xfrm>
            <a:off x="127550" y="2025625"/>
            <a:ext cx="8978401" cy="27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different sizes based on the number of hidden layers and neurons per layer with hyper-parameter tuning: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Small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~</a:t>
            </a:r>
            <a:r>
              <a:rPr lang="en" sz="1100"/>
              <a:t>2MB | 1ms/sample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Medium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~100MB | 4ms/sample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~500MB | 12ms/sample</a:t>
            </a:r>
            <a:endParaRPr/>
          </a:p>
        </p:txBody>
      </p:sp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Architecture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025" y="3918050"/>
            <a:ext cx="7120549" cy="88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3725" y="2982875"/>
            <a:ext cx="5574892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96176" y="2086887"/>
            <a:ext cx="4038601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Inventory of data used for training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Architecture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00" y="2388700"/>
            <a:ext cx="1704975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4400" y="1675775"/>
            <a:ext cx="5389925" cy="33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ML Architecture overview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</a:t>
            </a:r>
            <a:r>
              <a:rPr lang="en"/>
              <a:t> architectures analyzed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FCN with signals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CNN using azimuth and </a:t>
            </a:r>
            <a:r>
              <a:rPr lang="en"/>
              <a:t>elevation</a:t>
            </a:r>
            <a:r>
              <a:rPr lang="en"/>
              <a:t> to represent images of the skyplot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