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73" r:id="rId3"/>
    <p:sldId id="274" r:id="rId4"/>
    <p:sldId id="275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546" autoAdjust="0"/>
    <p:restoredTop sz="94660"/>
  </p:normalViewPr>
  <p:slideViewPr>
    <p:cSldViewPr snapToGrid="0">
      <p:cViewPr varScale="1">
        <p:scale>
          <a:sx n="71" d="100"/>
          <a:sy n="71" d="100"/>
        </p:scale>
        <p:origin x="62" y="62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2.xml"/><Relationship Id="rId5" Type="http://schemas.openxmlformats.org/officeDocument/2006/relationships/slide" Target="slides/slide4.xml"/><Relationship Id="rId10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26" Type="http://schemas.openxmlformats.org/officeDocument/2006/relationships/image" Target="../media/image25.png"/><Relationship Id="rId3" Type="http://schemas.openxmlformats.org/officeDocument/2006/relationships/image" Target="../media/image2.png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5" Type="http://schemas.openxmlformats.org/officeDocument/2006/relationships/image" Target="../media/image24.png"/><Relationship Id="rId2" Type="http://schemas.openxmlformats.org/officeDocument/2006/relationships/image" Target="../media/image1.jp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29" Type="http://schemas.openxmlformats.org/officeDocument/2006/relationships/image" Target="../media/image2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image" Target="../media/image23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28" Type="http://schemas.openxmlformats.org/officeDocument/2006/relationships/image" Target="../media/image27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Relationship Id="rId27" Type="http://schemas.openxmlformats.org/officeDocument/2006/relationships/image" Target="../media/image26.png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18" Type="http://schemas.openxmlformats.org/officeDocument/2006/relationships/image" Target="../media/image18.png"/><Relationship Id="rId26" Type="http://schemas.openxmlformats.org/officeDocument/2006/relationships/image" Target="../media/image26.png"/><Relationship Id="rId3" Type="http://schemas.openxmlformats.org/officeDocument/2006/relationships/image" Target="../media/image3.png"/><Relationship Id="rId21" Type="http://schemas.openxmlformats.org/officeDocument/2006/relationships/image" Target="../media/image21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openxmlformats.org/officeDocument/2006/relationships/image" Target="../media/image17.png"/><Relationship Id="rId25" Type="http://schemas.openxmlformats.org/officeDocument/2006/relationships/image" Target="../media/image25.png"/><Relationship Id="rId2" Type="http://schemas.openxmlformats.org/officeDocument/2006/relationships/image" Target="../media/image2.png"/><Relationship Id="rId16" Type="http://schemas.openxmlformats.org/officeDocument/2006/relationships/image" Target="../media/image16.png"/><Relationship Id="rId20" Type="http://schemas.openxmlformats.org/officeDocument/2006/relationships/image" Target="../media/image2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24" Type="http://schemas.openxmlformats.org/officeDocument/2006/relationships/image" Target="../media/image24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23" Type="http://schemas.openxmlformats.org/officeDocument/2006/relationships/image" Target="../media/image23.png"/><Relationship Id="rId28" Type="http://schemas.openxmlformats.org/officeDocument/2006/relationships/image" Target="../media/image28.png"/><Relationship Id="rId10" Type="http://schemas.openxmlformats.org/officeDocument/2006/relationships/image" Target="../media/image10.png"/><Relationship Id="rId19" Type="http://schemas.openxmlformats.org/officeDocument/2006/relationships/image" Target="../media/image19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Relationship Id="rId22" Type="http://schemas.openxmlformats.org/officeDocument/2006/relationships/image" Target="../media/image22.png"/><Relationship Id="rId27" Type="http://schemas.openxmlformats.org/officeDocument/2006/relationships/image" Target="../media/image27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6017B-FE2F-47F6-AB0F-7F58E2B8817A}" type="datetimeFigureOut">
              <a:rPr lang="en-US" smtClean="0"/>
              <a:t>9/21/2021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FA11B-D48A-4178-B799-F4C749154D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0570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6017B-FE2F-47F6-AB0F-7F58E2B8817A}" type="datetimeFigureOut">
              <a:rPr lang="en-US" smtClean="0"/>
              <a:t>9/21/2021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FA11B-D48A-4178-B799-F4C749154D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5971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6017B-FE2F-47F6-AB0F-7F58E2B8817A}" type="datetimeFigureOut">
              <a:rPr lang="en-US" smtClean="0"/>
              <a:t>9/21/2021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FA11B-D48A-4178-B799-F4C749154D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59488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VER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" name="Picture 169">
            <a:extLst>
              <a:ext uri="{FF2B5EF4-FFF2-40B4-BE49-F238E27FC236}">
                <a16:creationId xmlns:a16="http://schemas.microsoft.com/office/drawing/2014/main" id="{639A7432-CBEC-FC4F-B6B0-2AB817D634D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FC57E5F4-FF51-474A-B200-5C9D11431153}"/>
              </a:ext>
            </a:extLst>
          </p:cNvPr>
          <p:cNvSpPr/>
          <p:nvPr userDrawn="1"/>
        </p:nvSpPr>
        <p:spPr>
          <a:xfrm>
            <a:off x="-18137" y="-2"/>
            <a:ext cx="12210137" cy="6858002"/>
          </a:xfrm>
          <a:prstGeom prst="rect">
            <a:avLst/>
          </a:prstGeom>
          <a:solidFill>
            <a:srgbClr val="003249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59" name="Picture 5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1489" y="-216085"/>
            <a:ext cx="2093892" cy="1314000"/>
          </a:xfrm>
          <a:prstGeom prst="rect">
            <a:avLst/>
          </a:prstGeom>
        </p:spPr>
      </p:pic>
      <p:cxnSp>
        <p:nvCxnSpPr>
          <p:cNvPr id="153" name="Straight Connector 152">
            <a:extLst>
              <a:ext uri="{FF2B5EF4-FFF2-40B4-BE49-F238E27FC236}">
                <a16:creationId xmlns:a16="http://schemas.microsoft.com/office/drawing/2014/main" id="{55F1F827-F20B-2049-AB7D-6EBF9B5960C3}"/>
              </a:ext>
            </a:extLst>
          </p:cNvPr>
          <p:cNvCxnSpPr>
            <a:cxnSpLocks/>
          </p:cNvCxnSpPr>
          <p:nvPr userDrawn="1"/>
        </p:nvCxnSpPr>
        <p:spPr>
          <a:xfrm>
            <a:off x="219687" y="4078969"/>
            <a:ext cx="11737748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le 5">
            <a:extLst>
              <a:ext uri="{FF2B5EF4-FFF2-40B4-BE49-F238E27FC236}">
                <a16:creationId xmlns:a16="http://schemas.microsoft.com/office/drawing/2014/main" id="{8265F6E0-D659-2A48-A5FB-6EE185BF25D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6425" y="3509439"/>
            <a:ext cx="11741010" cy="563779"/>
          </a:xfrm>
        </p:spPr>
        <p:txBody>
          <a:bodyPr anchor="b" anchorCtr="0">
            <a:noAutofit/>
          </a:bodyPr>
          <a:lstStyle>
            <a:lvl1pPr>
              <a:defRPr sz="4000"/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0A3375C-AD7C-0F4A-9A24-880CB1348DB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365005" y="5091757"/>
            <a:ext cx="2594803" cy="1315441"/>
          </a:xfrm>
        </p:spPr>
        <p:txBody>
          <a:bodyPr lIns="0" rIns="0" anchor="ctr"/>
          <a:lstStyle>
            <a:lvl1pPr algn="r">
              <a:lnSpc>
                <a:spcPct val="150000"/>
              </a:lnSpc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/>
              <a:t>Name Surname</a:t>
            </a:r>
          </a:p>
          <a:p>
            <a:pPr lvl="0"/>
            <a:r>
              <a:rPr lang="en-GB" noProof="0"/>
              <a:t>Where are you today?</a:t>
            </a:r>
          </a:p>
          <a:p>
            <a:pPr lvl="0"/>
            <a:r>
              <a:rPr lang="en-GB" noProof="0"/>
              <a:t>DD/MM/YYYY</a:t>
            </a:r>
          </a:p>
        </p:txBody>
      </p: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C7AD4B35-54FA-9144-8CA0-29E6DFD8430A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2" name="Picture 91">
            <a:extLst>
              <a:ext uri="{FF2B5EF4-FFF2-40B4-BE49-F238E27FC236}">
                <a16:creationId xmlns:a16="http://schemas.microsoft.com/office/drawing/2014/main" id="{404D7138-AD9C-C946-BD30-C3547A00250F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3245" y="6585917"/>
            <a:ext cx="1636920" cy="105918"/>
          </a:xfrm>
          <a:prstGeom prst="rect">
            <a:avLst/>
          </a:prstGeom>
        </p:spPr>
      </p:pic>
      <p:grpSp>
        <p:nvGrpSpPr>
          <p:cNvPr id="171" name="Group 170">
            <a:extLst>
              <a:ext uri="{FF2B5EF4-FFF2-40B4-BE49-F238E27FC236}">
                <a16:creationId xmlns:a16="http://schemas.microsoft.com/office/drawing/2014/main" id="{3A91B686-E4E0-564F-B9AE-39DF39056A0B}"/>
              </a:ext>
            </a:extLst>
          </p:cNvPr>
          <p:cNvGrpSpPr/>
          <p:nvPr userDrawn="1"/>
        </p:nvGrpSpPr>
        <p:grpSpPr>
          <a:xfrm>
            <a:off x="226688" y="6572055"/>
            <a:ext cx="9280921" cy="144114"/>
            <a:chOff x="226688" y="6572055"/>
            <a:chExt cx="9280921" cy="144114"/>
          </a:xfrm>
        </p:grpSpPr>
        <p:pic>
          <p:nvPicPr>
            <p:cNvPr id="172" name="Picture 171" descr="at.png">
              <a:extLst>
                <a:ext uri="{FF2B5EF4-FFF2-40B4-BE49-F238E27FC236}">
                  <a16:creationId xmlns:a16="http://schemas.microsoft.com/office/drawing/2014/main" id="{BEDB8B01-740D-BA49-94F0-ED280E0BC06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6688" y="6572055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73" name="Picture 172" descr="be.png">
              <a:extLst>
                <a:ext uri="{FF2B5EF4-FFF2-40B4-BE49-F238E27FC236}">
                  <a16:creationId xmlns:a16="http://schemas.microsoft.com/office/drawing/2014/main" id="{0E437E8F-13B2-6F4F-B850-26478D455D6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7100" y="6572055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74" name="Picture 173" descr="ch.png">
              <a:extLst>
                <a:ext uri="{FF2B5EF4-FFF2-40B4-BE49-F238E27FC236}">
                  <a16:creationId xmlns:a16="http://schemas.microsoft.com/office/drawing/2014/main" id="{C0D345B6-A534-1B49-9784-2B92A16D4B1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52002" y="6572055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75" name="Picture 174" descr="cz.png">
              <a:extLst>
                <a:ext uri="{FF2B5EF4-FFF2-40B4-BE49-F238E27FC236}">
                  <a16:creationId xmlns:a16="http://schemas.microsoft.com/office/drawing/2014/main" id="{F902E505-15BF-604F-9C12-2B28CE906F3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0446" y="6572055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76" name="Picture 175" descr="de.png">
              <a:extLst>
                <a:ext uri="{FF2B5EF4-FFF2-40B4-BE49-F238E27FC236}">
                  <a16:creationId xmlns:a16="http://schemas.microsoft.com/office/drawing/2014/main" id="{FC2D03AE-8A3D-3B47-8FFD-ACE2C8B1EB3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30886" y="6572055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77" name="Picture 176" descr="dk.png">
              <a:extLst>
                <a:ext uri="{FF2B5EF4-FFF2-40B4-BE49-F238E27FC236}">
                  <a16:creationId xmlns:a16="http://schemas.microsoft.com/office/drawing/2014/main" id="{1F3D4151-0340-BA4E-B105-BCAE86AACB4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40468" y="6572055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78" name="Picture 177" descr="ee.png">
              <a:extLst>
                <a:ext uri="{FF2B5EF4-FFF2-40B4-BE49-F238E27FC236}">
                  <a16:creationId xmlns:a16="http://schemas.microsoft.com/office/drawing/2014/main" id="{640649DA-1388-B348-A489-A2FDA33BB40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10886" y="6572055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79" name="Picture 178" descr="es.png">
              <a:extLst>
                <a:ext uri="{FF2B5EF4-FFF2-40B4-BE49-F238E27FC236}">
                  <a16:creationId xmlns:a16="http://schemas.microsoft.com/office/drawing/2014/main" id="{470A01F2-D7CC-9C41-8BAA-9D79996F6BB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09231" y="6572055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80" name="Picture 179" descr="fi.png">
              <a:extLst>
                <a:ext uri="{FF2B5EF4-FFF2-40B4-BE49-F238E27FC236}">
                  <a16:creationId xmlns:a16="http://schemas.microsoft.com/office/drawing/2014/main" id="{F4D80BB1-B435-264A-830D-B4CCD3E4887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88120" y="6572055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81" name="Picture 180" descr="fr.png">
              <a:extLst>
                <a:ext uri="{FF2B5EF4-FFF2-40B4-BE49-F238E27FC236}">
                  <a16:creationId xmlns:a16="http://schemas.microsoft.com/office/drawing/2014/main" id="{DAD10D0F-53A2-134E-BE6E-11FD07622B0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56977" y="6572055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82" name="Picture 181" descr="gr.png">
              <a:extLst>
                <a:ext uri="{FF2B5EF4-FFF2-40B4-BE49-F238E27FC236}">
                  <a16:creationId xmlns:a16="http://schemas.microsoft.com/office/drawing/2014/main" id="{FD750D0C-0AA7-9940-9315-74A88C2D15A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99746" y="6572055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83" name="Picture 182" descr="hu.png">
              <a:extLst>
                <a:ext uri="{FF2B5EF4-FFF2-40B4-BE49-F238E27FC236}">
                  <a16:creationId xmlns:a16="http://schemas.microsoft.com/office/drawing/2014/main" id="{0952A36A-6797-1244-8646-E2E98A25861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68607" y="6572055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84" name="Picture 183" descr="ie.png">
              <a:extLst>
                <a:ext uri="{FF2B5EF4-FFF2-40B4-BE49-F238E27FC236}">
                  <a16:creationId xmlns:a16="http://schemas.microsoft.com/office/drawing/2014/main" id="{F9D768E0-92C7-344E-A2C8-3E9386D5264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37466" y="6572055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85" name="Picture 184" descr="it.png">
              <a:extLst>
                <a:ext uri="{FF2B5EF4-FFF2-40B4-BE49-F238E27FC236}">
                  <a16:creationId xmlns:a16="http://schemas.microsoft.com/office/drawing/2014/main" id="{0C7F19CB-CE5F-424E-A2A7-C9250F31280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06322" y="6572055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86" name="Picture 185" descr="lu.png">
              <a:extLst>
                <a:ext uri="{FF2B5EF4-FFF2-40B4-BE49-F238E27FC236}">
                  <a16:creationId xmlns:a16="http://schemas.microsoft.com/office/drawing/2014/main" id="{EC73B713-6D08-6143-81B6-61930BD0161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76775" y="6572055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87" name="Picture 186" descr="nl.png">
              <a:extLst>
                <a:ext uri="{FF2B5EF4-FFF2-40B4-BE49-F238E27FC236}">
                  <a16:creationId xmlns:a16="http://schemas.microsoft.com/office/drawing/2014/main" id="{4EE4C425-6D03-A648-945F-C841599A6FE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50684" y="6572055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88" name="Picture 187" descr="no.png">
              <a:extLst>
                <a:ext uri="{FF2B5EF4-FFF2-40B4-BE49-F238E27FC236}">
                  <a16:creationId xmlns:a16="http://schemas.microsoft.com/office/drawing/2014/main" id="{3EC2FB49-273D-1044-A00C-3D1FEDBF87F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28051" y="6572055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89" name="Picture 188" descr="pl.png">
              <a:extLst>
                <a:ext uri="{FF2B5EF4-FFF2-40B4-BE49-F238E27FC236}">
                  <a16:creationId xmlns:a16="http://schemas.microsoft.com/office/drawing/2014/main" id="{4D4E6580-42D2-8243-A427-B252D72B379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95181" y="6572055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90" name="Picture 189" descr="pt.png">
              <a:extLst>
                <a:ext uri="{FF2B5EF4-FFF2-40B4-BE49-F238E27FC236}">
                  <a16:creationId xmlns:a16="http://schemas.microsoft.com/office/drawing/2014/main" id="{87058DB9-6E8A-024A-B6AF-F93EEF3F7CC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67359" y="6572055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91" name="Picture 190" descr="ro.png">
              <a:extLst>
                <a:ext uri="{FF2B5EF4-FFF2-40B4-BE49-F238E27FC236}">
                  <a16:creationId xmlns:a16="http://schemas.microsoft.com/office/drawing/2014/main" id="{708009B0-3B83-0145-82DC-4F2C0D582BD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41267" y="6572055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92" name="Picture 191" descr="se.png">
              <a:extLst>
                <a:ext uri="{FF2B5EF4-FFF2-40B4-BE49-F238E27FC236}">
                  <a16:creationId xmlns:a16="http://schemas.microsoft.com/office/drawing/2014/main" id="{D6D8F778-E06A-844B-A9B8-DB85836B932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79811" y="6572055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93" name="Picture 192" descr="uk.png">
              <a:extLst>
                <a:ext uri="{FF2B5EF4-FFF2-40B4-BE49-F238E27FC236}">
                  <a16:creationId xmlns:a16="http://schemas.microsoft.com/office/drawing/2014/main" id="{0876F505-4080-2848-AD4B-B09EBB70178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17547" y="6572055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94" name="Picture 193" descr="ca.png">
              <a:extLst>
                <a:ext uri="{FF2B5EF4-FFF2-40B4-BE49-F238E27FC236}">
                  <a16:creationId xmlns:a16="http://schemas.microsoft.com/office/drawing/2014/main" id="{7CEAFEA1-A42D-8B4C-BF61-8FDE7F657DF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91609" y="6573362"/>
              <a:ext cx="216000" cy="142807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95" name="Picture 194">
              <a:extLst>
                <a:ext uri="{FF2B5EF4-FFF2-40B4-BE49-F238E27FC236}">
                  <a16:creationId xmlns:a16="http://schemas.microsoft.com/office/drawing/2014/main" id="{AD9E02DA-753A-6846-95E3-77E7F5C2610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55553" y="6572169"/>
              <a:ext cx="216000" cy="144000"/>
            </a:xfrm>
            <a:prstGeom prst="rect">
              <a:avLst/>
            </a:prstGeom>
          </p:spPr>
        </p:pic>
        <p:pic>
          <p:nvPicPr>
            <p:cNvPr id="196" name="Picture 195" descr="si.png">
              <a:extLst>
                <a:ext uri="{FF2B5EF4-FFF2-40B4-BE49-F238E27FC236}">
                  <a16:creationId xmlns:a16="http://schemas.microsoft.com/office/drawing/2014/main" id="{CC23C223-60F9-C54E-90CD-4ACBEA6C6E6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28090" y="6572513"/>
              <a:ext cx="217284" cy="143656"/>
            </a:xfrm>
            <a:prstGeom prst="rect">
              <a:avLst/>
            </a:prstGeom>
          </p:spPr>
        </p:pic>
      </p:grpSp>
      <p:sp>
        <p:nvSpPr>
          <p:cNvPr id="36" name="TextBox 35"/>
          <p:cNvSpPr txBox="1"/>
          <p:nvPr userDrawn="1"/>
        </p:nvSpPr>
        <p:spPr>
          <a:xfrm>
            <a:off x="122383" y="6202583"/>
            <a:ext cx="250260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ESA UNCLASSIFIED </a:t>
            </a:r>
            <a:r>
              <a:rPr lang="en-GB" sz="800" dirty="0" smtClean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For ESA </a:t>
            </a:r>
            <a:r>
              <a:rPr lang="en-GB" sz="80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Official Use Only </a:t>
            </a:r>
          </a:p>
        </p:txBody>
      </p:sp>
    </p:spTree>
    <p:extLst>
      <p:ext uri="{BB962C8B-B14F-4D97-AF65-F5344CB8AC3E}">
        <p14:creationId xmlns:p14="http://schemas.microsoft.com/office/powerpoint/2010/main" val="10867524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ARK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A3EA04B-9705-5447-BA51-0DE6D96B4A59}"/>
              </a:ext>
            </a:extLst>
          </p:cNvPr>
          <p:cNvSpPr/>
          <p:nvPr userDrawn="1"/>
        </p:nvSpPr>
        <p:spPr>
          <a:xfrm>
            <a:off x="0" y="6426000"/>
            <a:ext cx="12192000" cy="432000"/>
          </a:xfrm>
          <a:prstGeom prst="rect">
            <a:avLst/>
          </a:prstGeom>
          <a:solidFill>
            <a:srgbClr val="0032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61" name="Straight Connector 60"/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9" name="Picture 5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1489" y="-216085"/>
            <a:ext cx="2093892" cy="1314000"/>
          </a:xfrm>
          <a:prstGeom prst="rect">
            <a:avLst/>
          </a:prstGeom>
        </p:spPr>
      </p:pic>
      <p:sp>
        <p:nvSpPr>
          <p:cNvPr id="98" name="Text Box 38">
            <a:extLst>
              <a:ext uri="{FF2B5EF4-FFF2-40B4-BE49-F238E27FC236}">
                <a16:creationId xmlns:a16="http://schemas.microsoft.com/office/drawing/2014/main" id="{7FCD07CB-9B49-8542-B6E1-EE8F108950D4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205939" y="6201716"/>
            <a:ext cx="375149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rIns="0">
            <a:spAutoFit/>
          </a:bodyPr>
          <a:lstStyle/>
          <a:p>
            <a:pPr lvl="2" algn="r">
              <a:spcBef>
                <a:spcPct val="50000"/>
              </a:spcBef>
            </a:pPr>
            <a:fld id="{BBA2E11D-44E1-43DD-A173-928128880055}" type="slidenum">
              <a:rPr lang="en-GB" sz="800" noProof="1" smtClean="0">
                <a:solidFill>
                  <a:srgbClr val="8197A6"/>
                </a:solidFill>
                <a:latin typeface="Arial" charset="0"/>
                <a:ea typeface="Arial" charset="0"/>
                <a:cs typeface="Arial" charset="0"/>
              </a:rPr>
              <a:pPr lvl="2" algn="r">
                <a:spcBef>
                  <a:spcPct val="50000"/>
                </a:spcBef>
              </a:pPr>
              <a:t>‹#›</a:t>
            </a:fld>
            <a:endParaRPr lang="en-GB" sz="800" b="0" i="0" noProof="0">
              <a:solidFill>
                <a:srgbClr val="8197A6"/>
              </a:solidFill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C7AD4B35-54FA-9144-8CA0-29E6DFD8430A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Rectangle 6">
            <a:extLst>
              <a:ext uri="{FF2B5EF4-FFF2-40B4-BE49-F238E27FC236}">
                <a16:creationId xmlns:a16="http://schemas.microsoft.com/office/drawing/2014/main" id="{AEB551CF-2079-1143-8BDA-FEB21A64A21E}"/>
              </a:ext>
            </a:extLst>
          </p:cNvPr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218261" y="157324"/>
            <a:ext cx="10113228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GB" altLang="en-US" noProof="0"/>
              <a:t>CLICK TO EDIT MASTER TITLE STYLE</a:t>
            </a:r>
          </a:p>
        </p:txBody>
      </p:sp>
      <p:sp>
        <p:nvSpPr>
          <p:cNvPr id="96" name="Content Placeholder 2">
            <a:extLst>
              <a:ext uri="{FF2B5EF4-FFF2-40B4-BE49-F238E27FC236}">
                <a16:creationId xmlns:a16="http://schemas.microsoft.com/office/drawing/2014/main" id="{F021545F-0645-6340-A8C0-98EBAD6738C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218262" y="882192"/>
            <a:ext cx="11763662" cy="5534968"/>
          </a:xfrm>
        </p:spPr>
        <p:txBody>
          <a:bodyPr/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pic>
        <p:nvPicPr>
          <p:cNvPr id="92" name="Picture 91">
            <a:extLst>
              <a:ext uri="{FF2B5EF4-FFF2-40B4-BE49-F238E27FC236}">
                <a16:creationId xmlns:a16="http://schemas.microsoft.com/office/drawing/2014/main" id="{6A952114-5369-D145-9AA5-C7D04E9820C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3245" y="6585917"/>
            <a:ext cx="1636920" cy="105918"/>
          </a:xfrm>
          <a:prstGeom prst="rect">
            <a:avLst/>
          </a:prstGeom>
        </p:spPr>
      </p:pic>
      <p:grpSp>
        <p:nvGrpSpPr>
          <p:cNvPr id="221" name="Group 220">
            <a:extLst>
              <a:ext uri="{FF2B5EF4-FFF2-40B4-BE49-F238E27FC236}">
                <a16:creationId xmlns:a16="http://schemas.microsoft.com/office/drawing/2014/main" id="{583C7F1E-0F53-4C44-8CB0-D8D28BDFD86E}"/>
              </a:ext>
            </a:extLst>
          </p:cNvPr>
          <p:cNvGrpSpPr/>
          <p:nvPr userDrawn="1"/>
        </p:nvGrpSpPr>
        <p:grpSpPr>
          <a:xfrm>
            <a:off x="226688" y="6572055"/>
            <a:ext cx="9280921" cy="144114"/>
            <a:chOff x="226688" y="6572055"/>
            <a:chExt cx="9280921" cy="144114"/>
          </a:xfrm>
        </p:grpSpPr>
        <p:pic>
          <p:nvPicPr>
            <p:cNvPr id="222" name="Picture 221" descr="at.png">
              <a:extLst>
                <a:ext uri="{FF2B5EF4-FFF2-40B4-BE49-F238E27FC236}">
                  <a16:creationId xmlns:a16="http://schemas.microsoft.com/office/drawing/2014/main" id="{9F8CBE46-CFD4-C040-B51C-81CC9C0B84F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6688" y="6572055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223" name="Picture 222" descr="be.png">
              <a:extLst>
                <a:ext uri="{FF2B5EF4-FFF2-40B4-BE49-F238E27FC236}">
                  <a16:creationId xmlns:a16="http://schemas.microsoft.com/office/drawing/2014/main" id="{BDA6C7BF-CB4E-0845-8B4B-A93C1FB2B50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7100" y="6572055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224" name="Picture 223" descr="ch.png">
              <a:extLst>
                <a:ext uri="{FF2B5EF4-FFF2-40B4-BE49-F238E27FC236}">
                  <a16:creationId xmlns:a16="http://schemas.microsoft.com/office/drawing/2014/main" id="{5FF7F18D-B1A6-E348-B0CA-F76DDC41106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52002" y="6572055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225" name="Picture 224" descr="cz.png">
              <a:extLst>
                <a:ext uri="{FF2B5EF4-FFF2-40B4-BE49-F238E27FC236}">
                  <a16:creationId xmlns:a16="http://schemas.microsoft.com/office/drawing/2014/main" id="{E8F88A83-E552-C44E-960D-36DD19AD983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0446" y="6572055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226" name="Picture 225" descr="de.png">
              <a:extLst>
                <a:ext uri="{FF2B5EF4-FFF2-40B4-BE49-F238E27FC236}">
                  <a16:creationId xmlns:a16="http://schemas.microsoft.com/office/drawing/2014/main" id="{C0890234-E227-FB48-ACF3-96A7279C9B7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30886" y="6572055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227" name="Picture 226" descr="dk.png">
              <a:extLst>
                <a:ext uri="{FF2B5EF4-FFF2-40B4-BE49-F238E27FC236}">
                  <a16:creationId xmlns:a16="http://schemas.microsoft.com/office/drawing/2014/main" id="{995B88F2-9D49-D045-86EE-586F43241BD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40468" y="6572055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228" name="Picture 227" descr="ee.png">
              <a:extLst>
                <a:ext uri="{FF2B5EF4-FFF2-40B4-BE49-F238E27FC236}">
                  <a16:creationId xmlns:a16="http://schemas.microsoft.com/office/drawing/2014/main" id="{1EA4F2ED-4713-114B-A49C-7EC620A234F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10886" y="6572055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229" name="Picture 228" descr="es.png">
              <a:extLst>
                <a:ext uri="{FF2B5EF4-FFF2-40B4-BE49-F238E27FC236}">
                  <a16:creationId xmlns:a16="http://schemas.microsoft.com/office/drawing/2014/main" id="{20920ABB-FA8D-124E-8E8A-A64AB48AD3B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09231" y="6572055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230" name="Picture 229" descr="fi.png">
              <a:extLst>
                <a:ext uri="{FF2B5EF4-FFF2-40B4-BE49-F238E27FC236}">
                  <a16:creationId xmlns:a16="http://schemas.microsoft.com/office/drawing/2014/main" id="{1B5A6296-342F-864A-8089-B3210DF4237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88120" y="6572055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231" name="Picture 230" descr="fr.png">
              <a:extLst>
                <a:ext uri="{FF2B5EF4-FFF2-40B4-BE49-F238E27FC236}">
                  <a16:creationId xmlns:a16="http://schemas.microsoft.com/office/drawing/2014/main" id="{9C61EC06-B596-4A49-A689-E1A6F429E3B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56977" y="6572055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232" name="Picture 231" descr="gr.png">
              <a:extLst>
                <a:ext uri="{FF2B5EF4-FFF2-40B4-BE49-F238E27FC236}">
                  <a16:creationId xmlns:a16="http://schemas.microsoft.com/office/drawing/2014/main" id="{4C5BB55F-ABBA-0A4F-A216-F9534F83894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99746" y="6572055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233" name="Picture 232" descr="hu.png">
              <a:extLst>
                <a:ext uri="{FF2B5EF4-FFF2-40B4-BE49-F238E27FC236}">
                  <a16:creationId xmlns:a16="http://schemas.microsoft.com/office/drawing/2014/main" id="{86548D9D-9644-D142-87A1-60FD0705998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68607" y="6572055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234" name="Picture 233" descr="ie.png">
              <a:extLst>
                <a:ext uri="{FF2B5EF4-FFF2-40B4-BE49-F238E27FC236}">
                  <a16:creationId xmlns:a16="http://schemas.microsoft.com/office/drawing/2014/main" id="{77FC7B12-E67A-344D-B320-8A7461C3B9A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37466" y="6572055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235" name="Picture 234" descr="it.png">
              <a:extLst>
                <a:ext uri="{FF2B5EF4-FFF2-40B4-BE49-F238E27FC236}">
                  <a16:creationId xmlns:a16="http://schemas.microsoft.com/office/drawing/2014/main" id="{A9E8E719-B353-3045-BCA5-95B75A61CE7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06322" y="6572055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236" name="Picture 235" descr="lu.png">
              <a:extLst>
                <a:ext uri="{FF2B5EF4-FFF2-40B4-BE49-F238E27FC236}">
                  <a16:creationId xmlns:a16="http://schemas.microsoft.com/office/drawing/2014/main" id="{17362415-64B8-9245-BDF6-34E0E2F3680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76775" y="6572055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237" name="Picture 236" descr="nl.png">
              <a:extLst>
                <a:ext uri="{FF2B5EF4-FFF2-40B4-BE49-F238E27FC236}">
                  <a16:creationId xmlns:a16="http://schemas.microsoft.com/office/drawing/2014/main" id="{81F3EBE3-0ED9-C046-9781-9C4BF469B85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50684" y="6572055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238" name="Picture 237" descr="no.png">
              <a:extLst>
                <a:ext uri="{FF2B5EF4-FFF2-40B4-BE49-F238E27FC236}">
                  <a16:creationId xmlns:a16="http://schemas.microsoft.com/office/drawing/2014/main" id="{AEA6720C-ADA9-9243-8D72-E1C77D4AB98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28051" y="6572055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239" name="Picture 238" descr="pl.png">
              <a:extLst>
                <a:ext uri="{FF2B5EF4-FFF2-40B4-BE49-F238E27FC236}">
                  <a16:creationId xmlns:a16="http://schemas.microsoft.com/office/drawing/2014/main" id="{323922CD-CAF9-5C4F-9772-D5E06ED4923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95181" y="6572055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240" name="Picture 239" descr="pt.png">
              <a:extLst>
                <a:ext uri="{FF2B5EF4-FFF2-40B4-BE49-F238E27FC236}">
                  <a16:creationId xmlns:a16="http://schemas.microsoft.com/office/drawing/2014/main" id="{BEF6A8ED-A687-3641-8A3D-98FF1EB38EE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67359" y="6572055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241" name="Picture 240" descr="ro.png">
              <a:extLst>
                <a:ext uri="{FF2B5EF4-FFF2-40B4-BE49-F238E27FC236}">
                  <a16:creationId xmlns:a16="http://schemas.microsoft.com/office/drawing/2014/main" id="{69AEB582-CE13-BD44-9CD0-8FA60F42467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41267" y="6572055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242" name="Picture 241" descr="se.png">
              <a:extLst>
                <a:ext uri="{FF2B5EF4-FFF2-40B4-BE49-F238E27FC236}">
                  <a16:creationId xmlns:a16="http://schemas.microsoft.com/office/drawing/2014/main" id="{89B4A3B4-1FF5-AA40-9772-04813357DED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79811" y="6572055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243" name="Picture 242" descr="uk.png">
              <a:extLst>
                <a:ext uri="{FF2B5EF4-FFF2-40B4-BE49-F238E27FC236}">
                  <a16:creationId xmlns:a16="http://schemas.microsoft.com/office/drawing/2014/main" id="{C7D1DAA6-12E5-ED4D-994E-5D93AC35842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17547" y="6572055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244" name="Picture 243" descr="ca.png">
              <a:extLst>
                <a:ext uri="{FF2B5EF4-FFF2-40B4-BE49-F238E27FC236}">
                  <a16:creationId xmlns:a16="http://schemas.microsoft.com/office/drawing/2014/main" id="{CE976845-3E82-C142-91FA-28486F469D0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91609" y="6573362"/>
              <a:ext cx="216000" cy="142807"/>
            </a:xfrm>
            <a:prstGeom prst="rect">
              <a:avLst/>
            </a:prstGeom>
            <a:ln>
              <a:noFill/>
            </a:ln>
          </p:spPr>
        </p:pic>
        <p:pic>
          <p:nvPicPr>
            <p:cNvPr id="245" name="Picture 244">
              <a:extLst>
                <a:ext uri="{FF2B5EF4-FFF2-40B4-BE49-F238E27FC236}">
                  <a16:creationId xmlns:a16="http://schemas.microsoft.com/office/drawing/2014/main" id="{7CB4DE45-98CA-5E44-95BD-CF8058D0272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55553" y="6572169"/>
              <a:ext cx="216000" cy="144000"/>
            </a:xfrm>
            <a:prstGeom prst="rect">
              <a:avLst/>
            </a:prstGeom>
          </p:spPr>
        </p:pic>
        <p:pic>
          <p:nvPicPr>
            <p:cNvPr id="246" name="Picture 245" descr="si.png">
              <a:extLst>
                <a:ext uri="{FF2B5EF4-FFF2-40B4-BE49-F238E27FC236}">
                  <a16:creationId xmlns:a16="http://schemas.microsoft.com/office/drawing/2014/main" id="{23F0595E-6C5F-0146-BCD0-5905CAC1C17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28090" y="6572513"/>
              <a:ext cx="217284" cy="14365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65631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6017B-FE2F-47F6-AB0F-7F58E2B8817A}" type="datetimeFigureOut">
              <a:rPr lang="en-US" smtClean="0"/>
              <a:t>9/21/2021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FA11B-D48A-4178-B799-F4C749154D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82958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6017B-FE2F-47F6-AB0F-7F58E2B8817A}" type="datetimeFigureOut">
              <a:rPr lang="en-US" smtClean="0"/>
              <a:t>9/21/2021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FA11B-D48A-4178-B799-F4C749154D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60652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6017B-FE2F-47F6-AB0F-7F58E2B8817A}" type="datetimeFigureOut">
              <a:rPr lang="en-US" smtClean="0"/>
              <a:t>9/21/2021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FA11B-D48A-4178-B799-F4C749154D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2137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6017B-FE2F-47F6-AB0F-7F58E2B8817A}" type="datetimeFigureOut">
              <a:rPr lang="en-US" smtClean="0"/>
              <a:t>9/21/2021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FA11B-D48A-4178-B799-F4C749154D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50317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6017B-FE2F-47F6-AB0F-7F58E2B8817A}" type="datetimeFigureOut">
              <a:rPr lang="en-US" smtClean="0"/>
              <a:t>9/21/2021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FA11B-D48A-4178-B799-F4C749154D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9936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6017B-FE2F-47F6-AB0F-7F58E2B8817A}" type="datetimeFigureOut">
              <a:rPr lang="en-US" smtClean="0"/>
              <a:t>9/21/2021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FA11B-D48A-4178-B799-F4C749154D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1912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6017B-FE2F-47F6-AB0F-7F58E2B8817A}" type="datetimeFigureOut">
              <a:rPr lang="en-US" smtClean="0"/>
              <a:t>9/21/2021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FA11B-D48A-4178-B799-F4C749154D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311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6017B-FE2F-47F6-AB0F-7F58E2B8817A}" type="datetimeFigureOut">
              <a:rPr lang="en-US" smtClean="0"/>
              <a:t>9/21/2021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FA11B-D48A-4178-B799-F4C749154D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6359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B6017B-FE2F-47F6-AB0F-7F58E2B8817A}" type="datetimeFigureOut">
              <a:rPr lang="en-US" smtClean="0"/>
              <a:t>9/21/2021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1FA11B-D48A-4178-B799-F4C749154D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6708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Stephan.Hernandez@esa.int" TargetMode="Externa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ED2508-10A6-8945-A31B-FB5133FA36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277" y="2683271"/>
            <a:ext cx="11741010" cy="563779"/>
          </a:xfrm>
        </p:spPr>
        <p:txBody>
          <a:bodyPr/>
          <a:lstStyle/>
          <a:p>
            <a:r>
              <a:rPr lang="en-GB" dirty="0" smtClean="0">
                <a:solidFill>
                  <a:schemeClr val="bg1"/>
                </a:solidFill>
              </a:rPr>
              <a:t>Final Presentation: </a:t>
            </a:r>
            <a:r>
              <a:rPr lang="en-US" dirty="0" smtClean="0">
                <a:solidFill>
                  <a:schemeClr val="bg1"/>
                </a:solidFill>
              </a:rPr>
              <a:t>ASSESSMENT </a:t>
            </a:r>
            <a:r>
              <a:rPr lang="en-US" dirty="0">
                <a:solidFill>
                  <a:schemeClr val="bg1"/>
                </a:solidFill>
              </a:rPr>
              <a:t>OF AUTOMOTIVE EEE COMPONENTS SUITABILITY FOR SPACE </a:t>
            </a:r>
            <a:r>
              <a:rPr lang="en-US" dirty="0" smtClean="0">
                <a:solidFill>
                  <a:schemeClr val="bg1"/>
                </a:solidFill>
              </a:rPr>
              <a:t>APPLICATIONS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A6F978-949D-1140-97B1-417FBE445B1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60277" y="4166116"/>
            <a:ext cx="7062651" cy="1441128"/>
          </a:xfrm>
        </p:spPr>
        <p:txBody>
          <a:bodyPr>
            <a:normAutofit lnSpcReduction="10000"/>
          </a:bodyPr>
          <a:lstStyle/>
          <a:p>
            <a:pPr marL="0" indent="0" algn="l">
              <a:buNone/>
            </a:pPr>
            <a:r>
              <a:rPr lang="en-GB" sz="2800" dirty="0" smtClean="0"/>
              <a:t>Introduction</a:t>
            </a:r>
          </a:p>
          <a:p>
            <a:pPr marL="0" indent="0" algn="l">
              <a:buNone/>
            </a:pPr>
            <a:r>
              <a:rPr lang="en-GB" sz="2800" dirty="0" smtClean="0"/>
              <a:t>22/09/2021</a:t>
            </a:r>
            <a:endParaRPr lang="en-GB" sz="2800" dirty="0" smtClean="0"/>
          </a:p>
          <a:p>
            <a:pPr algn="l"/>
            <a:endParaRPr lang="en-GB" dirty="0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4EA6F978-949D-1140-97B1-417FBE445B11}"/>
              </a:ext>
            </a:extLst>
          </p:cNvPr>
          <p:cNvSpPr txBox="1">
            <a:spLocks/>
          </p:cNvSpPr>
          <p:nvPr/>
        </p:nvSpPr>
        <p:spPr>
          <a:xfrm>
            <a:off x="7872656" y="5714179"/>
            <a:ext cx="7062651" cy="1441128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>
            <a:lvl1pPr marL="228600" indent="-228600" algn="r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Font typeface="Arial" panose="020B0604020202020204" pitchFamily="34" charset="0"/>
              <a:buNone/>
            </a:pPr>
            <a:r>
              <a:rPr lang="en-GB" b="1" dirty="0" smtClean="0"/>
              <a:t>Stephan Hernandez (ESA, TEC-QES), </a:t>
            </a:r>
            <a:r>
              <a:rPr lang="en-GB" b="1" dirty="0" smtClean="0">
                <a:hlinkClick r:id="rId2"/>
              </a:rPr>
              <a:t>Stephan.Hernandez@esa.int</a:t>
            </a:r>
            <a:endParaRPr lang="en-GB" b="1" dirty="0" smtClean="0"/>
          </a:p>
          <a:p>
            <a:pPr algn="l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18455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8261" y="1002624"/>
            <a:ext cx="11763662" cy="3730232"/>
          </a:xfrm>
        </p:spPr>
        <p:txBody>
          <a:bodyPr/>
          <a:lstStyle/>
          <a:p>
            <a:r>
              <a:rPr lang="en-US" b="1" dirty="0" smtClean="0">
                <a:solidFill>
                  <a:schemeClr val="accent5"/>
                </a:solidFill>
              </a:rPr>
              <a:t>Technology </a:t>
            </a:r>
            <a:r>
              <a:rPr lang="en-US" b="1" dirty="0">
                <a:solidFill>
                  <a:schemeClr val="accent5"/>
                </a:solidFill>
              </a:rPr>
              <a:t>Development </a:t>
            </a:r>
            <a:r>
              <a:rPr lang="en-US" b="1" dirty="0" smtClean="0">
                <a:solidFill>
                  <a:schemeClr val="accent5"/>
                </a:solidFill>
              </a:rPr>
              <a:t>Element </a:t>
            </a:r>
            <a:r>
              <a:rPr lang="en-US" dirty="0" err="1" smtClean="0"/>
              <a:t>programme</a:t>
            </a:r>
            <a:r>
              <a:rPr lang="en-US" dirty="0" smtClean="0"/>
              <a:t> </a:t>
            </a:r>
            <a:r>
              <a:rPr lang="en-US" dirty="0"/>
              <a:t>(TDE</a:t>
            </a:r>
            <a:r>
              <a:rPr lang="en-US" dirty="0" smtClean="0"/>
              <a:t>), open competition, budget 250 </a:t>
            </a:r>
            <a:r>
              <a:rPr lang="en-US" dirty="0" err="1" smtClean="0"/>
              <a:t>keuros</a:t>
            </a:r>
            <a:r>
              <a:rPr lang="en-US" dirty="0" smtClean="0"/>
              <a:t>, duration: </a:t>
            </a:r>
            <a:r>
              <a:rPr lang="en-US" b="1" dirty="0" smtClean="0">
                <a:solidFill>
                  <a:schemeClr val="accent5"/>
                </a:solidFill>
              </a:rPr>
              <a:t>24 months</a:t>
            </a:r>
          </a:p>
          <a:p>
            <a:r>
              <a:rPr lang="en-US" dirty="0" smtClean="0"/>
              <a:t>Contract 4000126343/19/NL/</a:t>
            </a:r>
            <a:r>
              <a:rPr lang="en-US" dirty="0" err="1" smtClean="0"/>
              <a:t>hh</a:t>
            </a:r>
            <a:r>
              <a:rPr lang="en-US" dirty="0" smtClean="0"/>
              <a:t> awarded to </a:t>
            </a:r>
            <a:r>
              <a:rPr lang="en-US" b="1" dirty="0" smtClean="0">
                <a:solidFill>
                  <a:schemeClr val="accent5"/>
                </a:solidFill>
              </a:rPr>
              <a:t>TAS-E</a:t>
            </a:r>
            <a:r>
              <a:rPr lang="en-US" dirty="0" smtClean="0"/>
              <a:t> and </a:t>
            </a:r>
            <a:r>
              <a:rPr lang="en-US" b="1" dirty="0" smtClean="0">
                <a:solidFill>
                  <a:schemeClr val="accent5"/>
                </a:solidFill>
              </a:rPr>
              <a:t>Tyndall Institute </a:t>
            </a:r>
            <a:r>
              <a:rPr lang="en-US" dirty="0" smtClean="0"/>
              <a:t>(sub-contractor)</a:t>
            </a:r>
          </a:p>
          <a:p>
            <a:r>
              <a:rPr lang="en-US" dirty="0" smtClean="0"/>
              <a:t>Parallel contract awarded to Kongsberg (FP expected in 1-2 months)</a:t>
            </a:r>
          </a:p>
          <a:p>
            <a:r>
              <a:rPr lang="en-US" dirty="0" smtClean="0"/>
              <a:t>KO: 03/2019, FP: 09/2021</a:t>
            </a:r>
          </a:p>
          <a:p>
            <a:r>
              <a:rPr lang="en-US" dirty="0" smtClean="0"/>
              <a:t>Total delay: 6 months (mainly due to closure of test facilities/laboratory for several months)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218261" y="83458"/>
            <a:ext cx="10113228" cy="701731"/>
          </a:xfrm>
        </p:spPr>
        <p:txBody>
          <a:bodyPr/>
          <a:lstStyle/>
          <a:p>
            <a:r>
              <a:rPr lang="en-US" b="1" dirty="0" smtClean="0">
                <a:solidFill>
                  <a:schemeClr val="accent5"/>
                </a:solidFill>
              </a:rPr>
              <a:t>Introduction</a:t>
            </a:r>
            <a:endParaRPr lang="en-US" b="1" dirty="0">
              <a:solidFill>
                <a:schemeClr val="accent5"/>
              </a:solidFill>
            </a:endParaRPr>
          </a:p>
        </p:txBody>
      </p:sp>
      <p:pic>
        <p:nvPicPr>
          <p:cNvPr id="8" name="Picture 2" descr="D:\Users\lecheva1\Desktop\Communication\Societe\Logo\White version\logo Thales Alenia Space-Leonardo-toutBlanc-01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60" t="24238" r="15710" b="21995"/>
          <a:stretch/>
        </p:blipFill>
        <p:spPr bwMode="auto">
          <a:xfrm>
            <a:off x="1052432" y="4950291"/>
            <a:ext cx="1804394" cy="79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Space | Thales Grou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2138" y="4732856"/>
            <a:ext cx="2775748" cy="1665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339" b="23894"/>
          <a:stretch/>
        </p:blipFill>
        <p:spPr>
          <a:xfrm>
            <a:off x="6366875" y="4837799"/>
            <a:ext cx="4563154" cy="1455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7384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1531" y="3221925"/>
            <a:ext cx="7209234" cy="3730232"/>
          </a:xfrm>
        </p:spPr>
        <p:txBody>
          <a:bodyPr>
            <a:normAutofit/>
          </a:bodyPr>
          <a:lstStyle/>
          <a:p>
            <a:r>
              <a:rPr lang="en-IE" sz="2400" dirty="0" err="1">
                <a:solidFill>
                  <a:schemeClr val="accent5"/>
                </a:solidFill>
              </a:rPr>
              <a:t>Finbarr</a:t>
            </a:r>
            <a:r>
              <a:rPr lang="en-IE" sz="2400" dirty="0">
                <a:solidFill>
                  <a:schemeClr val="accent5"/>
                </a:solidFill>
              </a:rPr>
              <a:t> Waldron</a:t>
            </a:r>
            <a:r>
              <a:rPr lang="en-IE" sz="2400" dirty="0"/>
              <a:t>, Project Manager</a:t>
            </a:r>
          </a:p>
          <a:p>
            <a:r>
              <a:rPr lang="en-IE" sz="2400" dirty="0" err="1">
                <a:solidFill>
                  <a:schemeClr val="accent5"/>
                </a:solidFill>
              </a:rPr>
              <a:t>Aleksandar</a:t>
            </a:r>
            <a:r>
              <a:rPr lang="en-IE" sz="2400" dirty="0">
                <a:solidFill>
                  <a:schemeClr val="accent5"/>
                </a:solidFill>
              </a:rPr>
              <a:t> </a:t>
            </a:r>
            <a:r>
              <a:rPr lang="en-IE" sz="2400" dirty="0" err="1">
                <a:solidFill>
                  <a:schemeClr val="accent5"/>
                </a:solidFill>
              </a:rPr>
              <a:t>Jaksic</a:t>
            </a:r>
            <a:r>
              <a:rPr lang="en-IE" sz="2400" dirty="0"/>
              <a:t>, Component Electrical Characterisation</a:t>
            </a:r>
          </a:p>
          <a:p>
            <a:r>
              <a:rPr lang="en-IE" sz="2400" dirty="0">
                <a:solidFill>
                  <a:schemeClr val="accent5"/>
                </a:solidFill>
              </a:rPr>
              <a:t>Nikola </a:t>
            </a:r>
            <a:r>
              <a:rPr lang="en-IE" sz="2400" dirty="0" err="1">
                <a:solidFill>
                  <a:schemeClr val="accent5"/>
                </a:solidFill>
              </a:rPr>
              <a:t>Vasovic</a:t>
            </a:r>
            <a:r>
              <a:rPr lang="en-IE" sz="2400" dirty="0"/>
              <a:t>, Component Electrical Characterisation</a:t>
            </a:r>
          </a:p>
          <a:p>
            <a:r>
              <a:rPr lang="en-IE" sz="2400" dirty="0">
                <a:solidFill>
                  <a:schemeClr val="accent5"/>
                </a:solidFill>
              </a:rPr>
              <a:t>Tony </a:t>
            </a:r>
            <a:r>
              <a:rPr lang="en-IE" sz="2400" dirty="0" err="1">
                <a:solidFill>
                  <a:schemeClr val="accent5"/>
                </a:solidFill>
              </a:rPr>
              <a:t>Compagno</a:t>
            </a:r>
            <a:r>
              <a:rPr lang="en-IE" sz="2400" dirty="0"/>
              <a:t>, Reliability Tests (THB, Thermal Cycling, HTOL) &amp; Scanning Acoustic Microscopy</a:t>
            </a:r>
          </a:p>
          <a:p>
            <a:r>
              <a:rPr lang="en-IE" sz="2400" dirty="0">
                <a:solidFill>
                  <a:schemeClr val="accent5"/>
                </a:solidFill>
              </a:rPr>
              <a:t>Kenneth Rodgers</a:t>
            </a:r>
            <a:r>
              <a:rPr lang="en-IE" sz="2400" dirty="0"/>
              <a:t>, Construction Analysis</a:t>
            </a:r>
          </a:p>
          <a:p>
            <a:endParaRPr lang="en-US" sz="2400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218261" y="83458"/>
            <a:ext cx="10113228" cy="701731"/>
          </a:xfrm>
        </p:spPr>
        <p:txBody>
          <a:bodyPr/>
          <a:lstStyle/>
          <a:p>
            <a:r>
              <a:rPr lang="en-US" b="1" dirty="0" smtClean="0">
                <a:solidFill>
                  <a:schemeClr val="accent5"/>
                </a:solidFill>
              </a:rPr>
              <a:t>Main personnel involved in the activity</a:t>
            </a:r>
            <a:endParaRPr lang="en-US" b="1" dirty="0">
              <a:solidFill>
                <a:schemeClr val="accent5"/>
              </a:solidFill>
            </a:endParaRPr>
          </a:p>
        </p:txBody>
      </p:sp>
      <p:pic>
        <p:nvPicPr>
          <p:cNvPr id="1026" name="Picture 2" descr="Space | Thales Grou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2099" y="896898"/>
            <a:ext cx="2775748" cy="1665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91" t="19339" b="23894"/>
          <a:stretch/>
        </p:blipFill>
        <p:spPr>
          <a:xfrm>
            <a:off x="7748336" y="3933652"/>
            <a:ext cx="3783271" cy="1455563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818148" y="1573377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/>
          </a:p>
          <a:p>
            <a:r>
              <a:rPr lang="en-US" dirty="0"/>
              <a:t> </a:t>
            </a: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218261" y="1114816"/>
            <a:ext cx="6208804" cy="37302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solidFill>
                  <a:schemeClr val="accent5"/>
                </a:solidFill>
              </a:rPr>
              <a:t>Luis de Pablo Martinez</a:t>
            </a:r>
            <a:r>
              <a:rPr lang="en-US" sz="2400" dirty="0"/>
              <a:t>, </a:t>
            </a:r>
            <a:r>
              <a:rPr lang="en-US" sz="2400" dirty="0" smtClean="0"/>
              <a:t>QA </a:t>
            </a:r>
            <a:r>
              <a:rPr lang="en-US" sz="2400" dirty="0"/>
              <a:t>EEE Parts </a:t>
            </a:r>
            <a:r>
              <a:rPr lang="en-US" sz="2400" dirty="0" smtClean="0"/>
              <a:t>Expert</a:t>
            </a:r>
            <a:endParaRPr lang="en-US" sz="2400" dirty="0"/>
          </a:p>
          <a:p>
            <a:r>
              <a:rPr lang="en-US" sz="2400" dirty="0" err="1">
                <a:solidFill>
                  <a:schemeClr val="accent5"/>
                </a:solidFill>
              </a:rPr>
              <a:t>Fátima</a:t>
            </a:r>
            <a:r>
              <a:rPr lang="en-US" sz="2400" dirty="0">
                <a:solidFill>
                  <a:schemeClr val="accent5"/>
                </a:solidFill>
              </a:rPr>
              <a:t> </a:t>
            </a:r>
            <a:r>
              <a:rPr lang="en-US" sz="2400" dirty="0" err="1">
                <a:solidFill>
                  <a:schemeClr val="accent5"/>
                </a:solidFill>
              </a:rPr>
              <a:t>García</a:t>
            </a:r>
            <a:r>
              <a:rPr lang="en-US" sz="2400" dirty="0">
                <a:solidFill>
                  <a:schemeClr val="accent5"/>
                </a:solidFill>
              </a:rPr>
              <a:t> </a:t>
            </a:r>
            <a:r>
              <a:rPr lang="en-US" sz="2400" dirty="0" err="1">
                <a:solidFill>
                  <a:schemeClr val="accent5"/>
                </a:solidFill>
              </a:rPr>
              <a:t>Donday</a:t>
            </a:r>
            <a:r>
              <a:rPr lang="en-US" sz="2400" dirty="0"/>
              <a:t>, </a:t>
            </a:r>
            <a:r>
              <a:rPr lang="en-US" sz="2400" dirty="0" smtClean="0"/>
              <a:t>EEE </a:t>
            </a:r>
            <a:r>
              <a:rPr lang="en-US" sz="2400" dirty="0"/>
              <a:t>Parts </a:t>
            </a:r>
            <a:r>
              <a:rPr lang="en-US" sz="2400" dirty="0" smtClean="0"/>
              <a:t>Engineer</a:t>
            </a:r>
            <a:endParaRPr lang="en-US" sz="2400" dirty="0"/>
          </a:p>
          <a:p>
            <a:r>
              <a:rPr lang="en-US" sz="2400" dirty="0" err="1">
                <a:solidFill>
                  <a:schemeClr val="accent5"/>
                </a:solidFill>
              </a:rPr>
              <a:t>Gaizka</a:t>
            </a:r>
            <a:r>
              <a:rPr lang="en-US" sz="2400" dirty="0">
                <a:solidFill>
                  <a:schemeClr val="accent5"/>
                </a:solidFill>
              </a:rPr>
              <a:t> </a:t>
            </a:r>
            <a:r>
              <a:rPr lang="en-US" sz="2400" dirty="0" err="1">
                <a:solidFill>
                  <a:schemeClr val="accent5"/>
                </a:solidFill>
              </a:rPr>
              <a:t>Eiguren</a:t>
            </a:r>
            <a:r>
              <a:rPr lang="en-US" sz="2400" dirty="0">
                <a:solidFill>
                  <a:schemeClr val="accent5"/>
                </a:solidFill>
              </a:rPr>
              <a:t> </a:t>
            </a:r>
            <a:r>
              <a:rPr lang="en-US" sz="2400" dirty="0" err="1">
                <a:solidFill>
                  <a:schemeClr val="accent5"/>
                </a:solidFill>
              </a:rPr>
              <a:t>Arza</a:t>
            </a:r>
            <a:r>
              <a:rPr lang="en-US" sz="2400" dirty="0"/>
              <a:t>, </a:t>
            </a:r>
            <a:r>
              <a:rPr lang="en-US" sz="2400" dirty="0" smtClean="0"/>
              <a:t>Project </a:t>
            </a:r>
            <a:r>
              <a:rPr lang="en-US" sz="2400" dirty="0"/>
              <a:t>Manager</a:t>
            </a:r>
          </a:p>
          <a:p>
            <a:endParaRPr lang="en-US" sz="2400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336885" y="2979932"/>
            <a:ext cx="112054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9221488" y="2447974"/>
            <a:ext cx="238866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spc="5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Thank you!</a:t>
            </a:r>
            <a:endParaRPr lang="en-US" sz="3600" b="1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58547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8260" y="841337"/>
            <a:ext cx="11973739" cy="559154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000" dirty="0" smtClean="0">
                <a:solidFill>
                  <a:schemeClr val="bg2">
                    <a:lumMod val="50000"/>
                  </a:schemeClr>
                </a:solidFill>
              </a:rPr>
              <a:t> Start 10h</a:t>
            </a:r>
            <a:endParaRPr lang="en-US" sz="2000" b="1" dirty="0" smtClean="0">
              <a:solidFill>
                <a:schemeClr val="accent5"/>
              </a:solidFill>
            </a:endParaRPr>
          </a:p>
          <a:p>
            <a:r>
              <a:rPr lang="en-US" sz="2400" b="1" dirty="0" smtClean="0">
                <a:solidFill>
                  <a:schemeClr val="accent5"/>
                </a:solidFill>
              </a:rPr>
              <a:t>Presentation1 (ESA): 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Introduction</a:t>
            </a:r>
            <a:r>
              <a:rPr lang="en-US" sz="2400" dirty="0" smtClean="0">
                <a:solidFill>
                  <a:schemeClr val="accent5"/>
                </a:solidFill>
              </a:rPr>
              <a:t> </a:t>
            </a: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</a:rPr>
              <a:t>~ 5 min </a:t>
            </a:r>
          </a:p>
          <a:p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Tour de table (ESA colleagues) </a:t>
            </a: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</a:rPr>
              <a:t>~ 5 min</a:t>
            </a:r>
          </a:p>
          <a:p>
            <a:r>
              <a:rPr lang="en-US" sz="2400" b="1" dirty="0" smtClean="0">
                <a:solidFill>
                  <a:schemeClr val="accent5"/>
                </a:solidFill>
              </a:rPr>
              <a:t>Presentation 2 (TAS-E): 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activity 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description, outcome WP1-2 (AEC-Q QPL, comparison standards AEC-Q and space) </a:t>
            </a: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</a:rPr>
              <a:t>~ 30 min</a:t>
            </a:r>
          </a:p>
          <a:p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Questions</a:t>
            </a:r>
            <a:r>
              <a:rPr lang="en-US" sz="2400" dirty="0" smtClean="0">
                <a:solidFill>
                  <a:schemeClr val="accent5"/>
                </a:solidFill>
              </a:rPr>
              <a:t> </a:t>
            </a: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</a:rPr>
              <a:t>~15 min</a:t>
            </a:r>
            <a:br>
              <a:rPr lang="en-US" sz="2400" dirty="0" smtClean="0">
                <a:solidFill>
                  <a:schemeClr val="accent2">
                    <a:lumMod val="75000"/>
                  </a:schemeClr>
                </a:solidFill>
              </a:rPr>
            </a:br>
            <a:endParaRPr lang="en-US" sz="15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n-US" sz="2000" dirty="0" smtClean="0">
                <a:solidFill>
                  <a:schemeClr val="bg2">
                    <a:lumMod val="50000"/>
                  </a:schemeClr>
                </a:solidFill>
              </a:rPr>
              <a:t>Break (~10 min) 11h</a:t>
            </a:r>
          </a:p>
          <a:p>
            <a:r>
              <a:rPr lang="en-US" sz="2400" b="1" dirty="0" smtClean="0">
                <a:solidFill>
                  <a:schemeClr val="accent5"/>
                </a:solidFill>
              </a:rPr>
              <a:t>Presentation 3 (Tyndall): 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outcome WP3 (testing description and results, conclusion) </a:t>
            </a: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</a:rPr>
              <a:t>~ 60 min</a:t>
            </a:r>
          </a:p>
          <a:p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Questions</a:t>
            </a:r>
            <a:r>
              <a:rPr lang="en-US" sz="2400" dirty="0" smtClean="0">
                <a:solidFill>
                  <a:schemeClr val="accent5"/>
                </a:solidFill>
              </a:rPr>
              <a:t> </a:t>
            </a: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</a:rPr>
              <a:t>~15 min</a:t>
            </a:r>
          </a:p>
          <a:p>
            <a:r>
              <a:rPr lang="en-US" sz="2400" b="1" dirty="0" smtClean="0">
                <a:solidFill>
                  <a:schemeClr val="accent5"/>
                </a:solidFill>
              </a:rPr>
              <a:t>Presentation 4 (TAS-E): 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outcome WP4 (recommendation and ideas for additional work) </a:t>
            </a: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</a:rPr>
              <a:t>~15 min</a:t>
            </a:r>
          </a:p>
          <a:p>
            <a:r>
              <a:rPr lang="en-US" sz="2400">
                <a:solidFill>
                  <a:schemeClr val="tx1">
                    <a:lumMod val="65000"/>
                    <a:lumOff val="35000"/>
                  </a:schemeClr>
                </a:solidFill>
              </a:rPr>
              <a:t>Questions</a:t>
            </a:r>
            <a:r>
              <a:rPr lang="en-US" sz="2400">
                <a:solidFill>
                  <a:schemeClr val="accent5"/>
                </a:solidFill>
              </a:rPr>
              <a:t> </a:t>
            </a:r>
            <a:r>
              <a:rPr lang="en-US" sz="2400" smtClean="0">
                <a:solidFill>
                  <a:schemeClr val="accent2">
                    <a:lumMod val="75000"/>
                  </a:schemeClr>
                </a:solidFill>
              </a:rPr>
              <a:t>~30 </a:t>
            </a: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</a:rPr>
              <a:t>min</a:t>
            </a:r>
          </a:p>
          <a:p>
            <a:pPr marL="0" indent="0">
              <a:buNone/>
            </a:pPr>
            <a:r>
              <a:rPr lang="en-US" sz="2000" dirty="0" smtClean="0">
                <a:solidFill>
                  <a:schemeClr val="bg2">
                    <a:lumMod val="50000"/>
                  </a:schemeClr>
                </a:solidFill>
              </a:rPr>
              <a:t>End 13h</a:t>
            </a:r>
            <a:endParaRPr lang="en-US" sz="2000" dirty="0">
              <a:solidFill>
                <a:schemeClr val="bg2">
                  <a:lumMod val="50000"/>
                </a:schemeClr>
              </a:solidFill>
            </a:endParaRPr>
          </a:p>
          <a:p>
            <a:endParaRPr lang="en-US" sz="2400" dirty="0">
              <a:solidFill>
                <a:schemeClr val="accent5"/>
              </a:solidFill>
            </a:endParaRPr>
          </a:p>
          <a:p>
            <a:endParaRPr lang="en-US" sz="2400" dirty="0" smtClean="0">
              <a:solidFill>
                <a:schemeClr val="accent5"/>
              </a:solidFill>
            </a:endParaRPr>
          </a:p>
          <a:p>
            <a:endParaRPr lang="en-US" sz="2400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218261" y="83458"/>
            <a:ext cx="10113228" cy="701731"/>
          </a:xfrm>
        </p:spPr>
        <p:txBody>
          <a:bodyPr/>
          <a:lstStyle/>
          <a:p>
            <a:r>
              <a:rPr lang="en-US" b="1" dirty="0" smtClean="0">
                <a:solidFill>
                  <a:schemeClr val="accent5"/>
                </a:solidFill>
              </a:rPr>
              <a:t>Agenda</a:t>
            </a:r>
            <a:endParaRPr lang="en-US" b="1" dirty="0">
              <a:solidFill>
                <a:schemeClr val="accent5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280738" y="1159153"/>
            <a:ext cx="112054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218261" y="3701826"/>
            <a:ext cx="112054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280738" y="6084079"/>
            <a:ext cx="112054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5211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FA2DBF2E5240C4C8BD8F4BBD5F51A03" ma:contentTypeVersion="3" ma:contentTypeDescription="Create a new document." ma:contentTypeScope="" ma:versionID="dc31df30cd377118dbfa79cd24b5029a">
  <xsd:schema xmlns:xsd="http://www.w3.org/2001/XMLSchema" xmlns:xs="http://www.w3.org/2001/XMLSchema" xmlns:p="http://schemas.microsoft.com/office/2006/metadata/properties" xmlns:ns2="94011fb9-b9f5-4d0f-814e-202405af9c3e" xmlns:ns3="52696806-ca3a-411a-a3f1-1ca28f69b531" targetNamespace="http://schemas.microsoft.com/office/2006/metadata/properties" ma:root="true" ma:fieldsID="6b2a4d0191be8884e1c77d7134fe57f0" ns2:_="" ns3:_="">
    <xsd:import namespace="94011fb9-b9f5-4d0f-814e-202405af9c3e"/>
    <xsd:import namespace="52696806-ca3a-411a-a3f1-1ca28f69b531"/>
    <xsd:element name="properties">
      <xsd:complexType>
        <xsd:sequence>
          <xsd:element name="documentManagement">
            <xsd:complexType>
              <xsd:all>
                <xsd:element ref="ns2:file_x002d_folder" minOccurs="0"/>
                <xsd:element ref="ns2:Copy_x0020_file_x002d_folder" minOccurs="0"/>
                <xsd:element ref="ns3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4011fb9-b9f5-4d0f-814e-202405af9c3e" elementFormDefault="qualified">
    <xsd:import namespace="http://schemas.microsoft.com/office/2006/documentManagement/types"/>
    <xsd:import namespace="http://schemas.microsoft.com/office/infopath/2007/PartnerControls"/>
    <xsd:element name="file_x002d_folder" ma:index="8" nillable="true" ma:displayName="file-folder" ma:internalName="file_x002d_folder">
      <xsd:simpleType>
        <xsd:restriction base="dms:Text">
          <xsd:maxLength value="255"/>
        </xsd:restriction>
      </xsd:simpleType>
    </xsd:element>
    <xsd:element name="Copy_x0020_file_x002d_folder" ma:index="9" nillable="true" ma:displayName="Copy file-folder" ma:internalName="Copy_x0020_file_x002d_folder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2696806-ca3a-411a-a3f1-1ca28f69b531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Copy_x0020_file_x002d_folder xmlns="94011fb9-b9f5-4d0f-814e-202405af9c3e">
      <Url>https://tec.esa.int/sites/ou-Ni2s3S/_layouts/15/wrkstat.aspx?List=94011fb9-b9f5-4d0f-814e-202405af9c3e&amp;WorkflowInstanceName=70f6989e-ff9e-47b2-a395-5f0174cc03dc</Url>
      <Description>Stage 1</Description>
    </Copy_x0020_file_x002d_folder>
    <file_x002d_folder xmlns="94011fb9-b9f5-4d0f-814e-202405af9c3e">P1 (FP 092021 EEE automotive TAS-E Tyndall Intro).pptx</file_x002d_folder>
  </documentManagement>
</p:properties>
</file>

<file path=customXml/itemProps1.xml><?xml version="1.0" encoding="utf-8"?>
<ds:datastoreItem xmlns:ds="http://schemas.openxmlformats.org/officeDocument/2006/customXml" ds:itemID="{ADD2B41F-BC60-417B-A6FC-D54C2100D390}"/>
</file>

<file path=customXml/itemProps2.xml><?xml version="1.0" encoding="utf-8"?>
<ds:datastoreItem xmlns:ds="http://schemas.openxmlformats.org/officeDocument/2006/customXml" ds:itemID="{1C852A51-00A4-4B2E-8377-4FECE3C2653B}"/>
</file>

<file path=customXml/itemProps3.xml><?xml version="1.0" encoding="utf-8"?>
<ds:datastoreItem xmlns:ds="http://schemas.openxmlformats.org/officeDocument/2006/customXml" ds:itemID="{ECE12FBC-3DBE-427F-8FBA-D30B5C0532DA}"/>
</file>

<file path=docProps/app.xml><?xml version="1.0" encoding="utf-8"?>
<Properties xmlns="http://schemas.openxmlformats.org/officeDocument/2006/extended-properties" xmlns:vt="http://schemas.openxmlformats.org/officeDocument/2006/docPropsVTypes">
  <TotalTime>24220</TotalTime>
  <Words>261</Words>
  <Application>Microsoft Office PowerPoint</Application>
  <PresentationFormat>Widescreen</PresentationFormat>
  <Paragraphs>35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Final Presentation: ASSESSMENT OF AUTOMOTIVE EEE COMPONENTS SUITABILITY FOR SPACE APPLICATIONS</vt:lpstr>
      <vt:lpstr>Introduction</vt:lpstr>
      <vt:lpstr>Main personnel involved in the activity</vt:lpstr>
      <vt:lpstr>Agenda</vt:lpstr>
    </vt:vector>
  </TitlesOfParts>
  <Company>ESA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Stephan Hernandez</dc:creator>
  <cp:lastModifiedBy>Stephan Hernandez</cp:lastModifiedBy>
  <cp:revision>130</cp:revision>
  <dcterms:created xsi:type="dcterms:W3CDTF">2019-04-15T13:07:23Z</dcterms:created>
  <dcterms:modified xsi:type="dcterms:W3CDTF">2021-09-23T07:43:42Z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0x0101007FA2DBF2E5240C4C8BD8F4BBD5F51A03</vt:lpwstr>
  </property>
</Properties>
</file>