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5.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1"/>
  </p:sldMasterIdLst>
  <p:notesMasterIdLst>
    <p:notesMasterId r:id="rId49"/>
  </p:notesMasterIdLst>
  <p:handoutMasterIdLst>
    <p:handoutMasterId r:id="rId50"/>
  </p:handoutMasterIdLst>
  <p:sldIdLst>
    <p:sldId id="1748" r:id="rId2"/>
    <p:sldId id="1796" r:id="rId3"/>
    <p:sldId id="1797" r:id="rId4"/>
    <p:sldId id="1873" r:id="rId5"/>
    <p:sldId id="1798" r:id="rId6"/>
    <p:sldId id="1800" r:id="rId7"/>
    <p:sldId id="1801" r:id="rId8"/>
    <p:sldId id="1876" r:id="rId9"/>
    <p:sldId id="1833" r:id="rId10"/>
    <p:sldId id="1831" r:id="rId11"/>
    <p:sldId id="1832" r:id="rId12"/>
    <p:sldId id="1834" r:id="rId13"/>
    <p:sldId id="1836" r:id="rId14"/>
    <p:sldId id="1835" r:id="rId15"/>
    <p:sldId id="1837" r:id="rId16"/>
    <p:sldId id="1838" r:id="rId17"/>
    <p:sldId id="1839" r:id="rId18"/>
    <p:sldId id="1853" r:id="rId19"/>
    <p:sldId id="1843" r:id="rId20"/>
    <p:sldId id="1861" r:id="rId21"/>
    <p:sldId id="1845" r:id="rId22"/>
    <p:sldId id="1882" r:id="rId23"/>
    <p:sldId id="1883" r:id="rId24"/>
    <p:sldId id="1884" r:id="rId25"/>
    <p:sldId id="1885" r:id="rId26"/>
    <p:sldId id="1847" r:id="rId27"/>
    <p:sldId id="1803" r:id="rId28"/>
    <p:sldId id="1804" r:id="rId29"/>
    <p:sldId id="1878" r:id="rId30"/>
    <p:sldId id="1849" r:id="rId31"/>
    <p:sldId id="1848" r:id="rId32"/>
    <p:sldId id="1850" r:id="rId33"/>
    <p:sldId id="1851" r:id="rId34"/>
    <p:sldId id="1852" r:id="rId35"/>
    <p:sldId id="1854" r:id="rId36"/>
    <p:sldId id="1855" r:id="rId37"/>
    <p:sldId id="1856" r:id="rId38"/>
    <p:sldId id="1857" r:id="rId39"/>
    <p:sldId id="1858" r:id="rId40"/>
    <p:sldId id="1879" r:id="rId41"/>
    <p:sldId id="1880" r:id="rId42"/>
    <p:sldId id="1881" r:id="rId43"/>
    <p:sldId id="1877" r:id="rId44"/>
    <p:sldId id="1860" r:id="rId45"/>
    <p:sldId id="1826" r:id="rId46"/>
    <p:sldId id="1887" r:id="rId47"/>
    <p:sldId id="1830" r:id="rId48"/>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andro Sergi (PhD Int St Innov Metal Proc FT)" initials="AS(ISIMPF" lastIdx="4" clrIdx="0">
    <p:extLst>
      <p:ext uri="{19B8F6BF-5375-455C-9EA6-DF929625EA0E}">
        <p15:presenceInfo xmlns:p15="http://schemas.microsoft.com/office/powerpoint/2012/main" userId="S-1-5-21-1390067357-308236825-725345543-4995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F39000"/>
    <a:srgbClr val="579C86"/>
    <a:srgbClr val="000000"/>
    <a:srgbClr val="0058A2"/>
    <a:srgbClr val="7F7F7F"/>
    <a:srgbClr val="FEE6CB"/>
    <a:srgbClr val="FABF78"/>
    <a:srgbClr val="007FC8"/>
    <a:srgbClr val="86B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969" autoAdjust="0"/>
  </p:normalViewPr>
  <p:slideViewPr>
    <p:cSldViewPr>
      <p:cViewPr varScale="1">
        <p:scale>
          <a:sx n="79" d="100"/>
          <a:sy n="79" d="100"/>
        </p:scale>
        <p:origin x="1400" y="4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640"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369203849518808"/>
          <c:y val="5.0925925925925923E-2"/>
          <c:w val="0.84087248468941378"/>
          <c:h val="0.8416746864975212"/>
        </c:manualLayout>
      </c:layout>
      <c:barChart>
        <c:barDir val="col"/>
        <c:grouping val="clustered"/>
        <c:varyColors val="0"/>
        <c:ser>
          <c:idx val="0"/>
          <c:order val="0"/>
          <c:tx>
            <c:v>Nb fine</c:v>
          </c:tx>
          <c:spPr>
            <a:solidFill>
              <a:srgbClr val="FF0000"/>
            </a:solidFill>
            <a:ln>
              <a:solidFill>
                <a:sysClr val="windowText" lastClr="000000"/>
              </a:solidFill>
            </a:ln>
            <a:effectLst/>
          </c:spPr>
          <c:invertIfNegative val="0"/>
          <c:errBars>
            <c:errBarType val="both"/>
            <c:errValType val="cust"/>
            <c:noEndCap val="0"/>
            <c:plus>
              <c:numRef>
                <c:f>Sheet1!$B$3</c:f>
                <c:numCache>
                  <c:formatCode>General</c:formatCode>
                  <c:ptCount val="1"/>
                  <c:pt idx="0">
                    <c:v>10</c:v>
                  </c:pt>
                </c:numCache>
              </c:numRef>
            </c:plus>
            <c:minus>
              <c:numRef>
                <c:f>Sheet1!$B$3</c:f>
                <c:numCache>
                  <c:formatCode>General</c:formatCode>
                  <c:ptCount val="1"/>
                  <c:pt idx="0">
                    <c:v>10</c:v>
                  </c:pt>
                </c:numCache>
              </c:numRef>
            </c:minus>
            <c:spPr>
              <a:noFill/>
              <a:ln w="15875" cap="flat" cmpd="sng" algn="ctr">
                <a:solidFill>
                  <a:schemeClr val="tx1"/>
                </a:solidFill>
                <a:round/>
              </a:ln>
              <a:effectLst/>
            </c:spPr>
          </c:errBars>
          <c:val>
            <c:numRef>
              <c:f>Sheet1!$A$3</c:f>
              <c:numCache>
                <c:formatCode>General</c:formatCode>
                <c:ptCount val="1"/>
                <c:pt idx="0">
                  <c:v>249</c:v>
                </c:pt>
              </c:numCache>
            </c:numRef>
          </c:val>
          <c:extLst>
            <c:ext xmlns:c16="http://schemas.microsoft.com/office/drawing/2014/chart" uri="{C3380CC4-5D6E-409C-BE32-E72D297353CC}">
              <c16:uniqueId val="{00000000-D69D-47BA-ACC6-FCF38E47B2FA}"/>
            </c:ext>
          </c:extLst>
        </c:ser>
        <c:ser>
          <c:idx val="1"/>
          <c:order val="1"/>
          <c:tx>
            <c:v>Nb middle</c:v>
          </c:tx>
          <c:spPr>
            <a:solidFill>
              <a:schemeClr val="accent1"/>
            </a:solidFill>
            <a:ln>
              <a:solidFill>
                <a:sysClr val="windowText" lastClr="000000"/>
              </a:solidFill>
            </a:ln>
            <a:effectLst/>
          </c:spPr>
          <c:invertIfNegative val="0"/>
          <c:errBars>
            <c:errBarType val="both"/>
            <c:errValType val="cust"/>
            <c:noEndCap val="0"/>
            <c:plus>
              <c:numRef>
                <c:f>Sheet1!$B$7</c:f>
                <c:numCache>
                  <c:formatCode>General</c:formatCode>
                  <c:ptCount val="1"/>
                  <c:pt idx="0">
                    <c:v>5</c:v>
                  </c:pt>
                </c:numCache>
              </c:numRef>
            </c:plus>
            <c:minus>
              <c:numRef>
                <c:f>Sheet1!$B$7</c:f>
                <c:numCache>
                  <c:formatCode>General</c:formatCode>
                  <c:ptCount val="1"/>
                  <c:pt idx="0">
                    <c:v>5</c:v>
                  </c:pt>
                </c:numCache>
              </c:numRef>
            </c:minus>
            <c:spPr>
              <a:noFill/>
              <a:ln w="15875" cap="flat" cmpd="sng" algn="ctr">
                <a:solidFill>
                  <a:schemeClr val="tx1"/>
                </a:solidFill>
                <a:round/>
              </a:ln>
              <a:effectLst/>
            </c:spPr>
          </c:errBars>
          <c:val>
            <c:numRef>
              <c:f>Sheet1!$A$7</c:f>
              <c:numCache>
                <c:formatCode>General</c:formatCode>
                <c:ptCount val="1"/>
                <c:pt idx="0">
                  <c:v>104</c:v>
                </c:pt>
              </c:numCache>
            </c:numRef>
          </c:val>
          <c:extLst>
            <c:ext xmlns:c16="http://schemas.microsoft.com/office/drawing/2014/chart" uri="{C3380CC4-5D6E-409C-BE32-E72D297353CC}">
              <c16:uniqueId val="{00000001-D69D-47BA-ACC6-FCF38E47B2FA}"/>
            </c:ext>
          </c:extLst>
        </c:ser>
        <c:ser>
          <c:idx val="2"/>
          <c:order val="2"/>
          <c:tx>
            <c:v>Nb coarse</c:v>
          </c:tx>
          <c:spPr>
            <a:solidFill>
              <a:schemeClr val="accent6"/>
            </a:solidFill>
            <a:ln>
              <a:solidFill>
                <a:sysClr val="windowText" lastClr="000000"/>
              </a:solidFill>
            </a:ln>
            <a:effectLst/>
          </c:spPr>
          <c:invertIfNegative val="0"/>
          <c:errBars>
            <c:errBarType val="both"/>
            <c:errValType val="cust"/>
            <c:noEndCap val="0"/>
            <c:plus>
              <c:numRef>
                <c:f>Sheet1!$B$11</c:f>
                <c:numCache>
                  <c:formatCode>General</c:formatCode>
                  <c:ptCount val="1"/>
                  <c:pt idx="0">
                    <c:v>6</c:v>
                  </c:pt>
                </c:numCache>
              </c:numRef>
            </c:plus>
            <c:minus>
              <c:numRef>
                <c:f>Sheet1!$B$11</c:f>
                <c:numCache>
                  <c:formatCode>General</c:formatCode>
                  <c:ptCount val="1"/>
                  <c:pt idx="0">
                    <c:v>6</c:v>
                  </c:pt>
                </c:numCache>
              </c:numRef>
            </c:minus>
            <c:spPr>
              <a:noFill/>
              <a:ln w="15875" cap="flat" cmpd="sng" algn="ctr">
                <a:solidFill>
                  <a:schemeClr val="tx1"/>
                </a:solidFill>
                <a:round/>
              </a:ln>
              <a:effectLst/>
            </c:spPr>
          </c:errBars>
          <c:val>
            <c:numRef>
              <c:f>Sheet1!$A$11</c:f>
              <c:numCache>
                <c:formatCode>General</c:formatCode>
                <c:ptCount val="1"/>
                <c:pt idx="0">
                  <c:v>194</c:v>
                </c:pt>
              </c:numCache>
            </c:numRef>
          </c:val>
          <c:extLst>
            <c:ext xmlns:c16="http://schemas.microsoft.com/office/drawing/2014/chart" uri="{C3380CC4-5D6E-409C-BE32-E72D297353CC}">
              <c16:uniqueId val="{00000002-D69D-47BA-ACC6-FCF38E47B2FA}"/>
            </c:ext>
          </c:extLst>
        </c:ser>
        <c:ser>
          <c:idx val="3"/>
          <c:order val="3"/>
          <c:tx>
            <c:v>Nb-5%SiC</c:v>
          </c:tx>
          <c:spPr>
            <a:solidFill>
              <a:schemeClr val="accent4"/>
            </a:solidFill>
            <a:ln>
              <a:solidFill>
                <a:sysClr val="windowText" lastClr="000000"/>
              </a:solidFill>
            </a:ln>
            <a:effectLst/>
          </c:spPr>
          <c:invertIfNegative val="0"/>
          <c:errBars>
            <c:errBarType val="both"/>
            <c:errValType val="cust"/>
            <c:noEndCap val="0"/>
            <c:plus>
              <c:numRef>
                <c:f>Sheet1!$B$15</c:f>
                <c:numCache>
                  <c:formatCode>General</c:formatCode>
                  <c:ptCount val="1"/>
                  <c:pt idx="0">
                    <c:v>17</c:v>
                  </c:pt>
                </c:numCache>
              </c:numRef>
            </c:plus>
            <c:minus>
              <c:numRef>
                <c:f>Sheet1!$B$15</c:f>
                <c:numCache>
                  <c:formatCode>General</c:formatCode>
                  <c:ptCount val="1"/>
                  <c:pt idx="0">
                    <c:v>17</c:v>
                  </c:pt>
                </c:numCache>
              </c:numRef>
            </c:minus>
            <c:spPr>
              <a:noFill/>
              <a:ln w="15875" cap="flat" cmpd="sng" algn="ctr">
                <a:solidFill>
                  <a:schemeClr val="tx1"/>
                </a:solidFill>
                <a:round/>
              </a:ln>
              <a:effectLst/>
            </c:spPr>
          </c:errBars>
          <c:val>
            <c:numRef>
              <c:f>Sheet1!$A$15</c:f>
              <c:numCache>
                <c:formatCode>General</c:formatCode>
                <c:ptCount val="1"/>
                <c:pt idx="0">
                  <c:v>224</c:v>
                </c:pt>
              </c:numCache>
            </c:numRef>
          </c:val>
          <c:extLst>
            <c:ext xmlns:c16="http://schemas.microsoft.com/office/drawing/2014/chart" uri="{C3380CC4-5D6E-409C-BE32-E72D297353CC}">
              <c16:uniqueId val="{00000003-D69D-47BA-ACC6-FCF38E47B2FA}"/>
            </c:ext>
          </c:extLst>
        </c:ser>
        <c:ser>
          <c:idx val="4"/>
          <c:order val="4"/>
          <c:tx>
            <c:v>Nb-5%Si3N4</c:v>
          </c:tx>
          <c:spPr>
            <a:solidFill>
              <a:schemeClr val="bg2">
                <a:lumMod val="75000"/>
              </a:schemeClr>
            </a:solidFill>
            <a:ln>
              <a:solidFill>
                <a:sysClr val="windowText" lastClr="000000"/>
              </a:solidFill>
            </a:ln>
            <a:effectLst/>
          </c:spPr>
          <c:invertIfNegative val="0"/>
          <c:errBars>
            <c:errBarType val="both"/>
            <c:errValType val="cust"/>
            <c:noEndCap val="0"/>
            <c:plus>
              <c:numRef>
                <c:f>Sheet1!$B$19</c:f>
                <c:numCache>
                  <c:formatCode>General</c:formatCode>
                  <c:ptCount val="1"/>
                  <c:pt idx="0">
                    <c:v>28</c:v>
                  </c:pt>
                </c:numCache>
              </c:numRef>
            </c:plus>
            <c:minus>
              <c:numRef>
                <c:f>Sheet1!$B$19</c:f>
                <c:numCache>
                  <c:formatCode>General</c:formatCode>
                  <c:ptCount val="1"/>
                  <c:pt idx="0">
                    <c:v>28</c:v>
                  </c:pt>
                </c:numCache>
              </c:numRef>
            </c:minus>
            <c:spPr>
              <a:noFill/>
              <a:ln w="15875" cap="flat" cmpd="sng" algn="ctr">
                <a:solidFill>
                  <a:schemeClr val="tx1"/>
                </a:solidFill>
                <a:round/>
              </a:ln>
              <a:effectLst/>
            </c:spPr>
          </c:errBars>
          <c:val>
            <c:numRef>
              <c:f>Sheet1!$A$19</c:f>
              <c:numCache>
                <c:formatCode>General</c:formatCode>
                <c:ptCount val="1"/>
                <c:pt idx="0">
                  <c:v>299</c:v>
                </c:pt>
              </c:numCache>
            </c:numRef>
          </c:val>
          <c:extLst>
            <c:ext xmlns:c16="http://schemas.microsoft.com/office/drawing/2014/chart" uri="{C3380CC4-5D6E-409C-BE32-E72D297353CC}">
              <c16:uniqueId val="{00000004-D69D-47BA-ACC6-FCF38E47B2FA}"/>
            </c:ext>
          </c:extLst>
        </c:ser>
        <c:ser>
          <c:idx val="5"/>
          <c:order val="5"/>
          <c:tx>
            <c:v>Wrought C-103</c:v>
          </c:tx>
          <c:spPr>
            <a:solidFill>
              <a:schemeClr val="accent2"/>
            </a:solidFill>
            <a:ln>
              <a:solidFill>
                <a:sysClr val="windowText" lastClr="000000"/>
              </a:solidFill>
            </a:ln>
            <a:effectLst/>
          </c:spPr>
          <c:invertIfNegative val="0"/>
          <c:errBars>
            <c:errBarType val="both"/>
            <c:errValType val="cust"/>
            <c:noEndCap val="0"/>
            <c:plus>
              <c:numRef>
                <c:f>Sheet1!$B$23</c:f>
                <c:numCache>
                  <c:formatCode>General</c:formatCode>
                  <c:ptCount val="1"/>
                  <c:pt idx="0">
                    <c:v>4.2</c:v>
                  </c:pt>
                </c:numCache>
              </c:numRef>
            </c:plus>
            <c:minus>
              <c:numRef>
                <c:f>Sheet1!$B$23</c:f>
                <c:numCache>
                  <c:formatCode>General</c:formatCode>
                  <c:ptCount val="1"/>
                  <c:pt idx="0">
                    <c:v>4.2</c:v>
                  </c:pt>
                </c:numCache>
              </c:numRef>
            </c:minus>
            <c:spPr>
              <a:noFill/>
              <a:ln w="15875" cap="flat" cmpd="sng" algn="ctr">
                <a:solidFill>
                  <a:schemeClr val="tx1"/>
                </a:solidFill>
                <a:round/>
              </a:ln>
              <a:effectLst/>
            </c:spPr>
          </c:errBars>
          <c:val>
            <c:numRef>
              <c:f>Sheet1!$A$23</c:f>
              <c:numCache>
                <c:formatCode>General</c:formatCode>
                <c:ptCount val="1"/>
                <c:pt idx="0">
                  <c:v>143</c:v>
                </c:pt>
              </c:numCache>
            </c:numRef>
          </c:val>
          <c:extLst>
            <c:ext xmlns:c16="http://schemas.microsoft.com/office/drawing/2014/chart" uri="{C3380CC4-5D6E-409C-BE32-E72D297353CC}">
              <c16:uniqueId val="{00000005-D69D-47BA-ACC6-FCF38E47B2FA}"/>
            </c:ext>
          </c:extLst>
        </c:ser>
        <c:dLbls>
          <c:showLegendKey val="0"/>
          <c:showVal val="0"/>
          <c:showCatName val="0"/>
          <c:showSerName val="0"/>
          <c:showPercent val="0"/>
          <c:showBubbleSize val="0"/>
        </c:dLbls>
        <c:gapWidth val="219"/>
        <c:overlap val="-70"/>
        <c:axId val="488125800"/>
        <c:axId val="488122192"/>
      </c:barChart>
      <c:catAx>
        <c:axId val="488125800"/>
        <c:scaling>
          <c:orientation val="minMax"/>
        </c:scaling>
        <c:delete val="0"/>
        <c:axPos val="b"/>
        <c:majorTickMark val="none"/>
        <c:minorTickMark val="none"/>
        <c:tickLblPos val="none"/>
        <c:spPr>
          <a:noFill/>
          <a:ln w="158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8122192"/>
        <c:crosses val="autoZero"/>
        <c:auto val="1"/>
        <c:lblAlgn val="ctr"/>
        <c:lblOffset val="100"/>
        <c:noMultiLvlLbl val="0"/>
      </c:catAx>
      <c:valAx>
        <c:axId val="488122192"/>
        <c:scaling>
          <c:orientation val="minMax"/>
        </c:scaling>
        <c:delete val="0"/>
        <c:axPos val="l"/>
        <c:majorGridlines>
          <c:spPr>
            <a:ln w="3175" cap="flat" cmpd="sng" algn="ctr">
              <a:solidFill>
                <a:srgbClr val="FFFFFF">
                  <a:lumMod val="95000"/>
                </a:srgb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GB" sz="1100" b="1">
                    <a:solidFill>
                      <a:sysClr val="windowText" lastClr="000000"/>
                    </a:solidFill>
                  </a:rPr>
                  <a:t>Hardness HV0.3</a:t>
                </a:r>
              </a:p>
            </c:rich>
          </c:tx>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out"/>
        <c:tickLblPos val="nextTo"/>
        <c:spPr>
          <a:noFill/>
          <a:ln w="15875">
            <a:solidFill>
              <a:srgbClr val="3C3C3B"/>
            </a:solid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crossAx val="488125800"/>
        <c:crosses val="autoZero"/>
        <c:crossBetween val="between"/>
        <c:minorUnit val="25"/>
      </c:valAx>
      <c:spPr>
        <a:noFill/>
        <a:ln>
          <a:noFill/>
        </a:ln>
        <a:effectLst/>
      </c:spPr>
    </c:plotArea>
    <c:legend>
      <c:legendPos val="r"/>
      <c:layout>
        <c:manualLayout>
          <c:xMode val="edge"/>
          <c:yMode val="edge"/>
          <c:x val="0.13956452318460191"/>
          <c:y val="5.729002624671916E-2"/>
          <c:w val="0.43265769903762025"/>
          <c:h val="0.15393846602508021"/>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36998331516579"/>
          <c:y val="6.927857976086324E-2"/>
          <c:w val="0.80589881900447669"/>
          <c:h val="0.8797954943132108"/>
        </c:manualLayout>
      </c:layout>
      <c:barChart>
        <c:barDir val="col"/>
        <c:grouping val="clustered"/>
        <c:varyColors val="0"/>
        <c:ser>
          <c:idx val="0"/>
          <c:order val="0"/>
          <c:tx>
            <c:v>IN625</c:v>
          </c:tx>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'IN625-SiC'!$C$4</c:f>
                <c:numCache>
                  <c:formatCode>General</c:formatCode>
                  <c:ptCount val="1"/>
                  <c:pt idx="0">
                    <c:v>3.5</c:v>
                  </c:pt>
                </c:numCache>
              </c:numRef>
            </c:plus>
            <c:minus>
              <c:numRef>
                <c:f>'IN625-SiC'!$C$4</c:f>
                <c:numCache>
                  <c:formatCode>General</c:formatCode>
                  <c:ptCount val="1"/>
                  <c:pt idx="0">
                    <c:v>3.5</c:v>
                  </c:pt>
                </c:numCache>
              </c:numRef>
            </c:minus>
            <c:spPr>
              <a:noFill/>
              <a:ln w="15875" cap="flat" cmpd="sng" algn="ctr">
                <a:solidFill>
                  <a:schemeClr val="tx1"/>
                </a:solidFill>
                <a:round/>
              </a:ln>
              <a:effectLst/>
            </c:spPr>
          </c:errBars>
          <c:val>
            <c:numRef>
              <c:f>'IN625-SiC'!$B$4</c:f>
              <c:numCache>
                <c:formatCode>0</c:formatCode>
                <c:ptCount val="1"/>
                <c:pt idx="0">
                  <c:v>245.5</c:v>
                </c:pt>
              </c:numCache>
            </c:numRef>
          </c:val>
          <c:extLst>
            <c:ext xmlns:c16="http://schemas.microsoft.com/office/drawing/2014/chart" uri="{C3380CC4-5D6E-409C-BE32-E72D297353CC}">
              <c16:uniqueId val="{00000000-6860-4921-B2B5-955692CB27E2}"/>
            </c:ext>
          </c:extLst>
        </c:ser>
        <c:ser>
          <c:idx val="1"/>
          <c:order val="1"/>
          <c:tx>
            <c:v>IN625-5vol%SiC</c:v>
          </c:tx>
          <c:spPr>
            <a:solidFill>
              <a:schemeClr val="accent2"/>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'IN625-SiC'!$C$5</c:f>
                <c:numCache>
                  <c:formatCode>General</c:formatCode>
                  <c:ptCount val="1"/>
                  <c:pt idx="0">
                    <c:v>15.9</c:v>
                  </c:pt>
                </c:numCache>
              </c:numRef>
            </c:plus>
            <c:minus>
              <c:numRef>
                <c:f>'IN625-SiC'!$C$5</c:f>
                <c:numCache>
                  <c:formatCode>General</c:formatCode>
                  <c:ptCount val="1"/>
                  <c:pt idx="0">
                    <c:v>15.9</c:v>
                  </c:pt>
                </c:numCache>
              </c:numRef>
            </c:minus>
            <c:spPr>
              <a:noFill/>
              <a:ln w="15875" cap="flat" cmpd="sng" algn="ctr">
                <a:solidFill>
                  <a:schemeClr val="tx1"/>
                </a:solidFill>
                <a:round/>
              </a:ln>
              <a:effectLst/>
            </c:spPr>
          </c:errBars>
          <c:val>
            <c:numRef>
              <c:f>'IN625-SiC'!$B$5</c:f>
              <c:numCache>
                <c:formatCode>0</c:formatCode>
                <c:ptCount val="1"/>
                <c:pt idx="0">
                  <c:v>434.1</c:v>
                </c:pt>
              </c:numCache>
            </c:numRef>
          </c:val>
          <c:extLst>
            <c:ext xmlns:c16="http://schemas.microsoft.com/office/drawing/2014/chart" uri="{C3380CC4-5D6E-409C-BE32-E72D297353CC}">
              <c16:uniqueId val="{00000001-6860-4921-B2B5-955692CB27E2}"/>
            </c:ext>
          </c:extLst>
        </c:ser>
        <c:ser>
          <c:idx val="2"/>
          <c:order val="2"/>
          <c:tx>
            <c:v>IN625-10vol%SiC</c:v>
          </c:tx>
          <c:spPr>
            <a:solidFill>
              <a:schemeClr val="accent3"/>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'IN625-SiC'!$C$6</c:f>
                <c:numCache>
                  <c:formatCode>General</c:formatCode>
                  <c:ptCount val="1"/>
                  <c:pt idx="0">
                    <c:v>7.6</c:v>
                  </c:pt>
                </c:numCache>
              </c:numRef>
            </c:plus>
            <c:minus>
              <c:numRef>
                <c:f>'IN625-SiC'!$C$6</c:f>
                <c:numCache>
                  <c:formatCode>General</c:formatCode>
                  <c:ptCount val="1"/>
                  <c:pt idx="0">
                    <c:v>7.6</c:v>
                  </c:pt>
                </c:numCache>
              </c:numRef>
            </c:minus>
            <c:spPr>
              <a:noFill/>
              <a:ln w="15875" cap="flat" cmpd="sng" algn="ctr">
                <a:solidFill>
                  <a:schemeClr val="tx1"/>
                </a:solidFill>
                <a:round/>
              </a:ln>
              <a:effectLst/>
            </c:spPr>
          </c:errBars>
          <c:val>
            <c:numRef>
              <c:f>'IN625-SiC'!$B$6</c:f>
              <c:numCache>
                <c:formatCode>General</c:formatCode>
                <c:ptCount val="1"/>
                <c:pt idx="0">
                  <c:v>471</c:v>
                </c:pt>
              </c:numCache>
            </c:numRef>
          </c:val>
          <c:extLst>
            <c:ext xmlns:c16="http://schemas.microsoft.com/office/drawing/2014/chart" uri="{C3380CC4-5D6E-409C-BE32-E72D297353CC}">
              <c16:uniqueId val="{00000002-6860-4921-B2B5-955692CB27E2}"/>
            </c:ext>
          </c:extLst>
        </c:ser>
        <c:ser>
          <c:idx val="3"/>
          <c:order val="3"/>
          <c:tx>
            <c:v>IN625-25vol%SiC</c:v>
          </c:tx>
          <c:spPr>
            <a:solidFill>
              <a:schemeClr val="accent4"/>
            </a:solidFill>
            <a:ln>
              <a:solidFill>
                <a:sysClr val="windowText" lastClr="000000"/>
              </a:solidFill>
            </a:ln>
            <a:effectLst/>
          </c:spPr>
          <c:invertIfNegative val="0"/>
          <c:dLbls>
            <c:dLbl>
              <c:idx val="0"/>
              <c:layout>
                <c:manualLayout>
                  <c:x val="-1.0185067526415994E-16"/>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860-4921-B2B5-955692CB27E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'IN625-SiC'!$C$7</c:f>
                <c:numCache>
                  <c:formatCode>General</c:formatCode>
                  <c:ptCount val="1"/>
                  <c:pt idx="0">
                    <c:v>34.5</c:v>
                  </c:pt>
                </c:numCache>
              </c:numRef>
            </c:plus>
            <c:minus>
              <c:numRef>
                <c:f>'IN625-SiC'!$C$7</c:f>
                <c:numCache>
                  <c:formatCode>General</c:formatCode>
                  <c:ptCount val="1"/>
                  <c:pt idx="0">
                    <c:v>34.5</c:v>
                  </c:pt>
                </c:numCache>
              </c:numRef>
            </c:minus>
            <c:spPr>
              <a:noFill/>
              <a:ln w="15875" cap="flat" cmpd="sng" algn="ctr">
                <a:solidFill>
                  <a:schemeClr val="tx1"/>
                </a:solidFill>
                <a:round/>
              </a:ln>
              <a:effectLst/>
            </c:spPr>
          </c:errBars>
          <c:val>
            <c:numRef>
              <c:f>'IN625-SiC'!$B$7</c:f>
              <c:numCache>
                <c:formatCode>0</c:formatCode>
                <c:ptCount val="1"/>
                <c:pt idx="0">
                  <c:v>851.2</c:v>
                </c:pt>
              </c:numCache>
            </c:numRef>
          </c:val>
          <c:extLst>
            <c:ext xmlns:c16="http://schemas.microsoft.com/office/drawing/2014/chart" uri="{C3380CC4-5D6E-409C-BE32-E72D297353CC}">
              <c16:uniqueId val="{00000004-6860-4921-B2B5-955692CB27E2}"/>
            </c:ext>
          </c:extLst>
        </c:ser>
        <c:dLbls>
          <c:showLegendKey val="0"/>
          <c:showVal val="0"/>
          <c:showCatName val="0"/>
          <c:showSerName val="0"/>
          <c:showPercent val="0"/>
          <c:showBubbleSize val="0"/>
        </c:dLbls>
        <c:gapWidth val="217"/>
        <c:overlap val="-89"/>
        <c:axId val="621709544"/>
        <c:axId val="621710200"/>
      </c:barChart>
      <c:catAx>
        <c:axId val="621709544"/>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10200"/>
        <c:crosses val="autoZero"/>
        <c:auto val="1"/>
        <c:lblAlgn val="ctr"/>
        <c:lblOffset val="100"/>
        <c:noMultiLvlLbl val="0"/>
      </c:catAx>
      <c:valAx>
        <c:axId val="621710200"/>
        <c:scaling>
          <c:orientation val="minMax"/>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sz="1200" b="1">
                    <a:solidFill>
                      <a:sysClr val="windowText" lastClr="000000"/>
                    </a:solidFill>
                    <a:latin typeface="Times New Roman" panose="02020603050405020304" pitchFamily="18" charset="0"/>
                    <a:cs typeface="Times New Roman" panose="02020603050405020304" pitchFamily="18" charset="0"/>
                  </a:rPr>
                  <a:t>Vikers Hardness Hv 0.5</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out"/>
        <c:tickLblPos val="nextTo"/>
        <c:spPr>
          <a:noFill/>
          <a:ln w="15875">
            <a:solidFill>
              <a:schemeClr val="tx1"/>
            </a:solid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21709544"/>
        <c:crosses val="autoZero"/>
        <c:crossBetween val="between"/>
        <c:minorUnit val="50"/>
      </c:valAx>
      <c:spPr>
        <a:noFill/>
        <a:ln>
          <a:solidFill>
            <a:sysClr val="windowText" lastClr="000000"/>
          </a:solidFill>
        </a:ln>
        <a:effectLst/>
      </c:spPr>
    </c:plotArea>
    <c:legend>
      <c:legendPos val="t"/>
      <c:layout>
        <c:manualLayout>
          <c:xMode val="edge"/>
          <c:yMode val="edge"/>
          <c:x val="0.15952613615731268"/>
          <c:y val="8.6473395993021326E-2"/>
          <c:w val="0.34021414996678051"/>
          <c:h val="0.28049973493136038"/>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36998331516579"/>
          <c:y val="6.927857976086324E-2"/>
          <c:w val="0.80589881900447669"/>
          <c:h val="0.8797954943132108"/>
        </c:manualLayout>
      </c:layout>
      <c:barChart>
        <c:barDir val="col"/>
        <c:grouping val="clustered"/>
        <c:varyColors val="0"/>
        <c:ser>
          <c:idx val="0"/>
          <c:order val="0"/>
          <c:tx>
            <c:v>IN625</c:v>
          </c:tx>
          <c:spPr>
            <a:solidFill>
              <a:schemeClr val="accent1"/>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'IN625-TiB2'!$C$4</c:f>
                <c:numCache>
                  <c:formatCode>General</c:formatCode>
                  <c:ptCount val="1"/>
                  <c:pt idx="0">
                    <c:v>3.5</c:v>
                  </c:pt>
                </c:numCache>
              </c:numRef>
            </c:plus>
            <c:minus>
              <c:numRef>
                <c:f>'IN625-TiB2'!$C$4</c:f>
                <c:numCache>
                  <c:formatCode>General</c:formatCode>
                  <c:ptCount val="1"/>
                  <c:pt idx="0">
                    <c:v>3.5</c:v>
                  </c:pt>
                </c:numCache>
              </c:numRef>
            </c:minus>
            <c:spPr>
              <a:noFill/>
              <a:ln w="9525" cap="flat" cmpd="sng" algn="ctr">
                <a:solidFill>
                  <a:schemeClr val="tx1"/>
                </a:solidFill>
                <a:round/>
              </a:ln>
              <a:effectLst/>
            </c:spPr>
          </c:errBars>
          <c:val>
            <c:numRef>
              <c:f>'IN625-TiB2'!$B$4</c:f>
              <c:numCache>
                <c:formatCode>0</c:formatCode>
                <c:ptCount val="1"/>
                <c:pt idx="0">
                  <c:v>245.5</c:v>
                </c:pt>
              </c:numCache>
            </c:numRef>
          </c:val>
          <c:extLst>
            <c:ext xmlns:c16="http://schemas.microsoft.com/office/drawing/2014/chart" uri="{C3380CC4-5D6E-409C-BE32-E72D297353CC}">
              <c16:uniqueId val="{00000000-86CD-4117-807E-B77EFC5F8B25}"/>
            </c:ext>
          </c:extLst>
        </c:ser>
        <c:ser>
          <c:idx val="1"/>
          <c:order val="1"/>
          <c:tx>
            <c:v>IN625-5vol%TiB2</c:v>
          </c:tx>
          <c:spPr>
            <a:solidFill>
              <a:schemeClr val="accent2"/>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'IN625-TiB2'!$C$5</c:f>
                <c:numCache>
                  <c:formatCode>General</c:formatCode>
                  <c:ptCount val="1"/>
                  <c:pt idx="0">
                    <c:v>18</c:v>
                  </c:pt>
                </c:numCache>
              </c:numRef>
            </c:plus>
            <c:minus>
              <c:numRef>
                <c:f>'IN625-TiB2'!$C$5</c:f>
                <c:numCache>
                  <c:formatCode>General</c:formatCode>
                  <c:ptCount val="1"/>
                  <c:pt idx="0">
                    <c:v>18</c:v>
                  </c:pt>
                </c:numCache>
              </c:numRef>
            </c:minus>
            <c:spPr>
              <a:noFill/>
              <a:ln w="15875" cap="flat" cmpd="sng" algn="ctr">
                <a:solidFill>
                  <a:schemeClr val="tx1"/>
                </a:solidFill>
                <a:round/>
              </a:ln>
              <a:effectLst/>
            </c:spPr>
          </c:errBars>
          <c:val>
            <c:numRef>
              <c:f>'IN625-TiB2'!$B$5</c:f>
              <c:numCache>
                <c:formatCode>0</c:formatCode>
                <c:ptCount val="1"/>
                <c:pt idx="0">
                  <c:v>454</c:v>
                </c:pt>
              </c:numCache>
            </c:numRef>
          </c:val>
          <c:extLst>
            <c:ext xmlns:c16="http://schemas.microsoft.com/office/drawing/2014/chart" uri="{C3380CC4-5D6E-409C-BE32-E72D297353CC}">
              <c16:uniqueId val="{00000001-86CD-4117-807E-B77EFC5F8B25}"/>
            </c:ext>
          </c:extLst>
        </c:ser>
        <c:ser>
          <c:idx val="2"/>
          <c:order val="2"/>
          <c:tx>
            <c:v>IN625-10vol%TiB2</c:v>
          </c:tx>
          <c:spPr>
            <a:solidFill>
              <a:schemeClr val="accent3"/>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'IN625-TiB2'!$C$6</c:f>
                <c:numCache>
                  <c:formatCode>General</c:formatCode>
                  <c:ptCount val="1"/>
                  <c:pt idx="0">
                    <c:v>7.6</c:v>
                  </c:pt>
                </c:numCache>
              </c:numRef>
            </c:plus>
            <c:minus>
              <c:numRef>
                <c:f>'IN625-TiB2'!$C$6</c:f>
                <c:numCache>
                  <c:formatCode>General</c:formatCode>
                  <c:ptCount val="1"/>
                  <c:pt idx="0">
                    <c:v>7.6</c:v>
                  </c:pt>
                </c:numCache>
              </c:numRef>
            </c:minus>
            <c:spPr>
              <a:noFill/>
              <a:ln w="15875" cap="flat" cmpd="sng" algn="ctr">
                <a:solidFill>
                  <a:schemeClr val="tx1"/>
                </a:solidFill>
                <a:round/>
              </a:ln>
              <a:effectLst/>
            </c:spPr>
          </c:errBars>
          <c:val>
            <c:numRef>
              <c:f>'IN625-TiB2'!$B$6</c:f>
              <c:numCache>
                <c:formatCode>General</c:formatCode>
                <c:ptCount val="1"/>
                <c:pt idx="0">
                  <c:v>485</c:v>
                </c:pt>
              </c:numCache>
            </c:numRef>
          </c:val>
          <c:extLst>
            <c:ext xmlns:c16="http://schemas.microsoft.com/office/drawing/2014/chart" uri="{C3380CC4-5D6E-409C-BE32-E72D297353CC}">
              <c16:uniqueId val="{00000002-86CD-4117-807E-B77EFC5F8B25}"/>
            </c:ext>
          </c:extLst>
        </c:ser>
        <c:ser>
          <c:idx val="3"/>
          <c:order val="3"/>
          <c:tx>
            <c:v>IN625-25vol%TiB2</c:v>
          </c:tx>
          <c:spPr>
            <a:solidFill>
              <a:schemeClr val="accent4"/>
            </a:solidFill>
            <a:ln>
              <a:solidFill>
                <a:sysClr val="windowText" lastClr="000000"/>
              </a:solidFill>
            </a:ln>
            <a:effectLst/>
          </c:spPr>
          <c:invertIfNegative val="0"/>
          <c:dLbls>
            <c:dLbl>
              <c:idx val="0"/>
              <c:layout>
                <c:manualLayout>
                  <c:x val="-1.0185067526415994E-16"/>
                  <c:y val="-2.7777777777777776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6CD-4117-807E-B77EFC5F8B2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'IN625-TiB2'!$C$7</c:f>
                <c:numCache>
                  <c:formatCode>General</c:formatCode>
                  <c:ptCount val="1"/>
                  <c:pt idx="0">
                    <c:v>30.3</c:v>
                  </c:pt>
                </c:numCache>
              </c:numRef>
            </c:plus>
            <c:minus>
              <c:numRef>
                <c:f>'IN625-TiB2'!$C$7</c:f>
                <c:numCache>
                  <c:formatCode>General</c:formatCode>
                  <c:ptCount val="1"/>
                  <c:pt idx="0">
                    <c:v>30.3</c:v>
                  </c:pt>
                </c:numCache>
              </c:numRef>
            </c:minus>
            <c:spPr>
              <a:noFill/>
              <a:ln w="15875" cap="flat" cmpd="sng" algn="ctr">
                <a:solidFill>
                  <a:schemeClr val="tx1"/>
                </a:solidFill>
                <a:round/>
              </a:ln>
              <a:effectLst/>
            </c:spPr>
          </c:errBars>
          <c:val>
            <c:numRef>
              <c:f>'IN625-TiB2'!$B$7</c:f>
              <c:numCache>
                <c:formatCode>0</c:formatCode>
                <c:ptCount val="1"/>
                <c:pt idx="0">
                  <c:v>740.8</c:v>
                </c:pt>
              </c:numCache>
            </c:numRef>
          </c:val>
          <c:extLst>
            <c:ext xmlns:c16="http://schemas.microsoft.com/office/drawing/2014/chart" uri="{C3380CC4-5D6E-409C-BE32-E72D297353CC}">
              <c16:uniqueId val="{00000004-86CD-4117-807E-B77EFC5F8B25}"/>
            </c:ext>
          </c:extLst>
        </c:ser>
        <c:dLbls>
          <c:showLegendKey val="0"/>
          <c:showVal val="0"/>
          <c:showCatName val="0"/>
          <c:showSerName val="0"/>
          <c:showPercent val="0"/>
          <c:showBubbleSize val="0"/>
        </c:dLbls>
        <c:gapWidth val="217"/>
        <c:overlap val="-89"/>
        <c:axId val="621709544"/>
        <c:axId val="621710200"/>
      </c:barChart>
      <c:catAx>
        <c:axId val="621709544"/>
        <c:scaling>
          <c:orientation val="minMax"/>
        </c:scaling>
        <c:delete val="0"/>
        <c:axPos val="b"/>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10200"/>
        <c:crosses val="autoZero"/>
        <c:auto val="1"/>
        <c:lblAlgn val="ctr"/>
        <c:lblOffset val="100"/>
        <c:noMultiLvlLbl val="0"/>
      </c:catAx>
      <c:valAx>
        <c:axId val="621710200"/>
        <c:scaling>
          <c:orientation val="minMax"/>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GB" sz="1200" b="1">
                    <a:solidFill>
                      <a:sysClr val="windowText" lastClr="000000"/>
                    </a:solidFill>
                    <a:latin typeface="Times New Roman" panose="02020603050405020304" pitchFamily="18" charset="0"/>
                    <a:cs typeface="Times New Roman" panose="02020603050405020304" pitchFamily="18" charset="0"/>
                  </a:rPr>
                  <a:t>Vikers Hardness Hv 0.5</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out"/>
        <c:tickLblPos val="nextTo"/>
        <c:spPr>
          <a:noFill/>
          <a:ln w="15875">
            <a:solidFill>
              <a:schemeClr val="tx1"/>
            </a:solid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21709544"/>
        <c:crosses val="autoZero"/>
        <c:crossBetween val="between"/>
        <c:minorUnit val="50"/>
      </c:valAx>
      <c:spPr>
        <a:noFill/>
        <a:ln>
          <a:solidFill>
            <a:sysClr val="windowText" lastClr="000000"/>
          </a:solidFill>
        </a:ln>
        <a:effectLst/>
      </c:spPr>
    </c:plotArea>
    <c:legend>
      <c:legendPos val="t"/>
      <c:layout>
        <c:manualLayout>
          <c:xMode val="edge"/>
          <c:yMode val="edge"/>
          <c:x val="0.12500235183375011"/>
          <c:y val="8.5585190045641829E-2"/>
          <c:w val="0.4284404288471152"/>
          <c:h val="0.34732372892804414"/>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368196427200077"/>
          <c:y val="6.9162382882658358E-2"/>
          <c:w val="0.82338076574508912"/>
          <c:h val="0.71066008345985066"/>
        </c:manualLayout>
      </c:layout>
      <c:scatterChart>
        <c:scatterStyle val="smoothMarker"/>
        <c:varyColors val="0"/>
        <c:ser>
          <c:idx val="5"/>
          <c:order val="0"/>
          <c:tx>
            <c:v>IN625</c:v>
          </c:tx>
          <c:spPr>
            <a:ln w="19050" cap="rnd">
              <a:solidFill>
                <a:srgbClr val="0070C0"/>
              </a:solidFill>
              <a:round/>
            </a:ln>
            <a:effectLst/>
          </c:spPr>
          <c:marker>
            <c:symbol val="none"/>
          </c:marker>
          <c:xVal>
            <c:numRef>
              <c:f>'Comparison SiC'!$A$3:$A$753</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SiC'!$C$3:$C$753</c:f>
              <c:numCache>
                <c:formatCode>General</c:formatCode>
                <c:ptCount val="151"/>
                <c:pt idx="0">
                  <c:v>0.497959184</c:v>
                </c:pt>
                <c:pt idx="1">
                  <c:v>0.96785714300000003</c:v>
                </c:pt>
                <c:pt idx="2">
                  <c:v>0.82040816299999997</c:v>
                </c:pt>
                <c:pt idx="3">
                  <c:v>0.84132653099999999</c:v>
                </c:pt>
                <c:pt idx="4">
                  <c:v>0.68469387800000003</c:v>
                </c:pt>
                <c:pt idx="5">
                  <c:v>0.70918367299999996</c:v>
                </c:pt>
                <c:pt idx="6">
                  <c:v>0.57448979600000005</c:v>
                </c:pt>
                <c:pt idx="7">
                  <c:v>0.67040816299999995</c:v>
                </c:pt>
                <c:pt idx="8">
                  <c:v>0.61734693900000004</c:v>
                </c:pt>
                <c:pt idx="9">
                  <c:v>0.533163265</c:v>
                </c:pt>
                <c:pt idx="10">
                  <c:v>0.70765306100000003</c:v>
                </c:pt>
                <c:pt idx="11">
                  <c:v>0.60561224499999999</c:v>
                </c:pt>
                <c:pt idx="12">
                  <c:v>0.51632653100000003</c:v>
                </c:pt>
                <c:pt idx="13">
                  <c:v>0.58367346899999994</c:v>
                </c:pt>
                <c:pt idx="14">
                  <c:v>0.46581632699999997</c:v>
                </c:pt>
                <c:pt idx="15">
                  <c:v>0.80765306100000001</c:v>
                </c:pt>
                <c:pt idx="16">
                  <c:v>0.55000000000000004</c:v>
                </c:pt>
                <c:pt idx="17">
                  <c:v>0.614795918</c:v>
                </c:pt>
                <c:pt idx="18">
                  <c:v>0.57448979600000005</c:v>
                </c:pt>
                <c:pt idx="19">
                  <c:v>0.67959183700000003</c:v>
                </c:pt>
                <c:pt idx="20">
                  <c:v>0.64183673500000005</c:v>
                </c:pt>
                <c:pt idx="21">
                  <c:v>0.64693877600000005</c:v>
                </c:pt>
                <c:pt idx="22">
                  <c:v>0.71581632699999997</c:v>
                </c:pt>
                <c:pt idx="23">
                  <c:v>0.75204081599999995</c:v>
                </c:pt>
                <c:pt idx="24">
                  <c:v>0.63265306099999996</c:v>
                </c:pt>
                <c:pt idx="25">
                  <c:v>0.53979591800000004</c:v>
                </c:pt>
                <c:pt idx="26">
                  <c:v>0.65867346900000001</c:v>
                </c:pt>
                <c:pt idx="27">
                  <c:v>0.67551020399999995</c:v>
                </c:pt>
                <c:pt idx="28">
                  <c:v>0.610714286</c:v>
                </c:pt>
                <c:pt idx="29">
                  <c:v>0.62755101999999996</c:v>
                </c:pt>
                <c:pt idx="30">
                  <c:v>0.67142857099999997</c:v>
                </c:pt>
                <c:pt idx="31">
                  <c:v>0.48418367299999998</c:v>
                </c:pt>
                <c:pt idx="32">
                  <c:v>0.60408163299999995</c:v>
                </c:pt>
                <c:pt idx="33">
                  <c:v>0.51122449000000003</c:v>
                </c:pt>
                <c:pt idx="34">
                  <c:v>0.58112244899999999</c:v>
                </c:pt>
                <c:pt idx="35">
                  <c:v>0.60969387799999997</c:v>
                </c:pt>
                <c:pt idx="36">
                  <c:v>0.60561224499999999</c:v>
                </c:pt>
                <c:pt idx="37">
                  <c:v>0.68571428599999995</c:v>
                </c:pt>
                <c:pt idx="38">
                  <c:v>0.543367347</c:v>
                </c:pt>
                <c:pt idx="39">
                  <c:v>0.69336734700000002</c:v>
                </c:pt>
                <c:pt idx="40">
                  <c:v>0.55765306100000001</c:v>
                </c:pt>
                <c:pt idx="41">
                  <c:v>0.706632653</c:v>
                </c:pt>
                <c:pt idx="42">
                  <c:v>0.70918367299999996</c:v>
                </c:pt>
                <c:pt idx="43">
                  <c:v>0.64693877600000005</c:v>
                </c:pt>
                <c:pt idx="44">
                  <c:v>0.72857142900000005</c:v>
                </c:pt>
                <c:pt idx="45">
                  <c:v>0.59132653099999999</c:v>
                </c:pt>
                <c:pt idx="46">
                  <c:v>0.50102040800000003</c:v>
                </c:pt>
                <c:pt idx="47">
                  <c:v>0.59795918400000003</c:v>
                </c:pt>
                <c:pt idx="48">
                  <c:v>0.66530612200000006</c:v>
                </c:pt>
                <c:pt idx="49">
                  <c:v>0.68469387800000003</c:v>
                </c:pt>
                <c:pt idx="50">
                  <c:v>0.55255102</c:v>
                </c:pt>
                <c:pt idx="51">
                  <c:v>0.67142857099999997</c:v>
                </c:pt>
                <c:pt idx="52">
                  <c:v>0.66632653100000006</c:v>
                </c:pt>
                <c:pt idx="53">
                  <c:v>0.64693877600000005</c:v>
                </c:pt>
                <c:pt idx="54">
                  <c:v>0.52040816300000003</c:v>
                </c:pt>
                <c:pt idx="55">
                  <c:v>0.721938776</c:v>
                </c:pt>
                <c:pt idx="56">
                  <c:v>0.67295918399999999</c:v>
                </c:pt>
                <c:pt idx="57">
                  <c:v>0.66632653100000006</c:v>
                </c:pt>
                <c:pt idx="58">
                  <c:v>0.63163265300000004</c:v>
                </c:pt>
                <c:pt idx="59">
                  <c:v>0.67142857099999997</c:v>
                </c:pt>
                <c:pt idx="60">
                  <c:v>0.51122449000000003</c:v>
                </c:pt>
                <c:pt idx="61">
                  <c:v>0.74132653100000001</c:v>
                </c:pt>
                <c:pt idx="62">
                  <c:v>0.51224489799999995</c:v>
                </c:pt>
                <c:pt idx="63">
                  <c:v>0.62653061200000004</c:v>
                </c:pt>
                <c:pt idx="64">
                  <c:v>0.74132653100000001</c:v>
                </c:pt>
                <c:pt idx="65">
                  <c:v>0.60153061200000002</c:v>
                </c:pt>
                <c:pt idx="66">
                  <c:v>0.716836735</c:v>
                </c:pt>
                <c:pt idx="67">
                  <c:v>0.73520408199999998</c:v>
                </c:pt>
                <c:pt idx="68">
                  <c:v>0.76071428600000002</c:v>
                </c:pt>
                <c:pt idx="69">
                  <c:v>0.610714286</c:v>
                </c:pt>
                <c:pt idx="70">
                  <c:v>0.61224489800000004</c:v>
                </c:pt>
                <c:pt idx="71">
                  <c:v>0.68469387800000003</c:v>
                </c:pt>
                <c:pt idx="72">
                  <c:v>0.44795918400000001</c:v>
                </c:pt>
                <c:pt idx="73">
                  <c:v>0.73877550999999997</c:v>
                </c:pt>
                <c:pt idx="74">
                  <c:v>0.68571428599999995</c:v>
                </c:pt>
                <c:pt idx="75">
                  <c:v>0.74132653100000001</c:v>
                </c:pt>
                <c:pt idx="76">
                  <c:v>0.53418367300000003</c:v>
                </c:pt>
                <c:pt idx="77">
                  <c:v>0.74285714300000005</c:v>
                </c:pt>
                <c:pt idx="78">
                  <c:v>0.716836735</c:v>
                </c:pt>
                <c:pt idx="79">
                  <c:v>0.619897959</c:v>
                </c:pt>
                <c:pt idx="80">
                  <c:v>0.67142857099999997</c:v>
                </c:pt>
                <c:pt idx="81">
                  <c:v>0.720918367</c:v>
                </c:pt>
                <c:pt idx="82">
                  <c:v>0.67040816299999995</c:v>
                </c:pt>
                <c:pt idx="83">
                  <c:v>0.701530612</c:v>
                </c:pt>
                <c:pt idx="84">
                  <c:v>0.57346938800000002</c:v>
                </c:pt>
                <c:pt idx="85">
                  <c:v>0.72959183699999997</c:v>
                </c:pt>
                <c:pt idx="86">
                  <c:v>0.67959183700000003</c:v>
                </c:pt>
                <c:pt idx="87">
                  <c:v>0.68724489799999999</c:v>
                </c:pt>
                <c:pt idx="88">
                  <c:v>0.533163265</c:v>
                </c:pt>
                <c:pt idx="89">
                  <c:v>0.54234693899999997</c:v>
                </c:pt>
                <c:pt idx="90">
                  <c:v>0.74132653100000001</c:v>
                </c:pt>
                <c:pt idx="91">
                  <c:v>0.634183673</c:v>
                </c:pt>
                <c:pt idx="92">
                  <c:v>0.57346938800000002</c:v>
                </c:pt>
                <c:pt idx="93">
                  <c:v>0.75561224500000002</c:v>
                </c:pt>
                <c:pt idx="94">
                  <c:v>0.64948979600000001</c:v>
                </c:pt>
                <c:pt idx="95">
                  <c:v>0.63673469400000005</c:v>
                </c:pt>
                <c:pt idx="96">
                  <c:v>0.68826530600000002</c:v>
                </c:pt>
                <c:pt idx="97">
                  <c:v>0.65459183700000001</c:v>
                </c:pt>
                <c:pt idx="98">
                  <c:v>0.67959183700000003</c:v>
                </c:pt>
                <c:pt idx="99">
                  <c:v>0.78520408200000003</c:v>
                </c:pt>
                <c:pt idx="100">
                  <c:v>0.52653061199999995</c:v>
                </c:pt>
                <c:pt idx="101">
                  <c:v>0.71581632699999997</c:v>
                </c:pt>
                <c:pt idx="102">
                  <c:v>0.74897959199999997</c:v>
                </c:pt>
                <c:pt idx="103">
                  <c:v>0.70255102000000003</c:v>
                </c:pt>
                <c:pt idx="104">
                  <c:v>0.61224489800000004</c:v>
                </c:pt>
                <c:pt idx="105">
                  <c:v>0.72346938800000005</c:v>
                </c:pt>
                <c:pt idx="106">
                  <c:v>0.75816326499999998</c:v>
                </c:pt>
                <c:pt idx="107">
                  <c:v>0.75051020400000001</c:v>
                </c:pt>
                <c:pt idx="108">
                  <c:v>0.61836734699999996</c:v>
                </c:pt>
                <c:pt idx="109">
                  <c:v>0.634183673</c:v>
                </c:pt>
                <c:pt idx="110">
                  <c:v>0.62346938799999996</c:v>
                </c:pt>
                <c:pt idx="111">
                  <c:v>0.73775510200000005</c:v>
                </c:pt>
                <c:pt idx="112">
                  <c:v>0.67295918399999999</c:v>
                </c:pt>
                <c:pt idx="113">
                  <c:v>0.71836734700000004</c:v>
                </c:pt>
                <c:pt idx="114">
                  <c:v>0.701530612</c:v>
                </c:pt>
                <c:pt idx="115">
                  <c:v>0.56275510200000001</c:v>
                </c:pt>
                <c:pt idx="116">
                  <c:v>0.74795918400000005</c:v>
                </c:pt>
                <c:pt idx="117">
                  <c:v>0.66785714299999999</c:v>
                </c:pt>
                <c:pt idx="118">
                  <c:v>0.64948979600000001</c:v>
                </c:pt>
                <c:pt idx="119">
                  <c:v>0.60306122399999995</c:v>
                </c:pt>
                <c:pt idx="120">
                  <c:v>0.59897959199999995</c:v>
                </c:pt>
                <c:pt idx="121">
                  <c:v>0.61224489800000004</c:v>
                </c:pt>
                <c:pt idx="122">
                  <c:v>0.69234693899999999</c:v>
                </c:pt>
                <c:pt idx="123">
                  <c:v>0.60561224499999999</c:v>
                </c:pt>
                <c:pt idx="124">
                  <c:v>0.60051020399999999</c:v>
                </c:pt>
                <c:pt idx="125">
                  <c:v>0.72346938800000005</c:v>
                </c:pt>
                <c:pt idx="126">
                  <c:v>0.65204081599999997</c:v>
                </c:pt>
                <c:pt idx="127">
                  <c:v>0.65459183700000001</c:v>
                </c:pt>
                <c:pt idx="128">
                  <c:v>0.52295918399999997</c:v>
                </c:pt>
                <c:pt idx="129">
                  <c:v>0.65612244900000005</c:v>
                </c:pt>
                <c:pt idx="130">
                  <c:v>0.64948979600000001</c:v>
                </c:pt>
                <c:pt idx="131">
                  <c:v>0.66122449000000005</c:v>
                </c:pt>
                <c:pt idx="132">
                  <c:v>0.57193877599999998</c:v>
                </c:pt>
                <c:pt idx="133">
                  <c:v>0.61224489800000004</c:v>
                </c:pt>
                <c:pt idx="134">
                  <c:v>0.67142857099999997</c:v>
                </c:pt>
                <c:pt idx="135">
                  <c:v>0.58112244899999999</c:v>
                </c:pt>
                <c:pt idx="136">
                  <c:v>0.59897959199999995</c:v>
                </c:pt>
                <c:pt idx="137">
                  <c:v>0.59132653099999999</c:v>
                </c:pt>
                <c:pt idx="138">
                  <c:v>0.40765306099999998</c:v>
                </c:pt>
                <c:pt idx="139">
                  <c:v>0.56785714300000001</c:v>
                </c:pt>
                <c:pt idx="140">
                  <c:v>0.7</c:v>
                </c:pt>
                <c:pt idx="141">
                  <c:v>0.60051020399999999</c:v>
                </c:pt>
                <c:pt idx="142">
                  <c:v>0.61836734699999996</c:v>
                </c:pt>
                <c:pt idx="143">
                  <c:v>0.59642857100000002</c:v>
                </c:pt>
                <c:pt idx="144">
                  <c:v>0.62755101999999996</c:v>
                </c:pt>
                <c:pt idx="145">
                  <c:v>0.59540816299999999</c:v>
                </c:pt>
                <c:pt idx="146">
                  <c:v>0.57193877599999998</c:v>
                </c:pt>
                <c:pt idx="147">
                  <c:v>0.65102040800000005</c:v>
                </c:pt>
                <c:pt idx="148">
                  <c:v>0.64948979600000001</c:v>
                </c:pt>
                <c:pt idx="149">
                  <c:v>0.64030612200000003</c:v>
                </c:pt>
                <c:pt idx="150">
                  <c:v>0.62755101999999996</c:v>
                </c:pt>
              </c:numCache>
            </c:numRef>
          </c:yVal>
          <c:smooth val="1"/>
          <c:extLst>
            <c:ext xmlns:c16="http://schemas.microsoft.com/office/drawing/2014/chart" uri="{C3380CC4-5D6E-409C-BE32-E72D297353CC}">
              <c16:uniqueId val="{00000000-44E7-43CD-AEDD-AE0828640A56}"/>
            </c:ext>
          </c:extLst>
        </c:ser>
        <c:ser>
          <c:idx val="1"/>
          <c:order val="2"/>
          <c:tx>
            <c:v>5% SiC 4h</c:v>
          </c:tx>
          <c:spPr>
            <a:ln w="19050" cap="rnd">
              <a:solidFill>
                <a:schemeClr val="accent2"/>
              </a:solidFill>
              <a:round/>
            </a:ln>
            <a:effectLst/>
          </c:spPr>
          <c:marker>
            <c:symbol val="none"/>
          </c:marker>
          <c:xVal>
            <c:numRef>
              <c:f>'Comparison SiC'!$A$3:$A$753</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SiC'!$G$3:$G$753</c:f>
              <c:numCache>
                <c:formatCode>General</c:formatCode>
                <c:ptCount val="151"/>
                <c:pt idx="0">
                  <c:v>0.70099999999999996</c:v>
                </c:pt>
                <c:pt idx="1">
                  <c:v>0.59899999999999998</c:v>
                </c:pt>
                <c:pt idx="2">
                  <c:v>0.56499999999999995</c:v>
                </c:pt>
                <c:pt idx="3">
                  <c:v>0.80300000000000005</c:v>
                </c:pt>
                <c:pt idx="4">
                  <c:v>0.317</c:v>
                </c:pt>
                <c:pt idx="5">
                  <c:v>0.63</c:v>
                </c:pt>
                <c:pt idx="6">
                  <c:v>0.11</c:v>
                </c:pt>
                <c:pt idx="7">
                  <c:v>0.58899999999999997</c:v>
                </c:pt>
                <c:pt idx="8">
                  <c:v>0.495</c:v>
                </c:pt>
                <c:pt idx="9">
                  <c:v>0.59599999999999997</c:v>
                </c:pt>
                <c:pt idx="10">
                  <c:v>0.56100000000000005</c:v>
                </c:pt>
                <c:pt idx="11">
                  <c:v>0.65100000000000002</c:v>
                </c:pt>
                <c:pt idx="12">
                  <c:v>0.499</c:v>
                </c:pt>
                <c:pt idx="13">
                  <c:v>0.59499999999999997</c:v>
                </c:pt>
                <c:pt idx="14">
                  <c:v>0.63500000000000001</c:v>
                </c:pt>
                <c:pt idx="15">
                  <c:v>0.56899999999999995</c:v>
                </c:pt>
                <c:pt idx="16">
                  <c:v>0.56599999999999995</c:v>
                </c:pt>
                <c:pt idx="17">
                  <c:v>0.58599999999999997</c:v>
                </c:pt>
                <c:pt idx="18">
                  <c:v>0.58399999999999996</c:v>
                </c:pt>
                <c:pt idx="19">
                  <c:v>0.56899999999999995</c:v>
                </c:pt>
                <c:pt idx="20">
                  <c:v>0.56000000000000005</c:v>
                </c:pt>
                <c:pt idx="21">
                  <c:v>0.58599999999999997</c:v>
                </c:pt>
                <c:pt idx="22">
                  <c:v>0.54800000000000004</c:v>
                </c:pt>
                <c:pt idx="23">
                  <c:v>0.66800000000000004</c:v>
                </c:pt>
                <c:pt idx="24">
                  <c:v>0.54</c:v>
                </c:pt>
                <c:pt idx="25">
                  <c:v>0.752</c:v>
                </c:pt>
                <c:pt idx="26">
                  <c:v>0.56100000000000005</c:v>
                </c:pt>
                <c:pt idx="27">
                  <c:v>0.69299999999999995</c:v>
                </c:pt>
                <c:pt idx="28">
                  <c:v>0.496</c:v>
                </c:pt>
                <c:pt idx="29">
                  <c:v>0.63</c:v>
                </c:pt>
                <c:pt idx="30">
                  <c:v>0.53800000000000003</c:v>
                </c:pt>
                <c:pt idx="31">
                  <c:v>0.59099999999999997</c:v>
                </c:pt>
                <c:pt idx="32">
                  <c:v>0.57999999999999996</c:v>
                </c:pt>
                <c:pt idx="33">
                  <c:v>0.67</c:v>
                </c:pt>
                <c:pt idx="34">
                  <c:v>0.55700000000000005</c:v>
                </c:pt>
                <c:pt idx="35">
                  <c:v>0.57899999999999996</c:v>
                </c:pt>
                <c:pt idx="36">
                  <c:v>0.56000000000000005</c:v>
                </c:pt>
                <c:pt idx="37">
                  <c:v>0.59899999999999998</c:v>
                </c:pt>
                <c:pt idx="38">
                  <c:v>0.53800000000000003</c:v>
                </c:pt>
                <c:pt idx="39">
                  <c:v>0.65800000000000003</c:v>
                </c:pt>
                <c:pt idx="40">
                  <c:v>0.67900000000000005</c:v>
                </c:pt>
                <c:pt idx="41">
                  <c:v>0.65300000000000002</c:v>
                </c:pt>
                <c:pt idx="42">
                  <c:v>0.52</c:v>
                </c:pt>
                <c:pt idx="43">
                  <c:v>0.61099999999999999</c:v>
                </c:pt>
                <c:pt idx="44">
                  <c:v>0.52100000000000002</c:v>
                </c:pt>
                <c:pt idx="45">
                  <c:v>0.56200000000000006</c:v>
                </c:pt>
                <c:pt idx="46">
                  <c:v>0.495</c:v>
                </c:pt>
                <c:pt idx="47">
                  <c:v>0.56999999999999995</c:v>
                </c:pt>
                <c:pt idx="48">
                  <c:v>0.502</c:v>
                </c:pt>
                <c:pt idx="49">
                  <c:v>0.70799999999999996</c:v>
                </c:pt>
                <c:pt idx="50">
                  <c:v>0.54700000000000004</c:v>
                </c:pt>
                <c:pt idx="51">
                  <c:v>0.58299999999999996</c:v>
                </c:pt>
                <c:pt idx="52">
                  <c:v>0.55100000000000005</c:v>
                </c:pt>
                <c:pt idx="53">
                  <c:v>0.57799999999999996</c:v>
                </c:pt>
                <c:pt idx="54">
                  <c:v>0.58699999999999997</c:v>
                </c:pt>
                <c:pt idx="55">
                  <c:v>0.71199999999999997</c:v>
                </c:pt>
                <c:pt idx="56">
                  <c:v>0.56699999999999995</c:v>
                </c:pt>
                <c:pt idx="57">
                  <c:v>0.623</c:v>
                </c:pt>
                <c:pt idx="58">
                  <c:v>0.499</c:v>
                </c:pt>
                <c:pt idx="59">
                  <c:v>0.67600000000000005</c:v>
                </c:pt>
                <c:pt idx="60">
                  <c:v>0.56000000000000005</c:v>
                </c:pt>
                <c:pt idx="61">
                  <c:v>0.81599999999999995</c:v>
                </c:pt>
                <c:pt idx="62">
                  <c:v>0.61699999999999999</c:v>
                </c:pt>
                <c:pt idx="63">
                  <c:v>0.73199999999999998</c:v>
                </c:pt>
                <c:pt idx="64">
                  <c:v>0.58899999999999997</c:v>
                </c:pt>
                <c:pt idx="65">
                  <c:v>0.73399999999999999</c:v>
                </c:pt>
                <c:pt idx="66">
                  <c:v>0.61699999999999999</c:v>
                </c:pt>
                <c:pt idx="67">
                  <c:v>0.65800000000000003</c:v>
                </c:pt>
                <c:pt idx="68">
                  <c:v>0.627</c:v>
                </c:pt>
                <c:pt idx="69">
                  <c:v>0.68799999999999994</c:v>
                </c:pt>
                <c:pt idx="70">
                  <c:v>0.58899999999999997</c:v>
                </c:pt>
                <c:pt idx="71">
                  <c:v>0.61299999999999999</c:v>
                </c:pt>
                <c:pt idx="72">
                  <c:v>0.60199999999999998</c:v>
                </c:pt>
                <c:pt idx="73">
                  <c:v>0.50900000000000001</c:v>
                </c:pt>
                <c:pt idx="74">
                  <c:v>0.59699999999999998</c:v>
                </c:pt>
                <c:pt idx="75">
                  <c:v>0.51200000000000001</c:v>
                </c:pt>
                <c:pt idx="76">
                  <c:v>0.58399999999999996</c:v>
                </c:pt>
                <c:pt idx="77">
                  <c:v>0.49</c:v>
                </c:pt>
                <c:pt idx="78">
                  <c:v>0.59599999999999997</c:v>
                </c:pt>
                <c:pt idx="79">
                  <c:v>0.68899999999999995</c:v>
                </c:pt>
                <c:pt idx="80">
                  <c:v>0.57899999999999996</c:v>
                </c:pt>
                <c:pt idx="81">
                  <c:v>0.54600000000000004</c:v>
                </c:pt>
                <c:pt idx="82">
                  <c:v>0.61299999999999999</c:v>
                </c:pt>
                <c:pt idx="83">
                  <c:v>0.67200000000000004</c:v>
                </c:pt>
                <c:pt idx="84">
                  <c:v>0.60199999999999998</c:v>
                </c:pt>
                <c:pt idx="85">
                  <c:v>0.626</c:v>
                </c:pt>
                <c:pt idx="86">
                  <c:v>0.63</c:v>
                </c:pt>
                <c:pt idx="87">
                  <c:v>0.623</c:v>
                </c:pt>
                <c:pt idx="88">
                  <c:v>0.61899999999999999</c:v>
                </c:pt>
                <c:pt idx="89">
                  <c:v>0.71899999999999997</c:v>
                </c:pt>
                <c:pt idx="90">
                  <c:v>0.66800000000000004</c:v>
                </c:pt>
                <c:pt idx="91">
                  <c:v>0.63700000000000001</c:v>
                </c:pt>
                <c:pt idx="92">
                  <c:v>0.63600000000000001</c:v>
                </c:pt>
                <c:pt idx="93">
                  <c:v>0.628</c:v>
                </c:pt>
                <c:pt idx="94">
                  <c:v>0.63100000000000001</c:v>
                </c:pt>
                <c:pt idx="95">
                  <c:v>0.66300000000000003</c:v>
                </c:pt>
                <c:pt idx="96">
                  <c:v>0.60599999999999998</c:v>
                </c:pt>
                <c:pt idx="97">
                  <c:v>0.57799999999999996</c:v>
                </c:pt>
                <c:pt idx="98">
                  <c:v>0.57099999999999995</c:v>
                </c:pt>
                <c:pt idx="99">
                  <c:v>0.63600000000000001</c:v>
                </c:pt>
                <c:pt idx="100">
                  <c:v>0.68799999999999994</c:v>
                </c:pt>
                <c:pt idx="101">
                  <c:v>0.54400000000000004</c:v>
                </c:pt>
                <c:pt idx="102">
                  <c:v>0.68300000000000005</c:v>
                </c:pt>
                <c:pt idx="103">
                  <c:v>0.52700000000000002</c:v>
                </c:pt>
                <c:pt idx="104">
                  <c:v>0.50900000000000001</c:v>
                </c:pt>
                <c:pt idx="105">
                  <c:v>0.56999999999999995</c:v>
                </c:pt>
                <c:pt idx="106">
                  <c:v>0.72099999999999997</c:v>
                </c:pt>
                <c:pt idx="107">
                  <c:v>0.65900000000000003</c:v>
                </c:pt>
                <c:pt idx="108">
                  <c:v>0.60799999999999998</c:v>
                </c:pt>
                <c:pt idx="109">
                  <c:v>0.76700000000000002</c:v>
                </c:pt>
                <c:pt idx="110">
                  <c:v>0.60499999999999998</c:v>
                </c:pt>
                <c:pt idx="111">
                  <c:v>0.54</c:v>
                </c:pt>
                <c:pt idx="112">
                  <c:v>0.53500000000000003</c:v>
                </c:pt>
                <c:pt idx="113">
                  <c:v>0.58199999999999996</c:v>
                </c:pt>
                <c:pt idx="114">
                  <c:v>0.61299999999999999</c:v>
                </c:pt>
                <c:pt idx="115">
                  <c:v>0.53800000000000003</c:v>
                </c:pt>
                <c:pt idx="116">
                  <c:v>0.58599999999999997</c:v>
                </c:pt>
                <c:pt idx="117">
                  <c:v>0.63300000000000001</c:v>
                </c:pt>
                <c:pt idx="118">
                  <c:v>0.56499999999999995</c:v>
                </c:pt>
                <c:pt idx="119">
                  <c:v>0.747</c:v>
                </c:pt>
                <c:pt idx="120">
                  <c:v>0.59899999999999998</c:v>
                </c:pt>
                <c:pt idx="121">
                  <c:v>0.70199999999999996</c:v>
                </c:pt>
                <c:pt idx="122">
                  <c:v>0.61499999999999999</c:v>
                </c:pt>
                <c:pt idx="123">
                  <c:v>0.628</c:v>
                </c:pt>
                <c:pt idx="124">
                  <c:v>0.61899999999999999</c:v>
                </c:pt>
                <c:pt idx="125">
                  <c:v>0.68400000000000005</c:v>
                </c:pt>
                <c:pt idx="126">
                  <c:v>0.58599999999999997</c:v>
                </c:pt>
                <c:pt idx="127">
                  <c:v>0.62</c:v>
                </c:pt>
                <c:pt idx="128">
                  <c:v>0.56499999999999995</c:v>
                </c:pt>
                <c:pt idx="129">
                  <c:v>0.80700000000000005</c:v>
                </c:pt>
                <c:pt idx="130">
                  <c:v>0.54800000000000004</c:v>
                </c:pt>
                <c:pt idx="131">
                  <c:v>0.67300000000000004</c:v>
                </c:pt>
                <c:pt idx="132">
                  <c:v>0.56899999999999995</c:v>
                </c:pt>
                <c:pt idx="133">
                  <c:v>0.79100000000000004</c:v>
                </c:pt>
                <c:pt idx="134">
                  <c:v>0.57699999999999996</c:v>
                </c:pt>
                <c:pt idx="135">
                  <c:v>0.78200000000000003</c:v>
                </c:pt>
                <c:pt idx="136">
                  <c:v>0.60399999999999998</c:v>
                </c:pt>
                <c:pt idx="137">
                  <c:v>0.76800000000000002</c:v>
                </c:pt>
                <c:pt idx="138">
                  <c:v>0.60199999999999998</c:v>
                </c:pt>
                <c:pt idx="139">
                  <c:v>0.68300000000000005</c:v>
                </c:pt>
                <c:pt idx="140">
                  <c:v>0.60499999999999998</c:v>
                </c:pt>
                <c:pt idx="141">
                  <c:v>0.627</c:v>
                </c:pt>
                <c:pt idx="142">
                  <c:v>0.49299999999999999</c:v>
                </c:pt>
                <c:pt idx="143">
                  <c:v>0.73199999999999998</c:v>
                </c:pt>
                <c:pt idx="144">
                  <c:v>0.60499999999999998</c:v>
                </c:pt>
                <c:pt idx="145">
                  <c:v>0.752</c:v>
                </c:pt>
                <c:pt idx="146">
                  <c:v>0.64200000000000002</c:v>
                </c:pt>
                <c:pt idx="147">
                  <c:v>0.68799999999999994</c:v>
                </c:pt>
                <c:pt idx="148">
                  <c:v>0.68</c:v>
                </c:pt>
                <c:pt idx="149">
                  <c:v>0.78600000000000003</c:v>
                </c:pt>
                <c:pt idx="150">
                  <c:v>0.68300000000000005</c:v>
                </c:pt>
              </c:numCache>
            </c:numRef>
          </c:yVal>
          <c:smooth val="1"/>
          <c:extLst>
            <c:ext xmlns:c16="http://schemas.microsoft.com/office/drawing/2014/chart" uri="{C3380CC4-5D6E-409C-BE32-E72D297353CC}">
              <c16:uniqueId val="{00000001-44E7-43CD-AEDD-AE0828640A56}"/>
            </c:ext>
          </c:extLst>
        </c:ser>
        <c:ser>
          <c:idx val="2"/>
          <c:order val="3"/>
          <c:tx>
            <c:v>10% SiC 4h</c:v>
          </c:tx>
          <c:spPr>
            <a:ln w="19050" cap="rnd">
              <a:solidFill>
                <a:schemeClr val="bg1">
                  <a:lumMod val="50000"/>
                </a:schemeClr>
              </a:solidFill>
              <a:round/>
            </a:ln>
            <a:effectLst/>
          </c:spPr>
          <c:marker>
            <c:symbol val="none"/>
          </c:marker>
          <c:xVal>
            <c:numRef>
              <c:f>'Comparison SiC'!$A$3:$A$753</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SiC'!$H$3:$H$753</c:f>
              <c:numCache>
                <c:formatCode>General</c:formatCode>
                <c:ptCount val="151"/>
                <c:pt idx="0">
                  <c:v>0.33</c:v>
                </c:pt>
                <c:pt idx="1">
                  <c:v>0.51700000000000002</c:v>
                </c:pt>
                <c:pt idx="2">
                  <c:v>0.52900000000000003</c:v>
                </c:pt>
                <c:pt idx="3">
                  <c:v>0.502</c:v>
                </c:pt>
                <c:pt idx="4">
                  <c:v>0.61499999999999999</c:v>
                </c:pt>
                <c:pt idx="5">
                  <c:v>0.64100000000000001</c:v>
                </c:pt>
                <c:pt idx="6">
                  <c:v>0.47699999999999998</c:v>
                </c:pt>
                <c:pt idx="7">
                  <c:v>0.59899999999999998</c:v>
                </c:pt>
                <c:pt idx="8">
                  <c:v>0.61099999999999999</c:v>
                </c:pt>
                <c:pt idx="9">
                  <c:v>0.41599999999999998</c:v>
                </c:pt>
                <c:pt idx="10">
                  <c:v>0.60799999999999998</c:v>
                </c:pt>
                <c:pt idx="11">
                  <c:v>0.52100000000000002</c:v>
                </c:pt>
                <c:pt idx="12">
                  <c:v>0.61099999999999999</c:v>
                </c:pt>
                <c:pt idx="13">
                  <c:v>0.55300000000000005</c:v>
                </c:pt>
                <c:pt idx="14">
                  <c:v>0.50800000000000001</c:v>
                </c:pt>
                <c:pt idx="15">
                  <c:v>0.52600000000000002</c:v>
                </c:pt>
                <c:pt idx="16">
                  <c:v>0.54400000000000004</c:v>
                </c:pt>
                <c:pt idx="17">
                  <c:v>0.499</c:v>
                </c:pt>
                <c:pt idx="18">
                  <c:v>0.496</c:v>
                </c:pt>
                <c:pt idx="19">
                  <c:v>0.46899999999999997</c:v>
                </c:pt>
                <c:pt idx="20">
                  <c:v>0.54200000000000004</c:v>
                </c:pt>
                <c:pt idx="21">
                  <c:v>0.47099999999999997</c:v>
                </c:pt>
                <c:pt idx="22">
                  <c:v>0.58199999999999996</c:v>
                </c:pt>
                <c:pt idx="23">
                  <c:v>0.46</c:v>
                </c:pt>
                <c:pt idx="24">
                  <c:v>0.45200000000000001</c:v>
                </c:pt>
                <c:pt idx="25">
                  <c:v>0.48699999999999999</c:v>
                </c:pt>
                <c:pt idx="26">
                  <c:v>0.59199999999999997</c:v>
                </c:pt>
                <c:pt idx="27">
                  <c:v>0.47699999999999998</c:v>
                </c:pt>
                <c:pt idx="28">
                  <c:v>0.54700000000000004</c:v>
                </c:pt>
                <c:pt idx="29">
                  <c:v>0.46100000000000002</c:v>
                </c:pt>
                <c:pt idx="30">
                  <c:v>0.49299999999999999</c:v>
                </c:pt>
                <c:pt idx="31">
                  <c:v>0.40200000000000002</c:v>
                </c:pt>
                <c:pt idx="32">
                  <c:v>0.505</c:v>
                </c:pt>
                <c:pt idx="33">
                  <c:v>0.48499999999999999</c:v>
                </c:pt>
                <c:pt idx="34">
                  <c:v>0.54200000000000004</c:v>
                </c:pt>
                <c:pt idx="35">
                  <c:v>0.496</c:v>
                </c:pt>
                <c:pt idx="36">
                  <c:v>0.54</c:v>
                </c:pt>
                <c:pt idx="37">
                  <c:v>0.47399999999999998</c:v>
                </c:pt>
                <c:pt idx="38">
                  <c:v>0.48899999999999999</c:v>
                </c:pt>
                <c:pt idx="39">
                  <c:v>0.52400000000000002</c:v>
                </c:pt>
                <c:pt idx="40">
                  <c:v>0.60899999999999999</c:v>
                </c:pt>
                <c:pt idx="41">
                  <c:v>0.52900000000000003</c:v>
                </c:pt>
                <c:pt idx="42">
                  <c:v>0.48299999999999998</c:v>
                </c:pt>
                <c:pt idx="43">
                  <c:v>0.56599999999999995</c:v>
                </c:pt>
                <c:pt idx="44">
                  <c:v>0.57999999999999996</c:v>
                </c:pt>
                <c:pt idx="45">
                  <c:v>0.50700000000000001</c:v>
                </c:pt>
                <c:pt idx="46">
                  <c:v>0.59699999999999998</c:v>
                </c:pt>
                <c:pt idx="47">
                  <c:v>0.58399999999999996</c:v>
                </c:pt>
                <c:pt idx="48">
                  <c:v>0.57399999999999995</c:v>
                </c:pt>
                <c:pt idx="49">
                  <c:v>0.48099999999999998</c:v>
                </c:pt>
                <c:pt idx="50">
                  <c:v>0.49399999999999999</c:v>
                </c:pt>
                <c:pt idx="51">
                  <c:v>0.48599999999999999</c:v>
                </c:pt>
                <c:pt idx="52">
                  <c:v>0.48299999999999998</c:v>
                </c:pt>
                <c:pt idx="53">
                  <c:v>0.55700000000000005</c:v>
                </c:pt>
                <c:pt idx="54">
                  <c:v>0.54800000000000004</c:v>
                </c:pt>
                <c:pt idx="55">
                  <c:v>0.56499999999999995</c:v>
                </c:pt>
                <c:pt idx="56">
                  <c:v>0.60799999999999998</c:v>
                </c:pt>
                <c:pt idx="57">
                  <c:v>0.58799999999999997</c:v>
                </c:pt>
                <c:pt idx="58">
                  <c:v>0.58699999999999997</c:v>
                </c:pt>
                <c:pt idx="59">
                  <c:v>0.53300000000000003</c:v>
                </c:pt>
                <c:pt idx="60">
                  <c:v>0.56200000000000006</c:v>
                </c:pt>
                <c:pt idx="61">
                  <c:v>0.57999999999999996</c:v>
                </c:pt>
                <c:pt idx="62">
                  <c:v>0.55700000000000005</c:v>
                </c:pt>
                <c:pt idx="63">
                  <c:v>0.52600000000000002</c:v>
                </c:pt>
                <c:pt idx="64">
                  <c:v>0.57399999999999995</c:v>
                </c:pt>
                <c:pt idx="65">
                  <c:v>0.51300000000000001</c:v>
                </c:pt>
                <c:pt idx="66">
                  <c:v>0.60399999999999998</c:v>
                </c:pt>
                <c:pt idx="67">
                  <c:v>0.55100000000000005</c:v>
                </c:pt>
                <c:pt idx="68">
                  <c:v>0.54600000000000004</c:v>
                </c:pt>
                <c:pt idx="69">
                  <c:v>0.52200000000000002</c:v>
                </c:pt>
                <c:pt idx="70">
                  <c:v>0.51200000000000001</c:v>
                </c:pt>
                <c:pt idx="71">
                  <c:v>0.57099999999999995</c:v>
                </c:pt>
                <c:pt idx="72">
                  <c:v>0.59299999999999997</c:v>
                </c:pt>
                <c:pt idx="73">
                  <c:v>0.53600000000000003</c:v>
                </c:pt>
                <c:pt idx="74">
                  <c:v>0.60399999999999998</c:v>
                </c:pt>
                <c:pt idx="75">
                  <c:v>0.55500000000000005</c:v>
                </c:pt>
                <c:pt idx="76">
                  <c:v>0.502</c:v>
                </c:pt>
                <c:pt idx="77">
                  <c:v>0.52200000000000002</c:v>
                </c:pt>
                <c:pt idx="78">
                  <c:v>0.53</c:v>
                </c:pt>
                <c:pt idx="79">
                  <c:v>0.53400000000000003</c:v>
                </c:pt>
                <c:pt idx="80">
                  <c:v>0.55500000000000005</c:v>
                </c:pt>
                <c:pt idx="81">
                  <c:v>0.54700000000000004</c:v>
                </c:pt>
                <c:pt idx="82">
                  <c:v>0.56499999999999995</c:v>
                </c:pt>
                <c:pt idx="83">
                  <c:v>0.58399999999999996</c:v>
                </c:pt>
                <c:pt idx="84">
                  <c:v>0.56200000000000006</c:v>
                </c:pt>
                <c:pt idx="85">
                  <c:v>0.62</c:v>
                </c:pt>
                <c:pt idx="86">
                  <c:v>0.56599999999999995</c:v>
                </c:pt>
                <c:pt idx="87">
                  <c:v>0.58699999999999997</c:v>
                </c:pt>
                <c:pt idx="88">
                  <c:v>0.61799999999999999</c:v>
                </c:pt>
                <c:pt idx="89">
                  <c:v>0.57899999999999996</c:v>
                </c:pt>
                <c:pt idx="90">
                  <c:v>0.55700000000000005</c:v>
                </c:pt>
                <c:pt idx="91">
                  <c:v>0.56899999999999995</c:v>
                </c:pt>
                <c:pt idx="92">
                  <c:v>0.63100000000000001</c:v>
                </c:pt>
                <c:pt idx="93">
                  <c:v>0.60599999999999998</c:v>
                </c:pt>
                <c:pt idx="94">
                  <c:v>0.60599999999999998</c:v>
                </c:pt>
                <c:pt idx="95">
                  <c:v>0.623</c:v>
                </c:pt>
                <c:pt idx="96">
                  <c:v>0.59599999999999997</c:v>
                </c:pt>
                <c:pt idx="97">
                  <c:v>0.63700000000000001</c:v>
                </c:pt>
                <c:pt idx="98">
                  <c:v>0.64800000000000002</c:v>
                </c:pt>
                <c:pt idx="99">
                  <c:v>0.58799999999999997</c:v>
                </c:pt>
                <c:pt idx="100">
                  <c:v>0.67200000000000004</c:v>
                </c:pt>
                <c:pt idx="101">
                  <c:v>0.60799999999999998</c:v>
                </c:pt>
                <c:pt idx="102">
                  <c:v>0.67900000000000005</c:v>
                </c:pt>
                <c:pt idx="103">
                  <c:v>0.52400000000000002</c:v>
                </c:pt>
                <c:pt idx="104">
                  <c:v>0.59199999999999997</c:v>
                </c:pt>
                <c:pt idx="105">
                  <c:v>0.58299999999999996</c:v>
                </c:pt>
                <c:pt idx="106">
                  <c:v>0.63500000000000001</c:v>
                </c:pt>
                <c:pt idx="107">
                  <c:v>0.57999999999999996</c:v>
                </c:pt>
                <c:pt idx="108">
                  <c:v>0.61699999999999999</c:v>
                </c:pt>
                <c:pt idx="109">
                  <c:v>0.55800000000000005</c:v>
                </c:pt>
                <c:pt idx="110">
                  <c:v>0.64</c:v>
                </c:pt>
                <c:pt idx="111">
                  <c:v>0.61099999999999999</c:v>
                </c:pt>
                <c:pt idx="112">
                  <c:v>0.64600000000000002</c:v>
                </c:pt>
                <c:pt idx="113">
                  <c:v>0.58399999999999996</c:v>
                </c:pt>
                <c:pt idx="114">
                  <c:v>0.58599999999999997</c:v>
                </c:pt>
                <c:pt idx="115">
                  <c:v>0.59499999999999997</c:v>
                </c:pt>
                <c:pt idx="116">
                  <c:v>0.57499999999999996</c:v>
                </c:pt>
                <c:pt idx="117">
                  <c:v>0.56200000000000006</c:v>
                </c:pt>
                <c:pt idx="118">
                  <c:v>0.68300000000000005</c:v>
                </c:pt>
                <c:pt idx="119">
                  <c:v>0.623</c:v>
                </c:pt>
                <c:pt idx="120">
                  <c:v>0.65400000000000003</c:v>
                </c:pt>
                <c:pt idx="121">
                  <c:v>0.64600000000000002</c:v>
                </c:pt>
                <c:pt idx="122">
                  <c:v>0.63700000000000001</c:v>
                </c:pt>
                <c:pt idx="123">
                  <c:v>0.626</c:v>
                </c:pt>
                <c:pt idx="124">
                  <c:v>0.61099999999999999</c:v>
                </c:pt>
                <c:pt idx="125">
                  <c:v>0.57899999999999996</c:v>
                </c:pt>
                <c:pt idx="126">
                  <c:v>0.56000000000000005</c:v>
                </c:pt>
                <c:pt idx="127">
                  <c:v>0.56699999999999995</c:v>
                </c:pt>
                <c:pt idx="128">
                  <c:v>0.55600000000000005</c:v>
                </c:pt>
                <c:pt idx="129">
                  <c:v>0.59899999999999998</c:v>
                </c:pt>
                <c:pt idx="130">
                  <c:v>0.57699999999999996</c:v>
                </c:pt>
                <c:pt idx="131">
                  <c:v>0.59299999999999997</c:v>
                </c:pt>
                <c:pt idx="132">
                  <c:v>0.66400000000000003</c:v>
                </c:pt>
                <c:pt idx="133">
                  <c:v>0.60199999999999998</c:v>
                </c:pt>
                <c:pt idx="134">
                  <c:v>0.66800000000000004</c:v>
                </c:pt>
                <c:pt idx="135">
                  <c:v>0.56399999999999995</c:v>
                </c:pt>
                <c:pt idx="136">
                  <c:v>0.6</c:v>
                </c:pt>
                <c:pt idx="137">
                  <c:v>0.58599999999999997</c:v>
                </c:pt>
                <c:pt idx="138">
                  <c:v>0.58599999999999997</c:v>
                </c:pt>
                <c:pt idx="139">
                  <c:v>0.57499999999999996</c:v>
                </c:pt>
                <c:pt idx="140">
                  <c:v>0.59899999999999998</c:v>
                </c:pt>
                <c:pt idx="141">
                  <c:v>0.63</c:v>
                </c:pt>
                <c:pt idx="142">
                  <c:v>0.68600000000000005</c:v>
                </c:pt>
                <c:pt idx="143">
                  <c:v>0.64500000000000002</c:v>
                </c:pt>
                <c:pt idx="144">
                  <c:v>0.64800000000000002</c:v>
                </c:pt>
                <c:pt idx="145">
                  <c:v>0.628</c:v>
                </c:pt>
                <c:pt idx="146">
                  <c:v>0.69399999999999995</c:v>
                </c:pt>
                <c:pt idx="147">
                  <c:v>0.61699999999999999</c:v>
                </c:pt>
                <c:pt idx="148">
                  <c:v>0.70299999999999996</c:v>
                </c:pt>
                <c:pt idx="149">
                  <c:v>0.60199999999999998</c:v>
                </c:pt>
                <c:pt idx="150">
                  <c:v>0.63600000000000001</c:v>
                </c:pt>
              </c:numCache>
            </c:numRef>
          </c:yVal>
          <c:smooth val="1"/>
          <c:extLst>
            <c:ext xmlns:c16="http://schemas.microsoft.com/office/drawing/2014/chart" uri="{C3380CC4-5D6E-409C-BE32-E72D297353CC}">
              <c16:uniqueId val="{00000002-44E7-43CD-AEDD-AE0828640A56}"/>
            </c:ext>
          </c:extLst>
        </c:ser>
        <c:ser>
          <c:idx val="4"/>
          <c:order val="5"/>
          <c:tx>
            <c:v>25% SiC 4h</c:v>
          </c:tx>
          <c:spPr>
            <a:ln w="19050" cap="rnd">
              <a:solidFill>
                <a:schemeClr val="accent4"/>
              </a:solidFill>
              <a:round/>
            </a:ln>
            <a:effectLst/>
          </c:spPr>
          <c:marker>
            <c:symbol val="none"/>
          </c:marker>
          <c:xVal>
            <c:numRef>
              <c:f>'Comparison SiC'!$A$3:$A$753</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SiC'!$J$3:$J$753</c:f>
              <c:numCache>
                <c:formatCode>General</c:formatCode>
                <c:ptCount val="151"/>
                <c:pt idx="0">
                  <c:v>0.30199999999999999</c:v>
                </c:pt>
                <c:pt idx="1">
                  <c:v>0.255</c:v>
                </c:pt>
                <c:pt idx="2">
                  <c:v>0.38900000000000001</c:v>
                </c:pt>
                <c:pt idx="3">
                  <c:v>0.41399999999999998</c:v>
                </c:pt>
                <c:pt idx="4">
                  <c:v>0.46300000000000002</c:v>
                </c:pt>
                <c:pt idx="5">
                  <c:v>0.499</c:v>
                </c:pt>
                <c:pt idx="6">
                  <c:v>0.42799999999999999</c:v>
                </c:pt>
                <c:pt idx="7">
                  <c:v>0.217</c:v>
                </c:pt>
                <c:pt idx="8">
                  <c:v>0.45400000000000001</c:v>
                </c:pt>
                <c:pt idx="9">
                  <c:v>0.442</c:v>
                </c:pt>
                <c:pt idx="10">
                  <c:v>0.438</c:v>
                </c:pt>
                <c:pt idx="11">
                  <c:v>0.47599999999999998</c:v>
                </c:pt>
                <c:pt idx="12">
                  <c:v>0.44</c:v>
                </c:pt>
                <c:pt idx="13">
                  <c:v>0.48699999999999999</c:v>
                </c:pt>
                <c:pt idx="14">
                  <c:v>0.42899999999999999</c:v>
                </c:pt>
                <c:pt idx="15">
                  <c:v>0.496</c:v>
                </c:pt>
                <c:pt idx="16">
                  <c:v>0.437</c:v>
                </c:pt>
                <c:pt idx="17">
                  <c:v>0.504</c:v>
                </c:pt>
                <c:pt idx="18">
                  <c:v>0.432</c:v>
                </c:pt>
                <c:pt idx="19">
                  <c:v>0.48299999999999998</c:v>
                </c:pt>
                <c:pt idx="20">
                  <c:v>0.442</c:v>
                </c:pt>
                <c:pt idx="21">
                  <c:v>0.46800000000000003</c:v>
                </c:pt>
                <c:pt idx="22">
                  <c:v>0.436</c:v>
                </c:pt>
                <c:pt idx="23">
                  <c:v>0.45200000000000001</c:v>
                </c:pt>
                <c:pt idx="24">
                  <c:v>0.433</c:v>
                </c:pt>
                <c:pt idx="25">
                  <c:v>0.48499999999999999</c:v>
                </c:pt>
                <c:pt idx="26">
                  <c:v>0.436</c:v>
                </c:pt>
                <c:pt idx="27">
                  <c:v>0.45400000000000001</c:v>
                </c:pt>
                <c:pt idx="28">
                  <c:v>0.443</c:v>
                </c:pt>
                <c:pt idx="29">
                  <c:v>0.46500000000000002</c:v>
                </c:pt>
                <c:pt idx="30">
                  <c:v>0.436</c:v>
                </c:pt>
                <c:pt idx="31">
                  <c:v>0.45600000000000002</c:v>
                </c:pt>
                <c:pt idx="32">
                  <c:v>0.41899999999999998</c:v>
                </c:pt>
                <c:pt idx="33">
                  <c:v>0.47099999999999997</c:v>
                </c:pt>
                <c:pt idx="34">
                  <c:v>0.41599999999999998</c:v>
                </c:pt>
                <c:pt idx="35">
                  <c:v>0.46899999999999997</c:v>
                </c:pt>
                <c:pt idx="36">
                  <c:v>0.42</c:v>
                </c:pt>
                <c:pt idx="37">
                  <c:v>0.46800000000000003</c:v>
                </c:pt>
                <c:pt idx="38">
                  <c:v>0.41899999999999998</c:v>
                </c:pt>
                <c:pt idx="39">
                  <c:v>0.46500000000000002</c:v>
                </c:pt>
                <c:pt idx="40">
                  <c:v>0.42799999999999999</c:v>
                </c:pt>
                <c:pt idx="41">
                  <c:v>0.48099999999999998</c:v>
                </c:pt>
                <c:pt idx="42">
                  <c:v>0.39900000000000002</c:v>
                </c:pt>
                <c:pt idx="43">
                  <c:v>0.46899999999999997</c:v>
                </c:pt>
                <c:pt idx="44">
                  <c:v>0.39800000000000002</c:v>
                </c:pt>
                <c:pt idx="45">
                  <c:v>0.47199999999999998</c:v>
                </c:pt>
                <c:pt idx="46">
                  <c:v>0.434</c:v>
                </c:pt>
                <c:pt idx="47">
                  <c:v>0.46400000000000002</c:v>
                </c:pt>
                <c:pt idx="48">
                  <c:v>0.38400000000000001</c:v>
                </c:pt>
                <c:pt idx="49">
                  <c:v>0.46500000000000002</c:v>
                </c:pt>
                <c:pt idx="50">
                  <c:v>0.379</c:v>
                </c:pt>
                <c:pt idx="51">
                  <c:v>0.46</c:v>
                </c:pt>
                <c:pt idx="52">
                  <c:v>0.376</c:v>
                </c:pt>
                <c:pt idx="53">
                  <c:v>0.46</c:v>
                </c:pt>
                <c:pt idx="54">
                  <c:v>0.38500000000000001</c:v>
                </c:pt>
                <c:pt idx="55">
                  <c:v>0.46100000000000002</c:v>
                </c:pt>
                <c:pt idx="56">
                  <c:v>0.38</c:v>
                </c:pt>
                <c:pt idx="57">
                  <c:v>0.46300000000000002</c:v>
                </c:pt>
                <c:pt idx="58">
                  <c:v>0.36199999999999999</c:v>
                </c:pt>
                <c:pt idx="59">
                  <c:v>0.46899999999999997</c:v>
                </c:pt>
                <c:pt idx="60">
                  <c:v>0.39600000000000002</c:v>
                </c:pt>
                <c:pt idx="61">
                  <c:v>0.45900000000000002</c:v>
                </c:pt>
                <c:pt idx="62">
                  <c:v>0.38</c:v>
                </c:pt>
                <c:pt idx="63">
                  <c:v>0.45400000000000001</c:v>
                </c:pt>
                <c:pt idx="64">
                  <c:v>0.36799999999999999</c:v>
                </c:pt>
                <c:pt idx="65">
                  <c:v>0.44900000000000001</c:v>
                </c:pt>
                <c:pt idx="66">
                  <c:v>0.38</c:v>
                </c:pt>
                <c:pt idx="67">
                  <c:v>0.442</c:v>
                </c:pt>
                <c:pt idx="68">
                  <c:v>0.39800000000000002</c:v>
                </c:pt>
                <c:pt idx="69">
                  <c:v>0.47299999999999998</c:v>
                </c:pt>
                <c:pt idx="70">
                  <c:v>0.38700000000000001</c:v>
                </c:pt>
                <c:pt idx="71">
                  <c:v>0.46400000000000002</c:v>
                </c:pt>
                <c:pt idx="72">
                  <c:v>0.377</c:v>
                </c:pt>
                <c:pt idx="73">
                  <c:v>0.47099999999999997</c:v>
                </c:pt>
                <c:pt idx="74">
                  <c:v>0.38400000000000001</c:v>
                </c:pt>
                <c:pt idx="75">
                  <c:v>0.45100000000000001</c:v>
                </c:pt>
                <c:pt idx="76">
                  <c:v>0.504</c:v>
                </c:pt>
                <c:pt idx="77">
                  <c:v>0.46899999999999997</c:v>
                </c:pt>
                <c:pt idx="78">
                  <c:v>0.47199999999999998</c:v>
                </c:pt>
                <c:pt idx="79">
                  <c:v>0.46800000000000003</c:v>
                </c:pt>
                <c:pt idx="80">
                  <c:v>0.46500000000000002</c:v>
                </c:pt>
                <c:pt idx="81">
                  <c:v>0.49399999999999999</c:v>
                </c:pt>
                <c:pt idx="82">
                  <c:v>0.433</c:v>
                </c:pt>
                <c:pt idx="83">
                  <c:v>0.48299999999999998</c:v>
                </c:pt>
                <c:pt idx="84">
                  <c:v>0.44500000000000001</c:v>
                </c:pt>
                <c:pt idx="85">
                  <c:v>0.47799999999999998</c:v>
                </c:pt>
                <c:pt idx="86">
                  <c:v>0.433</c:v>
                </c:pt>
                <c:pt idx="87">
                  <c:v>0.45</c:v>
                </c:pt>
                <c:pt idx="88">
                  <c:v>0.42699999999999999</c:v>
                </c:pt>
                <c:pt idx="89">
                  <c:v>0.48499999999999999</c:v>
                </c:pt>
                <c:pt idx="90">
                  <c:v>0.437</c:v>
                </c:pt>
                <c:pt idx="91">
                  <c:v>0.47299999999999998</c:v>
                </c:pt>
                <c:pt idx="92">
                  <c:v>0.43</c:v>
                </c:pt>
                <c:pt idx="93">
                  <c:v>0.55600000000000005</c:v>
                </c:pt>
                <c:pt idx="94">
                  <c:v>0.47199999999999998</c:v>
                </c:pt>
                <c:pt idx="95">
                  <c:v>0.48499999999999999</c:v>
                </c:pt>
                <c:pt idx="96">
                  <c:v>0.45200000000000001</c:v>
                </c:pt>
                <c:pt idx="97">
                  <c:v>0.48099999999999998</c:v>
                </c:pt>
                <c:pt idx="98">
                  <c:v>0.44900000000000001</c:v>
                </c:pt>
                <c:pt idx="99">
                  <c:v>0.496</c:v>
                </c:pt>
                <c:pt idx="100">
                  <c:v>0.45400000000000001</c:v>
                </c:pt>
                <c:pt idx="101">
                  <c:v>0.48</c:v>
                </c:pt>
                <c:pt idx="102">
                  <c:v>0.45100000000000001</c:v>
                </c:pt>
                <c:pt idx="103">
                  <c:v>0.51300000000000001</c:v>
                </c:pt>
                <c:pt idx="104">
                  <c:v>0.44500000000000001</c:v>
                </c:pt>
                <c:pt idx="105">
                  <c:v>0.51100000000000001</c:v>
                </c:pt>
                <c:pt idx="106">
                  <c:v>0.44700000000000001</c:v>
                </c:pt>
                <c:pt idx="107">
                  <c:v>0.52600000000000002</c:v>
                </c:pt>
                <c:pt idx="108">
                  <c:v>0.39700000000000002</c:v>
                </c:pt>
                <c:pt idx="109">
                  <c:v>0.54900000000000004</c:v>
                </c:pt>
                <c:pt idx="110">
                  <c:v>0.45400000000000001</c:v>
                </c:pt>
                <c:pt idx="111">
                  <c:v>0.51100000000000001</c:v>
                </c:pt>
                <c:pt idx="112">
                  <c:v>0.436</c:v>
                </c:pt>
                <c:pt idx="113">
                  <c:v>0.46500000000000002</c:v>
                </c:pt>
                <c:pt idx="114">
                  <c:v>0.46899999999999997</c:v>
                </c:pt>
                <c:pt idx="115">
                  <c:v>0.495</c:v>
                </c:pt>
                <c:pt idx="116">
                  <c:v>0.45600000000000002</c:v>
                </c:pt>
                <c:pt idx="117">
                  <c:v>0.46899999999999997</c:v>
                </c:pt>
                <c:pt idx="118">
                  <c:v>0.46300000000000002</c:v>
                </c:pt>
                <c:pt idx="119">
                  <c:v>0.53500000000000003</c:v>
                </c:pt>
                <c:pt idx="120">
                  <c:v>0.46800000000000003</c:v>
                </c:pt>
                <c:pt idx="121">
                  <c:v>0.48699999999999999</c:v>
                </c:pt>
                <c:pt idx="122">
                  <c:v>0.45500000000000002</c:v>
                </c:pt>
                <c:pt idx="123">
                  <c:v>0.52900000000000003</c:v>
                </c:pt>
                <c:pt idx="124">
                  <c:v>0.44900000000000001</c:v>
                </c:pt>
                <c:pt idx="125">
                  <c:v>0.52400000000000002</c:v>
                </c:pt>
                <c:pt idx="126">
                  <c:v>0.47599999999999998</c:v>
                </c:pt>
                <c:pt idx="127">
                  <c:v>0.51200000000000001</c:v>
                </c:pt>
                <c:pt idx="128">
                  <c:v>0.45900000000000002</c:v>
                </c:pt>
                <c:pt idx="129">
                  <c:v>0.53800000000000003</c:v>
                </c:pt>
                <c:pt idx="130">
                  <c:v>0.44500000000000001</c:v>
                </c:pt>
                <c:pt idx="131">
                  <c:v>0.52900000000000003</c:v>
                </c:pt>
                <c:pt idx="132">
                  <c:v>0.46</c:v>
                </c:pt>
                <c:pt idx="133">
                  <c:v>0.503</c:v>
                </c:pt>
                <c:pt idx="134">
                  <c:v>0.47599999999999998</c:v>
                </c:pt>
                <c:pt idx="135">
                  <c:v>0.50900000000000001</c:v>
                </c:pt>
                <c:pt idx="136">
                  <c:v>0.504</c:v>
                </c:pt>
                <c:pt idx="137">
                  <c:v>0.52100000000000002</c:v>
                </c:pt>
                <c:pt idx="138">
                  <c:v>0.48</c:v>
                </c:pt>
                <c:pt idx="139">
                  <c:v>0.49299999999999999</c:v>
                </c:pt>
                <c:pt idx="140">
                  <c:v>0.45800000000000002</c:v>
                </c:pt>
                <c:pt idx="141">
                  <c:v>0.57099999999999995</c:v>
                </c:pt>
                <c:pt idx="142">
                  <c:v>0.44500000000000001</c:v>
                </c:pt>
                <c:pt idx="143">
                  <c:v>0.53800000000000003</c:v>
                </c:pt>
                <c:pt idx="144">
                  <c:v>0.47599999999999998</c:v>
                </c:pt>
                <c:pt idx="145">
                  <c:v>0.51600000000000001</c:v>
                </c:pt>
                <c:pt idx="146">
                  <c:v>0.46300000000000002</c:v>
                </c:pt>
                <c:pt idx="147">
                  <c:v>0.51100000000000001</c:v>
                </c:pt>
                <c:pt idx="148">
                  <c:v>0.47599999999999998</c:v>
                </c:pt>
                <c:pt idx="149">
                  <c:v>0.48899999999999999</c:v>
                </c:pt>
                <c:pt idx="150">
                  <c:v>0.46899999999999997</c:v>
                </c:pt>
              </c:numCache>
            </c:numRef>
          </c:yVal>
          <c:smooth val="1"/>
          <c:extLst>
            <c:ext xmlns:c16="http://schemas.microsoft.com/office/drawing/2014/chart" uri="{C3380CC4-5D6E-409C-BE32-E72D297353CC}">
              <c16:uniqueId val="{00000003-44E7-43CD-AEDD-AE0828640A56}"/>
            </c:ext>
          </c:extLst>
        </c:ser>
        <c:dLbls>
          <c:showLegendKey val="0"/>
          <c:showVal val="0"/>
          <c:showCatName val="0"/>
          <c:showSerName val="0"/>
          <c:showPercent val="0"/>
          <c:showBubbleSize val="0"/>
        </c:dLbls>
        <c:axId val="691434216"/>
        <c:axId val="691435528"/>
        <c:extLst>
          <c:ext xmlns:c15="http://schemas.microsoft.com/office/drawing/2012/chart" uri="{02D57815-91ED-43cb-92C2-25804820EDAC}">
            <c15:filteredScatterSeries>
              <c15:ser>
                <c:idx val="0"/>
                <c:order val="1"/>
                <c:tx>
                  <c:v>5% SiC 2h</c:v>
                </c:tx>
                <c:spPr>
                  <a:ln w="19050" cap="rnd">
                    <a:solidFill>
                      <a:schemeClr val="accent1"/>
                    </a:solidFill>
                    <a:round/>
                  </a:ln>
                  <a:effectLst/>
                </c:spPr>
                <c:marker>
                  <c:symbol val="none"/>
                </c:marker>
                <c:xVal>
                  <c:numRef>
                    <c:extLst>
                      <c:ext uri="{02D57815-91ED-43cb-92C2-25804820EDAC}">
                        <c15:formulaRef>
                          <c15:sqref>'Comparison SiC'!$A$3:$A$753</c15:sqref>
                        </c15:formulaRef>
                      </c:ext>
                    </c:extLst>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extLst>
                      <c:ext uri="{02D57815-91ED-43cb-92C2-25804820EDAC}">
                        <c15:formulaRef>
                          <c15:sqref>'Comparison SiC'!$F$3:$F$753</c15:sqref>
                        </c15:formulaRef>
                      </c:ext>
                    </c:extLst>
                    <c:numCache>
                      <c:formatCode>General</c:formatCode>
                      <c:ptCount val="151"/>
                      <c:pt idx="0">
                        <c:v>0.61099999999999999</c:v>
                      </c:pt>
                      <c:pt idx="1">
                        <c:v>0.68899999999999995</c:v>
                      </c:pt>
                      <c:pt idx="2">
                        <c:v>0.49299999999999999</c:v>
                      </c:pt>
                      <c:pt idx="3">
                        <c:v>0.84499999999999997</c:v>
                      </c:pt>
                      <c:pt idx="4">
                        <c:v>0.63300000000000001</c:v>
                      </c:pt>
                      <c:pt idx="5">
                        <c:v>0.63200000000000001</c:v>
                      </c:pt>
                      <c:pt idx="6">
                        <c:v>0.57099999999999995</c:v>
                      </c:pt>
                      <c:pt idx="7">
                        <c:v>0.73599999999999999</c:v>
                      </c:pt>
                      <c:pt idx="8">
                        <c:v>0.54</c:v>
                      </c:pt>
                      <c:pt idx="9">
                        <c:v>0.56499999999999995</c:v>
                      </c:pt>
                      <c:pt idx="10">
                        <c:v>0.498</c:v>
                      </c:pt>
                      <c:pt idx="11">
                        <c:v>0.65800000000000003</c:v>
                      </c:pt>
                      <c:pt idx="12">
                        <c:v>0.51200000000000001</c:v>
                      </c:pt>
                      <c:pt idx="13">
                        <c:v>0.70599999999999996</c:v>
                      </c:pt>
                      <c:pt idx="14">
                        <c:v>0.56000000000000005</c:v>
                      </c:pt>
                      <c:pt idx="15">
                        <c:v>0.78700000000000003</c:v>
                      </c:pt>
                      <c:pt idx="16">
                        <c:v>0.48299999999999998</c:v>
                      </c:pt>
                      <c:pt idx="17">
                        <c:v>0.53100000000000003</c:v>
                      </c:pt>
                      <c:pt idx="18">
                        <c:v>0.46500000000000002</c:v>
                      </c:pt>
                      <c:pt idx="19">
                        <c:v>0.52700000000000002</c:v>
                      </c:pt>
                      <c:pt idx="20">
                        <c:v>0.442</c:v>
                      </c:pt>
                      <c:pt idx="21">
                        <c:v>0.60599999999999998</c:v>
                      </c:pt>
                      <c:pt idx="22">
                        <c:v>0.51200000000000001</c:v>
                      </c:pt>
                      <c:pt idx="23">
                        <c:v>0.65100000000000002</c:v>
                      </c:pt>
                      <c:pt idx="24">
                        <c:v>0.41499999999999998</c:v>
                      </c:pt>
                      <c:pt idx="25">
                        <c:v>0.69299999999999995</c:v>
                      </c:pt>
                      <c:pt idx="26">
                        <c:v>0.45400000000000001</c:v>
                      </c:pt>
                      <c:pt idx="27">
                        <c:v>0.63900000000000001</c:v>
                      </c:pt>
                      <c:pt idx="28">
                        <c:v>0.498</c:v>
                      </c:pt>
                      <c:pt idx="29">
                        <c:v>0.55800000000000005</c:v>
                      </c:pt>
                      <c:pt idx="30">
                        <c:v>0.47599999999999998</c:v>
                      </c:pt>
                      <c:pt idx="31">
                        <c:v>0.54700000000000004</c:v>
                      </c:pt>
                      <c:pt idx="32">
                        <c:v>0.52200000000000002</c:v>
                      </c:pt>
                      <c:pt idx="33">
                        <c:v>0.52100000000000002</c:v>
                      </c:pt>
                      <c:pt idx="34">
                        <c:v>0.49099999999999999</c:v>
                      </c:pt>
                      <c:pt idx="35">
                        <c:v>0.48599999999999999</c:v>
                      </c:pt>
                      <c:pt idx="36">
                        <c:v>0.49</c:v>
                      </c:pt>
                      <c:pt idx="37">
                        <c:v>0.69499999999999995</c:v>
                      </c:pt>
                      <c:pt idx="38">
                        <c:v>0.54200000000000004</c:v>
                      </c:pt>
                      <c:pt idx="39">
                        <c:v>0.59299999999999997</c:v>
                      </c:pt>
                      <c:pt idx="40">
                        <c:v>0.498</c:v>
                      </c:pt>
                      <c:pt idx="41">
                        <c:v>0.54200000000000004</c:v>
                      </c:pt>
                      <c:pt idx="42">
                        <c:v>0.51100000000000001</c:v>
                      </c:pt>
                      <c:pt idx="43">
                        <c:v>0.53300000000000003</c:v>
                      </c:pt>
                      <c:pt idx="44">
                        <c:v>0.63100000000000001</c:v>
                      </c:pt>
                      <c:pt idx="45">
                        <c:v>0.623</c:v>
                      </c:pt>
                      <c:pt idx="46">
                        <c:v>0.624</c:v>
                      </c:pt>
                      <c:pt idx="47">
                        <c:v>0.61799999999999999</c:v>
                      </c:pt>
                      <c:pt idx="48">
                        <c:v>0.62</c:v>
                      </c:pt>
                      <c:pt idx="49">
                        <c:v>0.62</c:v>
                      </c:pt>
                      <c:pt idx="50">
                        <c:v>0.61699999999999999</c:v>
                      </c:pt>
                      <c:pt idx="51">
                        <c:v>0.61299999999999999</c:v>
                      </c:pt>
                      <c:pt idx="52">
                        <c:v>0.623</c:v>
                      </c:pt>
                      <c:pt idx="53">
                        <c:v>0.61899999999999999</c:v>
                      </c:pt>
                      <c:pt idx="54">
                        <c:v>0.61899999999999999</c:v>
                      </c:pt>
                      <c:pt idx="55">
                        <c:v>0.61399999999999999</c:v>
                      </c:pt>
                      <c:pt idx="56">
                        <c:v>0.54300000000000004</c:v>
                      </c:pt>
                      <c:pt idx="57">
                        <c:v>0.54900000000000004</c:v>
                      </c:pt>
                      <c:pt idx="58">
                        <c:v>0.52</c:v>
                      </c:pt>
                      <c:pt idx="59">
                        <c:v>0.58199999999999996</c:v>
                      </c:pt>
                      <c:pt idx="60">
                        <c:v>0.46800000000000003</c:v>
                      </c:pt>
                      <c:pt idx="61">
                        <c:v>0.55200000000000005</c:v>
                      </c:pt>
                      <c:pt idx="62">
                        <c:v>0.48</c:v>
                      </c:pt>
                      <c:pt idx="63">
                        <c:v>0.58399999999999996</c:v>
                      </c:pt>
                      <c:pt idx="64">
                        <c:v>0.56100000000000005</c:v>
                      </c:pt>
                      <c:pt idx="65">
                        <c:v>0.64600000000000002</c:v>
                      </c:pt>
                      <c:pt idx="66">
                        <c:v>0.48</c:v>
                      </c:pt>
                      <c:pt idx="67">
                        <c:v>0.65</c:v>
                      </c:pt>
                      <c:pt idx="68">
                        <c:v>0.52400000000000002</c:v>
                      </c:pt>
                      <c:pt idx="69">
                        <c:v>0.72</c:v>
                      </c:pt>
                      <c:pt idx="70">
                        <c:v>0.504</c:v>
                      </c:pt>
                      <c:pt idx="71">
                        <c:v>0.63300000000000001</c:v>
                      </c:pt>
                      <c:pt idx="72">
                        <c:v>0.51600000000000001</c:v>
                      </c:pt>
                      <c:pt idx="73">
                        <c:v>0.60899999999999999</c:v>
                      </c:pt>
                      <c:pt idx="74">
                        <c:v>0.63600000000000001</c:v>
                      </c:pt>
                      <c:pt idx="75">
                        <c:v>0.624</c:v>
                      </c:pt>
                      <c:pt idx="76">
                        <c:v>0.53100000000000003</c:v>
                      </c:pt>
                      <c:pt idx="77">
                        <c:v>0.65800000000000003</c:v>
                      </c:pt>
                      <c:pt idx="78">
                        <c:v>0.63100000000000001</c:v>
                      </c:pt>
                      <c:pt idx="79">
                        <c:v>0.74099999999999999</c:v>
                      </c:pt>
                      <c:pt idx="80">
                        <c:v>0.61</c:v>
                      </c:pt>
                      <c:pt idx="81">
                        <c:v>0.78900000000000003</c:v>
                      </c:pt>
                      <c:pt idx="82">
                        <c:v>0.61799999999999999</c:v>
                      </c:pt>
                      <c:pt idx="83">
                        <c:v>0.61299999999999999</c:v>
                      </c:pt>
                      <c:pt idx="84">
                        <c:v>0.55500000000000005</c:v>
                      </c:pt>
                      <c:pt idx="85">
                        <c:v>0.60799999999999998</c:v>
                      </c:pt>
                      <c:pt idx="86">
                        <c:v>0.57399999999999995</c:v>
                      </c:pt>
                      <c:pt idx="87">
                        <c:v>0.64900000000000002</c:v>
                      </c:pt>
                      <c:pt idx="88">
                        <c:v>0.55600000000000005</c:v>
                      </c:pt>
                      <c:pt idx="89">
                        <c:v>0.54800000000000004</c:v>
                      </c:pt>
                      <c:pt idx="90">
                        <c:v>0.47199999999999998</c:v>
                      </c:pt>
                      <c:pt idx="91">
                        <c:v>0.57399999999999995</c:v>
                      </c:pt>
                      <c:pt idx="92">
                        <c:v>0.47199999999999998</c:v>
                      </c:pt>
                      <c:pt idx="93">
                        <c:v>0.69899999999999995</c:v>
                      </c:pt>
                      <c:pt idx="94">
                        <c:v>0.45100000000000001</c:v>
                      </c:pt>
                      <c:pt idx="95">
                        <c:v>0.56499999999999995</c:v>
                      </c:pt>
                      <c:pt idx="96">
                        <c:v>0.42499999999999999</c:v>
                      </c:pt>
                      <c:pt idx="97">
                        <c:v>0.54300000000000004</c:v>
                      </c:pt>
                      <c:pt idx="98">
                        <c:v>0.42099999999999999</c:v>
                      </c:pt>
                      <c:pt idx="99">
                        <c:v>0.55700000000000005</c:v>
                      </c:pt>
                      <c:pt idx="100">
                        <c:v>0.44700000000000001</c:v>
                      </c:pt>
                      <c:pt idx="101">
                        <c:v>0.59299999999999997</c:v>
                      </c:pt>
                      <c:pt idx="102">
                        <c:v>0.63700000000000001</c:v>
                      </c:pt>
                      <c:pt idx="103">
                        <c:v>0.64100000000000001</c:v>
                      </c:pt>
                      <c:pt idx="104">
                        <c:v>0.46800000000000003</c:v>
                      </c:pt>
                      <c:pt idx="105">
                        <c:v>0.63200000000000001</c:v>
                      </c:pt>
                      <c:pt idx="106">
                        <c:v>0.44600000000000001</c:v>
                      </c:pt>
                      <c:pt idx="107">
                        <c:v>0.59099999999999997</c:v>
                      </c:pt>
                      <c:pt idx="108">
                        <c:v>0.40500000000000003</c:v>
                      </c:pt>
                      <c:pt idx="109">
                        <c:v>0.61299999999999999</c:v>
                      </c:pt>
                      <c:pt idx="110">
                        <c:v>0.67500000000000004</c:v>
                      </c:pt>
                      <c:pt idx="111">
                        <c:v>0.60499999999999998</c:v>
                      </c:pt>
                      <c:pt idx="112">
                        <c:v>0.442</c:v>
                      </c:pt>
                      <c:pt idx="113">
                        <c:v>0.61399999999999999</c:v>
                      </c:pt>
                      <c:pt idx="114">
                        <c:v>0.47599999999999998</c:v>
                      </c:pt>
                      <c:pt idx="115">
                        <c:v>0.53900000000000003</c:v>
                      </c:pt>
                      <c:pt idx="116">
                        <c:v>0.34300000000000003</c:v>
                      </c:pt>
                      <c:pt idx="117">
                        <c:v>0.54200000000000004</c:v>
                      </c:pt>
                      <c:pt idx="118">
                        <c:v>0.42899999999999999</c:v>
                      </c:pt>
                      <c:pt idx="119">
                        <c:v>0.56200000000000006</c:v>
                      </c:pt>
                      <c:pt idx="120">
                        <c:v>0.45900000000000002</c:v>
                      </c:pt>
                      <c:pt idx="121">
                        <c:v>0.57299999999999995</c:v>
                      </c:pt>
                      <c:pt idx="122">
                        <c:v>0.42799999999999999</c:v>
                      </c:pt>
                      <c:pt idx="123">
                        <c:v>0.498</c:v>
                      </c:pt>
                      <c:pt idx="124">
                        <c:v>0.45400000000000001</c:v>
                      </c:pt>
                      <c:pt idx="125">
                        <c:v>0.66400000000000003</c:v>
                      </c:pt>
                      <c:pt idx="126">
                        <c:v>0.48699999999999999</c:v>
                      </c:pt>
                      <c:pt idx="127">
                        <c:v>0.59099999999999997</c:v>
                      </c:pt>
                      <c:pt idx="128">
                        <c:v>0.51700000000000002</c:v>
                      </c:pt>
                      <c:pt idx="129">
                        <c:v>0.54900000000000004</c:v>
                      </c:pt>
                      <c:pt idx="130">
                        <c:v>0.52600000000000002</c:v>
                      </c:pt>
                      <c:pt idx="131">
                        <c:v>0.502</c:v>
                      </c:pt>
                      <c:pt idx="132">
                        <c:v>0.57499999999999996</c:v>
                      </c:pt>
                      <c:pt idx="133">
                        <c:v>0.48099999999999998</c:v>
                      </c:pt>
                      <c:pt idx="134">
                        <c:v>0.46800000000000003</c:v>
                      </c:pt>
                      <c:pt idx="135">
                        <c:v>0.50900000000000001</c:v>
                      </c:pt>
                      <c:pt idx="136">
                        <c:v>0.67</c:v>
                      </c:pt>
                      <c:pt idx="137">
                        <c:v>0.70099999999999996</c:v>
                      </c:pt>
                      <c:pt idx="138">
                        <c:v>0.53</c:v>
                      </c:pt>
                      <c:pt idx="139">
                        <c:v>0.65900000000000003</c:v>
                      </c:pt>
                      <c:pt idx="140">
                        <c:v>0.52700000000000002</c:v>
                      </c:pt>
                      <c:pt idx="141">
                        <c:v>0.746</c:v>
                      </c:pt>
                      <c:pt idx="142">
                        <c:v>0.56999999999999995</c:v>
                      </c:pt>
                      <c:pt idx="143">
                        <c:v>0.67700000000000005</c:v>
                      </c:pt>
                      <c:pt idx="144">
                        <c:v>0.69199999999999995</c:v>
                      </c:pt>
                      <c:pt idx="145">
                        <c:v>0.75900000000000001</c:v>
                      </c:pt>
                      <c:pt idx="146">
                        <c:v>0.58599999999999997</c:v>
                      </c:pt>
                      <c:pt idx="147">
                        <c:v>0.60799999999999998</c:v>
                      </c:pt>
                      <c:pt idx="148">
                        <c:v>0.53600000000000003</c:v>
                      </c:pt>
                      <c:pt idx="149">
                        <c:v>0.61899999999999999</c:v>
                      </c:pt>
                      <c:pt idx="150">
                        <c:v>0.495</c:v>
                      </c:pt>
                    </c:numCache>
                  </c:numRef>
                </c:yVal>
                <c:smooth val="1"/>
                <c:extLst>
                  <c:ext xmlns:c16="http://schemas.microsoft.com/office/drawing/2014/chart" uri="{C3380CC4-5D6E-409C-BE32-E72D297353CC}">
                    <c16:uniqueId val="{00000004-44E7-43CD-AEDD-AE0828640A56}"/>
                  </c:ext>
                </c:extLst>
              </c15:ser>
            </c15:filteredScatterSeries>
            <c15:filteredScatterSeries>
              <c15:ser>
                <c:idx val="3"/>
                <c:order val="4"/>
                <c:tx>
                  <c:v>25% SiC 2h</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'Comparison SiC'!$A$3:$A$753</c15:sqref>
                        </c15:formulaRef>
                      </c:ext>
                    </c:extLst>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extLst xmlns:c15="http://schemas.microsoft.com/office/drawing/2012/chart">
                      <c:ext xmlns:c15="http://schemas.microsoft.com/office/drawing/2012/chart" uri="{02D57815-91ED-43cb-92C2-25804820EDAC}">
                        <c15:formulaRef>
                          <c15:sqref>'Comparison SiC'!$I$3:$I$753</c15:sqref>
                        </c15:formulaRef>
                      </c:ext>
                    </c:extLst>
                    <c:numCache>
                      <c:formatCode>General</c:formatCode>
                      <c:ptCount val="151"/>
                      <c:pt idx="0">
                        <c:v>0.122</c:v>
                      </c:pt>
                      <c:pt idx="1">
                        <c:v>0.123</c:v>
                      </c:pt>
                      <c:pt idx="2">
                        <c:v>0.13800000000000001</c:v>
                      </c:pt>
                      <c:pt idx="3">
                        <c:v>0.122</c:v>
                      </c:pt>
                      <c:pt idx="4">
                        <c:v>0.14299999999999999</c:v>
                      </c:pt>
                      <c:pt idx="5">
                        <c:v>0.129</c:v>
                      </c:pt>
                      <c:pt idx="6">
                        <c:v>0.16200000000000001</c:v>
                      </c:pt>
                      <c:pt idx="7">
                        <c:v>0.129</c:v>
                      </c:pt>
                      <c:pt idx="8">
                        <c:v>0.23499999999999999</c:v>
                      </c:pt>
                      <c:pt idx="9">
                        <c:v>0.13400000000000001</c:v>
                      </c:pt>
                      <c:pt idx="10">
                        <c:v>0.318</c:v>
                      </c:pt>
                      <c:pt idx="11">
                        <c:v>0.13300000000000001</c:v>
                      </c:pt>
                      <c:pt idx="12">
                        <c:v>0.31</c:v>
                      </c:pt>
                      <c:pt idx="13">
                        <c:v>0.19500000000000001</c:v>
                      </c:pt>
                      <c:pt idx="14">
                        <c:v>0.24199999999999999</c:v>
                      </c:pt>
                      <c:pt idx="15">
                        <c:v>0.25900000000000001</c:v>
                      </c:pt>
                      <c:pt idx="16">
                        <c:v>0.217</c:v>
                      </c:pt>
                      <c:pt idx="17">
                        <c:v>0.25900000000000001</c:v>
                      </c:pt>
                      <c:pt idx="18">
                        <c:v>0.312</c:v>
                      </c:pt>
                      <c:pt idx="19">
                        <c:v>0.29499999999999998</c:v>
                      </c:pt>
                      <c:pt idx="20">
                        <c:v>0.38500000000000001</c:v>
                      </c:pt>
                      <c:pt idx="21">
                        <c:v>0.318</c:v>
                      </c:pt>
                      <c:pt idx="22">
                        <c:v>0.39700000000000002</c:v>
                      </c:pt>
                      <c:pt idx="23">
                        <c:v>0.28199999999999997</c:v>
                      </c:pt>
                      <c:pt idx="24">
                        <c:v>0.41099999999999998</c:v>
                      </c:pt>
                      <c:pt idx="25">
                        <c:v>0.30499999999999999</c:v>
                      </c:pt>
                      <c:pt idx="26">
                        <c:v>0.36699999999999999</c:v>
                      </c:pt>
                      <c:pt idx="27">
                        <c:v>0.35</c:v>
                      </c:pt>
                      <c:pt idx="28">
                        <c:v>0.374</c:v>
                      </c:pt>
                      <c:pt idx="29">
                        <c:v>0.40799999999999997</c:v>
                      </c:pt>
                      <c:pt idx="30">
                        <c:v>0.372</c:v>
                      </c:pt>
                      <c:pt idx="31">
                        <c:v>0.42699999999999999</c:v>
                      </c:pt>
                      <c:pt idx="32">
                        <c:v>0.41599999999999998</c:v>
                      </c:pt>
                      <c:pt idx="33">
                        <c:v>0.38900000000000001</c:v>
                      </c:pt>
                      <c:pt idx="34">
                        <c:v>0.39700000000000002</c:v>
                      </c:pt>
                      <c:pt idx="35">
                        <c:v>0.42499999999999999</c:v>
                      </c:pt>
                      <c:pt idx="36">
                        <c:v>0.38900000000000001</c:v>
                      </c:pt>
                      <c:pt idx="37">
                        <c:v>0.34499999999999997</c:v>
                      </c:pt>
                      <c:pt idx="38">
                        <c:v>0.38</c:v>
                      </c:pt>
                      <c:pt idx="39">
                        <c:v>0.47599999999999998</c:v>
                      </c:pt>
                      <c:pt idx="40">
                        <c:v>0.45900000000000002</c:v>
                      </c:pt>
                      <c:pt idx="41">
                        <c:v>0.499</c:v>
                      </c:pt>
                      <c:pt idx="42">
                        <c:v>0.39900000000000002</c:v>
                      </c:pt>
                      <c:pt idx="43">
                        <c:v>0.49</c:v>
                      </c:pt>
                      <c:pt idx="44">
                        <c:v>0.40600000000000003</c:v>
                      </c:pt>
                      <c:pt idx="45">
                        <c:v>0.51100000000000001</c:v>
                      </c:pt>
                      <c:pt idx="46">
                        <c:v>0.437</c:v>
                      </c:pt>
                      <c:pt idx="47">
                        <c:v>0.48</c:v>
                      </c:pt>
                      <c:pt idx="48">
                        <c:v>0.26800000000000002</c:v>
                      </c:pt>
                      <c:pt idx="49">
                        <c:v>0.49399999999999999</c:v>
                      </c:pt>
                      <c:pt idx="50">
                        <c:v>0.39700000000000002</c:v>
                      </c:pt>
                      <c:pt idx="51">
                        <c:v>0.54</c:v>
                      </c:pt>
                      <c:pt idx="52">
                        <c:v>0.42899999999999999</c:v>
                      </c:pt>
                      <c:pt idx="53">
                        <c:v>0.49399999999999999</c:v>
                      </c:pt>
                      <c:pt idx="54">
                        <c:v>0.42099999999999999</c:v>
                      </c:pt>
                      <c:pt idx="55">
                        <c:v>0.47199999999999998</c:v>
                      </c:pt>
                      <c:pt idx="56">
                        <c:v>0.41199999999999998</c:v>
                      </c:pt>
                      <c:pt idx="57">
                        <c:v>0.47299999999999998</c:v>
                      </c:pt>
                      <c:pt idx="58">
                        <c:v>0.39800000000000002</c:v>
                      </c:pt>
                      <c:pt idx="59">
                        <c:v>0.48199999999999998</c:v>
                      </c:pt>
                      <c:pt idx="60">
                        <c:v>0.39900000000000002</c:v>
                      </c:pt>
                      <c:pt idx="61">
                        <c:v>0.49399999999999999</c:v>
                      </c:pt>
                      <c:pt idx="62">
                        <c:v>0.437</c:v>
                      </c:pt>
                      <c:pt idx="63">
                        <c:v>0.48199999999999998</c:v>
                      </c:pt>
                      <c:pt idx="64">
                        <c:v>0.432</c:v>
                      </c:pt>
                      <c:pt idx="65">
                        <c:v>0.48899999999999999</c:v>
                      </c:pt>
                      <c:pt idx="66">
                        <c:v>0.42099999999999999</c:v>
                      </c:pt>
                      <c:pt idx="67">
                        <c:v>0.48099999999999998</c:v>
                      </c:pt>
                      <c:pt idx="68">
                        <c:v>0.41899999999999998</c:v>
                      </c:pt>
                      <c:pt idx="69">
                        <c:v>0.45400000000000001</c:v>
                      </c:pt>
                      <c:pt idx="70">
                        <c:v>0.40300000000000002</c:v>
                      </c:pt>
                      <c:pt idx="71">
                        <c:v>0.45900000000000002</c:v>
                      </c:pt>
                      <c:pt idx="72">
                        <c:v>0.41499999999999998</c:v>
                      </c:pt>
                      <c:pt idx="73">
                        <c:v>0.47399999999999998</c:v>
                      </c:pt>
                      <c:pt idx="74">
                        <c:v>0.44500000000000001</c:v>
                      </c:pt>
                      <c:pt idx="75">
                        <c:v>0.48899999999999999</c:v>
                      </c:pt>
                      <c:pt idx="76">
                        <c:v>0.42699999999999999</c:v>
                      </c:pt>
                      <c:pt idx="77">
                        <c:v>0.47099999999999997</c:v>
                      </c:pt>
                      <c:pt idx="78">
                        <c:v>0.434</c:v>
                      </c:pt>
                      <c:pt idx="79">
                        <c:v>0.48</c:v>
                      </c:pt>
                      <c:pt idx="80">
                        <c:v>0.44</c:v>
                      </c:pt>
                      <c:pt idx="81">
                        <c:v>0.45100000000000001</c:v>
                      </c:pt>
                      <c:pt idx="82">
                        <c:v>0.45200000000000001</c:v>
                      </c:pt>
                      <c:pt idx="83">
                        <c:v>0.48</c:v>
                      </c:pt>
                      <c:pt idx="84">
                        <c:v>0.438</c:v>
                      </c:pt>
                      <c:pt idx="85">
                        <c:v>0.46</c:v>
                      </c:pt>
                      <c:pt idx="86">
                        <c:v>0.44600000000000001</c:v>
                      </c:pt>
                      <c:pt idx="87">
                        <c:v>0.44600000000000001</c:v>
                      </c:pt>
                      <c:pt idx="88">
                        <c:v>0.441</c:v>
                      </c:pt>
                      <c:pt idx="89">
                        <c:v>0.45900000000000002</c:v>
                      </c:pt>
                      <c:pt idx="90">
                        <c:v>0.42899999999999999</c:v>
                      </c:pt>
                      <c:pt idx="91">
                        <c:v>0.48199999999999998</c:v>
                      </c:pt>
                      <c:pt idx="92">
                        <c:v>0.436</c:v>
                      </c:pt>
                      <c:pt idx="93">
                        <c:v>0.48</c:v>
                      </c:pt>
                      <c:pt idx="94">
                        <c:v>0.42699999999999999</c:v>
                      </c:pt>
                      <c:pt idx="95">
                        <c:v>0.46700000000000003</c:v>
                      </c:pt>
                      <c:pt idx="96">
                        <c:v>0.432</c:v>
                      </c:pt>
                      <c:pt idx="97">
                        <c:v>0.45</c:v>
                      </c:pt>
                      <c:pt idx="98">
                        <c:v>0.443</c:v>
                      </c:pt>
                      <c:pt idx="99">
                        <c:v>0.46</c:v>
                      </c:pt>
                      <c:pt idx="100">
                        <c:v>0.41199999999999998</c:v>
                      </c:pt>
                      <c:pt idx="101">
                        <c:v>0.432</c:v>
                      </c:pt>
                      <c:pt idx="102">
                        <c:v>0.45</c:v>
                      </c:pt>
                      <c:pt idx="103">
                        <c:v>0.38400000000000001</c:v>
                      </c:pt>
                      <c:pt idx="104">
                        <c:v>0.443</c:v>
                      </c:pt>
                      <c:pt idx="105">
                        <c:v>0.433</c:v>
                      </c:pt>
                      <c:pt idx="106">
                        <c:v>0.42499999999999999</c:v>
                      </c:pt>
                      <c:pt idx="107">
                        <c:v>0.436</c:v>
                      </c:pt>
                      <c:pt idx="108">
                        <c:v>0.443</c:v>
                      </c:pt>
                      <c:pt idx="109">
                        <c:v>0.437</c:v>
                      </c:pt>
                      <c:pt idx="110">
                        <c:v>0.45500000000000002</c:v>
                      </c:pt>
                      <c:pt idx="111">
                        <c:v>0.42899999999999999</c:v>
                      </c:pt>
                      <c:pt idx="112">
                        <c:v>0.45900000000000002</c:v>
                      </c:pt>
                      <c:pt idx="113">
                        <c:v>0.442</c:v>
                      </c:pt>
                      <c:pt idx="114">
                        <c:v>0.46100000000000002</c:v>
                      </c:pt>
                      <c:pt idx="115">
                        <c:v>0.46800000000000003</c:v>
                      </c:pt>
                      <c:pt idx="116">
                        <c:v>0.45600000000000002</c:v>
                      </c:pt>
                      <c:pt idx="117">
                        <c:v>0.45900000000000002</c:v>
                      </c:pt>
                      <c:pt idx="118">
                        <c:v>0.434</c:v>
                      </c:pt>
                      <c:pt idx="119">
                        <c:v>0.443</c:v>
                      </c:pt>
                      <c:pt idx="120">
                        <c:v>0.436</c:v>
                      </c:pt>
                      <c:pt idx="121">
                        <c:v>0.46700000000000003</c:v>
                      </c:pt>
                      <c:pt idx="122">
                        <c:v>0.41799999999999998</c:v>
                      </c:pt>
                      <c:pt idx="123">
                        <c:v>0.46400000000000002</c:v>
                      </c:pt>
                      <c:pt idx="124">
                        <c:v>0.42099999999999999</c:v>
                      </c:pt>
                      <c:pt idx="125">
                        <c:v>0.46800000000000003</c:v>
                      </c:pt>
                      <c:pt idx="126">
                        <c:v>0.42499999999999999</c:v>
                      </c:pt>
                      <c:pt idx="127">
                        <c:v>0.49</c:v>
                      </c:pt>
                      <c:pt idx="128">
                        <c:v>0.436</c:v>
                      </c:pt>
                      <c:pt idx="129">
                        <c:v>0.46</c:v>
                      </c:pt>
                      <c:pt idx="130">
                        <c:v>0.41799999999999998</c:v>
                      </c:pt>
                      <c:pt idx="131">
                        <c:v>0.47699999999999998</c:v>
                      </c:pt>
                      <c:pt idx="132">
                        <c:v>0.44600000000000001</c:v>
                      </c:pt>
                      <c:pt idx="133">
                        <c:v>0.44500000000000001</c:v>
                      </c:pt>
                      <c:pt idx="134">
                        <c:v>0.39400000000000002</c:v>
                      </c:pt>
                      <c:pt idx="135">
                        <c:v>0.436</c:v>
                      </c:pt>
                      <c:pt idx="136">
                        <c:v>0.45100000000000001</c:v>
                      </c:pt>
                      <c:pt idx="137">
                        <c:v>0.46300000000000002</c:v>
                      </c:pt>
                      <c:pt idx="138">
                        <c:v>0.42699999999999999</c:v>
                      </c:pt>
                      <c:pt idx="139">
                        <c:v>0.45800000000000002</c:v>
                      </c:pt>
                      <c:pt idx="140">
                        <c:v>0.433</c:v>
                      </c:pt>
                      <c:pt idx="141">
                        <c:v>0.47199999999999998</c:v>
                      </c:pt>
                      <c:pt idx="142">
                        <c:v>0.45100000000000001</c:v>
                      </c:pt>
                      <c:pt idx="143">
                        <c:v>0.40500000000000003</c:v>
                      </c:pt>
                      <c:pt idx="144">
                        <c:v>0.42499999999999999</c:v>
                      </c:pt>
                      <c:pt idx="145">
                        <c:v>0.47599999999999998</c:v>
                      </c:pt>
                      <c:pt idx="146">
                        <c:v>0.41399999999999998</c:v>
                      </c:pt>
                      <c:pt idx="147">
                        <c:v>0.441</c:v>
                      </c:pt>
                      <c:pt idx="148">
                        <c:v>0.44700000000000001</c:v>
                      </c:pt>
                      <c:pt idx="149">
                        <c:v>0.46700000000000003</c:v>
                      </c:pt>
                      <c:pt idx="150">
                        <c:v>0.45600000000000002</c:v>
                      </c:pt>
                    </c:numCache>
                  </c:numRef>
                </c:yVal>
                <c:smooth val="1"/>
                <c:extLst xmlns:c15="http://schemas.microsoft.com/office/drawing/2012/chart">
                  <c:ext xmlns:c16="http://schemas.microsoft.com/office/drawing/2014/chart" uri="{C3380CC4-5D6E-409C-BE32-E72D297353CC}">
                    <c16:uniqueId val="{00000005-44E7-43CD-AEDD-AE0828640A56}"/>
                  </c:ext>
                </c:extLst>
              </c15:ser>
            </c15:filteredScatterSeries>
          </c:ext>
        </c:extLst>
      </c:scatterChart>
      <c:valAx>
        <c:axId val="691434216"/>
        <c:scaling>
          <c:orientation val="minMax"/>
        </c:scaling>
        <c:delete val="0"/>
        <c:axPos val="b"/>
        <c:majorGridlines>
          <c:spPr>
            <a:ln w="3175" cap="flat" cmpd="sng" algn="ctr">
              <a:solidFill>
                <a:schemeClr val="bg1">
                  <a:lumMod val="95000"/>
                </a:schemeClr>
              </a:solidFill>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GB" sz="1200" b="1">
                    <a:solidFill>
                      <a:sysClr val="windowText" lastClr="000000"/>
                    </a:solidFill>
                  </a:rPr>
                  <a:t>N</a:t>
                </a:r>
                <a:r>
                  <a:rPr lang="en-GB" sz="1200" b="1" baseline="30000">
                    <a:solidFill>
                      <a:sysClr val="windowText" lastClr="000000"/>
                    </a:solidFill>
                  </a:rPr>
                  <a:t>o</a:t>
                </a:r>
                <a:r>
                  <a:rPr lang="en-GB" sz="1200" b="1" baseline="0">
                    <a:solidFill>
                      <a:sysClr val="windowText" lastClr="000000"/>
                    </a:solidFill>
                  </a:rPr>
                  <a:t> of cycles</a:t>
                </a:r>
                <a:endParaRPr lang="en-GB" sz="1200" b="1">
                  <a:solidFill>
                    <a:sysClr val="windowText" lastClr="000000"/>
                  </a:solidFill>
                </a:endParaRPr>
              </a:p>
            </c:rich>
          </c:tx>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691435528"/>
        <c:crosses val="autoZero"/>
        <c:crossBetween val="midCat"/>
      </c:valAx>
      <c:valAx>
        <c:axId val="691435528"/>
        <c:scaling>
          <c:orientation val="minMax"/>
        </c:scaling>
        <c:delete val="0"/>
        <c:axPos val="l"/>
        <c:majorGridlines>
          <c:spPr>
            <a:ln w="317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GB" sz="1200" b="1">
                    <a:solidFill>
                      <a:sysClr val="windowText" lastClr="000000"/>
                    </a:solidFill>
                  </a:rPr>
                  <a:t>Coefficient of Friction</a:t>
                </a:r>
              </a:p>
            </c:rich>
          </c:tx>
          <c:layout>
            <c:manualLayout>
              <c:xMode val="edge"/>
              <c:yMode val="edge"/>
              <c:x val="2.6567409515810939E-2"/>
              <c:y val="0.2162072552856561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691434216"/>
        <c:crosses val="autoZero"/>
        <c:crossBetween val="midCat"/>
      </c:valAx>
      <c:spPr>
        <a:noFill/>
        <a:ln>
          <a:noFill/>
        </a:ln>
        <a:effectLst/>
      </c:spPr>
    </c:plotArea>
    <c:legend>
      <c:legendPos val="t"/>
      <c:layout>
        <c:manualLayout>
          <c:xMode val="edge"/>
          <c:yMode val="edge"/>
          <c:x val="0.77922968956541772"/>
          <c:y val="2.6880027784968782E-2"/>
          <c:w val="0.17071378993864539"/>
          <c:h val="0.21527144210098101"/>
        </c:manualLayout>
      </c:layout>
      <c:overlay val="0"/>
      <c:spPr>
        <a:noFill/>
        <a:ln>
          <a:solidFill>
            <a:sysClr val="windowText" lastClr="000000"/>
          </a:solid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368195567482313"/>
          <c:y val="0.19765619329738124"/>
          <c:w val="0.82338076574508912"/>
          <c:h val="0.64722924103940382"/>
        </c:manualLayout>
      </c:layout>
      <c:scatterChart>
        <c:scatterStyle val="smoothMarker"/>
        <c:varyColors val="0"/>
        <c:ser>
          <c:idx val="4"/>
          <c:order val="0"/>
          <c:tx>
            <c:v>IN625</c:v>
          </c:tx>
          <c:spPr>
            <a:ln>
              <a:solidFill>
                <a:schemeClr val="accent1">
                  <a:lumMod val="75000"/>
                </a:schemeClr>
              </a:solidFill>
            </a:ln>
          </c:spPr>
          <c:marker>
            <c:symbol val="none"/>
          </c:marker>
          <c:xVal>
            <c:numRef>
              <c:f>'Comparison SiC'!$A$3:$A$753</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SiC'!$C$3:$C$753</c:f>
              <c:numCache>
                <c:formatCode>General</c:formatCode>
                <c:ptCount val="151"/>
                <c:pt idx="0">
                  <c:v>0.497959184</c:v>
                </c:pt>
                <c:pt idx="1">
                  <c:v>0.96785714300000003</c:v>
                </c:pt>
                <c:pt idx="2">
                  <c:v>0.82040816299999997</c:v>
                </c:pt>
                <c:pt idx="3">
                  <c:v>0.84132653099999999</c:v>
                </c:pt>
                <c:pt idx="4">
                  <c:v>0.68469387800000003</c:v>
                </c:pt>
                <c:pt idx="5">
                  <c:v>0.70918367299999996</c:v>
                </c:pt>
                <c:pt idx="6">
                  <c:v>0.57448979600000005</c:v>
                </c:pt>
                <c:pt idx="7">
                  <c:v>0.67040816299999995</c:v>
                </c:pt>
                <c:pt idx="8">
                  <c:v>0.61734693900000004</c:v>
                </c:pt>
                <c:pt idx="9">
                  <c:v>0.533163265</c:v>
                </c:pt>
                <c:pt idx="10">
                  <c:v>0.70765306100000003</c:v>
                </c:pt>
                <c:pt idx="11">
                  <c:v>0.60561224499999999</c:v>
                </c:pt>
                <c:pt idx="12">
                  <c:v>0.51632653100000003</c:v>
                </c:pt>
                <c:pt idx="13">
                  <c:v>0.58367346899999994</c:v>
                </c:pt>
                <c:pt idx="14">
                  <c:v>0.46581632699999997</c:v>
                </c:pt>
                <c:pt idx="15">
                  <c:v>0.80765306100000001</c:v>
                </c:pt>
                <c:pt idx="16">
                  <c:v>0.55000000000000004</c:v>
                </c:pt>
                <c:pt idx="17">
                  <c:v>0.614795918</c:v>
                </c:pt>
                <c:pt idx="18">
                  <c:v>0.57448979600000005</c:v>
                </c:pt>
                <c:pt idx="19">
                  <c:v>0.67959183700000003</c:v>
                </c:pt>
                <c:pt idx="20">
                  <c:v>0.64183673500000005</c:v>
                </c:pt>
                <c:pt idx="21">
                  <c:v>0.64693877600000005</c:v>
                </c:pt>
                <c:pt idx="22">
                  <c:v>0.71581632699999997</c:v>
                </c:pt>
                <c:pt idx="23">
                  <c:v>0.75204081599999995</c:v>
                </c:pt>
                <c:pt idx="24">
                  <c:v>0.63265306099999996</c:v>
                </c:pt>
                <c:pt idx="25">
                  <c:v>0.53979591800000004</c:v>
                </c:pt>
                <c:pt idx="26">
                  <c:v>0.65867346900000001</c:v>
                </c:pt>
                <c:pt idx="27">
                  <c:v>0.67551020399999995</c:v>
                </c:pt>
                <c:pt idx="28">
                  <c:v>0.610714286</c:v>
                </c:pt>
                <c:pt idx="29">
                  <c:v>0.62755101999999996</c:v>
                </c:pt>
                <c:pt idx="30">
                  <c:v>0.67142857099999997</c:v>
                </c:pt>
                <c:pt idx="31">
                  <c:v>0.48418367299999998</c:v>
                </c:pt>
                <c:pt idx="32">
                  <c:v>0.60408163299999995</c:v>
                </c:pt>
                <c:pt idx="33">
                  <c:v>0.51122449000000003</c:v>
                </c:pt>
                <c:pt idx="34">
                  <c:v>0.58112244899999999</c:v>
                </c:pt>
                <c:pt idx="35">
                  <c:v>0.60969387799999997</c:v>
                </c:pt>
                <c:pt idx="36">
                  <c:v>0.60561224499999999</c:v>
                </c:pt>
                <c:pt idx="37">
                  <c:v>0.68571428599999995</c:v>
                </c:pt>
                <c:pt idx="38">
                  <c:v>0.543367347</c:v>
                </c:pt>
                <c:pt idx="39">
                  <c:v>0.69336734700000002</c:v>
                </c:pt>
                <c:pt idx="40">
                  <c:v>0.55765306100000001</c:v>
                </c:pt>
                <c:pt idx="41">
                  <c:v>0.706632653</c:v>
                </c:pt>
                <c:pt idx="42">
                  <c:v>0.70918367299999996</c:v>
                </c:pt>
                <c:pt idx="43">
                  <c:v>0.64693877600000005</c:v>
                </c:pt>
                <c:pt idx="44">
                  <c:v>0.72857142900000005</c:v>
                </c:pt>
                <c:pt idx="45">
                  <c:v>0.59132653099999999</c:v>
                </c:pt>
                <c:pt idx="46">
                  <c:v>0.50102040800000003</c:v>
                </c:pt>
                <c:pt idx="47">
                  <c:v>0.59795918400000003</c:v>
                </c:pt>
                <c:pt idx="48">
                  <c:v>0.66530612200000006</c:v>
                </c:pt>
                <c:pt idx="49">
                  <c:v>0.68469387800000003</c:v>
                </c:pt>
                <c:pt idx="50">
                  <c:v>0.55255102</c:v>
                </c:pt>
                <c:pt idx="51">
                  <c:v>0.67142857099999997</c:v>
                </c:pt>
                <c:pt idx="52">
                  <c:v>0.66632653100000006</c:v>
                </c:pt>
                <c:pt idx="53">
                  <c:v>0.64693877600000005</c:v>
                </c:pt>
                <c:pt idx="54">
                  <c:v>0.52040816300000003</c:v>
                </c:pt>
                <c:pt idx="55">
                  <c:v>0.721938776</c:v>
                </c:pt>
                <c:pt idx="56">
                  <c:v>0.67295918399999999</c:v>
                </c:pt>
                <c:pt idx="57">
                  <c:v>0.66632653100000006</c:v>
                </c:pt>
                <c:pt idx="58">
                  <c:v>0.63163265300000004</c:v>
                </c:pt>
                <c:pt idx="59">
                  <c:v>0.67142857099999997</c:v>
                </c:pt>
                <c:pt idx="60">
                  <c:v>0.51122449000000003</c:v>
                </c:pt>
                <c:pt idx="61">
                  <c:v>0.74132653100000001</c:v>
                </c:pt>
                <c:pt idx="62">
                  <c:v>0.51224489799999995</c:v>
                </c:pt>
                <c:pt idx="63">
                  <c:v>0.62653061200000004</c:v>
                </c:pt>
                <c:pt idx="64">
                  <c:v>0.74132653100000001</c:v>
                </c:pt>
                <c:pt idx="65">
                  <c:v>0.60153061200000002</c:v>
                </c:pt>
                <c:pt idx="66">
                  <c:v>0.716836735</c:v>
                </c:pt>
                <c:pt idx="67">
                  <c:v>0.73520408199999998</c:v>
                </c:pt>
                <c:pt idx="68">
                  <c:v>0.76071428600000002</c:v>
                </c:pt>
                <c:pt idx="69">
                  <c:v>0.610714286</c:v>
                </c:pt>
                <c:pt idx="70">
                  <c:v>0.61224489800000004</c:v>
                </c:pt>
                <c:pt idx="71">
                  <c:v>0.68469387800000003</c:v>
                </c:pt>
                <c:pt idx="72">
                  <c:v>0.44795918400000001</c:v>
                </c:pt>
                <c:pt idx="73">
                  <c:v>0.73877550999999997</c:v>
                </c:pt>
                <c:pt idx="74">
                  <c:v>0.68571428599999995</c:v>
                </c:pt>
                <c:pt idx="75">
                  <c:v>0.74132653100000001</c:v>
                </c:pt>
                <c:pt idx="76">
                  <c:v>0.53418367300000003</c:v>
                </c:pt>
                <c:pt idx="77">
                  <c:v>0.74285714300000005</c:v>
                </c:pt>
                <c:pt idx="78">
                  <c:v>0.716836735</c:v>
                </c:pt>
                <c:pt idx="79">
                  <c:v>0.619897959</c:v>
                </c:pt>
                <c:pt idx="80">
                  <c:v>0.67142857099999997</c:v>
                </c:pt>
                <c:pt idx="81">
                  <c:v>0.720918367</c:v>
                </c:pt>
                <c:pt idx="82">
                  <c:v>0.67040816299999995</c:v>
                </c:pt>
                <c:pt idx="83">
                  <c:v>0.701530612</c:v>
                </c:pt>
                <c:pt idx="84">
                  <c:v>0.57346938800000002</c:v>
                </c:pt>
                <c:pt idx="85">
                  <c:v>0.72959183699999997</c:v>
                </c:pt>
                <c:pt idx="86">
                  <c:v>0.67959183700000003</c:v>
                </c:pt>
                <c:pt idx="87">
                  <c:v>0.68724489799999999</c:v>
                </c:pt>
                <c:pt idx="88">
                  <c:v>0.533163265</c:v>
                </c:pt>
                <c:pt idx="89">
                  <c:v>0.54234693899999997</c:v>
                </c:pt>
                <c:pt idx="90">
                  <c:v>0.74132653100000001</c:v>
                </c:pt>
                <c:pt idx="91">
                  <c:v>0.634183673</c:v>
                </c:pt>
                <c:pt idx="92">
                  <c:v>0.57346938800000002</c:v>
                </c:pt>
                <c:pt idx="93">
                  <c:v>0.75561224500000002</c:v>
                </c:pt>
                <c:pt idx="94">
                  <c:v>0.64948979600000001</c:v>
                </c:pt>
                <c:pt idx="95">
                  <c:v>0.63673469400000005</c:v>
                </c:pt>
                <c:pt idx="96">
                  <c:v>0.68826530600000002</c:v>
                </c:pt>
                <c:pt idx="97">
                  <c:v>0.65459183700000001</c:v>
                </c:pt>
                <c:pt idx="98">
                  <c:v>0.67959183700000003</c:v>
                </c:pt>
                <c:pt idx="99">
                  <c:v>0.78520408200000003</c:v>
                </c:pt>
                <c:pt idx="100">
                  <c:v>0.52653061199999995</c:v>
                </c:pt>
                <c:pt idx="101">
                  <c:v>0.71581632699999997</c:v>
                </c:pt>
                <c:pt idx="102">
                  <c:v>0.74897959199999997</c:v>
                </c:pt>
                <c:pt idx="103">
                  <c:v>0.70255102000000003</c:v>
                </c:pt>
                <c:pt idx="104">
                  <c:v>0.61224489800000004</c:v>
                </c:pt>
                <c:pt idx="105">
                  <c:v>0.72346938800000005</c:v>
                </c:pt>
                <c:pt idx="106">
                  <c:v>0.75816326499999998</c:v>
                </c:pt>
                <c:pt idx="107">
                  <c:v>0.75051020400000001</c:v>
                </c:pt>
                <c:pt idx="108">
                  <c:v>0.61836734699999996</c:v>
                </c:pt>
                <c:pt idx="109">
                  <c:v>0.634183673</c:v>
                </c:pt>
                <c:pt idx="110">
                  <c:v>0.62346938799999996</c:v>
                </c:pt>
                <c:pt idx="111">
                  <c:v>0.73775510200000005</c:v>
                </c:pt>
                <c:pt idx="112">
                  <c:v>0.67295918399999999</c:v>
                </c:pt>
                <c:pt idx="113">
                  <c:v>0.71836734700000004</c:v>
                </c:pt>
                <c:pt idx="114">
                  <c:v>0.701530612</c:v>
                </c:pt>
                <c:pt idx="115">
                  <c:v>0.56275510200000001</c:v>
                </c:pt>
                <c:pt idx="116">
                  <c:v>0.74795918400000005</c:v>
                </c:pt>
                <c:pt idx="117">
                  <c:v>0.66785714299999999</c:v>
                </c:pt>
                <c:pt idx="118">
                  <c:v>0.64948979600000001</c:v>
                </c:pt>
                <c:pt idx="119">
                  <c:v>0.60306122399999995</c:v>
                </c:pt>
                <c:pt idx="120">
                  <c:v>0.59897959199999995</c:v>
                </c:pt>
                <c:pt idx="121">
                  <c:v>0.61224489800000004</c:v>
                </c:pt>
                <c:pt idx="122">
                  <c:v>0.69234693899999999</c:v>
                </c:pt>
                <c:pt idx="123">
                  <c:v>0.60561224499999999</c:v>
                </c:pt>
                <c:pt idx="124">
                  <c:v>0.60051020399999999</c:v>
                </c:pt>
                <c:pt idx="125">
                  <c:v>0.72346938800000005</c:v>
                </c:pt>
                <c:pt idx="126">
                  <c:v>0.65204081599999997</c:v>
                </c:pt>
                <c:pt idx="127">
                  <c:v>0.65459183700000001</c:v>
                </c:pt>
                <c:pt idx="128">
                  <c:v>0.52295918399999997</c:v>
                </c:pt>
                <c:pt idx="129">
                  <c:v>0.65612244900000005</c:v>
                </c:pt>
                <c:pt idx="130">
                  <c:v>0.64948979600000001</c:v>
                </c:pt>
                <c:pt idx="131">
                  <c:v>0.66122449000000005</c:v>
                </c:pt>
                <c:pt idx="132">
                  <c:v>0.57193877599999998</c:v>
                </c:pt>
                <c:pt idx="133">
                  <c:v>0.61224489800000004</c:v>
                </c:pt>
                <c:pt idx="134">
                  <c:v>0.67142857099999997</c:v>
                </c:pt>
                <c:pt idx="135">
                  <c:v>0.58112244899999999</c:v>
                </c:pt>
                <c:pt idx="136">
                  <c:v>0.59897959199999995</c:v>
                </c:pt>
                <c:pt idx="137">
                  <c:v>0.59132653099999999</c:v>
                </c:pt>
                <c:pt idx="138">
                  <c:v>0.40765306099999998</c:v>
                </c:pt>
                <c:pt idx="139">
                  <c:v>0.56785714300000001</c:v>
                </c:pt>
                <c:pt idx="140">
                  <c:v>0.7</c:v>
                </c:pt>
                <c:pt idx="141">
                  <c:v>0.60051020399999999</c:v>
                </c:pt>
                <c:pt idx="142">
                  <c:v>0.61836734699999996</c:v>
                </c:pt>
                <c:pt idx="143">
                  <c:v>0.59642857100000002</c:v>
                </c:pt>
                <c:pt idx="144">
                  <c:v>0.62755101999999996</c:v>
                </c:pt>
                <c:pt idx="145">
                  <c:v>0.59540816299999999</c:v>
                </c:pt>
                <c:pt idx="146">
                  <c:v>0.57193877599999998</c:v>
                </c:pt>
                <c:pt idx="147">
                  <c:v>0.65102040800000005</c:v>
                </c:pt>
                <c:pt idx="148">
                  <c:v>0.64948979600000001</c:v>
                </c:pt>
                <c:pt idx="149">
                  <c:v>0.64030612200000003</c:v>
                </c:pt>
                <c:pt idx="150">
                  <c:v>0.62755101999999996</c:v>
                </c:pt>
              </c:numCache>
            </c:numRef>
          </c:yVal>
          <c:smooth val="1"/>
          <c:extLst>
            <c:ext xmlns:c16="http://schemas.microsoft.com/office/drawing/2014/chart" uri="{C3380CC4-5D6E-409C-BE32-E72D297353CC}">
              <c16:uniqueId val="{00000000-03B4-48DA-8ECE-873AFFBFD4EF}"/>
            </c:ext>
          </c:extLst>
        </c:ser>
        <c:ser>
          <c:idx val="0"/>
          <c:order val="2"/>
          <c:tx>
            <c:v>5% TiB2 4h</c:v>
          </c:tx>
          <c:spPr>
            <a:ln w="19050" cap="rnd">
              <a:solidFill>
                <a:schemeClr val="accent2"/>
              </a:solidFill>
              <a:round/>
            </a:ln>
            <a:effectLst/>
          </c:spPr>
          <c:marker>
            <c:symbol val="none"/>
          </c:marker>
          <c:xVal>
            <c:numRef>
              <c:f>'Comparison TiB2'!$A$4:$A$754</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TiB2'!$D$3:$D$753</c:f>
              <c:numCache>
                <c:formatCode>General</c:formatCode>
                <c:ptCount val="150"/>
                <c:pt idx="0">
                  <c:v>0.64600000000000002</c:v>
                </c:pt>
                <c:pt idx="1">
                  <c:v>0.878</c:v>
                </c:pt>
                <c:pt idx="2">
                  <c:v>0.61899999999999999</c:v>
                </c:pt>
                <c:pt idx="3">
                  <c:v>0.56899999999999995</c:v>
                </c:pt>
                <c:pt idx="4">
                  <c:v>0.50800000000000001</c:v>
                </c:pt>
                <c:pt idx="5">
                  <c:v>0.68500000000000005</c:v>
                </c:pt>
                <c:pt idx="6">
                  <c:v>0.60499999999999998</c:v>
                </c:pt>
                <c:pt idx="7">
                  <c:v>0.57099999999999995</c:v>
                </c:pt>
                <c:pt idx="8">
                  <c:v>0.55500000000000005</c:v>
                </c:pt>
                <c:pt idx="9">
                  <c:v>0.68500000000000005</c:v>
                </c:pt>
                <c:pt idx="10">
                  <c:v>0.63700000000000001</c:v>
                </c:pt>
                <c:pt idx="11">
                  <c:v>0.56999999999999995</c:v>
                </c:pt>
                <c:pt idx="12">
                  <c:v>0.55200000000000005</c:v>
                </c:pt>
                <c:pt idx="13">
                  <c:v>0.53300000000000003</c:v>
                </c:pt>
                <c:pt idx="14">
                  <c:v>0.63</c:v>
                </c:pt>
                <c:pt idx="15">
                  <c:v>0.63700000000000001</c:v>
                </c:pt>
                <c:pt idx="16">
                  <c:v>0.622</c:v>
                </c:pt>
                <c:pt idx="17">
                  <c:v>0.58699999999999997</c:v>
                </c:pt>
                <c:pt idx="18">
                  <c:v>0.61499999999999999</c:v>
                </c:pt>
                <c:pt idx="19">
                  <c:v>0.55100000000000005</c:v>
                </c:pt>
                <c:pt idx="20">
                  <c:v>0.55100000000000005</c:v>
                </c:pt>
                <c:pt idx="21">
                  <c:v>0.69699999999999995</c:v>
                </c:pt>
                <c:pt idx="22">
                  <c:v>0.53400000000000003</c:v>
                </c:pt>
                <c:pt idx="23">
                  <c:v>0.627</c:v>
                </c:pt>
                <c:pt idx="24">
                  <c:v>0.52400000000000002</c:v>
                </c:pt>
                <c:pt idx="25">
                  <c:v>0.54700000000000004</c:v>
                </c:pt>
                <c:pt idx="26">
                  <c:v>0.57799999999999996</c:v>
                </c:pt>
                <c:pt idx="27">
                  <c:v>0.5</c:v>
                </c:pt>
                <c:pt idx="28">
                  <c:v>0.50900000000000001</c:v>
                </c:pt>
                <c:pt idx="29">
                  <c:v>0.65800000000000003</c:v>
                </c:pt>
                <c:pt idx="30">
                  <c:v>0.52500000000000002</c:v>
                </c:pt>
                <c:pt idx="31">
                  <c:v>0.51800000000000002</c:v>
                </c:pt>
                <c:pt idx="32">
                  <c:v>0.502</c:v>
                </c:pt>
                <c:pt idx="33">
                  <c:v>0.67600000000000005</c:v>
                </c:pt>
                <c:pt idx="34">
                  <c:v>0.498</c:v>
                </c:pt>
                <c:pt idx="35">
                  <c:v>0.498</c:v>
                </c:pt>
                <c:pt idx="36">
                  <c:v>0.47399999999999998</c:v>
                </c:pt>
                <c:pt idx="37">
                  <c:v>0.66800000000000004</c:v>
                </c:pt>
                <c:pt idx="38">
                  <c:v>0.50800000000000001</c:v>
                </c:pt>
                <c:pt idx="39">
                  <c:v>0.51600000000000001</c:v>
                </c:pt>
                <c:pt idx="40">
                  <c:v>0.47299999999999998</c:v>
                </c:pt>
                <c:pt idx="41">
                  <c:v>0.66200000000000003</c:v>
                </c:pt>
                <c:pt idx="42">
                  <c:v>0.63200000000000001</c:v>
                </c:pt>
                <c:pt idx="43">
                  <c:v>0.63600000000000001</c:v>
                </c:pt>
                <c:pt idx="44">
                  <c:v>0.51300000000000001</c:v>
                </c:pt>
                <c:pt idx="45">
                  <c:v>0.45500000000000002</c:v>
                </c:pt>
                <c:pt idx="46">
                  <c:v>0.46500000000000002</c:v>
                </c:pt>
                <c:pt idx="47">
                  <c:v>0.66600000000000004</c:v>
                </c:pt>
                <c:pt idx="48">
                  <c:v>0.48299999999999998</c:v>
                </c:pt>
                <c:pt idx="49">
                  <c:v>0.55300000000000005</c:v>
                </c:pt>
                <c:pt idx="50">
                  <c:v>0.498</c:v>
                </c:pt>
                <c:pt idx="51">
                  <c:v>0.5</c:v>
                </c:pt>
                <c:pt idx="52">
                  <c:v>0.51100000000000001</c:v>
                </c:pt>
                <c:pt idx="53">
                  <c:v>0.48</c:v>
                </c:pt>
                <c:pt idx="54">
                  <c:v>0.44700000000000001</c:v>
                </c:pt>
                <c:pt idx="55">
                  <c:v>0.748</c:v>
                </c:pt>
                <c:pt idx="56">
                  <c:v>0.505</c:v>
                </c:pt>
                <c:pt idx="57">
                  <c:v>0.73599999999999999</c:v>
                </c:pt>
                <c:pt idx="58">
                  <c:v>0.53400000000000003</c:v>
                </c:pt>
                <c:pt idx="59">
                  <c:v>0.70299999999999996</c:v>
                </c:pt>
                <c:pt idx="60">
                  <c:v>0.52</c:v>
                </c:pt>
                <c:pt idx="61">
                  <c:v>0.745</c:v>
                </c:pt>
                <c:pt idx="62">
                  <c:v>0.47799999999999998</c:v>
                </c:pt>
                <c:pt idx="63">
                  <c:v>0.48199999999999998</c:v>
                </c:pt>
                <c:pt idx="64">
                  <c:v>0.51300000000000001</c:v>
                </c:pt>
                <c:pt idx="65">
                  <c:v>0.77</c:v>
                </c:pt>
                <c:pt idx="66">
                  <c:v>0.57999999999999996</c:v>
                </c:pt>
                <c:pt idx="67">
                  <c:v>0.76900000000000002</c:v>
                </c:pt>
                <c:pt idx="68">
                  <c:v>0.55100000000000005</c:v>
                </c:pt>
                <c:pt idx="69">
                  <c:v>0.70399999999999996</c:v>
                </c:pt>
                <c:pt idx="70">
                  <c:v>0.60599999999999998</c:v>
                </c:pt>
                <c:pt idx="71">
                  <c:v>0.71899999999999997</c:v>
                </c:pt>
                <c:pt idx="72">
                  <c:v>0.45</c:v>
                </c:pt>
                <c:pt idx="73">
                  <c:v>0.42099999999999999</c:v>
                </c:pt>
                <c:pt idx="74">
                  <c:v>0.45600000000000002</c:v>
                </c:pt>
                <c:pt idx="75">
                  <c:v>0.44600000000000001</c:v>
                </c:pt>
                <c:pt idx="76">
                  <c:v>0.39400000000000002</c:v>
                </c:pt>
                <c:pt idx="77">
                  <c:v>0.63600000000000001</c:v>
                </c:pt>
                <c:pt idx="78">
                  <c:v>0.46899999999999997</c:v>
                </c:pt>
                <c:pt idx="79">
                  <c:v>0.63300000000000001</c:v>
                </c:pt>
                <c:pt idx="80">
                  <c:v>0.40799999999999997</c:v>
                </c:pt>
                <c:pt idx="81">
                  <c:v>0.69199999999999995</c:v>
                </c:pt>
                <c:pt idx="82">
                  <c:v>0.49299999999999999</c:v>
                </c:pt>
                <c:pt idx="83">
                  <c:v>0.51700000000000002</c:v>
                </c:pt>
                <c:pt idx="84">
                  <c:v>0.45200000000000001</c:v>
                </c:pt>
                <c:pt idx="85">
                  <c:v>0.72299999999999998</c:v>
                </c:pt>
                <c:pt idx="86">
                  <c:v>0.51700000000000002</c:v>
                </c:pt>
                <c:pt idx="87">
                  <c:v>0.63</c:v>
                </c:pt>
                <c:pt idx="88">
                  <c:v>0.58599999999999997</c:v>
                </c:pt>
                <c:pt idx="89">
                  <c:v>0.65800000000000003</c:v>
                </c:pt>
                <c:pt idx="90">
                  <c:v>0.626</c:v>
                </c:pt>
                <c:pt idx="91">
                  <c:v>0.52700000000000002</c:v>
                </c:pt>
                <c:pt idx="92">
                  <c:v>0.57399999999999995</c:v>
                </c:pt>
                <c:pt idx="93">
                  <c:v>0.70099999999999996</c:v>
                </c:pt>
                <c:pt idx="94">
                  <c:v>0.58299999999999996</c:v>
                </c:pt>
                <c:pt idx="95">
                  <c:v>0.52700000000000002</c:v>
                </c:pt>
                <c:pt idx="96">
                  <c:v>0.52200000000000002</c:v>
                </c:pt>
                <c:pt idx="97">
                  <c:v>0.61</c:v>
                </c:pt>
                <c:pt idx="98">
                  <c:v>0.59599999999999997</c:v>
                </c:pt>
                <c:pt idx="99">
                  <c:v>0.52500000000000002</c:v>
                </c:pt>
                <c:pt idx="100">
                  <c:v>0.55600000000000005</c:v>
                </c:pt>
                <c:pt idx="101">
                  <c:v>0.59899999999999998</c:v>
                </c:pt>
                <c:pt idx="102">
                  <c:v>0.44</c:v>
                </c:pt>
                <c:pt idx="103">
                  <c:v>0.47299999999999998</c:v>
                </c:pt>
                <c:pt idx="104">
                  <c:v>0.54</c:v>
                </c:pt>
                <c:pt idx="105">
                  <c:v>0.49099999999999999</c:v>
                </c:pt>
                <c:pt idx="106">
                  <c:v>0.53800000000000003</c:v>
                </c:pt>
                <c:pt idx="107">
                  <c:v>0.44600000000000001</c:v>
                </c:pt>
                <c:pt idx="108">
                  <c:v>0.45900000000000002</c:v>
                </c:pt>
                <c:pt idx="109">
                  <c:v>0.61</c:v>
                </c:pt>
                <c:pt idx="110">
                  <c:v>0.48299999999999998</c:v>
                </c:pt>
                <c:pt idx="111">
                  <c:v>0.47199999999999998</c:v>
                </c:pt>
                <c:pt idx="112">
                  <c:v>0.49399999999999999</c:v>
                </c:pt>
                <c:pt idx="113">
                  <c:v>0.64800000000000002</c:v>
                </c:pt>
                <c:pt idx="114">
                  <c:v>0.51800000000000002</c:v>
                </c:pt>
                <c:pt idx="115">
                  <c:v>0.504</c:v>
                </c:pt>
                <c:pt idx="116">
                  <c:v>0.48199999999999998</c:v>
                </c:pt>
                <c:pt idx="117">
                  <c:v>0.66200000000000003</c:v>
                </c:pt>
                <c:pt idx="118">
                  <c:v>0.50700000000000001</c:v>
                </c:pt>
                <c:pt idx="119">
                  <c:v>0.63200000000000001</c:v>
                </c:pt>
                <c:pt idx="120">
                  <c:v>0.51100000000000001</c:v>
                </c:pt>
                <c:pt idx="121">
                  <c:v>0.499</c:v>
                </c:pt>
                <c:pt idx="122">
                  <c:v>0.48699999999999999</c:v>
                </c:pt>
                <c:pt idx="123">
                  <c:v>0.67700000000000005</c:v>
                </c:pt>
                <c:pt idx="124">
                  <c:v>0.53100000000000003</c:v>
                </c:pt>
                <c:pt idx="125">
                  <c:v>0.47199999999999998</c:v>
                </c:pt>
                <c:pt idx="126">
                  <c:v>0.47099999999999997</c:v>
                </c:pt>
                <c:pt idx="127">
                  <c:v>0.58199999999999996</c:v>
                </c:pt>
                <c:pt idx="128">
                  <c:v>0.66300000000000003</c:v>
                </c:pt>
                <c:pt idx="129">
                  <c:v>0.73299999999999998</c:v>
                </c:pt>
                <c:pt idx="130">
                  <c:v>0.53600000000000003</c:v>
                </c:pt>
                <c:pt idx="131">
                  <c:v>0.504</c:v>
                </c:pt>
                <c:pt idx="132">
                  <c:v>0.48699999999999999</c:v>
                </c:pt>
                <c:pt idx="133">
                  <c:v>0.61399999999999999</c:v>
                </c:pt>
                <c:pt idx="134">
                  <c:v>0.52900000000000003</c:v>
                </c:pt>
                <c:pt idx="135">
                  <c:v>0.47599999999999998</c:v>
                </c:pt>
                <c:pt idx="136">
                  <c:v>0.57099999999999995</c:v>
                </c:pt>
                <c:pt idx="137">
                  <c:v>0.58699999999999997</c:v>
                </c:pt>
                <c:pt idx="138">
                  <c:v>0.46400000000000002</c:v>
                </c:pt>
                <c:pt idx="139">
                  <c:v>0.52600000000000002</c:v>
                </c:pt>
                <c:pt idx="140">
                  <c:v>0.51800000000000002</c:v>
                </c:pt>
                <c:pt idx="141">
                  <c:v>0.76100000000000001</c:v>
                </c:pt>
                <c:pt idx="142">
                  <c:v>0.46700000000000003</c:v>
                </c:pt>
                <c:pt idx="143">
                  <c:v>0.46300000000000002</c:v>
                </c:pt>
                <c:pt idx="144">
                  <c:v>0.499</c:v>
                </c:pt>
                <c:pt idx="145">
                  <c:v>0.71399999999999997</c:v>
                </c:pt>
                <c:pt idx="146">
                  <c:v>0.45400000000000001</c:v>
                </c:pt>
                <c:pt idx="147">
                  <c:v>0.433</c:v>
                </c:pt>
                <c:pt idx="148">
                  <c:v>0.432</c:v>
                </c:pt>
                <c:pt idx="149">
                  <c:v>0.60399999999999998</c:v>
                </c:pt>
              </c:numCache>
            </c:numRef>
          </c:yVal>
          <c:smooth val="1"/>
          <c:extLst>
            <c:ext xmlns:c16="http://schemas.microsoft.com/office/drawing/2014/chart" uri="{C3380CC4-5D6E-409C-BE32-E72D297353CC}">
              <c16:uniqueId val="{00000001-03B4-48DA-8ECE-873AFFBFD4EF}"/>
            </c:ext>
          </c:extLst>
        </c:ser>
        <c:ser>
          <c:idx val="1"/>
          <c:order val="3"/>
          <c:tx>
            <c:v>10% TiB2 4h</c:v>
          </c:tx>
          <c:spPr>
            <a:ln w="19050" cap="rnd">
              <a:solidFill>
                <a:schemeClr val="bg1">
                  <a:lumMod val="50000"/>
                </a:schemeClr>
              </a:solidFill>
              <a:round/>
            </a:ln>
            <a:effectLst/>
          </c:spPr>
          <c:marker>
            <c:symbol val="none"/>
          </c:marker>
          <c:xVal>
            <c:numRef>
              <c:f>'Comparison TiB2'!$A$4:$A$754</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TiB2'!$E$3:$E$753</c:f>
              <c:numCache>
                <c:formatCode>General</c:formatCode>
                <c:ptCount val="150"/>
                <c:pt idx="0">
                  <c:v>0.48099999999999998</c:v>
                </c:pt>
                <c:pt idx="1">
                  <c:v>0.59499999999999997</c:v>
                </c:pt>
                <c:pt idx="2">
                  <c:v>0.377</c:v>
                </c:pt>
                <c:pt idx="3">
                  <c:v>0.38400000000000001</c:v>
                </c:pt>
                <c:pt idx="4">
                  <c:v>0.57099999999999995</c:v>
                </c:pt>
                <c:pt idx="5">
                  <c:v>0.51600000000000001</c:v>
                </c:pt>
                <c:pt idx="6">
                  <c:v>0.65700000000000003</c:v>
                </c:pt>
                <c:pt idx="7">
                  <c:v>0.52</c:v>
                </c:pt>
                <c:pt idx="8">
                  <c:v>0.50900000000000001</c:v>
                </c:pt>
                <c:pt idx="9">
                  <c:v>0.59299999999999997</c:v>
                </c:pt>
                <c:pt idx="10">
                  <c:v>0.56499999999999995</c:v>
                </c:pt>
                <c:pt idx="11">
                  <c:v>0.48099999999999998</c:v>
                </c:pt>
                <c:pt idx="12">
                  <c:v>0.5</c:v>
                </c:pt>
                <c:pt idx="13">
                  <c:v>0.56399999999999995</c:v>
                </c:pt>
                <c:pt idx="14">
                  <c:v>0.60099999999999998</c:v>
                </c:pt>
                <c:pt idx="15">
                  <c:v>0.5</c:v>
                </c:pt>
                <c:pt idx="16">
                  <c:v>0.496</c:v>
                </c:pt>
                <c:pt idx="17">
                  <c:v>0.63500000000000001</c:v>
                </c:pt>
                <c:pt idx="18">
                  <c:v>0.53400000000000003</c:v>
                </c:pt>
                <c:pt idx="19">
                  <c:v>0.51200000000000001</c:v>
                </c:pt>
                <c:pt idx="20">
                  <c:v>0.437</c:v>
                </c:pt>
                <c:pt idx="21">
                  <c:v>0.55200000000000005</c:v>
                </c:pt>
                <c:pt idx="22">
                  <c:v>0.41899999999999998</c:v>
                </c:pt>
                <c:pt idx="23">
                  <c:v>0.54700000000000004</c:v>
                </c:pt>
                <c:pt idx="24">
                  <c:v>0.54400000000000004</c:v>
                </c:pt>
                <c:pt idx="25">
                  <c:v>0.52600000000000002</c:v>
                </c:pt>
                <c:pt idx="26">
                  <c:v>0.45900000000000002</c:v>
                </c:pt>
                <c:pt idx="27">
                  <c:v>0.55700000000000005</c:v>
                </c:pt>
                <c:pt idx="28">
                  <c:v>0.61</c:v>
                </c:pt>
                <c:pt idx="29">
                  <c:v>0.55800000000000005</c:v>
                </c:pt>
                <c:pt idx="30">
                  <c:v>0.51300000000000001</c:v>
                </c:pt>
                <c:pt idx="31">
                  <c:v>0.442</c:v>
                </c:pt>
                <c:pt idx="32">
                  <c:v>0.44600000000000001</c:v>
                </c:pt>
                <c:pt idx="33">
                  <c:v>0.57499999999999996</c:v>
                </c:pt>
                <c:pt idx="34">
                  <c:v>0.496</c:v>
                </c:pt>
                <c:pt idx="35">
                  <c:v>0.46</c:v>
                </c:pt>
                <c:pt idx="36">
                  <c:v>0.441</c:v>
                </c:pt>
                <c:pt idx="37">
                  <c:v>0.61099999999999999</c:v>
                </c:pt>
                <c:pt idx="38">
                  <c:v>0.51600000000000001</c:v>
                </c:pt>
                <c:pt idx="39">
                  <c:v>0.42299999999999999</c:v>
                </c:pt>
                <c:pt idx="40">
                  <c:v>0.42899999999999999</c:v>
                </c:pt>
                <c:pt idx="41">
                  <c:v>0.60499999999999998</c:v>
                </c:pt>
                <c:pt idx="42">
                  <c:v>0.57099999999999995</c:v>
                </c:pt>
                <c:pt idx="43">
                  <c:v>0.48899999999999999</c:v>
                </c:pt>
                <c:pt idx="44">
                  <c:v>0.45600000000000002</c:v>
                </c:pt>
                <c:pt idx="45">
                  <c:v>0.58799999999999997</c:v>
                </c:pt>
                <c:pt idx="46">
                  <c:v>0.48899999999999999</c:v>
                </c:pt>
                <c:pt idx="47">
                  <c:v>0.46500000000000002</c:v>
                </c:pt>
                <c:pt idx="48">
                  <c:v>0.48199999999999998</c:v>
                </c:pt>
                <c:pt idx="49">
                  <c:v>0.57899999999999996</c:v>
                </c:pt>
                <c:pt idx="50">
                  <c:v>0.56699999999999995</c:v>
                </c:pt>
                <c:pt idx="51">
                  <c:v>0.46800000000000003</c:v>
                </c:pt>
                <c:pt idx="52">
                  <c:v>0.498</c:v>
                </c:pt>
                <c:pt idx="53">
                  <c:v>0.70299999999999996</c:v>
                </c:pt>
                <c:pt idx="54">
                  <c:v>0.61799999999999999</c:v>
                </c:pt>
                <c:pt idx="55">
                  <c:v>0.6</c:v>
                </c:pt>
                <c:pt idx="56">
                  <c:v>0.59699999999999998</c:v>
                </c:pt>
                <c:pt idx="57">
                  <c:v>0.61699999999999999</c:v>
                </c:pt>
                <c:pt idx="58">
                  <c:v>0.51700000000000002</c:v>
                </c:pt>
                <c:pt idx="59">
                  <c:v>0.54200000000000004</c:v>
                </c:pt>
                <c:pt idx="60">
                  <c:v>0.51800000000000002</c:v>
                </c:pt>
                <c:pt idx="61">
                  <c:v>0.58899999999999997</c:v>
                </c:pt>
                <c:pt idx="62">
                  <c:v>0.52600000000000002</c:v>
                </c:pt>
                <c:pt idx="63">
                  <c:v>0.62</c:v>
                </c:pt>
                <c:pt idx="64">
                  <c:v>0.53800000000000003</c:v>
                </c:pt>
                <c:pt idx="65">
                  <c:v>0.57399999999999995</c:v>
                </c:pt>
                <c:pt idx="66">
                  <c:v>0.495</c:v>
                </c:pt>
                <c:pt idx="67">
                  <c:v>0.54700000000000004</c:v>
                </c:pt>
                <c:pt idx="68">
                  <c:v>0.624</c:v>
                </c:pt>
                <c:pt idx="69">
                  <c:v>0.58199999999999996</c:v>
                </c:pt>
                <c:pt idx="70">
                  <c:v>0.58299999999999996</c:v>
                </c:pt>
                <c:pt idx="71">
                  <c:v>0.55500000000000005</c:v>
                </c:pt>
                <c:pt idx="72">
                  <c:v>0.61299999999999999</c:v>
                </c:pt>
                <c:pt idx="73">
                  <c:v>0.64900000000000002</c:v>
                </c:pt>
                <c:pt idx="74">
                  <c:v>0.48899999999999999</c:v>
                </c:pt>
                <c:pt idx="75">
                  <c:v>0.49</c:v>
                </c:pt>
                <c:pt idx="76">
                  <c:v>0.5</c:v>
                </c:pt>
                <c:pt idx="77">
                  <c:v>0.41799999999999998</c:v>
                </c:pt>
                <c:pt idx="78">
                  <c:v>0.377</c:v>
                </c:pt>
                <c:pt idx="79">
                  <c:v>0.628</c:v>
                </c:pt>
                <c:pt idx="80">
                  <c:v>0.626</c:v>
                </c:pt>
                <c:pt idx="81">
                  <c:v>0.53900000000000003</c:v>
                </c:pt>
                <c:pt idx="82">
                  <c:v>0.42799999999999999</c:v>
                </c:pt>
                <c:pt idx="83">
                  <c:v>0.39200000000000002</c:v>
                </c:pt>
                <c:pt idx="84">
                  <c:v>0.58699999999999997</c:v>
                </c:pt>
                <c:pt idx="85">
                  <c:v>0.42399999999999999</c:v>
                </c:pt>
                <c:pt idx="86">
                  <c:v>0.33700000000000002</c:v>
                </c:pt>
                <c:pt idx="87">
                  <c:v>0.60399999999999998</c:v>
                </c:pt>
                <c:pt idx="88">
                  <c:v>0.61399999999999999</c:v>
                </c:pt>
                <c:pt idx="89">
                  <c:v>0.46400000000000002</c:v>
                </c:pt>
                <c:pt idx="90">
                  <c:v>0.48499999999999999</c:v>
                </c:pt>
                <c:pt idx="91">
                  <c:v>0.64800000000000002</c:v>
                </c:pt>
                <c:pt idx="92">
                  <c:v>0.64500000000000002</c:v>
                </c:pt>
                <c:pt idx="93">
                  <c:v>0.56399999999999995</c:v>
                </c:pt>
                <c:pt idx="94">
                  <c:v>0.55800000000000005</c:v>
                </c:pt>
                <c:pt idx="95">
                  <c:v>0.61499999999999999</c:v>
                </c:pt>
                <c:pt idx="96">
                  <c:v>0.67900000000000005</c:v>
                </c:pt>
                <c:pt idx="97">
                  <c:v>0.55800000000000005</c:v>
                </c:pt>
                <c:pt idx="98">
                  <c:v>0.58699999999999997</c:v>
                </c:pt>
                <c:pt idx="99">
                  <c:v>0.61799999999999999</c:v>
                </c:pt>
                <c:pt idx="100">
                  <c:v>0.64100000000000001</c:v>
                </c:pt>
                <c:pt idx="101">
                  <c:v>0.60099999999999998</c:v>
                </c:pt>
                <c:pt idx="102">
                  <c:v>0.60899999999999999</c:v>
                </c:pt>
                <c:pt idx="103">
                  <c:v>0.67</c:v>
                </c:pt>
                <c:pt idx="104">
                  <c:v>0.60499999999999998</c:v>
                </c:pt>
                <c:pt idx="105">
                  <c:v>0.55500000000000005</c:v>
                </c:pt>
                <c:pt idx="106">
                  <c:v>0.56599999999999995</c:v>
                </c:pt>
                <c:pt idx="107">
                  <c:v>0.63200000000000001</c:v>
                </c:pt>
                <c:pt idx="108">
                  <c:v>0.71199999999999997</c:v>
                </c:pt>
                <c:pt idx="109">
                  <c:v>0.54200000000000004</c:v>
                </c:pt>
                <c:pt idx="110">
                  <c:v>0.60199999999999998</c:v>
                </c:pt>
                <c:pt idx="111">
                  <c:v>0.628</c:v>
                </c:pt>
                <c:pt idx="112">
                  <c:v>0.68300000000000005</c:v>
                </c:pt>
                <c:pt idx="113">
                  <c:v>0.64400000000000002</c:v>
                </c:pt>
                <c:pt idx="114">
                  <c:v>0.70699999999999996</c:v>
                </c:pt>
                <c:pt idx="115">
                  <c:v>0.499</c:v>
                </c:pt>
                <c:pt idx="116">
                  <c:v>0.59499999999999997</c:v>
                </c:pt>
                <c:pt idx="117">
                  <c:v>0.54</c:v>
                </c:pt>
                <c:pt idx="118">
                  <c:v>0.60399999999999998</c:v>
                </c:pt>
                <c:pt idx="119">
                  <c:v>0.63200000000000001</c:v>
                </c:pt>
                <c:pt idx="120">
                  <c:v>0.63100000000000001</c:v>
                </c:pt>
                <c:pt idx="121">
                  <c:v>0.499</c:v>
                </c:pt>
                <c:pt idx="122">
                  <c:v>0.47699999999999998</c:v>
                </c:pt>
                <c:pt idx="123">
                  <c:v>0.626</c:v>
                </c:pt>
                <c:pt idx="124">
                  <c:v>0.56200000000000006</c:v>
                </c:pt>
                <c:pt idx="125">
                  <c:v>0.47799999999999998</c:v>
                </c:pt>
                <c:pt idx="126">
                  <c:v>0.46</c:v>
                </c:pt>
                <c:pt idx="127">
                  <c:v>0.63</c:v>
                </c:pt>
                <c:pt idx="128">
                  <c:v>0.57299999999999995</c:v>
                </c:pt>
                <c:pt idx="129">
                  <c:v>0.49099999999999999</c:v>
                </c:pt>
                <c:pt idx="130">
                  <c:v>0.45200000000000001</c:v>
                </c:pt>
                <c:pt idx="131">
                  <c:v>0.441</c:v>
                </c:pt>
                <c:pt idx="132">
                  <c:v>0.51300000000000001</c:v>
                </c:pt>
                <c:pt idx="133">
                  <c:v>0.44900000000000001</c:v>
                </c:pt>
                <c:pt idx="134">
                  <c:v>0.46100000000000002</c:v>
                </c:pt>
                <c:pt idx="135">
                  <c:v>0.60099999999999998</c:v>
                </c:pt>
                <c:pt idx="136">
                  <c:v>0.45800000000000002</c:v>
                </c:pt>
                <c:pt idx="137">
                  <c:v>0.47099999999999997</c:v>
                </c:pt>
                <c:pt idx="138">
                  <c:v>0.51600000000000001</c:v>
                </c:pt>
                <c:pt idx="139">
                  <c:v>0.49099999999999999</c:v>
                </c:pt>
                <c:pt idx="140">
                  <c:v>0.53300000000000003</c:v>
                </c:pt>
                <c:pt idx="141">
                  <c:v>0.61899999999999999</c:v>
                </c:pt>
                <c:pt idx="142">
                  <c:v>0.505</c:v>
                </c:pt>
                <c:pt idx="143">
                  <c:v>0.52600000000000002</c:v>
                </c:pt>
                <c:pt idx="144">
                  <c:v>0.54300000000000004</c:v>
                </c:pt>
                <c:pt idx="145">
                  <c:v>0.67100000000000004</c:v>
                </c:pt>
                <c:pt idx="146">
                  <c:v>0.44600000000000001</c:v>
                </c:pt>
                <c:pt idx="147">
                  <c:v>0.60099999999999998</c:v>
                </c:pt>
                <c:pt idx="148">
                  <c:v>0.375</c:v>
                </c:pt>
                <c:pt idx="149">
                  <c:v>0.55800000000000005</c:v>
                </c:pt>
              </c:numCache>
            </c:numRef>
          </c:yVal>
          <c:smooth val="1"/>
          <c:extLst>
            <c:ext xmlns:c16="http://schemas.microsoft.com/office/drawing/2014/chart" uri="{C3380CC4-5D6E-409C-BE32-E72D297353CC}">
              <c16:uniqueId val="{00000002-03B4-48DA-8ECE-873AFFBFD4EF}"/>
            </c:ext>
          </c:extLst>
        </c:ser>
        <c:ser>
          <c:idx val="3"/>
          <c:order val="5"/>
          <c:tx>
            <c:v>25% TiB2 4h</c:v>
          </c:tx>
          <c:spPr>
            <a:ln w="19050" cap="rnd">
              <a:solidFill>
                <a:schemeClr val="accent4"/>
              </a:solidFill>
              <a:round/>
            </a:ln>
            <a:effectLst/>
          </c:spPr>
          <c:marker>
            <c:symbol val="none"/>
          </c:marker>
          <c:xVal>
            <c:numRef>
              <c:f>'Comparison TiB2'!$A$4:$A$754</c:f>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f>'Comparison TiB2'!$G$3:$G$753</c:f>
              <c:numCache>
                <c:formatCode>General</c:formatCode>
                <c:ptCount val="150"/>
                <c:pt idx="0">
                  <c:v>0.10100000000000001</c:v>
                </c:pt>
                <c:pt idx="1">
                  <c:v>0.26600000000000001</c:v>
                </c:pt>
                <c:pt idx="2">
                  <c:v>0.40300000000000002</c:v>
                </c:pt>
                <c:pt idx="3">
                  <c:v>0.38400000000000001</c:v>
                </c:pt>
                <c:pt idx="4">
                  <c:v>0.376</c:v>
                </c:pt>
                <c:pt idx="5">
                  <c:v>0.39</c:v>
                </c:pt>
                <c:pt idx="6">
                  <c:v>0.371</c:v>
                </c:pt>
                <c:pt idx="7">
                  <c:v>0.39300000000000002</c:v>
                </c:pt>
                <c:pt idx="8">
                  <c:v>0.434</c:v>
                </c:pt>
                <c:pt idx="9">
                  <c:v>0.36699999999999999</c:v>
                </c:pt>
                <c:pt idx="10">
                  <c:v>0.438</c:v>
                </c:pt>
                <c:pt idx="11">
                  <c:v>0.45200000000000001</c:v>
                </c:pt>
                <c:pt idx="12">
                  <c:v>0.46800000000000003</c:v>
                </c:pt>
                <c:pt idx="13">
                  <c:v>0.33</c:v>
                </c:pt>
                <c:pt idx="14">
                  <c:v>0.45</c:v>
                </c:pt>
                <c:pt idx="15">
                  <c:v>0.42399999999999999</c:v>
                </c:pt>
                <c:pt idx="16">
                  <c:v>0.44500000000000001</c:v>
                </c:pt>
                <c:pt idx="17">
                  <c:v>0.42499999999999999</c:v>
                </c:pt>
                <c:pt idx="18">
                  <c:v>0.50800000000000001</c:v>
                </c:pt>
                <c:pt idx="19">
                  <c:v>0.40600000000000003</c:v>
                </c:pt>
                <c:pt idx="20">
                  <c:v>0.48199999999999998</c:v>
                </c:pt>
                <c:pt idx="21">
                  <c:v>0.44900000000000001</c:v>
                </c:pt>
                <c:pt idx="22">
                  <c:v>0.499</c:v>
                </c:pt>
                <c:pt idx="23">
                  <c:v>0.499</c:v>
                </c:pt>
                <c:pt idx="24">
                  <c:v>0.48099999999999998</c:v>
                </c:pt>
                <c:pt idx="25">
                  <c:v>0.45500000000000002</c:v>
                </c:pt>
                <c:pt idx="26">
                  <c:v>0.503</c:v>
                </c:pt>
                <c:pt idx="27">
                  <c:v>0.50700000000000001</c:v>
                </c:pt>
                <c:pt idx="28">
                  <c:v>0.46400000000000002</c:v>
                </c:pt>
                <c:pt idx="29">
                  <c:v>0.51400000000000001</c:v>
                </c:pt>
                <c:pt idx="30">
                  <c:v>0.48199999999999998</c:v>
                </c:pt>
                <c:pt idx="31">
                  <c:v>0.47699999999999998</c:v>
                </c:pt>
                <c:pt idx="32">
                  <c:v>0.48599999999999999</c:v>
                </c:pt>
                <c:pt idx="33">
                  <c:v>0.47599999999999998</c:v>
                </c:pt>
                <c:pt idx="34">
                  <c:v>0.502</c:v>
                </c:pt>
                <c:pt idx="35">
                  <c:v>0.53</c:v>
                </c:pt>
                <c:pt idx="36">
                  <c:v>0.51100000000000001</c:v>
                </c:pt>
                <c:pt idx="37">
                  <c:v>0.49299999999999999</c:v>
                </c:pt>
                <c:pt idx="38">
                  <c:v>0.50700000000000001</c:v>
                </c:pt>
                <c:pt idx="39">
                  <c:v>0.52200000000000002</c:v>
                </c:pt>
                <c:pt idx="40">
                  <c:v>0.505</c:v>
                </c:pt>
                <c:pt idx="41">
                  <c:v>0.49</c:v>
                </c:pt>
                <c:pt idx="42">
                  <c:v>0.45800000000000002</c:v>
                </c:pt>
                <c:pt idx="43">
                  <c:v>0.48199999999999998</c:v>
                </c:pt>
                <c:pt idx="44">
                  <c:v>0.50800000000000001</c:v>
                </c:pt>
                <c:pt idx="45">
                  <c:v>0.45400000000000001</c:v>
                </c:pt>
                <c:pt idx="46">
                  <c:v>0.47699999999999998</c:v>
                </c:pt>
                <c:pt idx="47">
                  <c:v>0.46100000000000002</c:v>
                </c:pt>
                <c:pt idx="48">
                  <c:v>0.5</c:v>
                </c:pt>
                <c:pt idx="49">
                  <c:v>0.46700000000000003</c:v>
                </c:pt>
                <c:pt idx="50">
                  <c:v>0.51400000000000001</c:v>
                </c:pt>
                <c:pt idx="51">
                  <c:v>0.46899999999999997</c:v>
                </c:pt>
                <c:pt idx="52">
                  <c:v>0.504</c:v>
                </c:pt>
                <c:pt idx="53">
                  <c:v>0.48899999999999999</c:v>
                </c:pt>
                <c:pt idx="54">
                  <c:v>0.52700000000000002</c:v>
                </c:pt>
                <c:pt idx="55">
                  <c:v>0.496</c:v>
                </c:pt>
                <c:pt idx="56">
                  <c:v>0.55700000000000005</c:v>
                </c:pt>
                <c:pt idx="57">
                  <c:v>0.504</c:v>
                </c:pt>
                <c:pt idx="58">
                  <c:v>0.57899999999999996</c:v>
                </c:pt>
                <c:pt idx="59">
                  <c:v>0.51700000000000002</c:v>
                </c:pt>
                <c:pt idx="60">
                  <c:v>0.55600000000000005</c:v>
                </c:pt>
                <c:pt idx="61">
                  <c:v>0.496</c:v>
                </c:pt>
                <c:pt idx="62">
                  <c:v>0.54200000000000004</c:v>
                </c:pt>
                <c:pt idx="63">
                  <c:v>0.47799999999999998</c:v>
                </c:pt>
                <c:pt idx="64">
                  <c:v>0.52500000000000002</c:v>
                </c:pt>
                <c:pt idx="65">
                  <c:v>0.51300000000000001</c:v>
                </c:pt>
                <c:pt idx="66">
                  <c:v>0.48699999999999999</c:v>
                </c:pt>
                <c:pt idx="67">
                  <c:v>0.51700000000000002</c:v>
                </c:pt>
                <c:pt idx="68">
                  <c:v>0.56100000000000005</c:v>
                </c:pt>
                <c:pt idx="69">
                  <c:v>0.49099999999999999</c:v>
                </c:pt>
                <c:pt idx="70">
                  <c:v>0.54700000000000004</c:v>
                </c:pt>
                <c:pt idx="71">
                  <c:v>0.52900000000000003</c:v>
                </c:pt>
                <c:pt idx="72">
                  <c:v>0.57999999999999996</c:v>
                </c:pt>
                <c:pt idx="73">
                  <c:v>0.49399999999999999</c:v>
                </c:pt>
                <c:pt idx="74">
                  <c:v>0.54200000000000004</c:v>
                </c:pt>
                <c:pt idx="75">
                  <c:v>0.53</c:v>
                </c:pt>
                <c:pt idx="76">
                  <c:v>0.55300000000000005</c:v>
                </c:pt>
                <c:pt idx="77">
                  <c:v>0.48599999999999999</c:v>
                </c:pt>
                <c:pt idx="78">
                  <c:v>0.54</c:v>
                </c:pt>
                <c:pt idx="79">
                  <c:v>0.495</c:v>
                </c:pt>
                <c:pt idx="80">
                  <c:v>0.52500000000000002</c:v>
                </c:pt>
                <c:pt idx="81">
                  <c:v>0.53400000000000003</c:v>
                </c:pt>
                <c:pt idx="82">
                  <c:v>0.51100000000000001</c:v>
                </c:pt>
                <c:pt idx="83">
                  <c:v>0.48899999999999999</c:v>
                </c:pt>
                <c:pt idx="84">
                  <c:v>0.57699999999999996</c:v>
                </c:pt>
                <c:pt idx="85">
                  <c:v>0.503</c:v>
                </c:pt>
                <c:pt idx="86">
                  <c:v>0.48899999999999999</c:v>
                </c:pt>
                <c:pt idx="87">
                  <c:v>0.46500000000000002</c:v>
                </c:pt>
                <c:pt idx="88">
                  <c:v>0.56899999999999995</c:v>
                </c:pt>
                <c:pt idx="89">
                  <c:v>0.53400000000000003</c:v>
                </c:pt>
                <c:pt idx="90">
                  <c:v>0.505</c:v>
                </c:pt>
                <c:pt idx="91">
                  <c:v>0.51800000000000002</c:v>
                </c:pt>
                <c:pt idx="92">
                  <c:v>0.54</c:v>
                </c:pt>
                <c:pt idx="93">
                  <c:v>0.51300000000000001</c:v>
                </c:pt>
                <c:pt idx="94">
                  <c:v>0.60499999999999998</c:v>
                </c:pt>
                <c:pt idx="95">
                  <c:v>0.54</c:v>
                </c:pt>
                <c:pt idx="96">
                  <c:v>0.55300000000000005</c:v>
                </c:pt>
                <c:pt idx="97">
                  <c:v>0.51800000000000002</c:v>
                </c:pt>
                <c:pt idx="98">
                  <c:v>0.55500000000000005</c:v>
                </c:pt>
                <c:pt idx="99">
                  <c:v>0.54700000000000004</c:v>
                </c:pt>
                <c:pt idx="100">
                  <c:v>0.54300000000000004</c:v>
                </c:pt>
                <c:pt idx="101">
                  <c:v>0.50800000000000001</c:v>
                </c:pt>
                <c:pt idx="102">
                  <c:v>0.55200000000000005</c:v>
                </c:pt>
                <c:pt idx="103">
                  <c:v>0.53500000000000003</c:v>
                </c:pt>
                <c:pt idx="104">
                  <c:v>0.51700000000000002</c:v>
                </c:pt>
                <c:pt idx="105">
                  <c:v>0.56000000000000005</c:v>
                </c:pt>
                <c:pt idx="106">
                  <c:v>0.55300000000000005</c:v>
                </c:pt>
                <c:pt idx="107">
                  <c:v>0.502</c:v>
                </c:pt>
                <c:pt idx="108">
                  <c:v>0.57799999999999996</c:v>
                </c:pt>
                <c:pt idx="109">
                  <c:v>0.55100000000000005</c:v>
                </c:pt>
                <c:pt idx="110">
                  <c:v>0.47799999999999998</c:v>
                </c:pt>
                <c:pt idx="111">
                  <c:v>0.54300000000000004</c:v>
                </c:pt>
                <c:pt idx="112">
                  <c:v>0.54400000000000004</c:v>
                </c:pt>
                <c:pt idx="113">
                  <c:v>0.56399999999999995</c:v>
                </c:pt>
                <c:pt idx="114">
                  <c:v>0.50900000000000001</c:v>
                </c:pt>
                <c:pt idx="115">
                  <c:v>0.54900000000000004</c:v>
                </c:pt>
                <c:pt idx="116">
                  <c:v>0.56100000000000005</c:v>
                </c:pt>
                <c:pt idx="117">
                  <c:v>0.57499999999999996</c:v>
                </c:pt>
                <c:pt idx="118">
                  <c:v>0.56999999999999995</c:v>
                </c:pt>
                <c:pt idx="119">
                  <c:v>0.57299999999999995</c:v>
                </c:pt>
                <c:pt idx="120">
                  <c:v>0.51700000000000002</c:v>
                </c:pt>
                <c:pt idx="121">
                  <c:v>0.53400000000000003</c:v>
                </c:pt>
                <c:pt idx="122">
                  <c:v>0.55800000000000005</c:v>
                </c:pt>
                <c:pt idx="123">
                  <c:v>0.52200000000000002</c:v>
                </c:pt>
                <c:pt idx="124">
                  <c:v>0.56499999999999995</c:v>
                </c:pt>
                <c:pt idx="125">
                  <c:v>0.57799999999999996</c:v>
                </c:pt>
                <c:pt idx="126">
                  <c:v>0.54700000000000004</c:v>
                </c:pt>
                <c:pt idx="127">
                  <c:v>0.51600000000000001</c:v>
                </c:pt>
                <c:pt idx="128">
                  <c:v>0.53</c:v>
                </c:pt>
                <c:pt idx="129">
                  <c:v>0.54400000000000004</c:v>
                </c:pt>
                <c:pt idx="130">
                  <c:v>0.60499999999999998</c:v>
                </c:pt>
                <c:pt idx="131">
                  <c:v>0.58799999999999997</c:v>
                </c:pt>
                <c:pt idx="132">
                  <c:v>0.58399999999999996</c:v>
                </c:pt>
                <c:pt idx="133">
                  <c:v>0.64600000000000002</c:v>
                </c:pt>
                <c:pt idx="134">
                  <c:v>0.58299999999999996</c:v>
                </c:pt>
                <c:pt idx="135">
                  <c:v>0.60599999999999998</c:v>
                </c:pt>
                <c:pt idx="136">
                  <c:v>0.56100000000000005</c:v>
                </c:pt>
                <c:pt idx="137">
                  <c:v>0.63300000000000001</c:v>
                </c:pt>
                <c:pt idx="138">
                  <c:v>0.57099999999999995</c:v>
                </c:pt>
                <c:pt idx="139">
                  <c:v>0.55300000000000005</c:v>
                </c:pt>
                <c:pt idx="140">
                  <c:v>0.56699999999999995</c:v>
                </c:pt>
                <c:pt idx="141">
                  <c:v>0.55600000000000005</c:v>
                </c:pt>
                <c:pt idx="142">
                  <c:v>0.57699999999999996</c:v>
                </c:pt>
                <c:pt idx="143">
                  <c:v>0.55100000000000005</c:v>
                </c:pt>
                <c:pt idx="144">
                  <c:v>0.61399999999999999</c:v>
                </c:pt>
                <c:pt idx="145">
                  <c:v>0.54300000000000004</c:v>
                </c:pt>
                <c:pt idx="146">
                  <c:v>0.61499999999999999</c:v>
                </c:pt>
                <c:pt idx="147">
                  <c:v>0.58599999999999997</c:v>
                </c:pt>
                <c:pt idx="148">
                  <c:v>0.46899999999999997</c:v>
                </c:pt>
                <c:pt idx="149">
                  <c:v>0.59299999999999997</c:v>
                </c:pt>
              </c:numCache>
            </c:numRef>
          </c:yVal>
          <c:smooth val="1"/>
          <c:extLst>
            <c:ext xmlns:c16="http://schemas.microsoft.com/office/drawing/2014/chart" uri="{C3380CC4-5D6E-409C-BE32-E72D297353CC}">
              <c16:uniqueId val="{00000003-03B4-48DA-8ECE-873AFFBFD4EF}"/>
            </c:ext>
          </c:extLst>
        </c:ser>
        <c:dLbls>
          <c:showLegendKey val="0"/>
          <c:showVal val="0"/>
          <c:showCatName val="0"/>
          <c:showSerName val="0"/>
          <c:showPercent val="0"/>
          <c:showBubbleSize val="0"/>
        </c:dLbls>
        <c:axId val="691434216"/>
        <c:axId val="691435528"/>
        <c:extLst>
          <c:ext xmlns:c15="http://schemas.microsoft.com/office/drawing/2012/chart" uri="{02D57815-91ED-43cb-92C2-25804820EDAC}">
            <c15:filteredScatterSeries>
              <c15:ser>
                <c:idx val="5"/>
                <c:order val="1"/>
                <c:tx>
                  <c:v>5% TiB2 2h</c:v>
                </c:tx>
                <c:spPr>
                  <a:ln w="19050" cap="rnd">
                    <a:solidFill>
                      <a:schemeClr val="accent6"/>
                    </a:solidFill>
                    <a:round/>
                  </a:ln>
                  <a:effectLst/>
                </c:spPr>
                <c:marker>
                  <c:symbol val="none"/>
                </c:marker>
                <c:xVal>
                  <c:numRef>
                    <c:extLst>
                      <c:ext uri="{02D57815-91ED-43cb-92C2-25804820EDAC}">
                        <c15:formulaRef>
                          <c15:sqref>'Comparison TiB2'!$A$4:$A$754</c15:sqref>
                        </c15:formulaRef>
                      </c:ext>
                    </c:extLst>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extLst>
                      <c:ext uri="{02D57815-91ED-43cb-92C2-25804820EDAC}">
                        <c15:formulaRef>
                          <c15:sqref>'Comparison TiB2'!$C$4:$C$754</c15:sqref>
                        </c15:formulaRef>
                      </c:ext>
                    </c:extLst>
                    <c:numCache>
                      <c:formatCode>General</c:formatCode>
                      <c:ptCount val="151"/>
                      <c:pt idx="0">
                        <c:v>0.40799999999999997</c:v>
                      </c:pt>
                      <c:pt idx="1">
                        <c:v>0.56399999999999995</c:v>
                      </c:pt>
                      <c:pt idx="2">
                        <c:v>0.60799999999999998</c:v>
                      </c:pt>
                      <c:pt idx="3">
                        <c:v>0.72</c:v>
                      </c:pt>
                      <c:pt idx="4">
                        <c:v>0.69499999999999995</c:v>
                      </c:pt>
                      <c:pt idx="5">
                        <c:v>0.66700000000000004</c:v>
                      </c:pt>
                      <c:pt idx="6">
                        <c:v>0.62</c:v>
                      </c:pt>
                      <c:pt idx="7">
                        <c:v>0.86499999999999999</c:v>
                      </c:pt>
                      <c:pt idx="8">
                        <c:v>0.64100000000000001</c:v>
                      </c:pt>
                      <c:pt idx="9">
                        <c:v>0.67</c:v>
                      </c:pt>
                      <c:pt idx="10">
                        <c:v>0.53300000000000003</c:v>
                      </c:pt>
                      <c:pt idx="11">
                        <c:v>0.70399999999999996</c:v>
                      </c:pt>
                      <c:pt idx="12">
                        <c:v>0.58699999999999997</c:v>
                      </c:pt>
                      <c:pt idx="13">
                        <c:v>0.61099999999999999</c:v>
                      </c:pt>
                      <c:pt idx="14">
                        <c:v>0.67100000000000004</c:v>
                      </c:pt>
                      <c:pt idx="15">
                        <c:v>0.65700000000000003</c:v>
                      </c:pt>
                      <c:pt idx="16">
                        <c:v>0.51200000000000001</c:v>
                      </c:pt>
                      <c:pt idx="17">
                        <c:v>0.49</c:v>
                      </c:pt>
                      <c:pt idx="18">
                        <c:v>0.51400000000000001</c:v>
                      </c:pt>
                      <c:pt idx="19">
                        <c:v>0.70299999999999996</c:v>
                      </c:pt>
                      <c:pt idx="20">
                        <c:v>0.499</c:v>
                      </c:pt>
                      <c:pt idx="21">
                        <c:v>0.52600000000000002</c:v>
                      </c:pt>
                      <c:pt idx="22">
                        <c:v>0.437</c:v>
                      </c:pt>
                      <c:pt idx="23">
                        <c:v>0.63600000000000001</c:v>
                      </c:pt>
                      <c:pt idx="24">
                        <c:v>0.56699999999999995</c:v>
                      </c:pt>
                      <c:pt idx="25">
                        <c:v>0.502</c:v>
                      </c:pt>
                      <c:pt idx="26">
                        <c:v>0.61</c:v>
                      </c:pt>
                      <c:pt idx="27">
                        <c:v>0.64800000000000002</c:v>
                      </c:pt>
                      <c:pt idx="28">
                        <c:v>0.52900000000000003</c:v>
                      </c:pt>
                      <c:pt idx="29">
                        <c:v>0.55800000000000005</c:v>
                      </c:pt>
                      <c:pt idx="30">
                        <c:v>0.42699999999999999</c:v>
                      </c:pt>
                      <c:pt idx="31">
                        <c:v>0.56100000000000005</c:v>
                      </c:pt>
                      <c:pt idx="32">
                        <c:v>0.49099999999999999</c:v>
                      </c:pt>
                      <c:pt idx="33">
                        <c:v>0.67100000000000004</c:v>
                      </c:pt>
                      <c:pt idx="34">
                        <c:v>0.44600000000000001</c:v>
                      </c:pt>
                      <c:pt idx="35">
                        <c:v>0.53500000000000003</c:v>
                      </c:pt>
                      <c:pt idx="36">
                        <c:v>0.53300000000000003</c:v>
                      </c:pt>
                      <c:pt idx="37">
                        <c:v>0.51100000000000001</c:v>
                      </c:pt>
                      <c:pt idx="38">
                        <c:v>0.46899999999999997</c:v>
                      </c:pt>
                      <c:pt idx="39">
                        <c:v>0.58299999999999996</c:v>
                      </c:pt>
                      <c:pt idx="40">
                        <c:v>0.56399999999999995</c:v>
                      </c:pt>
                      <c:pt idx="41">
                        <c:v>0.59099999999999997</c:v>
                      </c:pt>
                      <c:pt idx="42">
                        <c:v>0.36199999999999999</c:v>
                      </c:pt>
                      <c:pt idx="43">
                        <c:v>0.63300000000000001</c:v>
                      </c:pt>
                      <c:pt idx="44">
                        <c:v>0.5</c:v>
                      </c:pt>
                      <c:pt idx="45">
                        <c:v>0.55700000000000005</c:v>
                      </c:pt>
                      <c:pt idx="46">
                        <c:v>0.42799999999999999</c:v>
                      </c:pt>
                      <c:pt idx="47">
                        <c:v>0.55700000000000005</c:v>
                      </c:pt>
                      <c:pt idx="48">
                        <c:v>0.57899999999999996</c:v>
                      </c:pt>
                      <c:pt idx="49">
                        <c:v>0.58799999999999997</c:v>
                      </c:pt>
                      <c:pt idx="50">
                        <c:v>0.46899999999999997</c:v>
                      </c:pt>
                      <c:pt idx="51">
                        <c:v>0.627</c:v>
                      </c:pt>
                      <c:pt idx="52">
                        <c:v>0.47299999999999998</c:v>
                      </c:pt>
                      <c:pt idx="53">
                        <c:v>0.54700000000000004</c:v>
                      </c:pt>
                      <c:pt idx="54">
                        <c:v>0.434</c:v>
                      </c:pt>
                      <c:pt idx="55">
                        <c:v>0.626</c:v>
                      </c:pt>
                      <c:pt idx="56">
                        <c:v>0.61099999999999999</c:v>
                      </c:pt>
                      <c:pt idx="57">
                        <c:v>0.63100000000000001</c:v>
                      </c:pt>
                      <c:pt idx="58">
                        <c:v>0.46300000000000002</c:v>
                      </c:pt>
                      <c:pt idx="59">
                        <c:v>0.65500000000000003</c:v>
                      </c:pt>
                      <c:pt idx="60">
                        <c:v>0.63700000000000001</c:v>
                      </c:pt>
                      <c:pt idx="61">
                        <c:v>0.63</c:v>
                      </c:pt>
                      <c:pt idx="62">
                        <c:v>0.503</c:v>
                      </c:pt>
                      <c:pt idx="63">
                        <c:v>0.65900000000000003</c:v>
                      </c:pt>
                      <c:pt idx="64">
                        <c:v>0.61299999999999999</c:v>
                      </c:pt>
                      <c:pt idx="65">
                        <c:v>0.57899999999999996</c:v>
                      </c:pt>
                      <c:pt idx="66">
                        <c:v>0.53100000000000003</c:v>
                      </c:pt>
                      <c:pt idx="67">
                        <c:v>0.59299999999999997</c:v>
                      </c:pt>
                      <c:pt idx="68">
                        <c:v>0.58199999999999996</c:v>
                      </c:pt>
                      <c:pt idx="69">
                        <c:v>0.57399999999999995</c:v>
                      </c:pt>
                      <c:pt idx="70">
                        <c:v>0.53600000000000003</c:v>
                      </c:pt>
                      <c:pt idx="71">
                        <c:v>0.60799999999999998</c:v>
                      </c:pt>
                      <c:pt idx="72">
                        <c:v>0.63900000000000001</c:v>
                      </c:pt>
                      <c:pt idx="73">
                        <c:v>0.627</c:v>
                      </c:pt>
                      <c:pt idx="74">
                        <c:v>0.56599999999999995</c:v>
                      </c:pt>
                      <c:pt idx="75">
                        <c:v>0.57299999999999995</c:v>
                      </c:pt>
                      <c:pt idx="76">
                        <c:v>0.55700000000000005</c:v>
                      </c:pt>
                      <c:pt idx="77">
                        <c:v>0.57299999999999995</c:v>
                      </c:pt>
                      <c:pt idx="78">
                        <c:v>0.498</c:v>
                      </c:pt>
                      <c:pt idx="79">
                        <c:v>0.59899999999999998</c:v>
                      </c:pt>
                      <c:pt idx="80">
                        <c:v>0.61699999999999999</c:v>
                      </c:pt>
                      <c:pt idx="81">
                        <c:v>0.60099999999999998</c:v>
                      </c:pt>
                      <c:pt idx="82">
                        <c:v>0.51800000000000002</c:v>
                      </c:pt>
                      <c:pt idx="83">
                        <c:v>0.65800000000000003</c:v>
                      </c:pt>
                      <c:pt idx="84">
                        <c:v>0.65100000000000002</c:v>
                      </c:pt>
                      <c:pt idx="85">
                        <c:v>0.66100000000000003</c:v>
                      </c:pt>
                      <c:pt idx="86">
                        <c:v>0.53</c:v>
                      </c:pt>
                      <c:pt idx="87">
                        <c:v>0.65400000000000003</c:v>
                      </c:pt>
                      <c:pt idx="88">
                        <c:v>0.63100000000000001</c:v>
                      </c:pt>
                      <c:pt idx="89">
                        <c:v>0.63300000000000001</c:v>
                      </c:pt>
                      <c:pt idx="90">
                        <c:v>0.67</c:v>
                      </c:pt>
                      <c:pt idx="91">
                        <c:v>0.65300000000000002</c:v>
                      </c:pt>
                      <c:pt idx="92">
                        <c:v>0.52400000000000002</c:v>
                      </c:pt>
                      <c:pt idx="93">
                        <c:v>0.66300000000000003</c:v>
                      </c:pt>
                      <c:pt idx="94">
                        <c:v>0.53900000000000003</c:v>
                      </c:pt>
                      <c:pt idx="95">
                        <c:v>0.67200000000000004</c:v>
                      </c:pt>
                      <c:pt idx="96">
                        <c:v>0.69399999999999995</c:v>
                      </c:pt>
                      <c:pt idx="97">
                        <c:v>0.67200000000000004</c:v>
                      </c:pt>
                      <c:pt idx="98">
                        <c:v>0.51400000000000001</c:v>
                      </c:pt>
                      <c:pt idx="99">
                        <c:v>0.71699999999999997</c:v>
                      </c:pt>
                      <c:pt idx="100">
                        <c:v>0.72599999999999998</c:v>
                      </c:pt>
                      <c:pt idx="101">
                        <c:v>0.68799999999999994</c:v>
                      </c:pt>
                      <c:pt idx="102">
                        <c:v>0.56399999999999995</c:v>
                      </c:pt>
                      <c:pt idx="103">
                        <c:v>0.67600000000000005</c:v>
                      </c:pt>
                      <c:pt idx="104">
                        <c:v>0.52500000000000002</c:v>
                      </c:pt>
                      <c:pt idx="105">
                        <c:v>0.70399999999999996</c:v>
                      </c:pt>
                      <c:pt idx="106">
                        <c:v>0.52</c:v>
                      </c:pt>
                      <c:pt idx="107">
                        <c:v>0.71599999999999997</c:v>
                      </c:pt>
                      <c:pt idx="108">
                        <c:v>0.69499999999999995</c:v>
                      </c:pt>
                      <c:pt idx="109">
                        <c:v>0.70199999999999996</c:v>
                      </c:pt>
                      <c:pt idx="110">
                        <c:v>0.47299999999999998</c:v>
                      </c:pt>
                      <c:pt idx="111">
                        <c:v>0.748</c:v>
                      </c:pt>
                      <c:pt idx="112">
                        <c:v>0.69899999999999995</c:v>
                      </c:pt>
                      <c:pt idx="113">
                        <c:v>0.67200000000000004</c:v>
                      </c:pt>
                      <c:pt idx="114">
                        <c:v>0.51400000000000001</c:v>
                      </c:pt>
                      <c:pt idx="115">
                        <c:v>0.66200000000000003</c:v>
                      </c:pt>
                      <c:pt idx="116">
                        <c:v>0.73</c:v>
                      </c:pt>
                      <c:pt idx="117">
                        <c:v>0.64900000000000002</c:v>
                      </c:pt>
                      <c:pt idx="118">
                        <c:v>0.53300000000000003</c:v>
                      </c:pt>
                      <c:pt idx="119">
                        <c:v>0.71699999999999997</c:v>
                      </c:pt>
                      <c:pt idx="120">
                        <c:v>0.70099999999999996</c:v>
                      </c:pt>
                      <c:pt idx="121">
                        <c:v>0.64900000000000002</c:v>
                      </c:pt>
                      <c:pt idx="122">
                        <c:v>0.51400000000000001</c:v>
                      </c:pt>
                      <c:pt idx="123">
                        <c:v>0.71599999999999997</c:v>
                      </c:pt>
                      <c:pt idx="124">
                        <c:v>0.67600000000000005</c:v>
                      </c:pt>
                      <c:pt idx="125">
                        <c:v>0.69199999999999995</c:v>
                      </c:pt>
                      <c:pt idx="126">
                        <c:v>0.54</c:v>
                      </c:pt>
                      <c:pt idx="127">
                        <c:v>0.69799999999999995</c:v>
                      </c:pt>
                      <c:pt idx="128">
                        <c:v>0.64400000000000002</c:v>
                      </c:pt>
                      <c:pt idx="129">
                        <c:v>0.68500000000000005</c:v>
                      </c:pt>
                      <c:pt idx="130">
                        <c:v>0.51600000000000001</c:v>
                      </c:pt>
                      <c:pt idx="131">
                        <c:v>0.61699999999999999</c:v>
                      </c:pt>
                      <c:pt idx="132">
                        <c:v>0.66100000000000003</c:v>
                      </c:pt>
                      <c:pt idx="133">
                        <c:v>0.64100000000000001</c:v>
                      </c:pt>
                      <c:pt idx="134">
                        <c:v>0.49399999999999999</c:v>
                      </c:pt>
                      <c:pt idx="135">
                        <c:v>0.746</c:v>
                      </c:pt>
                      <c:pt idx="136">
                        <c:v>0.51800000000000002</c:v>
                      </c:pt>
                      <c:pt idx="137">
                        <c:v>0.77300000000000002</c:v>
                      </c:pt>
                      <c:pt idx="138">
                        <c:v>0.75700000000000001</c:v>
                      </c:pt>
                      <c:pt idx="139">
                        <c:v>0.754</c:v>
                      </c:pt>
                      <c:pt idx="140">
                        <c:v>0.54300000000000004</c:v>
                      </c:pt>
                      <c:pt idx="141">
                        <c:v>0.78100000000000003</c:v>
                      </c:pt>
                      <c:pt idx="142">
                        <c:v>0.71599999999999997</c:v>
                      </c:pt>
                      <c:pt idx="143">
                        <c:v>0.77400000000000002</c:v>
                      </c:pt>
                      <c:pt idx="144">
                        <c:v>0.51200000000000001</c:v>
                      </c:pt>
                      <c:pt idx="145">
                        <c:v>0.752</c:v>
                      </c:pt>
                      <c:pt idx="146">
                        <c:v>0.73199999999999998</c:v>
                      </c:pt>
                      <c:pt idx="147">
                        <c:v>0.746</c:v>
                      </c:pt>
                      <c:pt idx="148">
                        <c:v>0.73599999999999999</c:v>
                      </c:pt>
                      <c:pt idx="149">
                        <c:v>0.745</c:v>
                      </c:pt>
                      <c:pt idx="150">
                        <c:v>0.53800000000000003</c:v>
                      </c:pt>
                    </c:numCache>
                  </c:numRef>
                </c:yVal>
                <c:smooth val="1"/>
                <c:extLst>
                  <c:ext xmlns:c16="http://schemas.microsoft.com/office/drawing/2014/chart" uri="{C3380CC4-5D6E-409C-BE32-E72D297353CC}">
                    <c16:uniqueId val="{00000004-03B4-48DA-8ECE-873AFFBFD4EF}"/>
                  </c:ext>
                </c:extLst>
              </c15:ser>
            </c15:filteredScatterSeries>
            <c15:filteredScatterSeries>
              <c15:ser>
                <c:idx val="2"/>
                <c:order val="4"/>
                <c:tx>
                  <c:v>25%TiB2 2h</c:v>
                </c:tx>
                <c:spPr>
                  <a:ln w="19050" cap="rnd">
                    <a:solidFill>
                      <a:schemeClr val="accent3"/>
                    </a:solidFill>
                    <a:round/>
                  </a:ln>
                  <a:effectLst/>
                </c:spPr>
                <c:marker>
                  <c:symbol val="none"/>
                </c:marker>
                <c:xVal>
                  <c:numRef>
                    <c:extLst xmlns:c15="http://schemas.microsoft.com/office/drawing/2012/chart">
                      <c:ext xmlns:c15="http://schemas.microsoft.com/office/drawing/2012/chart" uri="{02D57815-91ED-43cb-92C2-25804820EDAC}">
                        <c15:formulaRef>
                          <c15:sqref>'Comparison TiB2'!$A$4:$A$754</c15:sqref>
                        </c15:formulaRef>
                      </c:ext>
                    </c:extLst>
                    <c:numCache>
                      <c:formatCode>General</c:formatCode>
                      <c:ptCount val="15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numCache>
                  </c:numRef>
                </c:xVal>
                <c:yVal>
                  <c:numRef>
                    <c:extLst xmlns:c15="http://schemas.microsoft.com/office/drawing/2012/chart">
                      <c:ext xmlns:c15="http://schemas.microsoft.com/office/drawing/2012/chart" uri="{02D57815-91ED-43cb-92C2-25804820EDAC}">
                        <c15:formulaRef>
                          <c15:sqref>'Comparison TiB2'!$F$3:$F$753</c15:sqref>
                        </c15:formulaRef>
                      </c:ext>
                    </c:extLst>
                    <c:numCache>
                      <c:formatCode>General</c:formatCode>
                      <c:ptCount val="150"/>
                      <c:pt idx="0">
                        <c:v>0.38</c:v>
                      </c:pt>
                      <c:pt idx="1">
                        <c:v>0.45500000000000002</c:v>
                      </c:pt>
                      <c:pt idx="2">
                        <c:v>0.45800000000000002</c:v>
                      </c:pt>
                      <c:pt idx="3">
                        <c:v>0.246</c:v>
                      </c:pt>
                      <c:pt idx="4">
                        <c:v>0.42899999999999999</c:v>
                      </c:pt>
                      <c:pt idx="5">
                        <c:v>0.44900000000000001</c:v>
                      </c:pt>
                      <c:pt idx="6">
                        <c:v>0.46400000000000002</c:v>
                      </c:pt>
                      <c:pt idx="7">
                        <c:v>0.51100000000000001</c:v>
                      </c:pt>
                      <c:pt idx="8">
                        <c:v>0.41199999999999998</c:v>
                      </c:pt>
                      <c:pt idx="9">
                        <c:v>0.29599999999999999</c:v>
                      </c:pt>
                      <c:pt idx="10">
                        <c:v>0.40799999999999997</c:v>
                      </c:pt>
                      <c:pt idx="11">
                        <c:v>0.40300000000000002</c:v>
                      </c:pt>
                      <c:pt idx="12">
                        <c:v>0.41099999999999998</c:v>
                      </c:pt>
                      <c:pt idx="13">
                        <c:v>0.38100000000000001</c:v>
                      </c:pt>
                      <c:pt idx="14">
                        <c:v>0.45200000000000001</c:v>
                      </c:pt>
                      <c:pt idx="15">
                        <c:v>0.40200000000000002</c:v>
                      </c:pt>
                      <c:pt idx="16">
                        <c:v>0.39600000000000002</c:v>
                      </c:pt>
                      <c:pt idx="17">
                        <c:v>0.32200000000000001</c:v>
                      </c:pt>
                      <c:pt idx="18">
                        <c:v>0.48299999999999998</c:v>
                      </c:pt>
                      <c:pt idx="19">
                        <c:v>0.433</c:v>
                      </c:pt>
                      <c:pt idx="20">
                        <c:v>0.505</c:v>
                      </c:pt>
                      <c:pt idx="21">
                        <c:v>0.48599999999999999</c:v>
                      </c:pt>
                      <c:pt idx="22">
                        <c:v>0.49399999999999999</c:v>
                      </c:pt>
                      <c:pt idx="23">
                        <c:v>0.375</c:v>
                      </c:pt>
                      <c:pt idx="24">
                        <c:v>0.53100000000000003</c:v>
                      </c:pt>
                      <c:pt idx="25">
                        <c:v>0.34</c:v>
                      </c:pt>
                      <c:pt idx="26">
                        <c:v>0.55300000000000005</c:v>
                      </c:pt>
                      <c:pt idx="27">
                        <c:v>0.44900000000000001</c:v>
                      </c:pt>
                      <c:pt idx="28">
                        <c:v>0.443</c:v>
                      </c:pt>
                      <c:pt idx="29">
                        <c:v>0.27300000000000002</c:v>
                      </c:pt>
                      <c:pt idx="30">
                        <c:v>0.47699999999999998</c:v>
                      </c:pt>
                      <c:pt idx="31">
                        <c:v>0.44900000000000001</c:v>
                      </c:pt>
                      <c:pt idx="32">
                        <c:v>0.44500000000000001</c:v>
                      </c:pt>
                      <c:pt idx="33">
                        <c:v>0.29299999999999998</c:v>
                      </c:pt>
                      <c:pt idx="34">
                        <c:v>0.45500000000000002</c:v>
                      </c:pt>
                      <c:pt idx="35">
                        <c:v>0.44</c:v>
                      </c:pt>
                      <c:pt idx="36">
                        <c:v>0.47699999999999998</c:v>
                      </c:pt>
                      <c:pt idx="37">
                        <c:v>0.25900000000000001</c:v>
                      </c:pt>
                      <c:pt idx="38">
                        <c:v>0.47299999999999998</c:v>
                      </c:pt>
                      <c:pt idx="39">
                        <c:v>0.499</c:v>
                      </c:pt>
                      <c:pt idx="40">
                        <c:v>0.45200000000000001</c:v>
                      </c:pt>
                      <c:pt idx="41">
                        <c:v>0.39300000000000002</c:v>
                      </c:pt>
                      <c:pt idx="42">
                        <c:v>0.496</c:v>
                      </c:pt>
                      <c:pt idx="43">
                        <c:v>0.46100000000000002</c:v>
                      </c:pt>
                      <c:pt idx="44">
                        <c:v>0.45400000000000001</c:v>
                      </c:pt>
                      <c:pt idx="45">
                        <c:v>0.38400000000000001</c:v>
                      </c:pt>
                      <c:pt idx="46">
                        <c:v>0.50900000000000001</c:v>
                      </c:pt>
                      <c:pt idx="47">
                        <c:v>0.504</c:v>
                      </c:pt>
                      <c:pt idx="48">
                        <c:v>0.48899999999999999</c:v>
                      </c:pt>
                      <c:pt idx="49">
                        <c:v>0.36499999999999999</c:v>
                      </c:pt>
                      <c:pt idx="50">
                        <c:v>0.48099999999999998</c:v>
                      </c:pt>
                      <c:pt idx="51">
                        <c:v>0.51800000000000002</c:v>
                      </c:pt>
                      <c:pt idx="52">
                        <c:v>0.53500000000000003</c:v>
                      </c:pt>
                      <c:pt idx="53">
                        <c:v>0.308</c:v>
                      </c:pt>
                      <c:pt idx="54">
                        <c:v>0.51200000000000001</c:v>
                      </c:pt>
                      <c:pt idx="55">
                        <c:v>0.48</c:v>
                      </c:pt>
                      <c:pt idx="56">
                        <c:v>0.50800000000000001</c:v>
                      </c:pt>
                      <c:pt idx="57">
                        <c:v>0.32400000000000001</c:v>
                      </c:pt>
                      <c:pt idx="58">
                        <c:v>0.49099999999999999</c:v>
                      </c:pt>
                      <c:pt idx="59">
                        <c:v>0.47399999999999998</c:v>
                      </c:pt>
                      <c:pt idx="60">
                        <c:v>0.48199999999999998</c:v>
                      </c:pt>
                      <c:pt idx="61">
                        <c:v>0.39600000000000002</c:v>
                      </c:pt>
                      <c:pt idx="62">
                        <c:v>0.55100000000000005</c:v>
                      </c:pt>
                      <c:pt idx="63">
                        <c:v>0.53500000000000003</c:v>
                      </c:pt>
                      <c:pt idx="64">
                        <c:v>0.49</c:v>
                      </c:pt>
                      <c:pt idx="65">
                        <c:v>0.42899999999999999</c:v>
                      </c:pt>
                      <c:pt idx="66">
                        <c:v>0.53800000000000003</c:v>
                      </c:pt>
                      <c:pt idx="67">
                        <c:v>0.502</c:v>
                      </c:pt>
                      <c:pt idx="68">
                        <c:v>0.52700000000000002</c:v>
                      </c:pt>
                      <c:pt idx="69">
                        <c:v>0.51300000000000001</c:v>
                      </c:pt>
                      <c:pt idx="70">
                        <c:v>0.52100000000000002</c:v>
                      </c:pt>
                      <c:pt idx="71">
                        <c:v>0.51400000000000001</c:v>
                      </c:pt>
                      <c:pt idx="72">
                        <c:v>0.53</c:v>
                      </c:pt>
                      <c:pt idx="73">
                        <c:v>0.42799999999999999</c:v>
                      </c:pt>
                      <c:pt idx="74">
                        <c:v>0.54600000000000004</c:v>
                      </c:pt>
                      <c:pt idx="75">
                        <c:v>0.46300000000000002</c:v>
                      </c:pt>
                      <c:pt idx="76">
                        <c:v>0.5</c:v>
                      </c:pt>
                      <c:pt idx="77">
                        <c:v>0.40100000000000002</c:v>
                      </c:pt>
                      <c:pt idx="78">
                        <c:v>0.57299999999999995</c:v>
                      </c:pt>
                      <c:pt idx="79">
                        <c:v>0.47299999999999998</c:v>
                      </c:pt>
                      <c:pt idx="80">
                        <c:v>0.51300000000000001</c:v>
                      </c:pt>
                      <c:pt idx="81">
                        <c:v>0.44700000000000001</c:v>
                      </c:pt>
                      <c:pt idx="82">
                        <c:v>0.50800000000000001</c:v>
                      </c:pt>
                      <c:pt idx="83">
                        <c:v>0.46500000000000002</c:v>
                      </c:pt>
                      <c:pt idx="84">
                        <c:v>0.48699999999999999</c:v>
                      </c:pt>
                      <c:pt idx="85">
                        <c:v>0.48699999999999999</c:v>
                      </c:pt>
                      <c:pt idx="86">
                        <c:v>0.54200000000000004</c:v>
                      </c:pt>
                      <c:pt idx="87">
                        <c:v>0.502</c:v>
                      </c:pt>
                      <c:pt idx="88">
                        <c:v>0.52200000000000002</c:v>
                      </c:pt>
                      <c:pt idx="89">
                        <c:v>0.48299999999999998</c:v>
                      </c:pt>
                      <c:pt idx="90">
                        <c:v>0.51600000000000001</c:v>
                      </c:pt>
                      <c:pt idx="91">
                        <c:v>0.52400000000000002</c:v>
                      </c:pt>
                      <c:pt idx="92">
                        <c:v>0.53500000000000003</c:v>
                      </c:pt>
                      <c:pt idx="93">
                        <c:v>0.47599999999999998</c:v>
                      </c:pt>
                      <c:pt idx="94">
                        <c:v>0.53900000000000003</c:v>
                      </c:pt>
                      <c:pt idx="95">
                        <c:v>0.51200000000000001</c:v>
                      </c:pt>
                      <c:pt idx="96">
                        <c:v>0.53800000000000003</c:v>
                      </c:pt>
                      <c:pt idx="97">
                        <c:v>0.45200000000000001</c:v>
                      </c:pt>
                      <c:pt idx="98">
                        <c:v>0.53500000000000003</c:v>
                      </c:pt>
                      <c:pt idx="99">
                        <c:v>0.51800000000000002</c:v>
                      </c:pt>
                      <c:pt idx="100">
                        <c:v>0.53800000000000003</c:v>
                      </c:pt>
                      <c:pt idx="101">
                        <c:v>0.47099999999999997</c:v>
                      </c:pt>
                      <c:pt idx="102">
                        <c:v>0.505</c:v>
                      </c:pt>
                      <c:pt idx="103">
                        <c:v>0.53600000000000003</c:v>
                      </c:pt>
                      <c:pt idx="104">
                        <c:v>0.5</c:v>
                      </c:pt>
                      <c:pt idx="105">
                        <c:v>0.39300000000000002</c:v>
                      </c:pt>
                      <c:pt idx="106">
                        <c:v>0.52600000000000002</c:v>
                      </c:pt>
                      <c:pt idx="107">
                        <c:v>0.51700000000000002</c:v>
                      </c:pt>
                      <c:pt idx="108">
                        <c:v>0.51100000000000001</c:v>
                      </c:pt>
                      <c:pt idx="109">
                        <c:v>0.46700000000000003</c:v>
                      </c:pt>
                      <c:pt idx="110">
                        <c:v>0.52100000000000002</c:v>
                      </c:pt>
                      <c:pt idx="111">
                        <c:v>0.52200000000000002</c:v>
                      </c:pt>
                      <c:pt idx="112">
                        <c:v>0.49099999999999999</c:v>
                      </c:pt>
                      <c:pt idx="113">
                        <c:v>0.46899999999999997</c:v>
                      </c:pt>
                      <c:pt idx="114">
                        <c:v>0.54200000000000004</c:v>
                      </c:pt>
                      <c:pt idx="115">
                        <c:v>0.52400000000000002</c:v>
                      </c:pt>
                      <c:pt idx="116">
                        <c:v>0.51400000000000001</c:v>
                      </c:pt>
                      <c:pt idx="117">
                        <c:v>0.46400000000000002</c:v>
                      </c:pt>
                      <c:pt idx="118">
                        <c:v>0.57299999999999995</c:v>
                      </c:pt>
                      <c:pt idx="119">
                        <c:v>0.54200000000000004</c:v>
                      </c:pt>
                      <c:pt idx="120">
                        <c:v>0.495</c:v>
                      </c:pt>
                      <c:pt idx="121">
                        <c:v>0.48299999999999998</c:v>
                      </c:pt>
                      <c:pt idx="122">
                        <c:v>0.53400000000000003</c:v>
                      </c:pt>
                      <c:pt idx="123">
                        <c:v>0.50900000000000001</c:v>
                      </c:pt>
                      <c:pt idx="124">
                        <c:v>0.498</c:v>
                      </c:pt>
                      <c:pt idx="125">
                        <c:v>0.44900000000000001</c:v>
                      </c:pt>
                      <c:pt idx="126">
                        <c:v>0.49399999999999999</c:v>
                      </c:pt>
                      <c:pt idx="127">
                        <c:v>0.443</c:v>
                      </c:pt>
                      <c:pt idx="128">
                        <c:v>0.505</c:v>
                      </c:pt>
                      <c:pt idx="129">
                        <c:v>0.49299999999999999</c:v>
                      </c:pt>
                      <c:pt idx="130">
                        <c:v>0.498</c:v>
                      </c:pt>
                      <c:pt idx="131">
                        <c:v>0.40699999999999997</c:v>
                      </c:pt>
                      <c:pt idx="132">
                        <c:v>0.503</c:v>
                      </c:pt>
                      <c:pt idx="133">
                        <c:v>0.51700000000000002</c:v>
                      </c:pt>
                      <c:pt idx="134">
                        <c:v>0.48599999999999999</c:v>
                      </c:pt>
                      <c:pt idx="135">
                        <c:v>0.40799999999999997</c:v>
                      </c:pt>
                      <c:pt idx="136">
                        <c:v>0.498</c:v>
                      </c:pt>
                      <c:pt idx="137">
                        <c:v>0.49</c:v>
                      </c:pt>
                      <c:pt idx="138">
                        <c:v>0.499</c:v>
                      </c:pt>
                      <c:pt idx="139">
                        <c:v>0.41499999999999998</c:v>
                      </c:pt>
                      <c:pt idx="140">
                        <c:v>0.51800000000000002</c:v>
                      </c:pt>
                      <c:pt idx="141">
                        <c:v>0.52900000000000003</c:v>
                      </c:pt>
                      <c:pt idx="142">
                        <c:v>0.51200000000000001</c:v>
                      </c:pt>
                      <c:pt idx="143">
                        <c:v>0.42699999999999999</c:v>
                      </c:pt>
                      <c:pt idx="144">
                        <c:v>0.52</c:v>
                      </c:pt>
                      <c:pt idx="145">
                        <c:v>0.52200000000000002</c:v>
                      </c:pt>
                      <c:pt idx="146">
                        <c:v>0.52400000000000002</c:v>
                      </c:pt>
                      <c:pt idx="147">
                        <c:v>0.437</c:v>
                      </c:pt>
                      <c:pt idx="148">
                        <c:v>0.48699999999999999</c:v>
                      </c:pt>
                      <c:pt idx="149">
                        <c:v>0.51100000000000001</c:v>
                      </c:pt>
                    </c:numCache>
                  </c:numRef>
                </c:yVal>
                <c:smooth val="1"/>
                <c:extLst xmlns:c15="http://schemas.microsoft.com/office/drawing/2012/chart">
                  <c:ext xmlns:c16="http://schemas.microsoft.com/office/drawing/2014/chart" uri="{C3380CC4-5D6E-409C-BE32-E72D297353CC}">
                    <c16:uniqueId val="{00000005-03B4-48DA-8ECE-873AFFBFD4EF}"/>
                  </c:ext>
                </c:extLst>
              </c15:ser>
            </c15:filteredScatterSeries>
          </c:ext>
        </c:extLst>
      </c:scatterChart>
      <c:valAx>
        <c:axId val="691434216"/>
        <c:scaling>
          <c:orientation val="minMax"/>
        </c:scaling>
        <c:delete val="0"/>
        <c:axPos val="b"/>
        <c:majorGridlines>
          <c:spPr>
            <a:ln w="3175" cap="flat" cmpd="sng" algn="ctr">
              <a:solidFill>
                <a:schemeClr val="bg1">
                  <a:lumMod val="95000"/>
                </a:schemeClr>
              </a:solidFill>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GB" sz="1200" b="1">
                    <a:solidFill>
                      <a:sysClr val="windowText" lastClr="000000"/>
                    </a:solidFill>
                  </a:rPr>
                  <a:t>N</a:t>
                </a:r>
                <a:r>
                  <a:rPr lang="en-GB" sz="1200" b="1" baseline="30000">
                    <a:solidFill>
                      <a:sysClr val="windowText" lastClr="000000"/>
                    </a:solidFill>
                  </a:rPr>
                  <a:t>o</a:t>
                </a:r>
                <a:r>
                  <a:rPr lang="en-GB" sz="1200" b="1" baseline="0">
                    <a:solidFill>
                      <a:sysClr val="windowText" lastClr="000000"/>
                    </a:solidFill>
                  </a:rPr>
                  <a:t> of cycles</a:t>
                </a:r>
                <a:endParaRPr lang="en-GB" sz="1200" b="1">
                  <a:solidFill>
                    <a:sysClr val="windowText" lastClr="000000"/>
                  </a:solidFill>
                </a:endParaRPr>
              </a:p>
            </c:rich>
          </c:tx>
          <c:layout/>
          <c:overlay val="0"/>
          <c:spPr>
            <a:noFill/>
            <a:ln>
              <a:noFill/>
            </a:ln>
            <a:effectLst/>
          </c:sp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691435528"/>
        <c:crosses val="autoZero"/>
        <c:crossBetween val="midCat"/>
      </c:valAx>
      <c:valAx>
        <c:axId val="691435528"/>
        <c:scaling>
          <c:orientation val="minMax"/>
        </c:scaling>
        <c:delete val="0"/>
        <c:axPos val="l"/>
        <c:majorGridlines>
          <c:spPr>
            <a:ln w="317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GB" sz="1200" b="1">
                    <a:solidFill>
                      <a:sysClr val="windowText" lastClr="000000"/>
                    </a:solidFill>
                  </a:rPr>
                  <a:t>Coefficient of Friction</a:t>
                </a:r>
              </a:p>
            </c:rich>
          </c:tx>
          <c:layout>
            <c:manualLayout>
              <c:xMode val="edge"/>
              <c:yMode val="edge"/>
              <c:x val="2.6979350420255267E-2"/>
              <c:y val="0.23649665780344223"/>
            </c:manualLayout>
          </c:layout>
          <c:overlay val="0"/>
          <c:spPr>
            <a:noFill/>
            <a:ln>
              <a:noFill/>
            </a:ln>
            <a:effectLst/>
          </c:spPr>
        </c:title>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691434216"/>
        <c:crosses val="autoZero"/>
        <c:crossBetween val="midCat"/>
      </c:valAx>
    </c:plotArea>
    <c:legend>
      <c:legendPos val="t"/>
      <c:layout>
        <c:manualLayout>
          <c:xMode val="edge"/>
          <c:yMode val="edge"/>
          <c:x val="0.77979097948441822"/>
          <c:y val="0.11489214623998868"/>
          <c:w val="0.20361353346967356"/>
          <c:h val="0.24992784262095855"/>
        </c:manualLayout>
      </c:layout>
      <c:overlay val="0"/>
      <c:spPr>
        <a:noFill/>
        <a:ln>
          <a:solidFill>
            <a:sysClr val="windowText" lastClr="000000"/>
          </a:solid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ln>
      <a:noFill/>
    </a:ln>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656263-08B6-48B8-A783-C24F0A790A89}" type="datetimeFigureOut">
              <a:rPr lang="en-US" smtClean="0"/>
              <a:t>7/1/2021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84BC2D-B9D8-4A1B-8AF7-37D8D9DD2699}" type="slidenum">
              <a:rPr lang="en-US" smtClean="0"/>
              <a:t>‹#›</a:t>
            </a:fld>
            <a:endParaRPr lang="en-US"/>
          </a:p>
        </p:txBody>
      </p:sp>
    </p:spTree>
    <p:extLst>
      <p:ext uri="{BB962C8B-B14F-4D97-AF65-F5344CB8AC3E}">
        <p14:creationId xmlns:p14="http://schemas.microsoft.com/office/powerpoint/2010/main" val="1806752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7/1/2021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a:p>
        </p:txBody>
      </p:sp>
    </p:spTree>
    <p:extLst>
      <p:ext uri="{BB962C8B-B14F-4D97-AF65-F5344CB8AC3E}">
        <p14:creationId xmlns:p14="http://schemas.microsoft.com/office/powerpoint/2010/main" val="14672695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3898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8604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Tree>
    <p:extLst>
      <p:ext uri="{BB962C8B-B14F-4D97-AF65-F5344CB8AC3E}">
        <p14:creationId xmlns:p14="http://schemas.microsoft.com/office/powerpoint/2010/main" val="173231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59607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Why we used Nb middle which had the lowest</a:t>
            </a:r>
            <a:r>
              <a:rPr lang="en-GB" sz="1200" baseline="0" dirty="0" smtClean="0"/>
              <a:t> hardness. There are several reasons for that:</a:t>
            </a:r>
          </a:p>
          <a:p>
            <a:pPr marL="228600" indent="-228600">
              <a:buAutoNum type="arabicParenR"/>
            </a:pPr>
            <a:r>
              <a:rPr lang="en-GB" sz="1200" baseline="0" dirty="0" smtClean="0"/>
              <a:t>We wanted to know how oxygen level is impacting the tensile properties, this means that we should start from low oxygen levels and try to manipulate the powders to increase the tensile properties.</a:t>
            </a:r>
          </a:p>
          <a:p>
            <a:pPr marL="228600" indent="-228600">
              <a:buAutoNum type="arabicParenR"/>
            </a:pPr>
            <a:r>
              <a:rPr lang="en-GB" sz="1200" baseline="0" dirty="0" smtClean="0"/>
              <a:t>We did not have enough powders for Nb fine and Nb coarse</a:t>
            </a:r>
          </a:p>
          <a:p>
            <a:pPr marL="0" indent="0">
              <a:buNone/>
            </a:pPr>
            <a:endParaRPr lang="en-GB" sz="1200" baseline="0" dirty="0" smtClean="0"/>
          </a:p>
          <a:p>
            <a:pPr marL="0" indent="0">
              <a:buNone/>
            </a:pPr>
            <a:r>
              <a:rPr kumimoji="0" lang="en-GB" sz="12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The fracture surfaces show a ductile fracture mode with the presence of dimples and confirming that the main fracture mode is micro-voids coalescence.</a:t>
            </a:r>
            <a:endParaRPr lang="en-GB" sz="1200" dirty="0"/>
          </a:p>
        </p:txBody>
      </p:sp>
    </p:spTree>
    <p:extLst>
      <p:ext uri="{BB962C8B-B14F-4D97-AF65-F5344CB8AC3E}">
        <p14:creationId xmlns:p14="http://schemas.microsoft.com/office/powerpoint/2010/main" val="176749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By sieving to a lower size, the surface to volume ratio of the powder is increased. This will generate a powder with a higher oxygen concentration.</a:t>
            </a:r>
          </a:p>
          <a:p>
            <a:endParaRPr lang="en-GB" sz="1200" dirty="0"/>
          </a:p>
        </p:txBody>
      </p:sp>
    </p:spTree>
    <p:extLst>
      <p:ext uri="{BB962C8B-B14F-4D97-AF65-F5344CB8AC3E}">
        <p14:creationId xmlns:p14="http://schemas.microsoft.com/office/powerpoint/2010/main" val="191354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Sieved </a:t>
            </a:r>
            <a:r>
              <a:rPr lang="en-GB" baseline="0" dirty="0" err="1" smtClean="0"/>
              <a:t>Nb</a:t>
            </a:r>
            <a:r>
              <a:rPr lang="en-GB" baseline="0" dirty="0" smtClean="0"/>
              <a:t> results in a finer microstructure which also contributes to an increase in strength together with the higher O levels. EBSD Maps to highlight the difference in grain size among the two microstructures</a:t>
            </a:r>
            <a:endParaRPr lang="en-GB" dirty="0"/>
          </a:p>
        </p:txBody>
      </p:sp>
    </p:spTree>
    <p:extLst>
      <p:ext uri="{BB962C8B-B14F-4D97-AF65-F5344CB8AC3E}">
        <p14:creationId xmlns:p14="http://schemas.microsoft.com/office/powerpoint/2010/main" val="289984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charset="0"/>
                <a:ea typeface="ＭＳ Ｐゴシック" pitchFamily="1" charset="-128"/>
                <a:cs typeface="+mn-cs"/>
              </a:rPr>
              <a:t>Sieved Nb shows much higher YS and UTS if compared to middle range Nb, while maintaining a good elongation. Even in this case the fracture surfaces show a ductile fracture mode with the presence of dimples and confirming that the main fracture mode is micro-voids coalescence.</a:t>
            </a:r>
            <a:endParaRPr lang="en-GB" dirty="0"/>
          </a:p>
        </p:txBody>
      </p:sp>
    </p:spTree>
    <p:extLst>
      <p:ext uri="{BB962C8B-B14F-4D97-AF65-F5344CB8AC3E}">
        <p14:creationId xmlns:p14="http://schemas.microsoft.com/office/powerpoint/2010/main" val="327817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21175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107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685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72362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Selection of </a:t>
            </a:r>
            <a:r>
              <a:rPr lang="en-GB" sz="1400" kern="1200" dirty="0" err="1" smtClean="0">
                <a:solidFill>
                  <a:schemeClr val="tx1"/>
                </a:solidFill>
                <a:effectLst/>
                <a:latin typeface="+mn-lt"/>
                <a:ea typeface="+mn-ea"/>
                <a:cs typeface="+mn-cs"/>
              </a:rPr>
              <a:t>Nb</a:t>
            </a:r>
            <a:r>
              <a:rPr lang="en-GB" sz="1400" kern="1200" dirty="0" smtClean="0">
                <a:solidFill>
                  <a:schemeClr val="tx1"/>
                </a:solidFill>
                <a:effectLst/>
                <a:latin typeface="+mn-lt"/>
                <a:ea typeface="+mn-ea"/>
                <a:cs typeface="+mn-cs"/>
              </a:rPr>
              <a:t> and Nb-5%SiC</a:t>
            </a:r>
            <a:r>
              <a:rPr lang="en-GB" sz="1400" kern="1200" baseline="0" dirty="0" smtClean="0">
                <a:solidFill>
                  <a:schemeClr val="tx1"/>
                </a:solidFill>
                <a:effectLst/>
                <a:latin typeface="+mn-lt"/>
                <a:ea typeface="+mn-ea"/>
                <a:cs typeface="+mn-cs"/>
              </a:rPr>
              <a:t> materials</a:t>
            </a:r>
            <a:endParaRPr lang="en-GB" sz="1400" dirty="0" smtClean="0"/>
          </a:p>
        </p:txBody>
      </p:sp>
    </p:spTree>
    <p:extLst>
      <p:ext uri="{BB962C8B-B14F-4D97-AF65-F5344CB8AC3E}">
        <p14:creationId xmlns:p14="http://schemas.microsoft.com/office/powerpoint/2010/main" val="335885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Also no presence of detectable defects.</a:t>
            </a:r>
            <a:endParaRPr lang="en-GB" dirty="0"/>
          </a:p>
        </p:txBody>
      </p:sp>
    </p:spTree>
    <p:extLst>
      <p:ext uri="{BB962C8B-B14F-4D97-AF65-F5344CB8AC3E}">
        <p14:creationId xmlns:p14="http://schemas.microsoft.com/office/powerpoint/2010/main" val="986454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Despite</a:t>
            </a:r>
            <a:r>
              <a:rPr lang="en-GB" baseline="0" dirty="0" smtClean="0"/>
              <a:t> the good RT properties for pure </a:t>
            </a:r>
            <a:r>
              <a:rPr lang="en-GB" baseline="0" dirty="0" err="1" smtClean="0"/>
              <a:t>Nb</a:t>
            </a:r>
            <a:r>
              <a:rPr lang="en-GB" baseline="0" dirty="0" smtClean="0"/>
              <a:t> it still does not match C-103 minimum specifications. </a:t>
            </a:r>
            <a:endParaRPr lang="en-GB" dirty="0"/>
          </a:p>
        </p:txBody>
      </p:sp>
    </p:spTree>
    <p:extLst>
      <p:ext uri="{BB962C8B-B14F-4D97-AF65-F5344CB8AC3E}">
        <p14:creationId xmlns:p14="http://schemas.microsoft.com/office/powerpoint/2010/main" val="197415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13410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87225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smtClean="0"/>
          </a:p>
        </p:txBody>
      </p:sp>
    </p:spTree>
    <p:extLst>
      <p:ext uri="{BB962C8B-B14F-4D97-AF65-F5344CB8AC3E}">
        <p14:creationId xmlns:p14="http://schemas.microsoft.com/office/powerpoint/2010/main" val="956046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Tree>
    <p:extLst>
      <p:ext uri="{BB962C8B-B14F-4D97-AF65-F5344CB8AC3E}">
        <p14:creationId xmlns:p14="http://schemas.microsoft.com/office/powerpoint/2010/main" val="431278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02022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43595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447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slide explain the different steps involved in the project to capture the different WP of the project.</a:t>
            </a:r>
          </a:p>
          <a:p>
            <a:pPr marL="171450" indent="-171450" algn="just">
              <a:spcBef>
                <a:spcPts val="1000"/>
              </a:spcBef>
              <a:spcAft>
                <a:spcPts val="1000"/>
              </a:spcAft>
              <a:buFontTx/>
              <a:buChar char="-"/>
            </a:pPr>
            <a:r>
              <a:rPr lang="en-GB" sz="1200" dirty="0" smtClean="0">
                <a:solidFill>
                  <a:schemeClr val="tx1"/>
                </a:solidFill>
                <a:latin typeface="Calibri Light" panose="020F0302020204030204" pitchFamily="34" charset="0"/>
              </a:rPr>
              <a:t>Space application selection and PM materials selection (WP1000)</a:t>
            </a:r>
          </a:p>
          <a:p>
            <a:pPr marL="171450" marR="0" lvl="0" indent="-171450" algn="just" defTabSz="914400" rtl="0" eaLnBrk="1" fontAlgn="auto" latinLnBrk="0" hangingPunct="1">
              <a:lnSpc>
                <a:spcPct val="100000"/>
              </a:lnSpc>
              <a:spcBef>
                <a:spcPts val="1000"/>
              </a:spcBef>
              <a:spcAft>
                <a:spcPts val="1000"/>
              </a:spcAft>
              <a:buClrTx/>
              <a:buSzTx/>
              <a:buFontTx/>
              <a:buChar char="-"/>
              <a:tabLst/>
              <a:defRPr/>
            </a:pPr>
            <a:r>
              <a:rPr lang="en-GB" sz="1200" dirty="0" smtClean="0">
                <a:solidFill>
                  <a:schemeClr val="tx1"/>
                </a:solidFill>
                <a:latin typeface="Calibri Light" panose="020F0302020204030204" pitchFamily="34" charset="0"/>
              </a:rPr>
              <a:t>Experimental Plan (WP2000)</a:t>
            </a:r>
          </a:p>
          <a:p>
            <a:pPr marL="171450" marR="0" lvl="0" indent="-171450" algn="just" defTabSz="914400" rtl="0" eaLnBrk="1" fontAlgn="auto" latinLnBrk="0" hangingPunct="1">
              <a:lnSpc>
                <a:spcPct val="100000"/>
              </a:lnSpc>
              <a:spcBef>
                <a:spcPts val="1000"/>
              </a:spcBef>
              <a:spcAft>
                <a:spcPts val="1000"/>
              </a:spcAft>
              <a:buClrTx/>
              <a:buSzTx/>
              <a:buFontTx/>
              <a:buChar char="-"/>
              <a:tabLst/>
              <a:defRPr/>
            </a:pPr>
            <a:r>
              <a:rPr lang="en-GB" dirty="0" smtClean="0">
                <a:solidFill>
                  <a:schemeClr val="tx1"/>
                </a:solidFill>
                <a:latin typeface="Calibri Light" panose="020F0302020204030204" pitchFamily="34" charset="0"/>
              </a:rPr>
              <a:t>Powder characterisation (WP3000)</a:t>
            </a:r>
          </a:p>
          <a:p>
            <a:pPr marL="171450" marR="0" lvl="0" indent="-171450" algn="just" defTabSz="914400" rtl="0" eaLnBrk="1" fontAlgn="auto" latinLnBrk="0" hangingPunct="1">
              <a:lnSpc>
                <a:spcPct val="100000"/>
              </a:lnSpc>
              <a:spcBef>
                <a:spcPts val="1000"/>
              </a:spcBef>
              <a:spcAft>
                <a:spcPts val="1000"/>
              </a:spcAft>
              <a:buClrTx/>
              <a:buSzTx/>
              <a:buFontTx/>
              <a:buChar char="-"/>
              <a:tabLst/>
              <a:defRPr/>
            </a:pPr>
            <a:r>
              <a:rPr lang="en-GB" dirty="0" smtClean="0">
                <a:solidFill>
                  <a:schemeClr val="tx1"/>
                </a:solidFill>
                <a:latin typeface="Calibri Light" panose="020F0302020204030204" pitchFamily="34" charset="0"/>
              </a:rPr>
              <a:t>Microstructure &amp; mechanical properties (WP4000)</a:t>
            </a:r>
          </a:p>
          <a:p>
            <a:pPr marL="171450" marR="0" lvl="0" indent="-171450" algn="just" defTabSz="914400" rtl="0" eaLnBrk="1" fontAlgn="auto" latinLnBrk="0" hangingPunct="1">
              <a:lnSpc>
                <a:spcPct val="100000"/>
              </a:lnSpc>
              <a:spcBef>
                <a:spcPts val="1000"/>
              </a:spcBef>
              <a:spcAft>
                <a:spcPts val="1000"/>
              </a:spcAft>
              <a:buClrTx/>
              <a:buSzTx/>
              <a:buFontTx/>
              <a:buChar char="-"/>
              <a:tabLst/>
              <a:defRPr/>
            </a:pPr>
            <a:r>
              <a:rPr lang="en-GB" dirty="0" smtClean="0">
                <a:solidFill>
                  <a:schemeClr val="tx1"/>
                </a:solidFill>
                <a:latin typeface="Calibri Light" panose="020F0302020204030204" pitchFamily="34" charset="0"/>
              </a:rPr>
              <a:t>Near net shape manufacturing (WP5000)</a:t>
            </a:r>
          </a:p>
          <a:p>
            <a:pPr marL="171450" marR="0" lvl="0" indent="-171450" algn="just" defTabSz="914400" rtl="0" eaLnBrk="1" fontAlgn="auto" latinLnBrk="0" hangingPunct="1">
              <a:lnSpc>
                <a:spcPct val="100000"/>
              </a:lnSpc>
              <a:spcBef>
                <a:spcPts val="1000"/>
              </a:spcBef>
              <a:spcAft>
                <a:spcPts val="1000"/>
              </a:spcAft>
              <a:buClrTx/>
              <a:buSzTx/>
              <a:buFontTx/>
              <a:buChar char="-"/>
              <a:tabLst/>
              <a:defRPr/>
            </a:pPr>
            <a:r>
              <a:rPr lang="en-GB" dirty="0" smtClean="0">
                <a:solidFill>
                  <a:schemeClr val="tx1"/>
                </a:solidFill>
                <a:latin typeface="Calibri Light" panose="020F0302020204030204" pitchFamily="34" charset="0"/>
              </a:rPr>
              <a:t>Demonstrators performance (WP6000)</a:t>
            </a:r>
            <a:endParaRPr lang="en-GB" sz="12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2180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1095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8561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IN625-25v.%SiC shows a different microstructure, in fact as described above it is characterised by the presence of Nb, Mo rich precipitates, discrete </a:t>
            </a:r>
            <a:r>
              <a:rPr lang="en-GB" sz="1200" kern="1200" dirty="0" err="1" smtClean="0">
                <a:solidFill>
                  <a:schemeClr val="tx1"/>
                </a:solidFill>
                <a:effectLst/>
                <a:latin typeface="+mn-lt"/>
                <a:ea typeface="+mn-ea"/>
                <a:cs typeface="+mn-cs"/>
              </a:rPr>
              <a:t>SiC</a:t>
            </a:r>
            <a:r>
              <a:rPr lang="en-GB" sz="1200" kern="1200" dirty="0" smtClean="0">
                <a:solidFill>
                  <a:schemeClr val="tx1"/>
                </a:solidFill>
                <a:effectLst/>
                <a:latin typeface="+mn-lt"/>
                <a:ea typeface="+mn-ea"/>
                <a:cs typeface="+mn-cs"/>
              </a:rPr>
              <a:t> particles are seen as coarse dark phase regions in</a:t>
            </a:r>
            <a:r>
              <a:rPr lang="en-GB" sz="1200" kern="1200" baseline="0" dirty="0" smtClean="0">
                <a:solidFill>
                  <a:schemeClr val="tx1"/>
                </a:solidFill>
                <a:effectLst/>
                <a:latin typeface="+mn-lt"/>
                <a:ea typeface="+mn-ea"/>
                <a:cs typeface="+mn-cs"/>
              </a:rPr>
              <a:t> below figure</a:t>
            </a:r>
            <a:endParaRPr lang="en-GB" dirty="0"/>
          </a:p>
        </p:txBody>
      </p:sp>
    </p:spTree>
    <p:extLst>
      <p:ext uri="{BB962C8B-B14F-4D97-AF65-F5344CB8AC3E}">
        <p14:creationId xmlns:p14="http://schemas.microsoft.com/office/powerpoint/2010/main" val="1598560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567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43287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65261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48828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wear tracks of 5v.%SiC and 5v.%TiB</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are characterised by the presence of cracks, presence of debris and in 5v.%TiB</a:t>
            </a:r>
            <a:r>
              <a:rPr lang="en-GB" sz="1200" kern="1200" baseline="-250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the presence of ploughing due to the reinforcement is more evident.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As the reinforcement level is increased, the level of abrasive wear is reduced for both </a:t>
            </a:r>
            <a:r>
              <a:rPr lang="en-GB" sz="1200" kern="1200" dirty="0" err="1" smtClean="0">
                <a:solidFill>
                  <a:schemeClr val="tx1"/>
                </a:solidFill>
                <a:effectLst/>
                <a:latin typeface="+mn-lt"/>
                <a:ea typeface="+mn-ea"/>
                <a:cs typeface="+mn-cs"/>
              </a:rPr>
              <a:t>SiC</a:t>
            </a:r>
            <a:r>
              <a:rPr lang="en-GB" sz="1200" kern="1200" dirty="0" smtClean="0">
                <a:solidFill>
                  <a:schemeClr val="tx1"/>
                </a:solidFill>
                <a:effectLst/>
                <a:latin typeface="+mn-lt"/>
                <a:ea typeface="+mn-ea"/>
                <a:cs typeface="+mn-cs"/>
              </a:rPr>
              <a:t> and TiB</a:t>
            </a:r>
            <a:r>
              <a:rPr lang="en-GB" sz="1200"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reinforcements.</a:t>
            </a:r>
            <a:endParaRPr lang="en-GB" dirty="0"/>
          </a:p>
        </p:txBody>
      </p:sp>
    </p:spTree>
    <p:extLst>
      <p:ext uri="{BB962C8B-B14F-4D97-AF65-F5344CB8AC3E}">
        <p14:creationId xmlns:p14="http://schemas.microsoft.com/office/powerpoint/2010/main" val="1422707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effectLst/>
                <a:latin typeface="+mn-lt"/>
                <a:ea typeface="+mn-ea"/>
                <a:cs typeface="+mn-cs"/>
              </a:rPr>
              <a:t>Down-selection</a:t>
            </a:r>
            <a:r>
              <a:rPr lang="en-GB" sz="1400" kern="1200" baseline="0" dirty="0" smtClean="0">
                <a:solidFill>
                  <a:schemeClr val="tx1"/>
                </a:solidFill>
                <a:effectLst/>
                <a:latin typeface="+mn-lt"/>
                <a:ea typeface="+mn-ea"/>
                <a:cs typeface="+mn-cs"/>
              </a:rPr>
              <a:t> of </a:t>
            </a:r>
            <a:r>
              <a:rPr lang="en-GB" sz="1400" kern="1200" dirty="0" smtClean="0">
                <a:solidFill>
                  <a:schemeClr val="tx1"/>
                </a:solidFill>
                <a:effectLst/>
                <a:latin typeface="+mn-lt"/>
                <a:ea typeface="+mn-ea"/>
                <a:cs typeface="+mn-cs"/>
              </a:rPr>
              <a:t>IN625-10%SiC, showing the microstructure and XRD, tensile</a:t>
            </a:r>
            <a:r>
              <a:rPr lang="en-GB" sz="1400" kern="1200" baseline="0" dirty="0" smtClean="0">
                <a:solidFill>
                  <a:schemeClr val="tx1"/>
                </a:solidFill>
                <a:effectLst/>
                <a:latin typeface="+mn-lt"/>
                <a:ea typeface="+mn-ea"/>
                <a:cs typeface="+mn-cs"/>
              </a:rPr>
              <a:t> tests and netshape manufacturing.</a:t>
            </a:r>
            <a:endParaRPr lang="en-GB" sz="1400" dirty="0" smtClean="0"/>
          </a:p>
        </p:txBody>
      </p:sp>
    </p:spTree>
    <p:extLst>
      <p:ext uri="{BB962C8B-B14F-4D97-AF65-F5344CB8AC3E}">
        <p14:creationId xmlns:p14="http://schemas.microsoft.com/office/powerpoint/2010/main" val="1876075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8105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09221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85697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low levels of elongation are</a:t>
            </a:r>
            <a:r>
              <a:rPr lang="en-GB" baseline="0" dirty="0" smtClean="0"/>
              <a:t> related to the presence of brittle hardening phases.</a:t>
            </a:r>
            <a:endParaRPr lang="en-GB" dirty="0"/>
          </a:p>
        </p:txBody>
      </p:sp>
    </p:spTree>
    <p:extLst>
      <p:ext uri="{BB962C8B-B14F-4D97-AF65-F5344CB8AC3E}">
        <p14:creationId xmlns:p14="http://schemas.microsoft.com/office/powerpoint/2010/main" val="285570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95769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3902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Tree>
    <p:extLst>
      <p:ext uri="{BB962C8B-B14F-4D97-AF65-F5344CB8AC3E}">
        <p14:creationId xmlns:p14="http://schemas.microsoft.com/office/powerpoint/2010/main" val="405047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kern="1200" dirty="0" smtClean="0">
                <a:solidFill>
                  <a:schemeClr val="tx1"/>
                </a:solidFill>
                <a:effectLst/>
                <a:latin typeface="+mn-lt"/>
                <a:ea typeface="+mn-ea"/>
                <a:cs typeface="+mn-cs"/>
              </a:rPr>
              <a:t>The</a:t>
            </a:r>
            <a:r>
              <a:rPr lang="en-GB" sz="1400" kern="1200" baseline="0" dirty="0" smtClean="0">
                <a:solidFill>
                  <a:schemeClr val="tx1"/>
                </a:solidFill>
                <a:effectLst/>
                <a:latin typeface="+mn-lt"/>
                <a:ea typeface="+mn-ea"/>
                <a:cs typeface="+mn-cs"/>
              </a:rPr>
              <a:t> limit of C-103 alloy is represented by the R512E di-silicide coating, which limits the maximum operating temperature. The part manufactured C-103 needs to be sent to US to apply the coating and this can result in very long lead times. Furthermore C-103 is expensive and difficult to procure.</a:t>
            </a:r>
            <a:endParaRPr lang="en-GB" sz="1400" dirty="0"/>
          </a:p>
        </p:txBody>
      </p:sp>
    </p:spTree>
    <p:extLst>
      <p:ext uri="{BB962C8B-B14F-4D97-AF65-F5344CB8AC3E}">
        <p14:creationId xmlns:p14="http://schemas.microsoft.com/office/powerpoint/2010/main" val="384386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0172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49308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36838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Shape 134">
            <a:extLst>
              <a:ext uri="{FF2B5EF4-FFF2-40B4-BE49-F238E27FC236}">
                <a16:creationId xmlns:a16="http://schemas.microsoft.com/office/drawing/2014/main" id="{7C8F755B-58C0-4F5A-A25B-1E87F2324D04}"/>
              </a:ext>
            </a:extLst>
          </p:cNvPr>
          <p:cNvSpPr>
            <a:spLocks noGrp="1"/>
          </p:cNvSpPr>
          <p:nvPr>
            <p:ph type="pic" sz="quarter" idx="13" hasCustomPrompt="1"/>
          </p:nvPr>
        </p:nvSpPr>
        <p:spPr>
          <a:xfrm>
            <a:off x="939066" y="486711"/>
            <a:ext cx="4388400" cy="4161600"/>
          </a:xfrm>
          <a:custGeom>
            <a:avLst/>
            <a:gdLst>
              <a:gd name="connsiteX0" fmla="*/ 4052888 w 6521450"/>
              <a:gd name="connsiteY0" fmla="*/ 4868862 h 6175375"/>
              <a:gd name="connsiteX1" fmla="*/ 4052888 w 6521450"/>
              <a:gd name="connsiteY1" fmla="*/ 5626100 h 6175375"/>
              <a:gd name="connsiteX2" fmla="*/ 3300413 w 6521450"/>
              <a:gd name="connsiteY2" fmla="*/ 6175375 h 6175375"/>
              <a:gd name="connsiteX3" fmla="*/ 3300413 w 6521450"/>
              <a:gd name="connsiteY3" fmla="*/ 5418137 h 6175375"/>
              <a:gd name="connsiteX4" fmla="*/ 2471738 w 6521450"/>
              <a:gd name="connsiteY4" fmla="*/ 4868862 h 6175375"/>
              <a:gd name="connsiteX5" fmla="*/ 3227388 w 6521450"/>
              <a:gd name="connsiteY5" fmla="*/ 5418137 h 6175375"/>
              <a:gd name="connsiteX6" fmla="*/ 3227388 w 6521450"/>
              <a:gd name="connsiteY6" fmla="*/ 6175375 h 6175375"/>
              <a:gd name="connsiteX7" fmla="*/ 2471738 w 6521450"/>
              <a:gd name="connsiteY7" fmla="*/ 5626100 h 6175375"/>
              <a:gd name="connsiteX8" fmla="*/ 3300413 w 6521450"/>
              <a:gd name="connsiteY8" fmla="*/ 4281487 h 6175375"/>
              <a:gd name="connsiteX9" fmla="*/ 4016376 w 6521450"/>
              <a:gd name="connsiteY9" fmla="*/ 4806950 h 6175375"/>
              <a:gd name="connsiteX10" fmla="*/ 3494088 w 6521450"/>
              <a:gd name="connsiteY10" fmla="*/ 5184775 h 6175375"/>
              <a:gd name="connsiteX11" fmla="*/ 3300413 w 6521450"/>
              <a:gd name="connsiteY11" fmla="*/ 5041900 h 6175375"/>
              <a:gd name="connsiteX12" fmla="*/ 3227388 w 6521450"/>
              <a:gd name="connsiteY12" fmla="*/ 4281487 h 6175375"/>
              <a:gd name="connsiteX13" fmla="*/ 3227388 w 6521450"/>
              <a:gd name="connsiteY13" fmla="*/ 5041900 h 6175375"/>
              <a:gd name="connsiteX14" fmla="*/ 3030538 w 6521450"/>
              <a:gd name="connsiteY14" fmla="*/ 5184775 h 6175375"/>
              <a:gd name="connsiteX15" fmla="*/ 2511425 w 6521450"/>
              <a:gd name="connsiteY15" fmla="*/ 4806950 h 6175375"/>
              <a:gd name="connsiteX16" fmla="*/ 4873625 w 6521450"/>
              <a:gd name="connsiteY16" fmla="*/ 3443287 h 6175375"/>
              <a:gd name="connsiteX17" fmla="*/ 4873625 w 6521450"/>
              <a:gd name="connsiteY17" fmla="*/ 4203700 h 6175375"/>
              <a:gd name="connsiteX18" fmla="*/ 4117975 w 6521450"/>
              <a:gd name="connsiteY18" fmla="*/ 4752975 h 6175375"/>
              <a:gd name="connsiteX19" fmla="*/ 4117975 w 6521450"/>
              <a:gd name="connsiteY19" fmla="*/ 3992562 h 6175375"/>
              <a:gd name="connsiteX20" fmla="*/ 3294063 w 6521450"/>
              <a:gd name="connsiteY20" fmla="*/ 3443287 h 6175375"/>
              <a:gd name="connsiteX21" fmla="*/ 4049713 w 6521450"/>
              <a:gd name="connsiteY21" fmla="*/ 3992562 h 6175375"/>
              <a:gd name="connsiteX22" fmla="*/ 4049713 w 6521450"/>
              <a:gd name="connsiteY22" fmla="*/ 4752975 h 6175375"/>
              <a:gd name="connsiteX23" fmla="*/ 3294063 w 6521450"/>
              <a:gd name="connsiteY23" fmla="*/ 4203700 h 6175375"/>
              <a:gd name="connsiteX24" fmla="*/ 3227388 w 6521450"/>
              <a:gd name="connsiteY24" fmla="*/ 3443287 h 6175375"/>
              <a:gd name="connsiteX25" fmla="*/ 3227388 w 6521450"/>
              <a:gd name="connsiteY25" fmla="*/ 4203700 h 6175375"/>
              <a:gd name="connsiteX26" fmla="*/ 2474913 w 6521450"/>
              <a:gd name="connsiteY26" fmla="*/ 4752975 h 6175375"/>
              <a:gd name="connsiteX27" fmla="*/ 2474913 w 6521450"/>
              <a:gd name="connsiteY27" fmla="*/ 3992562 h 6175375"/>
              <a:gd name="connsiteX28" fmla="*/ 1647825 w 6521450"/>
              <a:gd name="connsiteY28" fmla="*/ 3443287 h 6175375"/>
              <a:gd name="connsiteX29" fmla="*/ 2403475 w 6521450"/>
              <a:gd name="connsiteY29" fmla="*/ 3992562 h 6175375"/>
              <a:gd name="connsiteX30" fmla="*/ 2403475 w 6521450"/>
              <a:gd name="connsiteY30" fmla="*/ 4752975 h 6175375"/>
              <a:gd name="connsiteX31" fmla="*/ 1647825 w 6521450"/>
              <a:gd name="connsiteY31" fmla="*/ 4203700 h 6175375"/>
              <a:gd name="connsiteX32" fmla="*/ 1579563 w 6521450"/>
              <a:gd name="connsiteY32" fmla="*/ 3443287 h 6175375"/>
              <a:gd name="connsiteX33" fmla="*/ 1579563 w 6521450"/>
              <a:gd name="connsiteY33" fmla="*/ 4203700 h 6175375"/>
              <a:gd name="connsiteX34" fmla="*/ 823913 w 6521450"/>
              <a:gd name="connsiteY34" fmla="*/ 4752975 h 6175375"/>
              <a:gd name="connsiteX35" fmla="*/ 823913 w 6521450"/>
              <a:gd name="connsiteY35" fmla="*/ 3992562 h 6175375"/>
              <a:gd name="connsiteX36" fmla="*/ 0 w 6521450"/>
              <a:gd name="connsiteY36" fmla="*/ 3443287 h 6175375"/>
              <a:gd name="connsiteX37" fmla="*/ 755650 w 6521450"/>
              <a:gd name="connsiteY37" fmla="*/ 3992562 h 6175375"/>
              <a:gd name="connsiteX38" fmla="*/ 755650 w 6521450"/>
              <a:gd name="connsiteY38" fmla="*/ 4752975 h 6175375"/>
              <a:gd name="connsiteX39" fmla="*/ 0 w 6521450"/>
              <a:gd name="connsiteY39" fmla="*/ 4203700 h 6175375"/>
              <a:gd name="connsiteX40" fmla="*/ 4117975 w 6521450"/>
              <a:gd name="connsiteY40" fmla="*/ 2859087 h 6175375"/>
              <a:gd name="connsiteX41" fmla="*/ 4837113 w 6521450"/>
              <a:gd name="connsiteY41" fmla="*/ 3381375 h 6175375"/>
              <a:gd name="connsiteX42" fmla="*/ 4314825 w 6521450"/>
              <a:gd name="connsiteY42" fmla="*/ 3760787 h 6175375"/>
              <a:gd name="connsiteX43" fmla="*/ 4117975 w 6521450"/>
              <a:gd name="connsiteY43" fmla="*/ 3616325 h 6175375"/>
              <a:gd name="connsiteX44" fmla="*/ 4049713 w 6521450"/>
              <a:gd name="connsiteY44" fmla="*/ 2859087 h 6175375"/>
              <a:gd name="connsiteX45" fmla="*/ 4049713 w 6521450"/>
              <a:gd name="connsiteY45" fmla="*/ 3616325 h 6175375"/>
              <a:gd name="connsiteX46" fmla="*/ 3851275 w 6521450"/>
              <a:gd name="connsiteY46" fmla="*/ 3760787 h 6175375"/>
              <a:gd name="connsiteX47" fmla="*/ 3328988 w 6521450"/>
              <a:gd name="connsiteY47" fmla="*/ 3381375 h 6175375"/>
              <a:gd name="connsiteX48" fmla="*/ 2474913 w 6521450"/>
              <a:gd name="connsiteY48" fmla="*/ 2859087 h 6175375"/>
              <a:gd name="connsiteX49" fmla="*/ 3192463 w 6521450"/>
              <a:gd name="connsiteY49" fmla="*/ 3381375 h 6175375"/>
              <a:gd name="connsiteX50" fmla="*/ 2670175 w 6521450"/>
              <a:gd name="connsiteY50" fmla="*/ 3760787 h 6175375"/>
              <a:gd name="connsiteX51" fmla="*/ 2474913 w 6521450"/>
              <a:gd name="connsiteY51" fmla="*/ 3616325 h 6175375"/>
              <a:gd name="connsiteX52" fmla="*/ 2403476 w 6521450"/>
              <a:gd name="connsiteY52" fmla="*/ 2859087 h 6175375"/>
              <a:gd name="connsiteX53" fmla="*/ 2403476 w 6521450"/>
              <a:gd name="connsiteY53" fmla="*/ 3616325 h 6175375"/>
              <a:gd name="connsiteX54" fmla="*/ 2206626 w 6521450"/>
              <a:gd name="connsiteY54" fmla="*/ 3760787 h 6175375"/>
              <a:gd name="connsiteX55" fmla="*/ 1687513 w 6521450"/>
              <a:gd name="connsiteY55" fmla="*/ 3381375 h 6175375"/>
              <a:gd name="connsiteX56" fmla="*/ 823913 w 6521450"/>
              <a:gd name="connsiteY56" fmla="*/ 2859087 h 6175375"/>
              <a:gd name="connsiteX57" fmla="*/ 1544638 w 6521450"/>
              <a:gd name="connsiteY57" fmla="*/ 3381375 h 6175375"/>
              <a:gd name="connsiteX58" fmla="*/ 1020763 w 6521450"/>
              <a:gd name="connsiteY58" fmla="*/ 3760787 h 6175375"/>
              <a:gd name="connsiteX59" fmla="*/ 823913 w 6521450"/>
              <a:gd name="connsiteY59" fmla="*/ 3616325 h 6175375"/>
              <a:gd name="connsiteX60" fmla="*/ 755651 w 6521450"/>
              <a:gd name="connsiteY60" fmla="*/ 2859087 h 6175375"/>
              <a:gd name="connsiteX61" fmla="*/ 755651 w 6521450"/>
              <a:gd name="connsiteY61" fmla="*/ 3616325 h 6175375"/>
              <a:gd name="connsiteX62" fmla="*/ 558801 w 6521450"/>
              <a:gd name="connsiteY62" fmla="*/ 3760787 h 6175375"/>
              <a:gd name="connsiteX63" fmla="*/ 36513 w 6521450"/>
              <a:gd name="connsiteY63" fmla="*/ 3381375 h 6175375"/>
              <a:gd name="connsiteX64" fmla="*/ 5697538 w 6521450"/>
              <a:gd name="connsiteY64" fmla="*/ 2012949 h 6175375"/>
              <a:gd name="connsiteX65" fmla="*/ 5697538 w 6521450"/>
              <a:gd name="connsiteY65" fmla="*/ 2773362 h 6175375"/>
              <a:gd name="connsiteX66" fmla="*/ 4941888 w 6521450"/>
              <a:gd name="connsiteY66" fmla="*/ 3321049 h 6175375"/>
              <a:gd name="connsiteX67" fmla="*/ 4941888 w 6521450"/>
              <a:gd name="connsiteY67" fmla="*/ 2560637 h 6175375"/>
              <a:gd name="connsiteX68" fmla="*/ 4117975 w 6521450"/>
              <a:gd name="connsiteY68" fmla="*/ 2012949 h 6175375"/>
              <a:gd name="connsiteX69" fmla="*/ 4873625 w 6521450"/>
              <a:gd name="connsiteY69" fmla="*/ 2560637 h 6175375"/>
              <a:gd name="connsiteX70" fmla="*/ 4873625 w 6521450"/>
              <a:gd name="connsiteY70" fmla="*/ 3321049 h 6175375"/>
              <a:gd name="connsiteX71" fmla="*/ 4117975 w 6521450"/>
              <a:gd name="connsiteY71" fmla="*/ 2773362 h 6175375"/>
              <a:gd name="connsiteX72" fmla="*/ 4052888 w 6521450"/>
              <a:gd name="connsiteY72" fmla="*/ 2012949 h 6175375"/>
              <a:gd name="connsiteX73" fmla="*/ 4052888 w 6521450"/>
              <a:gd name="connsiteY73" fmla="*/ 2773362 h 6175375"/>
              <a:gd name="connsiteX74" fmla="*/ 3300413 w 6521450"/>
              <a:gd name="connsiteY74" fmla="*/ 3321049 h 6175375"/>
              <a:gd name="connsiteX75" fmla="*/ 3300413 w 6521450"/>
              <a:gd name="connsiteY75" fmla="*/ 2560637 h 6175375"/>
              <a:gd name="connsiteX76" fmla="*/ 2471738 w 6521450"/>
              <a:gd name="connsiteY76" fmla="*/ 2012949 h 6175375"/>
              <a:gd name="connsiteX77" fmla="*/ 3227388 w 6521450"/>
              <a:gd name="connsiteY77" fmla="*/ 2560637 h 6175375"/>
              <a:gd name="connsiteX78" fmla="*/ 3227388 w 6521450"/>
              <a:gd name="connsiteY78" fmla="*/ 3321049 h 6175375"/>
              <a:gd name="connsiteX79" fmla="*/ 2471738 w 6521450"/>
              <a:gd name="connsiteY79" fmla="*/ 2773362 h 6175375"/>
              <a:gd name="connsiteX80" fmla="*/ 2403475 w 6521450"/>
              <a:gd name="connsiteY80" fmla="*/ 2012949 h 6175375"/>
              <a:gd name="connsiteX81" fmla="*/ 2403475 w 6521450"/>
              <a:gd name="connsiteY81" fmla="*/ 2773362 h 6175375"/>
              <a:gd name="connsiteX82" fmla="*/ 1647825 w 6521450"/>
              <a:gd name="connsiteY82" fmla="*/ 3321049 h 6175375"/>
              <a:gd name="connsiteX83" fmla="*/ 1647825 w 6521450"/>
              <a:gd name="connsiteY83" fmla="*/ 2560637 h 6175375"/>
              <a:gd name="connsiteX84" fmla="*/ 823913 w 6521450"/>
              <a:gd name="connsiteY84" fmla="*/ 2012949 h 6175375"/>
              <a:gd name="connsiteX85" fmla="*/ 1579563 w 6521450"/>
              <a:gd name="connsiteY85" fmla="*/ 2560637 h 6175375"/>
              <a:gd name="connsiteX86" fmla="*/ 1579563 w 6521450"/>
              <a:gd name="connsiteY86" fmla="*/ 3321049 h 6175375"/>
              <a:gd name="connsiteX87" fmla="*/ 823913 w 6521450"/>
              <a:gd name="connsiteY87" fmla="*/ 2773362 h 6175375"/>
              <a:gd name="connsiteX88" fmla="*/ 4941888 w 6521450"/>
              <a:gd name="connsiteY88" fmla="*/ 1428751 h 6175375"/>
              <a:gd name="connsiteX89" fmla="*/ 5661026 w 6521450"/>
              <a:gd name="connsiteY89" fmla="*/ 1949450 h 6175375"/>
              <a:gd name="connsiteX90" fmla="*/ 5138738 w 6521450"/>
              <a:gd name="connsiteY90" fmla="*/ 2328862 h 6175375"/>
              <a:gd name="connsiteX91" fmla="*/ 4941888 w 6521450"/>
              <a:gd name="connsiteY91" fmla="*/ 2185988 h 6175375"/>
              <a:gd name="connsiteX92" fmla="*/ 3300413 w 6521450"/>
              <a:gd name="connsiteY92" fmla="*/ 1428750 h 6175375"/>
              <a:gd name="connsiteX93" fmla="*/ 4016376 w 6521450"/>
              <a:gd name="connsiteY93" fmla="*/ 1949449 h 6175375"/>
              <a:gd name="connsiteX94" fmla="*/ 3494088 w 6521450"/>
              <a:gd name="connsiteY94" fmla="*/ 2328862 h 6175375"/>
              <a:gd name="connsiteX95" fmla="*/ 3300413 w 6521450"/>
              <a:gd name="connsiteY95" fmla="*/ 2185987 h 6175375"/>
              <a:gd name="connsiteX96" fmla="*/ 3227388 w 6521450"/>
              <a:gd name="connsiteY96" fmla="*/ 1428750 h 6175375"/>
              <a:gd name="connsiteX97" fmla="*/ 3227388 w 6521450"/>
              <a:gd name="connsiteY97" fmla="*/ 2185987 h 6175375"/>
              <a:gd name="connsiteX98" fmla="*/ 3030538 w 6521450"/>
              <a:gd name="connsiteY98" fmla="*/ 2328862 h 6175375"/>
              <a:gd name="connsiteX99" fmla="*/ 2511425 w 6521450"/>
              <a:gd name="connsiteY99" fmla="*/ 1949450 h 6175375"/>
              <a:gd name="connsiteX100" fmla="*/ 1647825 w 6521450"/>
              <a:gd name="connsiteY100" fmla="*/ 1428750 h 6175375"/>
              <a:gd name="connsiteX101" fmla="*/ 2368550 w 6521450"/>
              <a:gd name="connsiteY101" fmla="*/ 1949450 h 6175375"/>
              <a:gd name="connsiteX102" fmla="*/ 1844675 w 6521450"/>
              <a:gd name="connsiteY102" fmla="*/ 2328862 h 6175375"/>
              <a:gd name="connsiteX103" fmla="*/ 1647825 w 6521450"/>
              <a:gd name="connsiteY103" fmla="*/ 2185987 h 6175375"/>
              <a:gd name="connsiteX104" fmla="*/ 1579563 w 6521450"/>
              <a:gd name="connsiteY104" fmla="*/ 1428750 h 6175375"/>
              <a:gd name="connsiteX105" fmla="*/ 1579563 w 6521450"/>
              <a:gd name="connsiteY105" fmla="*/ 2185988 h 6175375"/>
              <a:gd name="connsiteX106" fmla="*/ 1382713 w 6521450"/>
              <a:gd name="connsiteY106" fmla="*/ 2328862 h 6175375"/>
              <a:gd name="connsiteX107" fmla="*/ 860425 w 6521450"/>
              <a:gd name="connsiteY107" fmla="*/ 1949450 h 6175375"/>
              <a:gd name="connsiteX108" fmla="*/ 4873625 w 6521450"/>
              <a:gd name="connsiteY108" fmla="*/ 1428749 h 6175375"/>
              <a:gd name="connsiteX109" fmla="*/ 4873625 w 6521450"/>
              <a:gd name="connsiteY109" fmla="*/ 2185987 h 6175375"/>
              <a:gd name="connsiteX110" fmla="*/ 4676775 w 6521450"/>
              <a:gd name="connsiteY110" fmla="*/ 2328862 h 6175375"/>
              <a:gd name="connsiteX111" fmla="*/ 4152900 w 6521450"/>
              <a:gd name="connsiteY111" fmla="*/ 1949449 h 6175375"/>
              <a:gd name="connsiteX112" fmla="*/ 4941888 w 6521450"/>
              <a:gd name="connsiteY112" fmla="*/ 584201 h 6175375"/>
              <a:gd name="connsiteX113" fmla="*/ 5697538 w 6521450"/>
              <a:gd name="connsiteY113" fmla="*/ 1133476 h 6175375"/>
              <a:gd name="connsiteX114" fmla="*/ 5697538 w 6521450"/>
              <a:gd name="connsiteY114" fmla="*/ 1893887 h 6175375"/>
              <a:gd name="connsiteX115" fmla="*/ 4941888 w 6521450"/>
              <a:gd name="connsiteY115" fmla="*/ 1344613 h 6175375"/>
              <a:gd name="connsiteX116" fmla="*/ 4873625 w 6521450"/>
              <a:gd name="connsiteY116" fmla="*/ 584201 h 6175375"/>
              <a:gd name="connsiteX117" fmla="*/ 4873625 w 6521450"/>
              <a:gd name="connsiteY117" fmla="*/ 1344613 h 6175375"/>
              <a:gd name="connsiteX118" fmla="*/ 4117975 w 6521450"/>
              <a:gd name="connsiteY118" fmla="*/ 1893887 h 6175375"/>
              <a:gd name="connsiteX119" fmla="*/ 4117975 w 6521450"/>
              <a:gd name="connsiteY119" fmla="*/ 1133476 h 6175375"/>
              <a:gd name="connsiteX120" fmla="*/ 3294063 w 6521450"/>
              <a:gd name="connsiteY120" fmla="*/ 584201 h 6175375"/>
              <a:gd name="connsiteX121" fmla="*/ 4049713 w 6521450"/>
              <a:gd name="connsiteY121" fmla="*/ 1133476 h 6175375"/>
              <a:gd name="connsiteX122" fmla="*/ 4049713 w 6521450"/>
              <a:gd name="connsiteY122" fmla="*/ 1893887 h 6175375"/>
              <a:gd name="connsiteX123" fmla="*/ 3294063 w 6521450"/>
              <a:gd name="connsiteY123" fmla="*/ 1344614 h 6175375"/>
              <a:gd name="connsiteX124" fmla="*/ 6521450 w 6521450"/>
              <a:gd name="connsiteY124" fmla="*/ 584200 h 6175375"/>
              <a:gd name="connsiteX125" fmla="*/ 6521450 w 6521450"/>
              <a:gd name="connsiteY125" fmla="*/ 1344613 h 6175375"/>
              <a:gd name="connsiteX126" fmla="*/ 5768975 w 6521450"/>
              <a:gd name="connsiteY126" fmla="*/ 1893887 h 6175375"/>
              <a:gd name="connsiteX127" fmla="*/ 5768975 w 6521450"/>
              <a:gd name="connsiteY127" fmla="*/ 1133476 h 6175375"/>
              <a:gd name="connsiteX128" fmla="*/ 5697538 w 6521450"/>
              <a:gd name="connsiteY128" fmla="*/ 1 h 6175375"/>
              <a:gd name="connsiteX129" fmla="*/ 5697538 w 6521450"/>
              <a:gd name="connsiteY129" fmla="*/ 757239 h 6175375"/>
              <a:gd name="connsiteX130" fmla="*/ 5500688 w 6521450"/>
              <a:gd name="connsiteY130" fmla="*/ 900113 h 6175375"/>
              <a:gd name="connsiteX131" fmla="*/ 4979988 w 6521450"/>
              <a:gd name="connsiteY131" fmla="*/ 522288 h 6175375"/>
              <a:gd name="connsiteX132" fmla="*/ 4117975 w 6521450"/>
              <a:gd name="connsiteY132" fmla="*/ 1 h 6175375"/>
              <a:gd name="connsiteX133" fmla="*/ 4837113 w 6521450"/>
              <a:gd name="connsiteY133" fmla="*/ 522288 h 6175375"/>
              <a:gd name="connsiteX134" fmla="*/ 4314825 w 6521450"/>
              <a:gd name="connsiteY134" fmla="*/ 900114 h 6175375"/>
              <a:gd name="connsiteX135" fmla="*/ 4117975 w 6521450"/>
              <a:gd name="connsiteY135" fmla="*/ 757239 h 6175375"/>
              <a:gd name="connsiteX136" fmla="*/ 4049713 w 6521450"/>
              <a:gd name="connsiteY136" fmla="*/ 1 h 6175375"/>
              <a:gd name="connsiteX137" fmla="*/ 4049713 w 6521450"/>
              <a:gd name="connsiteY137" fmla="*/ 757239 h 6175375"/>
              <a:gd name="connsiteX138" fmla="*/ 3851275 w 6521450"/>
              <a:gd name="connsiteY138" fmla="*/ 900114 h 6175375"/>
              <a:gd name="connsiteX139" fmla="*/ 3328988 w 6521450"/>
              <a:gd name="connsiteY139" fmla="*/ 522288 h 6175375"/>
              <a:gd name="connsiteX140" fmla="*/ 5768975 w 6521450"/>
              <a:gd name="connsiteY140" fmla="*/ 0 h 6175375"/>
              <a:gd name="connsiteX141" fmla="*/ 6484938 w 6521450"/>
              <a:gd name="connsiteY141" fmla="*/ 522288 h 6175375"/>
              <a:gd name="connsiteX142" fmla="*/ 5965825 w 6521450"/>
              <a:gd name="connsiteY142" fmla="*/ 900113 h 6175375"/>
              <a:gd name="connsiteX143" fmla="*/ 5768975 w 6521450"/>
              <a:gd name="connsiteY143" fmla="*/ 757238 h 617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521450" h="6175375">
                <a:moveTo>
                  <a:pt x="4052888" y="4868862"/>
                </a:moveTo>
                <a:lnTo>
                  <a:pt x="4052888" y="5626100"/>
                </a:lnTo>
                <a:lnTo>
                  <a:pt x="3300413" y="6175375"/>
                </a:lnTo>
                <a:lnTo>
                  <a:pt x="3300413" y="5418137"/>
                </a:lnTo>
                <a:close/>
                <a:moveTo>
                  <a:pt x="2471738" y="4868862"/>
                </a:moveTo>
                <a:lnTo>
                  <a:pt x="3227388" y="5418137"/>
                </a:lnTo>
                <a:lnTo>
                  <a:pt x="3227388" y="6175375"/>
                </a:lnTo>
                <a:lnTo>
                  <a:pt x="2471738" y="5626100"/>
                </a:lnTo>
                <a:close/>
                <a:moveTo>
                  <a:pt x="3300413" y="4281487"/>
                </a:moveTo>
                <a:lnTo>
                  <a:pt x="4016376" y="4806950"/>
                </a:lnTo>
                <a:lnTo>
                  <a:pt x="3494088" y="5184775"/>
                </a:lnTo>
                <a:lnTo>
                  <a:pt x="3300413" y="5041900"/>
                </a:lnTo>
                <a:close/>
                <a:moveTo>
                  <a:pt x="3227388" y="4281487"/>
                </a:moveTo>
                <a:lnTo>
                  <a:pt x="3227388" y="5041900"/>
                </a:lnTo>
                <a:lnTo>
                  <a:pt x="3030538" y="5184775"/>
                </a:lnTo>
                <a:lnTo>
                  <a:pt x="2511425" y="4806950"/>
                </a:lnTo>
                <a:close/>
                <a:moveTo>
                  <a:pt x="4873625" y="3443287"/>
                </a:moveTo>
                <a:lnTo>
                  <a:pt x="4873625" y="4203700"/>
                </a:lnTo>
                <a:lnTo>
                  <a:pt x="4117975" y="4752975"/>
                </a:lnTo>
                <a:lnTo>
                  <a:pt x="4117975" y="3992562"/>
                </a:lnTo>
                <a:close/>
                <a:moveTo>
                  <a:pt x="3294063" y="3443287"/>
                </a:moveTo>
                <a:lnTo>
                  <a:pt x="4049713" y="3992562"/>
                </a:lnTo>
                <a:lnTo>
                  <a:pt x="4049713" y="4752975"/>
                </a:lnTo>
                <a:lnTo>
                  <a:pt x="3294063" y="4203700"/>
                </a:lnTo>
                <a:close/>
                <a:moveTo>
                  <a:pt x="3227388" y="3443287"/>
                </a:moveTo>
                <a:lnTo>
                  <a:pt x="3227388" y="4203700"/>
                </a:lnTo>
                <a:lnTo>
                  <a:pt x="2474913" y="4752975"/>
                </a:lnTo>
                <a:lnTo>
                  <a:pt x="2474913" y="3992562"/>
                </a:lnTo>
                <a:close/>
                <a:moveTo>
                  <a:pt x="1647825" y="3443287"/>
                </a:moveTo>
                <a:lnTo>
                  <a:pt x="2403475" y="3992562"/>
                </a:lnTo>
                <a:lnTo>
                  <a:pt x="2403475" y="4752975"/>
                </a:lnTo>
                <a:lnTo>
                  <a:pt x="1647825" y="4203700"/>
                </a:lnTo>
                <a:close/>
                <a:moveTo>
                  <a:pt x="1579563" y="3443287"/>
                </a:moveTo>
                <a:lnTo>
                  <a:pt x="1579563" y="4203700"/>
                </a:lnTo>
                <a:lnTo>
                  <a:pt x="823913" y="4752975"/>
                </a:lnTo>
                <a:lnTo>
                  <a:pt x="823913" y="3992562"/>
                </a:lnTo>
                <a:close/>
                <a:moveTo>
                  <a:pt x="0" y="3443287"/>
                </a:moveTo>
                <a:lnTo>
                  <a:pt x="755650" y="3992562"/>
                </a:lnTo>
                <a:lnTo>
                  <a:pt x="755650" y="4752975"/>
                </a:lnTo>
                <a:lnTo>
                  <a:pt x="0" y="4203700"/>
                </a:lnTo>
                <a:close/>
                <a:moveTo>
                  <a:pt x="4117975" y="2859087"/>
                </a:moveTo>
                <a:lnTo>
                  <a:pt x="4837113" y="3381375"/>
                </a:lnTo>
                <a:lnTo>
                  <a:pt x="4314825" y="3760787"/>
                </a:lnTo>
                <a:lnTo>
                  <a:pt x="4117975" y="3616325"/>
                </a:lnTo>
                <a:close/>
                <a:moveTo>
                  <a:pt x="4049713" y="2859087"/>
                </a:moveTo>
                <a:lnTo>
                  <a:pt x="4049713" y="3616325"/>
                </a:lnTo>
                <a:lnTo>
                  <a:pt x="3851275" y="3760787"/>
                </a:lnTo>
                <a:lnTo>
                  <a:pt x="3328988" y="3381375"/>
                </a:lnTo>
                <a:close/>
                <a:moveTo>
                  <a:pt x="2474913" y="2859087"/>
                </a:moveTo>
                <a:lnTo>
                  <a:pt x="3192463" y="3381375"/>
                </a:lnTo>
                <a:lnTo>
                  <a:pt x="2670175" y="3760787"/>
                </a:lnTo>
                <a:lnTo>
                  <a:pt x="2474913" y="3616325"/>
                </a:lnTo>
                <a:close/>
                <a:moveTo>
                  <a:pt x="2403476" y="2859087"/>
                </a:moveTo>
                <a:lnTo>
                  <a:pt x="2403476" y="3616325"/>
                </a:lnTo>
                <a:lnTo>
                  <a:pt x="2206626" y="3760787"/>
                </a:lnTo>
                <a:lnTo>
                  <a:pt x="1687513" y="3381375"/>
                </a:lnTo>
                <a:close/>
                <a:moveTo>
                  <a:pt x="823913" y="2859087"/>
                </a:moveTo>
                <a:lnTo>
                  <a:pt x="1544638" y="3381375"/>
                </a:lnTo>
                <a:lnTo>
                  <a:pt x="1020763" y="3760787"/>
                </a:lnTo>
                <a:lnTo>
                  <a:pt x="823913" y="3616325"/>
                </a:lnTo>
                <a:close/>
                <a:moveTo>
                  <a:pt x="755651" y="2859087"/>
                </a:moveTo>
                <a:lnTo>
                  <a:pt x="755651" y="3616325"/>
                </a:lnTo>
                <a:lnTo>
                  <a:pt x="558801" y="3760787"/>
                </a:lnTo>
                <a:lnTo>
                  <a:pt x="36513" y="3381375"/>
                </a:lnTo>
                <a:close/>
                <a:moveTo>
                  <a:pt x="5697538" y="2012949"/>
                </a:moveTo>
                <a:lnTo>
                  <a:pt x="5697538" y="2773362"/>
                </a:lnTo>
                <a:lnTo>
                  <a:pt x="4941888" y="3321049"/>
                </a:lnTo>
                <a:lnTo>
                  <a:pt x="4941888" y="2560637"/>
                </a:lnTo>
                <a:close/>
                <a:moveTo>
                  <a:pt x="4117975" y="2012949"/>
                </a:moveTo>
                <a:lnTo>
                  <a:pt x="4873625" y="2560637"/>
                </a:lnTo>
                <a:lnTo>
                  <a:pt x="4873625" y="3321049"/>
                </a:lnTo>
                <a:lnTo>
                  <a:pt x="4117975" y="2773362"/>
                </a:lnTo>
                <a:close/>
                <a:moveTo>
                  <a:pt x="4052888" y="2012949"/>
                </a:moveTo>
                <a:lnTo>
                  <a:pt x="4052888" y="2773362"/>
                </a:lnTo>
                <a:lnTo>
                  <a:pt x="3300413" y="3321049"/>
                </a:lnTo>
                <a:lnTo>
                  <a:pt x="3300413" y="2560637"/>
                </a:lnTo>
                <a:close/>
                <a:moveTo>
                  <a:pt x="2471738" y="2012949"/>
                </a:moveTo>
                <a:lnTo>
                  <a:pt x="3227388" y="2560637"/>
                </a:lnTo>
                <a:lnTo>
                  <a:pt x="3227388" y="3321049"/>
                </a:lnTo>
                <a:lnTo>
                  <a:pt x="2471738" y="2773362"/>
                </a:lnTo>
                <a:close/>
                <a:moveTo>
                  <a:pt x="2403475" y="2012949"/>
                </a:moveTo>
                <a:lnTo>
                  <a:pt x="2403475" y="2773362"/>
                </a:lnTo>
                <a:lnTo>
                  <a:pt x="1647825" y="3321049"/>
                </a:lnTo>
                <a:lnTo>
                  <a:pt x="1647825" y="2560637"/>
                </a:lnTo>
                <a:close/>
                <a:moveTo>
                  <a:pt x="823913" y="2012949"/>
                </a:moveTo>
                <a:lnTo>
                  <a:pt x="1579563" y="2560637"/>
                </a:lnTo>
                <a:lnTo>
                  <a:pt x="1579563" y="3321049"/>
                </a:lnTo>
                <a:lnTo>
                  <a:pt x="823913" y="2773362"/>
                </a:lnTo>
                <a:close/>
                <a:moveTo>
                  <a:pt x="4941888" y="1428751"/>
                </a:moveTo>
                <a:lnTo>
                  <a:pt x="5661026" y="1949450"/>
                </a:lnTo>
                <a:lnTo>
                  <a:pt x="5138738" y="2328862"/>
                </a:lnTo>
                <a:lnTo>
                  <a:pt x="4941888" y="2185988"/>
                </a:lnTo>
                <a:close/>
                <a:moveTo>
                  <a:pt x="3300413" y="1428750"/>
                </a:moveTo>
                <a:lnTo>
                  <a:pt x="4016376" y="1949449"/>
                </a:lnTo>
                <a:lnTo>
                  <a:pt x="3494088" y="2328862"/>
                </a:lnTo>
                <a:lnTo>
                  <a:pt x="3300413" y="2185987"/>
                </a:lnTo>
                <a:close/>
                <a:moveTo>
                  <a:pt x="3227388" y="1428750"/>
                </a:moveTo>
                <a:lnTo>
                  <a:pt x="3227388" y="2185987"/>
                </a:lnTo>
                <a:lnTo>
                  <a:pt x="3030538" y="2328862"/>
                </a:lnTo>
                <a:lnTo>
                  <a:pt x="2511425" y="1949450"/>
                </a:lnTo>
                <a:close/>
                <a:moveTo>
                  <a:pt x="1647825" y="1428750"/>
                </a:moveTo>
                <a:lnTo>
                  <a:pt x="2368550" y="1949450"/>
                </a:lnTo>
                <a:lnTo>
                  <a:pt x="1844675" y="2328862"/>
                </a:lnTo>
                <a:lnTo>
                  <a:pt x="1647825" y="2185987"/>
                </a:lnTo>
                <a:close/>
                <a:moveTo>
                  <a:pt x="1579563" y="1428750"/>
                </a:moveTo>
                <a:lnTo>
                  <a:pt x="1579563" y="2185988"/>
                </a:lnTo>
                <a:lnTo>
                  <a:pt x="1382713" y="2328862"/>
                </a:lnTo>
                <a:lnTo>
                  <a:pt x="860425" y="1949450"/>
                </a:lnTo>
                <a:close/>
                <a:moveTo>
                  <a:pt x="4873625" y="1428749"/>
                </a:moveTo>
                <a:lnTo>
                  <a:pt x="4873625" y="2185987"/>
                </a:lnTo>
                <a:lnTo>
                  <a:pt x="4676775" y="2328862"/>
                </a:lnTo>
                <a:lnTo>
                  <a:pt x="4152900" y="1949449"/>
                </a:lnTo>
                <a:close/>
                <a:moveTo>
                  <a:pt x="4941888" y="584201"/>
                </a:moveTo>
                <a:lnTo>
                  <a:pt x="5697538" y="1133476"/>
                </a:lnTo>
                <a:lnTo>
                  <a:pt x="5697538" y="1893887"/>
                </a:lnTo>
                <a:lnTo>
                  <a:pt x="4941888" y="1344613"/>
                </a:lnTo>
                <a:close/>
                <a:moveTo>
                  <a:pt x="4873625" y="584201"/>
                </a:moveTo>
                <a:lnTo>
                  <a:pt x="4873625" y="1344613"/>
                </a:lnTo>
                <a:lnTo>
                  <a:pt x="4117975" y="1893887"/>
                </a:lnTo>
                <a:lnTo>
                  <a:pt x="4117975" y="1133476"/>
                </a:lnTo>
                <a:close/>
                <a:moveTo>
                  <a:pt x="3294063" y="584201"/>
                </a:moveTo>
                <a:lnTo>
                  <a:pt x="4049713" y="1133476"/>
                </a:lnTo>
                <a:lnTo>
                  <a:pt x="4049713" y="1893887"/>
                </a:lnTo>
                <a:lnTo>
                  <a:pt x="3294063" y="1344614"/>
                </a:lnTo>
                <a:close/>
                <a:moveTo>
                  <a:pt x="6521450" y="584200"/>
                </a:moveTo>
                <a:lnTo>
                  <a:pt x="6521450" y="1344613"/>
                </a:lnTo>
                <a:lnTo>
                  <a:pt x="5768975" y="1893887"/>
                </a:lnTo>
                <a:lnTo>
                  <a:pt x="5768975" y="1133476"/>
                </a:lnTo>
                <a:close/>
                <a:moveTo>
                  <a:pt x="5697538" y="1"/>
                </a:moveTo>
                <a:lnTo>
                  <a:pt x="5697538" y="757239"/>
                </a:lnTo>
                <a:lnTo>
                  <a:pt x="5500688" y="900113"/>
                </a:lnTo>
                <a:lnTo>
                  <a:pt x="4979988" y="522288"/>
                </a:lnTo>
                <a:close/>
                <a:moveTo>
                  <a:pt x="4117975" y="1"/>
                </a:moveTo>
                <a:lnTo>
                  <a:pt x="4837113" y="522288"/>
                </a:lnTo>
                <a:lnTo>
                  <a:pt x="4314825" y="900114"/>
                </a:lnTo>
                <a:lnTo>
                  <a:pt x="4117975" y="757239"/>
                </a:lnTo>
                <a:close/>
                <a:moveTo>
                  <a:pt x="4049713" y="1"/>
                </a:moveTo>
                <a:lnTo>
                  <a:pt x="4049713" y="757239"/>
                </a:lnTo>
                <a:lnTo>
                  <a:pt x="3851275" y="900114"/>
                </a:lnTo>
                <a:lnTo>
                  <a:pt x="3328988" y="522288"/>
                </a:lnTo>
                <a:close/>
                <a:moveTo>
                  <a:pt x="5768975" y="0"/>
                </a:moveTo>
                <a:lnTo>
                  <a:pt x="6484938" y="522288"/>
                </a:lnTo>
                <a:lnTo>
                  <a:pt x="5965825" y="900113"/>
                </a:lnTo>
                <a:lnTo>
                  <a:pt x="5768975" y="757238"/>
                </a:lnTo>
                <a:close/>
              </a:path>
            </a:pathLst>
          </a:custGeom>
        </p:spPr>
        <p:txBody>
          <a:bodyPr wrap="square" anchor="t">
            <a:noAutofit/>
          </a:bodyPr>
          <a:lstStyle>
            <a:lvl1pPr marL="0" indent="0" algn="l">
              <a:lnSpc>
                <a:spcPct val="100000"/>
              </a:lnSpc>
              <a:buNone/>
              <a:defRPr sz="1400" baseline="0">
                <a:solidFill>
                  <a:schemeClr val="bg1"/>
                </a:solidFill>
              </a:defRPr>
            </a:lvl1pPr>
          </a:lstStyle>
          <a:p>
            <a:r>
              <a:rPr lang="en-GB" dirty="0"/>
              <a:t>Click on the centre icon to</a:t>
            </a:r>
            <a:br>
              <a:rPr lang="en-GB" dirty="0"/>
            </a:br>
            <a:r>
              <a:rPr lang="en-GB" dirty="0"/>
              <a:t>insert picture. Use the crop </a:t>
            </a:r>
            <a:br>
              <a:rPr lang="en-GB" dirty="0"/>
            </a:br>
            <a:r>
              <a:rPr lang="en-GB" dirty="0"/>
              <a:t>tool to reposition your image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63" y="361950"/>
            <a:ext cx="486743" cy="381000"/>
          </a:xfrm>
          <a:prstGeom prst="rect">
            <a:avLst/>
          </a:prstGeom>
        </p:spPr>
      </p:pic>
      <p:cxnSp>
        <p:nvCxnSpPr>
          <p:cNvPr id="9" name="Straight Connector 8"/>
          <p:cNvCxnSpPr/>
          <p:nvPr/>
        </p:nvCxnSpPr>
        <p:spPr>
          <a:xfrm>
            <a:off x="6477000" y="3257550"/>
            <a:ext cx="0" cy="1295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267200" y="3429111"/>
            <a:ext cx="2057400" cy="776287"/>
          </a:xfrm>
          <a:prstGeom prst="rect">
            <a:avLst/>
          </a:prstGeom>
        </p:spPr>
        <p:txBody>
          <a:bodyPr anchor="b">
            <a:noAutofit/>
          </a:bodyPr>
          <a:lstStyle>
            <a:lvl1pPr algn="r">
              <a:defRPr sz="2300" baseline="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3733800" y="4324350"/>
            <a:ext cx="2590800" cy="323961"/>
          </a:xfrm>
          <a:prstGeom prst="rect">
            <a:avLst/>
          </a:prstGeom>
        </p:spPr>
        <p:txBody>
          <a:bodyPr anchor="b"/>
          <a:lstStyle>
            <a:lvl1pPr marL="0" indent="0" algn="r">
              <a:buNone/>
              <a:defRPr sz="1350">
                <a:solidFill>
                  <a:schemeClr val="accent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GB" dirty="0"/>
          </a:p>
        </p:txBody>
      </p:sp>
      <p:sp>
        <p:nvSpPr>
          <p:cNvPr id="8" name="Rectangle 7"/>
          <p:cNvSpPr/>
          <p:nvPr/>
        </p:nvSpPr>
        <p:spPr>
          <a:xfrm>
            <a:off x="0" y="0"/>
            <a:ext cx="6854400" cy="51435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63" y="361950"/>
            <a:ext cx="486743" cy="381000"/>
          </a:xfrm>
          <a:prstGeom prst="rect">
            <a:avLst/>
          </a:prstGeom>
        </p:spPr>
      </p:pic>
      <p:cxnSp>
        <p:nvCxnSpPr>
          <p:cNvPr id="12" name="Straight Connector 11"/>
          <p:cNvCxnSpPr/>
          <p:nvPr/>
        </p:nvCxnSpPr>
        <p:spPr>
          <a:xfrm>
            <a:off x="6477000" y="3257550"/>
            <a:ext cx="0" cy="1295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6854400" cy="51435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1763" y="361950"/>
            <a:ext cx="486743" cy="381000"/>
          </a:xfrm>
          <a:prstGeom prst="rect">
            <a:avLst/>
          </a:prstGeom>
        </p:spPr>
      </p:pic>
      <p:cxnSp>
        <p:nvCxnSpPr>
          <p:cNvPr id="15" name="Straight Connector 14"/>
          <p:cNvCxnSpPr/>
          <p:nvPr userDrawn="1"/>
        </p:nvCxnSpPr>
        <p:spPr>
          <a:xfrm>
            <a:off x="6477000" y="3257550"/>
            <a:ext cx="0" cy="12954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Rectangle 15"/>
          <p:cNvSpPr/>
          <p:nvPr userDrawn="1"/>
        </p:nvSpPr>
        <p:spPr>
          <a:xfrm>
            <a:off x="0" y="0"/>
            <a:ext cx="6854400" cy="51435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77975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85751" y="897730"/>
            <a:ext cx="3086099" cy="3618311"/>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quarter" idx="2"/>
          </p:nvPr>
        </p:nvSpPr>
        <p:spPr>
          <a:xfrm>
            <a:off x="3486149" y="897731"/>
            <a:ext cx="3075873" cy="1704975"/>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Content Placeholder 4"/>
          <p:cNvSpPr>
            <a:spLocks noGrp="1"/>
          </p:cNvSpPr>
          <p:nvPr>
            <p:ph sz="quarter" idx="3"/>
          </p:nvPr>
        </p:nvSpPr>
        <p:spPr>
          <a:xfrm>
            <a:off x="3486150" y="2717007"/>
            <a:ext cx="3075872" cy="1799035"/>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Clr>
                <a:srgbClr val="7F7F7F"/>
              </a:buClr>
              <a:buSzPct val="50000"/>
              <a:buFont typeface="Wingdings" panose="05000000000000000000" pitchFamily="2" charset="2"/>
              <a:buChar char=""/>
              <a:defRPr>
                <a:solidFill>
                  <a:schemeClr val="bg1">
                    <a:lumMod val="50000"/>
                  </a:schemeClr>
                </a:solidFill>
              </a:defRPr>
            </a:lvl2pPr>
            <a:lvl3pPr marL="857250" indent="-171450">
              <a:buClr>
                <a:srgbClr val="7F7F7F"/>
              </a:buClr>
              <a:buSzPct val="50000"/>
              <a:buFont typeface="Wingdings" panose="05000000000000000000" pitchFamily="2" charset="2"/>
              <a:buChar char=""/>
              <a:defRPr>
                <a:solidFill>
                  <a:schemeClr val="bg1">
                    <a:lumMod val="50000"/>
                  </a:schemeClr>
                </a:solidFill>
              </a:defRPr>
            </a:lvl3pPr>
            <a:lvl4pPr marL="1200150" indent="-171450">
              <a:buClr>
                <a:srgbClr val="7F7F7F"/>
              </a:buClr>
              <a:buSzPct val="50000"/>
              <a:buFont typeface="Wingdings" panose="05000000000000000000" pitchFamily="2" charset="2"/>
              <a:buChar char=""/>
              <a:defRPr>
                <a:solidFill>
                  <a:schemeClr val="bg1">
                    <a:lumMod val="50000"/>
                  </a:schemeClr>
                </a:solidFill>
              </a:defRPr>
            </a:lvl4pPr>
            <a:lvl5pPr marL="1543050" indent="-171450">
              <a:buClr>
                <a:srgbClr val="7F7F7F"/>
              </a:buClr>
              <a:buSzPct val="50000"/>
              <a:buFont typeface="Wingdings" panose="05000000000000000000" pitchFamily="2" charset="2"/>
              <a:buChar char=""/>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0" name="Straight Connector 9"/>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4165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85751" y="897730"/>
            <a:ext cx="3086099"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3486149" y="897730"/>
            <a:ext cx="3075873"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9" name="Straight Connector 8"/>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321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ft Hand Cube Picture Mas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86149" y="897730"/>
            <a:ext cx="3075873"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rgbClr val="0058A2"/>
                </a:solidFill>
              </a:defRPr>
            </a:lvl1pPr>
          </a:lstStyle>
          <a:p>
            <a:r>
              <a:rPr lang="en-US" smtClean="0"/>
              <a:t>Click to edit Master title style</a:t>
            </a:r>
            <a:endParaRPr lang="en-US" dirty="0"/>
          </a:p>
        </p:txBody>
      </p:sp>
      <p:cxnSp>
        <p:nvCxnSpPr>
          <p:cNvPr id="9" name="Straight Connector 8"/>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3" name="Picture Placeholder 122"/>
          <p:cNvSpPr>
            <a:spLocks noGrp="1"/>
          </p:cNvSpPr>
          <p:nvPr>
            <p:ph type="pic" sz="quarter" idx="13" hasCustomPrompt="1"/>
          </p:nvPr>
        </p:nvSpPr>
        <p:spPr>
          <a:xfrm>
            <a:off x="53790" y="1288646"/>
            <a:ext cx="2742240" cy="3844096"/>
          </a:xfrm>
          <a:custGeom>
            <a:avLst/>
            <a:gdLst>
              <a:gd name="connsiteX0" fmla="*/ 1070667 w 2742240"/>
              <a:gd name="connsiteY0" fmla="*/ 3317254 h 3844096"/>
              <a:gd name="connsiteX1" fmla="*/ 1070667 w 2742240"/>
              <a:gd name="connsiteY1" fmla="*/ 3833176 h 3844096"/>
              <a:gd name="connsiteX2" fmla="*/ 1055799 w 2742240"/>
              <a:gd name="connsiteY2" fmla="*/ 3844096 h 3844096"/>
              <a:gd name="connsiteX3" fmla="*/ 561133 w 2742240"/>
              <a:gd name="connsiteY3" fmla="*/ 3844096 h 3844096"/>
              <a:gd name="connsiteX4" fmla="*/ 561133 w 2742240"/>
              <a:gd name="connsiteY4" fmla="*/ 3691487 h 3844096"/>
              <a:gd name="connsiteX5" fmla="*/ 0 w 2742240"/>
              <a:gd name="connsiteY5" fmla="*/ 3317254 h 3844096"/>
              <a:gd name="connsiteX6" fmla="*/ 511684 w 2742240"/>
              <a:gd name="connsiteY6" fmla="*/ 3691487 h 3844096"/>
              <a:gd name="connsiteX7" fmla="*/ 511684 w 2742240"/>
              <a:gd name="connsiteY7" fmla="*/ 3844096 h 3844096"/>
              <a:gd name="connsiteX8" fmla="*/ 14931 w 2742240"/>
              <a:gd name="connsiteY8" fmla="*/ 3844096 h 3844096"/>
              <a:gd name="connsiteX9" fmla="*/ 0 w 2742240"/>
              <a:gd name="connsiteY9" fmla="*/ 3833176 h 3844096"/>
              <a:gd name="connsiteX10" fmla="*/ 561133 w 2742240"/>
              <a:gd name="connsiteY10" fmla="*/ 2917064 h 3844096"/>
              <a:gd name="connsiteX11" fmla="*/ 1045943 w 2742240"/>
              <a:gd name="connsiteY11" fmla="*/ 3275072 h 3844096"/>
              <a:gd name="connsiteX12" fmla="*/ 692279 w 2742240"/>
              <a:gd name="connsiteY12" fmla="*/ 3532492 h 3844096"/>
              <a:gd name="connsiteX13" fmla="*/ 561133 w 2742240"/>
              <a:gd name="connsiteY13" fmla="*/ 3435149 h 3844096"/>
              <a:gd name="connsiteX14" fmla="*/ 511684 w 2742240"/>
              <a:gd name="connsiteY14" fmla="*/ 2917064 h 3844096"/>
              <a:gd name="connsiteX15" fmla="*/ 511684 w 2742240"/>
              <a:gd name="connsiteY15" fmla="*/ 3435149 h 3844096"/>
              <a:gd name="connsiteX16" fmla="*/ 378388 w 2742240"/>
              <a:gd name="connsiteY16" fmla="*/ 3532492 h 3844096"/>
              <a:gd name="connsiteX17" fmla="*/ 26874 w 2742240"/>
              <a:gd name="connsiteY17" fmla="*/ 3275072 h 3844096"/>
              <a:gd name="connsiteX18" fmla="*/ 1626424 w 2742240"/>
              <a:gd name="connsiteY18" fmla="*/ 2345981 h 3844096"/>
              <a:gd name="connsiteX19" fmla="*/ 1626424 w 2742240"/>
              <a:gd name="connsiteY19" fmla="*/ 2864066 h 3844096"/>
              <a:gd name="connsiteX20" fmla="*/ 1114740 w 2742240"/>
              <a:gd name="connsiteY20" fmla="*/ 3238298 h 3844096"/>
              <a:gd name="connsiteX21" fmla="*/ 1114740 w 2742240"/>
              <a:gd name="connsiteY21" fmla="*/ 2720213 h 3844096"/>
              <a:gd name="connsiteX22" fmla="*/ 556833 w 2742240"/>
              <a:gd name="connsiteY22" fmla="*/ 2345981 h 3844096"/>
              <a:gd name="connsiteX23" fmla="*/ 1068517 w 2742240"/>
              <a:gd name="connsiteY23" fmla="*/ 2720213 h 3844096"/>
              <a:gd name="connsiteX24" fmla="*/ 1068517 w 2742240"/>
              <a:gd name="connsiteY24" fmla="*/ 3238298 h 3844096"/>
              <a:gd name="connsiteX25" fmla="*/ 556833 w 2742240"/>
              <a:gd name="connsiteY25" fmla="*/ 2864066 h 3844096"/>
              <a:gd name="connsiteX26" fmla="*/ 511684 w 2742240"/>
              <a:gd name="connsiteY26" fmla="*/ 2345981 h 3844096"/>
              <a:gd name="connsiteX27" fmla="*/ 511684 w 2742240"/>
              <a:gd name="connsiteY27" fmla="*/ 2864066 h 3844096"/>
              <a:gd name="connsiteX28" fmla="*/ 2150 w 2742240"/>
              <a:gd name="connsiteY28" fmla="*/ 3238298 h 3844096"/>
              <a:gd name="connsiteX29" fmla="*/ 2150 w 2742240"/>
              <a:gd name="connsiteY29" fmla="*/ 2720213 h 3844096"/>
              <a:gd name="connsiteX30" fmla="*/ 1114740 w 2742240"/>
              <a:gd name="connsiteY30" fmla="*/ 1947954 h 3844096"/>
              <a:gd name="connsiteX31" fmla="*/ 1601700 w 2742240"/>
              <a:gd name="connsiteY31" fmla="*/ 2303799 h 3844096"/>
              <a:gd name="connsiteX32" fmla="*/ 1248036 w 2742240"/>
              <a:gd name="connsiteY32" fmla="*/ 2562301 h 3844096"/>
              <a:gd name="connsiteX33" fmla="*/ 1114740 w 2742240"/>
              <a:gd name="connsiteY33" fmla="*/ 2463876 h 3844096"/>
              <a:gd name="connsiteX34" fmla="*/ 1068517 w 2742240"/>
              <a:gd name="connsiteY34" fmla="*/ 1947954 h 3844096"/>
              <a:gd name="connsiteX35" fmla="*/ 1068517 w 2742240"/>
              <a:gd name="connsiteY35" fmla="*/ 2463876 h 3844096"/>
              <a:gd name="connsiteX36" fmla="*/ 934146 w 2742240"/>
              <a:gd name="connsiteY36" fmla="*/ 2562301 h 3844096"/>
              <a:gd name="connsiteX37" fmla="*/ 580482 w 2742240"/>
              <a:gd name="connsiteY37" fmla="*/ 2303799 h 3844096"/>
              <a:gd name="connsiteX38" fmla="*/ 2150 w 2742240"/>
              <a:gd name="connsiteY38" fmla="*/ 1947954 h 3844096"/>
              <a:gd name="connsiteX39" fmla="*/ 488035 w 2742240"/>
              <a:gd name="connsiteY39" fmla="*/ 2303799 h 3844096"/>
              <a:gd name="connsiteX40" fmla="*/ 134371 w 2742240"/>
              <a:gd name="connsiteY40" fmla="*/ 2562301 h 3844096"/>
              <a:gd name="connsiteX41" fmla="*/ 2150 w 2742240"/>
              <a:gd name="connsiteY41" fmla="*/ 2463876 h 3844096"/>
              <a:gd name="connsiteX42" fmla="*/ 0 w 2742240"/>
              <a:gd name="connsiteY42" fmla="*/ 1371464 h 3844096"/>
              <a:gd name="connsiteX43" fmla="*/ 511684 w 2742240"/>
              <a:gd name="connsiteY43" fmla="*/ 1744614 h 3844096"/>
              <a:gd name="connsiteX44" fmla="*/ 511684 w 2742240"/>
              <a:gd name="connsiteY44" fmla="*/ 2262698 h 3844096"/>
              <a:gd name="connsiteX45" fmla="*/ 0 w 2742240"/>
              <a:gd name="connsiteY45" fmla="*/ 1889548 h 3844096"/>
              <a:gd name="connsiteX46" fmla="*/ 2184332 w 2742240"/>
              <a:gd name="connsiteY46" fmla="*/ 1371463 h 3844096"/>
              <a:gd name="connsiteX47" fmla="*/ 2184332 w 2742240"/>
              <a:gd name="connsiteY47" fmla="*/ 1889548 h 3844096"/>
              <a:gd name="connsiteX48" fmla="*/ 1672648 w 2742240"/>
              <a:gd name="connsiteY48" fmla="*/ 2262698 h 3844096"/>
              <a:gd name="connsiteX49" fmla="*/ 1672648 w 2742240"/>
              <a:gd name="connsiteY49" fmla="*/ 1744614 h 3844096"/>
              <a:gd name="connsiteX50" fmla="*/ 1114740 w 2742240"/>
              <a:gd name="connsiteY50" fmla="*/ 1371463 h 3844096"/>
              <a:gd name="connsiteX51" fmla="*/ 1626424 w 2742240"/>
              <a:gd name="connsiteY51" fmla="*/ 1744614 h 3844096"/>
              <a:gd name="connsiteX52" fmla="*/ 1626424 w 2742240"/>
              <a:gd name="connsiteY52" fmla="*/ 2262698 h 3844096"/>
              <a:gd name="connsiteX53" fmla="*/ 1114740 w 2742240"/>
              <a:gd name="connsiteY53" fmla="*/ 1889548 h 3844096"/>
              <a:gd name="connsiteX54" fmla="*/ 1070667 w 2742240"/>
              <a:gd name="connsiteY54" fmla="*/ 1371463 h 3844096"/>
              <a:gd name="connsiteX55" fmla="*/ 1070667 w 2742240"/>
              <a:gd name="connsiteY55" fmla="*/ 1889548 h 3844096"/>
              <a:gd name="connsiteX56" fmla="*/ 561133 w 2742240"/>
              <a:gd name="connsiteY56" fmla="*/ 2262698 h 3844096"/>
              <a:gd name="connsiteX57" fmla="*/ 561133 w 2742240"/>
              <a:gd name="connsiteY57" fmla="*/ 1744614 h 3844096"/>
              <a:gd name="connsiteX58" fmla="*/ 1672648 w 2742240"/>
              <a:gd name="connsiteY58" fmla="*/ 973436 h 3844096"/>
              <a:gd name="connsiteX59" fmla="*/ 2159608 w 2742240"/>
              <a:gd name="connsiteY59" fmla="*/ 1328200 h 3844096"/>
              <a:gd name="connsiteX60" fmla="*/ 1805944 w 2742240"/>
              <a:gd name="connsiteY60" fmla="*/ 1586700 h 3844096"/>
              <a:gd name="connsiteX61" fmla="*/ 1672648 w 2742240"/>
              <a:gd name="connsiteY61" fmla="*/ 1489357 h 3844096"/>
              <a:gd name="connsiteX62" fmla="*/ 1626425 w 2742240"/>
              <a:gd name="connsiteY62" fmla="*/ 973435 h 3844096"/>
              <a:gd name="connsiteX63" fmla="*/ 1626425 w 2742240"/>
              <a:gd name="connsiteY63" fmla="*/ 1489357 h 3844096"/>
              <a:gd name="connsiteX64" fmla="*/ 1493129 w 2742240"/>
              <a:gd name="connsiteY64" fmla="*/ 1586700 h 3844096"/>
              <a:gd name="connsiteX65" fmla="*/ 1138390 w 2742240"/>
              <a:gd name="connsiteY65" fmla="*/ 1328199 h 3844096"/>
              <a:gd name="connsiteX66" fmla="*/ 561133 w 2742240"/>
              <a:gd name="connsiteY66" fmla="*/ 973435 h 3844096"/>
              <a:gd name="connsiteX67" fmla="*/ 1045943 w 2742240"/>
              <a:gd name="connsiteY67" fmla="*/ 1328199 h 3844096"/>
              <a:gd name="connsiteX68" fmla="*/ 692279 w 2742240"/>
              <a:gd name="connsiteY68" fmla="*/ 1586700 h 3844096"/>
              <a:gd name="connsiteX69" fmla="*/ 561133 w 2742240"/>
              <a:gd name="connsiteY69" fmla="*/ 1489357 h 3844096"/>
              <a:gd name="connsiteX70" fmla="*/ 511684 w 2742240"/>
              <a:gd name="connsiteY70" fmla="*/ 973435 h 3844096"/>
              <a:gd name="connsiteX71" fmla="*/ 511684 w 2742240"/>
              <a:gd name="connsiteY71" fmla="*/ 1489357 h 3844096"/>
              <a:gd name="connsiteX72" fmla="*/ 378388 w 2742240"/>
              <a:gd name="connsiteY72" fmla="*/ 1586700 h 3844096"/>
              <a:gd name="connsiteX73" fmla="*/ 26874 w 2742240"/>
              <a:gd name="connsiteY73" fmla="*/ 1328199 h 3844096"/>
              <a:gd name="connsiteX74" fmla="*/ 2742240 w 2742240"/>
              <a:gd name="connsiteY74" fmla="*/ 398027 h 3844096"/>
              <a:gd name="connsiteX75" fmla="*/ 2742240 w 2742240"/>
              <a:gd name="connsiteY75" fmla="*/ 916111 h 3844096"/>
              <a:gd name="connsiteX76" fmla="*/ 2232706 w 2742240"/>
              <a:gd name="connsiteY76" fmla="*/ 1290344 h 3844096"/>
              <a:gd name="connsiteX77" fmla="*/ 2232706 w 2742240"/>
              <a:gd name="connsiteY77" fmla="*/ 772259 h 3844096"/>
              <a:gd name="connsiteX78" fmla="*/ 1672648 w 2742240"/>
              <a:gd name="connsiteY78" fmla="*/ 398027 h 3844096"/>
              <a:gd name="connsiteX79" fmla="*/ 2184332 w 2742240"/>
              <a:gd name="connsiteY79" fmla="*/ 772259 h 3844096"/>
              <a:gd name="connsiteX80" fmla="*/ 2184332 w 2742240"/>
              <a:gd name="connsiteY80" fmla="*/ 1290344 h 3844096"/>
              <a:gd name="connsiteX81" fmla="*/ 1672648 w 2742240"/>
              <a:gd name="connsiteY81" fmla="*/ 916111 h 3844096"/>
              <a:gd name="connsiteX82" fmla="*/ 1626424 w 2742240"/>
              <a:gd name="connsiteY82" fmla="*/ 398027 h 3844096"/>
              <a:gd name="connsiteX83" fmla="*/ 1626424 w 2742240"/>
              <a:gd name="connsiteY83" fmla="*/ 916111 h 3844096"/>
              <a:gd name="connsiteX84" fmla="*/ 1114740 w 2742240"/>
              <a:gd name="connsiteY84" fmla="*/ 1290344 h 3844096"/>
              <a:gd name="connsiteX85" fmla="*/ 1114740 w 2742240"/>
              <a:gd name="connsiteY85" fmla="*/ 772259 h 3844096"/>
              <a:gd name="connsiteX86" fmla="*/ 556833 w 2742240"/>
              <a:gd name="connsiteY86" fmla="*/ 398027 h 3844096"/>
              <a:gd name="connsiteX87" fmla="*/ 1068517 w 2742240"/>
              <a:gd name="connsiteY87" fmla="*/ 772259 h 3844096"/>
              <a:gd name="connsiteX88" fmla="*/ 1068517 w 2742240"/>
              <a:gd name="connsiteY88" fmla="*/ 1290344 h 3844096"/>
              <a:gd name="connsiteX89" fmla="*/ 556833 w 2742240"/>
              <a:gd name="connsiteY89" fmla="*/ 916111 h 3844096"/>
              <a:gd name="connsiteX90" fmla="*/ 2232706 w 2742240"/>
              <a:gd name="connsiteY90" fmla="*/ 0 h 3844096"/>
              <a:gd name="connsiteX91" fmla="*/ 2717516 w 2742240"/>
              <a:gd name="connsiteY91" fmla="*/ 355845 h 3844096"/>
              <a:gd name="connsiteX92" fmla="*/ 2366002 w 2742240"/>
              <a:gd name="connsiteY92" fmla="*/ 613265 h 3844096"/>
              <a:gd name="connsiteX93" fmla="*/ 2232706 w 2742240"/>
              <a:gd name="connsiteY93" fmla="*/ 515921 h 3844096"/>
              <a:gd name="connsiteX94" fmla="*/ 2184333 w 2742240"/>
              <a:gd name="connsiteY94" fmla="*/ 0 h 3844096"/>
              <a:gd name="connsiteX95" fmla="*/ 2184333 w 2742240"/>
              <a:gd name="connsiteY95" fmla="*/ 515921 h 3844096"/>
              <a:gd name="connsiteX96" fmla="*/ 2051037 w 2742240"/>
              <a:gd name="connsiteY96" fmla="*/ 613265 h 3844096"/>
              <a:gd name="connsiteX97" fmla="*/ 1698448 w 2742240"/>
              <a:gd name="connsiteY97" fmla="*/ 355845 h 3844096"/>
              <a:gd name="connsiteX98" fmla="*/ 1114740 w 2742240"/>
              <a:gd name="connsiteY98" fmla="*/ 0 h 3844096"/>
              <a:gd name="connsiteX99" fmla="*/ 1601700 w 2742240"/>
              <a:gd name="connsiteY99" fmla="*/ 355845 h 3844096"/>
              <a:gd name="connsiteX100" fmla="*/ 1248036 w 2742240"/>
              <a:gd name="connsiteY100" fmla="*/ 613265 h 3844096"/>
              <a:gd name="connsiteX101" fmla="*/ 1114740 w 2742240"/>
              <a:gd name="connsiteY101" fmla="*/ 515921 h 3844096"/>
              <a:gd name="connsiteX102" fmla="*/ 1068517 w 2742240"/>
              <a:gd name="connsiteY102" fmla="*/ 0 h 3844096"/>
              <a:gd name="connsiteX103" fmla="*/ 1068517 w 2742240"/>
              <a:gd name="connsiteY103" fmla="*/ 515921 h 3844096"/>
              <a:gd name="connsiteX104" fmla="*/ 934146 w 2742240"/>
              <a:gd name="connsiteY104" fmla="*/ 613265 h 3844096"/>
              <a:gd name="connsiteX105" fmla="*/ 580482 w 2742240"/>
              <a:gd name="connsiteY105" fmla="*/ 355845 h 38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742240" h="3844096">
                <a:moveTo>
                  <a:pt x="1070667" y="3317254"/>
                </a:moveTo>
                <a:lnTo>
                  <a:pt x="1070667" y="3833176"/>
                </a:lnTo>
                <a:lnTo>
                  <a:pt x="1055799" y="3844096"/>
                </a:lnTo>
                <a:lnTo>
                  <a:pt x="561133" y="3844096"/>
                </a:lnTo>
                <a:lnTo>
                  <a:pt x="561133" y="3691487"/>
                </a:lnTo>
                <a:close/>
                <a:moveTo>
                  <a:pt x="0" y="3317254"/>
                </a:moveTo>
                <a:lnTo>
                  <a:pt x="511684" y="3691487"/>
                </a:lnTo>
                <a:lnTo>
                  <a:pt x="511684" y="3844096"/>
                </a:lnTo>
                <a:lnTo>
                  <a:pt x="14931" y="3844096"/>
                </a:lnTo>
                <a:lnTo>
                  <a:pt x="0" y="3833176"/>
                </a:lnTo>
                <a:close/>
                <a:moveTo>
                  <a:pt x="561133" y="2917064"/>
                </a:moveTo>
                <a:lnTo>
                  <a:pt x="1045943" y="3275072"/>
                </a:lnTo>
                <a:lnTo>
                  <a:pt x="692279" y="3532492"/>
                </a:lnTo>
                <a:lnTo>
                  <a:pt x="561133" y="3435149"/>
                </a:lnTo>
                <a:close/>
                <a:moveTo>
                  <a:pt x="511684" y="2917064"/>
                </a:moveTo>
                <a:lnTo>
                  <a:pt x="511684" y="3435149"/>
                </a:lnTo>
                <a:lnTo>
                  <a:pt x="378388" y="3532492"/>
                </a:lnTo>
                <a:lnTo>
                  <a:pt x="26874" y="3275072"/>
                </a:lnTo>
                <a:close/>
                <a:moveTo>
                  <a:pt x="1626424" y="2345981"/>
                </a:moveTo>
                <a:lnTo>
                  <a:pt x="1626424" y="2864066"/>
                </a:lnTo>
                <a:lnTo>
                  <a:pt x="1114740" y="3238298"/>
                </a:lnTo>
                <a:lnTo>
                  <a:pt x="1114740" y="2720213"/>
                </a:lnTo>
                <a:close/>
                <a:moveTo>
                  <a:pt x="556833" y="2345981"/>
                </a:moveTo>
                <a:lnTo>
                  <a:pt x="1068517" y="2720213"/>
                </a:lnTo>
                <a:lnTo>
                  <a:pt x="1068517" y="3238298"/>
                </a:lnTo>
                <a:lnTo>
                  <a:pt x="556833" y="2864066"/>
                </a:lnTo>
                <a:close/>
                <a:moveTo>
                  <a:pt x="511684" y="2345981"/>
                </a:moveTo>
                <a:lnTo>
                  <a:pt x="511684" y="2864066"/>
                </a:lnTo>
                <a:lnTo>
                  <a:pt x="2150" y="3238298"/>
                </a:lnTo>
                <a:lnTo>
                  <a:pt x="2150" y="2720213"/>
                </a:lnTo>
                <a:close/>
                <a:moveTo>
                  <a:pt x="1114740" y="1947954"/>
                </a:moveTo>
                <a:lnTo>
                  <a:pt x="1601700" y="2303799"/>
                </a:lnTo>
                <a:lnTo>
                  <a:pt x="1248036" y="2562301"/>
                </a:lnTo>
                <a:lnTo>
                  <a:pt x="1114740" y="2463876"/>
                </a:lnTo>
                <a:close/>
                <a:moveTo>
                  <a:pt x="1068517" y="1947954"/>
                </a:moveTo>
                <a:lnTo>
                  <a:pt x="1068517" y="2463876"/>
                </a:lnTo>
                <a:lnTo>
                  <a:pt x="934146" y="2562301"/>
                </a:lnTo>
                <a:lnTo>
                  <a:pt x="580482" y="2303799"/>
                </a:lnTo>
                <a:close/>
                <a:moveTo>
                  <a:pt x="2150" y="1947954"/>
                </a:moveTo>
                <a:lnTo>
                  <a:pt x="488035" y="2303799"/>
                </a:lnTo>
                <a:lnTo>
                  <a:pt x="134371" y="2562301"/>
                </a:lnTo>
                <a:lnTo>
                  <a:pt x="2150" y="2463876"/>
                </a:lnTo>
                <a:close/>
                <a:moveTo>
                  <a:pt x="0" y="1371464"/>
                </a:moveTo>
                <a:lnTo>
                  <a:pt x="511684" y="1744614"/>
                </a:lnTo>
                <a:lnTo>
                  <a:pt x="511684" y="2262698"/>
                </a:lnTo>
                <a:lnTo>
                  <a:pt x="0" y="1889548"/>
                </a:lnTo>
                <a:close/>
                <a:moveTo>
                  <a:pt x="2184332" y="1371463"/>
                </a:moveTo>
                <a:lnTo>
                  <a:pt x="2184332" y="1889548"/>
                </a:lnTo>
                <a:lnTo>
                  <a:pt x="1672648" y="2262698"/>
                </a:lnTo>
                <a:lnTo>
                  <a:pt x="1672648" y="1744614"/>
                </a:lnTo>
                <a:close/>
                <a:moveTo>
                  <a:pt x="1114740" y="1371463"/>
                </a:moveTo>
                <a:lnTo>
                  <a:pt x="1626424" y="1744614"/>
                </a:lnTo>
                <a:lnTo>
                  <a:pt x="1626424" y="2262698"/>
                </a:lnTo>
                <a:lnTo>
                  <a:pt x="1114740" y="1889548"/>
                </a:lnTo>
                <a:close/>
                <a:moveTo>
                  <a:pt x="1070667" y="1371463"/>
                </a:moveTo>
                <a:lnTo>
                  <a:pt x="1070667" y="1889548"/>
                </a:lnTo>
                <a:lnTo>
                  <a:pt x="561133" y="2262698"/>
                </a:lnTo>
                <a:lnTo>
                  <a:pt x="561133" y="1744614"/>
                </a:lnTo>
                <a:close/>
                <a:moveTo>
                  <a:pt x="1672648" y="973436"/>
                </a:moveTo>
                <a:lnTo>
                  <a:pt x="2159608" y="1328200"/>
                </a:lnTo>
                <a:lnTo>
                  <a:pt x="1805944" y="1586700"/>
                </a:lnTo>
                <a:lnTo>
                  <a:pt x="1672648" y="1489357"/>
                </a:lnTo>
                <a:close/>
                <a:moveTo>
                  <a:pt x="1626425" y="973435"/>
                </a:moveTo>
                <a:lnTo>
                  <a:pt x="1626425" y="1489357"/>
                </a:lnTo>
                <a:lnTo>
                  <a:pt x="1493129" y="1586700"/>
                </a:lnTo>
                <a:lnTo>
                  <a:pt x="1138390" y="1328199"/>
                </a:lnTo>
                <a:close/>
                <a:moveTo>
                  <a:pt x="561133" y="973435"/>
                </a:moveTo>
                <a:lnTo>
                  <a:pt x="1045943" y="1328199"/>
                </a:lnTo>
                <a:lnTo>
                  <a:pt x="692279" y="1586700"/>
                </a:lnTo>
                <a:lnTo>
                  <a:pt x="561133" y="1489357"/>
                </a:lnTo>
                <a:close/>
                <a:moveTo>
                  <a:pt x="511684" y="973435"/>
                </a:moveTo>
                <a:lnTo>
                  <a:pt x="511684" y="1489357"/>
                </a:lnTo>
                <a:lnTo>
                  <a:pt x="378388" y="1586700"/>
                </a:lnTo>
                <a:lnTo>
                  <a:pt x="26874" y="1328199"/>
                </a:lnTo>
                <a:close/>
                <a:moveTo>
                  <a:pt x="2742240" y="398027"/>
                </a:moveTo>
                <a:lnTo>
                  <a:pt x="2742240" y="916111"/>
                </a:lnTo>
                <a:lnTo>
                  <a:pt x="2232706" y="1290344"/>
                </a:lnTo>
                <a:lnTo>
                  <a:pt x="2232706" y="772259"/>
                </a:lnTo>
                <a:close/>
                <a:moveTo>
                  <a:pt x="1672648" y="398027"/>
                </a:moveTo>
                <a:lnTo>
                  <a:pt x="2184332" y="772259"/>
                </a:lnTo>
                <a:lnTo>
                  <a:pt x="2184332" y="1290344"/>
                </a:lnTo>
                <a:lnTo>
                  <a:pt x="1672648" y="916111"/>
                </a:lnTo>
                <a:close/>
                <a:moveTo>
                  <a:pt x="1626424" y="398027"/>
                </a:moveTo>
                <a:lnTo>
                  <a:pt x="1626424" y="916111"/>
                </a:lnTo>
                <a:lnTo>
                  <a:pt x="1114740" y="1290344"/>
                </a:lnTo>
                <a:lnTo>
                  <a:pt x="1114740" y="772259"/>
                </a:lnTo>
                <a:close/>
                <a:moveTo>
                  <a:pt x="556833" y="398027"/>
                </a:moveTo>
                <a:lnTo>
                  <a:pt x="1068517" y="772259"/>
                </a:lnTo>
                <a:lnTo>
                  <a:pt x="1068517" y="1290344"/>
                </a:lnTo>
                <a:lnTo>
                  <a:pt x="556833" y="916111"/>
                </a:lnTo>
                <a:close/>
                <a:moveTo>
                  <a:pt x="2232706" y="0"/>
                </a:moveTo>
                <a:lnTo>
                  <a:pt x="2717516" y="355845"/>
                </a:lnTo>
                <a:lnTo>
                  <a:pt x="2366002" y="613265"/>
                </a:lnTo>
                <a:lnTo>
                  <a:pt x="2232706" y="515921"/>
                </a:lnTo>
                <a:close/>
                <a:moveTo>
                  <a:pt x="2184333" y="0"/>
                </a:moveTo>
                <a:lnTo>
                  <a:pt x="2184333" y="515921"/>
                </a:lnTo>
                <a:lnTo>
                  <a:pt x="2051037" y="613265"/>
                </a:lnTo>
                <a:lnTo>
                  <a:pt x="1698448" y="355845"/>
                </a:lnTo>
                <a:close/>
                <a:moveTo>
                  <a:pt x="1114740" y="0"/>
                </a:moveTo>
                <a:lnTo>
                  <a:pt x="1601700" y="355845"/>
                </a:lnTo>
                <a:lnTo>
                  <a:pt x="1248036" y="613265"/>
                </a:lnTo>
                <a:lnTo>
                  <a:pt x="1114740" y="515921"/>
                </a:lnTo>
                <a:close/>
                <a:moveTo>
                  <a:pt x="1068517" y="0"/>
                </a:moveTo>
                <a:lnTo>
                  <a:pt x="1068517" y="515921"/>
                </a:lnTo>
                <a:lnTo>
                  <a:pt x="934146" y="613265"/>
                </a:lnTo>
                <a:lnTo>
                  <a:pt x="580482" y="355845"/>
                </a:lnTo>
                <a:close/>
              </a:path>
            </a:pathLst>
          </a:custGeom>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Click on the centre icon to insert picture</a:t>
            </a:r>
            <a:br>
              <a:rPr lang="en-GB" dirty="0"/>
            </a:br>
            <a:r>
              <a:rPr lang="en-GB" dirty="0"/>
              <a:t>Use the crop tool to reposition your image</a:t>
            </a:r>
          </a:p>
          <a:p>
            <a:endParaRPr lang="en-GB" dirty="0"/>
          </a:p>
        </p:txBody>
      </p:sp>
      <p:cxnSp>
        <p:nvCxnSpPr>
          <p:cNvPr id="7" name="Straight Connector 6"/>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227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Hand Cube Picture Mask">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85751" y="897730"/>
            <a:ext cx="3086099"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7" name="Picture Placeholder 6"/>
          <p:cNvSpPr>
            <a:spLocks noGrp="1"/>
          </p:cNvSpPr>
          <p:nvPr>
            <p:ph type="pic" sz="quarter" idx="13" hasCustomPrompt="1"/>
          </p:nvPr>
        </p:nvSpPr>
        <p:spPr>
          <a:xfrm>
            <a:off x="4066965" y="443076"/>
            <a:ext cx="2745382" cy="4186074"/>
          </a:xfrm>
          <a:custGeom>
            <a:avLst/>
            <a:gdLst>
              <a:gd name="connsiteX0" fmla="*/ 2745382 w 2745382"/>
              <a:gd name="connsiteY0" fmla="*/ 3298116 h 4186074"/>
              <a:gd name="connsiteX1" fmla="*/ 2745382 w 2745382"/>
              <a:gd name="connsiteY1" fmla="*/ 3812766 h 4186074"/>
              <a:gd name="connsiteX2" fmla="*/ 2235664 w 2745382"/>
              <a:gd name="connsiteY2" fmla="*/ 4186074 h 4186074"/>
              <a:gd name="connsiteX3" fmla="*/ 2235664 w 2745382"/>
              <a:gd name="connsiteY3" fmla="*/ 3671425 h 4186074"/>
              <a:gd name="connsiteX4" fmla="*/ 1674329 w 2745382"/>
              <a:gd name="connsiteY4" fmla="*/ 3298115 h 4186074"/>
              <a:gd name="connsiteX5" fmla="*/ 2186198 w 2745382"/>
              <a:gd name="connsiteY5" fmla="*/ 3671425 h 4186074"/>
              <a:gd name="connsiteX6" fmla="*/ 2186198 w 2745382"/>
              <a:gd name="connsiteY6" fmla="*/ 4186074 h 4186074"/>
              <a:gd name="connsiteX7" fmla="*/ 1674329 w 2745382"/>
              <a:gd name="connsiteY7" fmla="*/ 3812765 h 4186074"/>
              <a:gd name="connsiteX8" fmla="*/ 2235664 w 2745382"/>
              <a:gd name="connsiteY8" fmla="*/ 2900235 h 4186074"/>
              <a:gd name="connsiteX9" fmla="*/ 2720650 w 2745382"/>
              <a:gd name="connsiteY9" fmla="*/ 3257361 h 4186074"/>
              <a:gd name="connsiteX10" fmla="*/ 2366858 w 2745382"/>
              <a:gd name="connsiteY10" fmla="*/ 3514146 h 4186074"/>
              <a:gd name="connsiteX11" fmla="*/ 2235664 w 2745382"/>
              <a:gd name="connsiteY11" fmla="*/ 3417042 h 4186074"/>
              <a:gd name="connsiteX12" fmla="*/ 2186198 w 2745382"/>
              <a:gd name="connsiteY12" fmla="*/ 2900235 h 4186074"/>
              <a:gd name="connsiteX13" fmla="*/ 2186198 w 2745382"/>
              <a:gd name="connsiteY13" fmla="*/ 3417042 h 4186074"/>
              <a:gd name="connsiteX14" fmla="*/ 2052854 w 2745382"/>
              <a:gd name="connsiteY14" fmla="*/ 3514146 h 4186074"/>
              <a:gd name="connsiteX15" fmla="*/ 1701212 w 2745382"/>
              <a:gd name="connsiteY15" fmla="*/ 3257361 h 4186074"/>
              <a:gd name="connsiteX16" fmla="*/ 2231363 w 2745382"/>
              <a:gd name="connsiteY16" fmla="*/ 2332446 h 4186074"/>
              <a:gd name="connsiteX17" fmla="*/ 2743232 w 2745382"/>
              <a:gd name="connsiteY17" fmla="*/ 2705756 h 4186074"/>
              <a:gd name="connsiteX18" fmla="*/ 2743232 w 2745382"/>
              <a:gd name="connsiteY18" fmla="*/ 3222563 h 4186074"/>
              <a:gd name="connsiteX19" fmla="*/ 2231363 w 2745382"/>
              <a:gd name="connsiteY19" fmla="*/ 2849253 h 4186074"/>
              <a:gd name="connsiteX20" fmla="*/ 2186199 w 2745382"/>
              <a:gd name="connsiteY20" fmla="*/ 2332446 h 4186074"/>
              <a:gd name="connsiteX21" fmla="*/ 2186199 w 2745382"/>
              <a:gd name="connsiteY21" fmla="*/ 2849253 h 4186074"/>
              <a:gd name="connsiteX22" fmla="*/ 1676480 w 2745382"/>
              <a:gd name="connsiteY22" fmla="*/ 3222563 h 4186074"/>
              <a:gd name="connsiteX23" fmla="*/ 1676480 w 2745382"/>
              <a:gd name="connsiteY23" fmla="*/ 2705756 h 4186074"/>
              <a:gd name="connsiteX24" fmla="*/ 1116219 w 2745382"/>
              <a:gd name="connsiteY24" fmla="*/ 2332446 h 4186074"/>
              <a:gd name="connsiteX25" fmla="*/ 1628088 w 2745382"/>
              <a:gd name="connsiteY25" fmla="*/ 2705756 h 4186074"/>
              <a:gd name="connsiteX26" fmla="*/ 1628088 w 2745382"/>
              <a:gd name="connsiteY26" fmla="*/ 3222563 h 4186074"/>
              <a:gd name="connsiteX27" fmla="*/ 1116219 w 2745382"/>
              <a:gd name="connsiteY27" fmla="*/ 2849253 h 4186074"/>
              <a:gd name="connsiteX28" fmla="*/ 1069979 w 2745382"/>
              <a:gd name="connsiteY28" fmla="*/ 2332446 h 4186074"/>
              <a:gd name="connsiteX29" fmla="*/ 1069979 w 2745382"/>
              <a:gd name="connsiteY29" fmla="*/ 2849253 h 4186074"/>
              <a:gd name="connsiteX30" fmla="*/ 558110 w 2745382"/>
              <a:gd name="connsiteY30" fmla="*/ 3222563 h 4186074"/>
              <a:gd name="connsiteX31" fmla="*/ 558110 w 2745382"/>
              <a:gd name="connsiteY31" fmla="*/ 2705756 h 4186074"/>
              <a:gd name="connsiteX32" fmla="*/ 0 w 2745382"/>
              <a:gd name="connsiteY32" fmla="*/ 2332446 h 4186074"/>
              <a:gd name="connsiteX33" fmla="*/ 511869 w 2745382"/>
              <a:gd name="connsiteY33" fmla="*/ 2705756 h 4186074"/>
              <a:gd name="connsiteX34" fmla="*/ 511869 w 2745382"/>
              <a:gd name="connsiteY34" fmla="*/ 3222563 h 4186074"/>
              <a:gd name="connsiteX35" fmla="*/ 0 w 2745382"/>
              <a:gd name="connsiteY35" fmla="*/ 2849253 h 4186074"/>
              <a:gd name="connsiteX36" fmla="*/ 2743232 w 2745382"/>
              <a:gd name="connsiteY36" fmla="*/ 1936715 h 4186074"/>
              <a:gd name="connsiteX37" fmla="*/ 2743232 w 2745382"/>
              <a:gd name="connsiteY37" fmla="*/ 2451365 h 4186074"/>
              <a:gd name="connsiteX38" fmla="*/ 2608813 w 2745382"/>
              <a:gd name="connsiteY38" fmla="*/ 2549547 h 4186074"/>
              <a:gd name="connsiteX39" fmla="*/ 2255021 w 2745382"/>
              <a:gd name="connsiteY39" fmla="*/ 2291683 h 4186074"/>
              <a:gd name="connsiteX40" fmla="*/ 1676480 w 2745382"/>
              <a:gd name="connsiteY40" fmla="*/ 1936715 h 4186074"/>
              <a:gd name="connsiteX41" fmla="*/ 2162541 w 2745382"/>
              <a:gd name="connsiteY41" fmla="*/ 2291683 h 4186074"/>
              <a:gd name="connsiteX42" fmla="*/ 1808749 w 2745382"/>
              <a:gd name="connsiteY42" fmla="*/ 2549547 h 4186074"/>
              <a:gd name="connsiteX43" fmla="*/ 1676480 w 2745382"/>
              <a:gd name="connsiteY43" fmla="*/ 2451365 h 4186074"/>
              <a:gd name="connsiteX44" fmla="*/ 1628089 w 2745382"/>
              <a:gd name="connsiteY44" fmla="*/ 1936715 h 4186074"/>
              <a:gd name="connsiteX45" fmla="*/ 1628089 w 2745382"/>
              <a:gd name="connsiteY45" fmla="*/ 2451365 h 4186074"/>
              <a:gd name="connsiteX46" fmla="*/ 1494745 w 2745382"/>
              <a:gd name="connsiteY46" fmla="*/ 2549547 h 4186074"/>
              <a:gd name="connsiteX47" fmla="*/ 1143103 w 2745382"/>
              <a:gd name="connsiteY47" fmla="*/ 2291683 h 4186074"/>
              <a:gd name="connsiteX48" fmla="*/ 558110 w 2745382"/>
              <a:gd name="connsiteY48" fmla="*/ 1936715 h 4186074"/>
              <a:gd name="connsiteX49" fmla="*/ 1046321 w 2745382"/>
              <a:gd name="connsiteY49" fmla="*/ 2291683 h 4186074"/>
              <a:gd name="connsiteX50" fmla="*/ 691454 w 2745382"/>
              <a:gd name="connsiteY50" fmla="*/ 2549547 h 4186074"/>
              <a:gd name="connsiteX51" fmla="*/ 558110 w 2745382"/>
              <a:gd name="connsiteY51" fmla="*/ 2451365 h 4186074"/>
              <a:gd name="connsiteX52" fmla="*/ 511870 w 2745382"/>
              <a:gd name="connsiteY52" fmla="*/ 1936715 h 4186074"/>
              <a:gd name="connsiteX53" fmla="*/ 511870 w 2745382"/>
              <a:gd name="connsiteY53" fmla="*/ 2451365 h 4186074"/>
              <a:gd name="connsiteX54" fmla="*/ 378526 w 2745382"/>
              <a:gd name="connsiteY54" fmla="*/ 2549547 h 4186074"/>
              <a:gd name="connsiteX55" fmla="*/ 24734 w 2745382"/>
              <a:gd name="connsiteY55" fmla="*/ 2291683 h 4186074"/>
              <a:gd name="connsiteX56" fmla="*/ 2745382 w 2745382"/>
              <a:gd name="connsiteY56" fmla="*/ 1363552 h 4186074"/>
              <a:gd name="connsiteX57" fmla="*/ 2745382 w 2745382"/>
              <a:gd name="connsiteY57" fmla="*/ 1880359 h 4186074"/>
              <a:gd name="connsiteX58" fmla="*/ 2235664 w 2745382"/>
              <a:gd name="connsiteY58" fmla="*/ 2252589 h 4186074"/>
              <a:gd name="connsiteX59" fmla="*/ 2235664 w 2745382"/>
              <a:gd name="connsiteY59" fmla="*/ 1735782 h 4186074"/>
              <a:gd name="connsiteX60" fmla="*/ 1674329 w 2745382"/>
              <a:gd name="connsiteY60" fmla="*/ 1363551 h 4186074"/>
              <a:gd name="connsiteX61" fmla="*/ 2186198 w 2745382"/>
              <a:gd name="connsiteY61" fmla="*/ 1735782 h 4186074"/>
              <a:gd name="connsiteX62" fmla="*/ 2186198 w 2745382"/>
              <a:gd name="connsiteY62" fmla="*/ 2252589 h 4186074"/>
              <a:gd name="connsiteX63" fmla="*/ 1674329 w 2745382"/>
              <a:gd name="connsiteY63" fmla="*/ 1880358 h 4186074"/>
              <a:gd name="connsiteX64" fmla="*/ 1628088 w 2745382"/>
              <a:gd name="connsiteY64" fmla="*/ 1363551 h 4186074"/>
              <a:gd name="connsiteX65" fmla="*/ 1628088 w 2745382"/>
              <a:gd name="connsiteY65" fmla="*/ 1880358 h 4186074"/>
              <a:gd name="connsiteX66" fmla="*/ 1116219 w 2745382"/>
              <a:gd name="connsiteY66" fmla="*/ 2252589 h 4186074"/>
              <a:gd name="connsiteX67" fmla="*/ 1116219 w 2745382"/>
              <a:gd name="connsiteY67" fmla="*/ 1735782 h 4186074"/>
              <a:gd name="connsiteX68" fmla="*/ 558110 w 2745382"/>
              <a:gd name="connsiteY68" fmla="*/ 1363551 h 4186074"/>
              <a:gd name="connsiteX69" fmla="*/ 1069979 w 2745382"/>
              <a:gd name="connsiteY69" fmla="*/ 1735782 h 4186074"/>
              <a:gd name="connsiteX70" fmla="*/ 1069979 w 2745382"/>
              <a:gd name="connsiteY70" fmla="*/ 2252589 h 4186074"/>
              <a:gd name="connsiteX71" fmla="*/ 558110 w 2745382"/>
              <a:gd name="connsiteY71" fmla="*/ 1880358 h 4186074"/>
              <a:gd name="connsiteX72" fmla="*/ 2235664 w 2745382"/>
              <a:gd name="connsiteY72" fmla="*/ 967819 h 4186074"/>
              <a:gd name="connsiteX73" fmla="*/ 2720650 w 2745382"/>
              <a:gd name="connsiteY73" fmla="*/ 1321708 h 4186074"/>
              <a:gd name="connsiteX74" fmla="*/ 2366858 w 2745382"/>
              <a:gd name="connsiteY74" fmla="*/ 1579572 h 4186074"/>
              <a:gd name="connsiteX75" fmla="*/ 2235664 w 2745382"/>
              <a:gd name="connsiteY75" fmla="*/ 1482468 h 4186074"/>
              <a:gd name="connsiteX76" fmla="*/ 2186198 w 2745382"/>
              <a:gd name="connsiteY76" fmla="*/ 967819 h 4186074"/>
              <a:gd name="connsiteX77" fmla="*/ 2186198 w 2745382"/>
              <a:gd name="connsiteY77" fmla="*/ 1482469 h 4186074"/>
              <a:gd name="connsiteX78" fmla="*/ 2052854 w 2745382"/>
              <a:gd name="connsiteY78" fmla="*/ 1579572 h 4186074"/>
              <a:gd name="connsiteX79" fmla="*/ 1701212 w 2745382"/>
              <a:gd name="connsiteY79" fmla="*/ 1321708 h 4186074"/>
              <a:gd name="connsiteX80" fmla="*/ 1116219 w 2745382"/>
              <a:gd name="connsiteY80" fmla="*/ 967819 h 4186074"/>
              <a:gd name="connsiteX81" fmla="*/ 1604430 w 2745382"/>
              <a:gd name="connsiteY81" fmla="*/ 1321708 h 4186074"/>
              <a:gd name="connsiteX82" fmla="*/ 1249563 w 2745382"/>
              <a:gd name="connsiteY82" fmla="*/ 1579572 h 4186074"/>
              <a:gd name="connsiteX83" fmla="*/ 1116219 w 2745382"/>
              <a:gd name="connsiteY83" fmla="*/ 1482469 h 4186074"/>
              <a:gd name="connsiteX84" fmla="*/ 1069979 w 2745382"/>
              <a:gd name="connsiteY84" fmla="*/ 967819 h 4186074"/>
              <a:gd name="connsiteX85" fmla="*/ 1069979 w 2745382"/>
              <a:gd name="connsiteY85" fmla="*/ 1482469 h 4186074"/>
              <a:gd name="connsiteX86" fmla="*/ 936635 w 2745382"/>
              <a:gd name="connsiteY86" fmla="*/ 1579572 h 4186074"/>
              <a:gd name="connsiteX87" fmla="*/ 582843 w 2745382"/>
              <a:gd name="connsiteY87" fmla="*/ 1321708 h 4186074"/>
              <a:gd name="connsiteX88" fmla="*/ 2231363 w 2745382"/>
              <a:gd name="connsiteY88" fmla="*/ 395731 h 4186074"/>
              <a:gd name="connsiteX89" fmla="*/ 2743232 w 2745382"/>
              <a:gd name="connsiteY89" fmla="*/ 769041 h 4186074"/>
              <a:gd name="connsiteX90" fmla="*/ 2743232 w 2745382"/>
              <a:gd name="connsiteY90" fmla="*/ 1285848 h 4186074"/>
              <a:gd name="connsiteX91" fmla="*/ 2231363 w 2745382"/>
              <a:gd name="connsiteY91" fmla="*/ 912538 h 4186074"/>
              <a:gd name="connsiteX92" fmla="*/ 2743232 w 2745382"/>
              <a:gd name="connsiteY92" fmla="*/ 0 h 4186074"/>
              <a:gd name="connsiteX93" fmla="*/ 2743232 w 2745382"/>
              <a:gd name="connsiteY93" fmla="*/ 514649 h 4186074"/>
              <a:gd name="connsiteX94" fmla="*/ 2608813 w 2745382"/>
              <a:gd name="connsiteY94" fmla="*/ 611753 h 4186074"/>
              <a:gd name="connsiteX95" fmla="*/ 2255021 w 2745382"/>
              <a:gd name="connsiteY95" fmla="*/ 354968 h 418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45382" h="4186074">
                <a:moveTo>
                  <a:pt x="2745382" y="3298116"/>
                </a:moveTo>
                <a:lnTo>
                  <a:pt x="2745382" y="3812766"/>
                </a:lnTo>
                <a:lnTo>
                  <a:pt x="2235664" y="4186074"/>
                </a:lnTo>
                <a:lnTo>
                  <a:pt x="2235664" y="3671425"/>
                </a:lnTo>
                <a:close/>
                <a:moveTo>
                  <a:pt x="1674329" y="3298115"/>
                </a:moveTo>
                <a:lnTo>
                  <a:pt x="2186198" y="3671425"/>
                </a:lnTo>
                <a:lnTo>
                  <a:pt x="2186198" y="4186074"/>
                </a:lnTo>
                <a:lnTo>
                  <a:pt x="1674329" y="3812765"/>
                </a:lnTo>
                <a:close/>
                <a:moveTo>
                  <a:pt x="2235664" y="2900235"/>
                </a:moveTo>
                <a:lnTo>
                  <a:pt x="2720650" y="3257361"/>
                </a:lnTo>
                <a:lnTo>
                  <a:pt x="2366858" y="3514146"/>
                </a:lnTo>
                <a:lnTo>
                  <a:pt x="2235664" y="3417042"/>
                </a:lnTo>
                <a:close/>
                <a:moveTo>
                  <a:pt x="2186198" y="2900235"/>
                </a:moveTo>
                <a:lnTo>
                  <a:pt x="2186198" y="3417042"/>
                </a:lnTo>
                <a:lnTo>
                  <a:pt x="2052854" y="3514146"/>
                </a:lnTo>
                <a:lnTo>
                  <a:pt x="1701212" y="3257361"/>
                </a:lnTo>
                <a:close/>
                <a:moveTo>
                  <a:pt x="2231363" y="2332446"/>
                </a:moveTo>
                <a:lnTo>
                  <a:pt x="2743232" y="2705756"/>
                </a:lnTo>
                <a:lnTo>
                  <a:pt x="2743232" y="3222563"/>
                </a:lnTo>
                <a:lnTo>
                  <a:pt x="2231363" y="2849253"/>
                </a:lnTo>
                <a:close/>
                <a:moveTo>
                  <a:pt x="2186199" y="2332446"/>
                </a:moveTo>
                <a:lnTo>
                  <a:pt x="2186199" y="2849253"/>
                </a:lnTo>
                <a:lnTo>
                  <a:pt x="1676480" y="3222563"/>
                </a:lnTo>
                <a:lnTo>
                  <a:pt x="1676480" y="2705756"/>
                </a:lnTo>
                <a:close/>
                <a:moveTo>
                  <a:pt x="1116219" y="2332446"/>
                </a:moveTo>
                <a:lnTo>
                  <a:pt x="1628088" y="2705756"/>
                </a:lnTo>
                <a:lnTo>
                  <a:pt x="1628088" y="3222563"/>
                </a:lnTo>
                <a:lnTo>
                  <a:pt x="1116219" y="2849253"/>
                </a:lnTo>
                <a:close/>
                <a:moveTo>
                  <a:pt x="1069979" y="2332446"/>
                </a:moveTo>
                <a:lnTo>
                  <a:pt x="1069979" y="2849253"/>
                </a:lnTo>
                <a:lnTo>
                  <a:pt x="558110" y="3222563"/>
                </a:lnTo>
                <a:lnTo>
                  <a:pt x="558110" y="2705756"/>
                </a:lnTo>
                <a:close/>
                <a:moveTo>
                  <a:pt x="0" y="2332446"/>
                </a:moveTo>
                <a:lnTo>
                  <a:pt x="511869" y="2705756"/>
                </a:lnTo>
                <a:lnTo>
                  <a:pt x="511869" y="3222563"/>
                </a:lnTo>
                <a:lnTo>
                  <a:pt x="0" y="2849253"/>
                </a:lnTo>
                <a:close/>
                <a:moveTo>
                  <a:pt x="2743232" y="1936715"/>
                </a:moveTo>
                <a:lnTo>
                  <a:pt x="2743232" y="2451365"/>
                </a:lnTo>
                <a:lnTo>
                  <a:pt x="2608813" y="2549547"/>
                </a:lnTo>
                <a:lnTo>
                  <a:pt x="2255021" y="2291683"/>
                </a:lnTo>
                <a:close/>
                <a:moveTo>
                  <a:pt x="1676480" y="1936715"/>
                </a:moveTo>
                <a:lnTo>
                  <a:pt x="2162541" y="2291683"/>
                </a:lnTo>
                <a:lnTo>
                  <a:pt x="1808749" y="2549547"/>
                </a:lnTo>
                <a:lnTo>
                  <a:pt x="1676480" y="2451365"/>
                </a:lnTo>
                <a:close/>
                <a:moveTo>
                  <a:pt x="1628089" y="1936715"/>
                </a:moveTo>
                <a:lnTo>
                  <a:pt x="1628089" y="2451365"/>
                </a:lnTo>
                <a:lnTo>
                  <a:pt x="1494745" y="2549547"/>
                </a:lnTo>
                <a:lnTo>
                  <a:pt x="1143103" y="2291683"/>
                </a:lnTo>
                <a:close/>
                <a:moveTo>
                  <a:pt x="558110" y="1936715"/>
                </a:moveTo>
                <a:lnTo>
                  <a:pt x="1046321" y="2291683"/>
                </a:lnTo>
                <a:lnTo>
                  <a:pt x="691454" y="2549547"/>
                </a:lnTo>
                <a:lnTo>
                  <a:pt x="558110" y="2451365"/>
                </a:lnTo>
                <a:close/>
                <a:moveTo>
                  <a:pt x="511870" y="1936715"/>
                </a:moveTo>
                <a:lnTo>
                  <a:pt x="511870" y="2451365"/>
                </a:lnTo>
                <a:lnTo>
                  <a:pt x="378526" y="2549547"/>
                </a:lnTo>
                <a:lnTo>
                  <a:pt x="24734" y="2291683"/>
                </a:lnTo>
                <a:close/>
                <a:moveTo>
                  <a:pt x="2745382" y="1363552"/>
                </a:moveTo>
                <a:lnTo>
                  <a:pt x="2745382" y="1880359"/>
                </a:lnTo>
                <a:lnTo>
                  <a:pt x="2235664" y="2252589"/>
                </a:lnTo>
                <a:lnTo>
                  <a:pt x="2235664" y="1735782"/>
                </a:lnTo>
                <a:close/>
                <a:moveTo>
                  <a:pt x="1674329" y="1363551"/>
                </a:moveTo>
                <a:lnTo>
                  <a:pt x="2186198" y="1735782"/>
                </a:lnTo>
                <a:lnTo>
                  <a:pt x="2186198" y="2252589"/>
                </a:lnTo>
                <a:lnTo>
                  <a:pt x="1674329" y="1880358"/>
                </a:lnTo>
                <a:close/>
                <a:moveTo>
                  <a:pt x="1628088" y="1363551"/>
                </a:moveTo>
                <a:lnTo>
                  <a:pt x="1628088" y="1880358"/>
                </a:lnTo>
                <a:lnTo>
                  <a:pt x="1116219" y="2252589"/>
                </a:lnTo>
                <a:lnTo>
                  <a:pt x="1116219" y="1735782"/>
                </a:lnTo>
                <a:close/>
                <a:moveTo>
                  <a:pt x="558110" y="1363551"/>
                </a:moveTo>
                <a:lnTo>
                  <a:pt x="1069979" y="1735782"/>
                </a:lnTo>
                <a:lnTo>
                  <a:pt x="1069979" y="2252589"/>
                </a:lnTo>
                <a:lnTo>
                  <a:pt x="558110" y="1880358"/>
                </a:lnTo>
                <a:close/>
                <a:moveTo>
                  <a:pt x="2235664" y="967819"/>
                </a:moveTo>
                <a:lnTo>
                  <a:pt x="2720650" y="1321708"/>
                </a:lnTo>
                <a:lnTo>
                  <a:pt x="2366858" y="1579572"/>
                </a:lnTo>
                <a:lnTo>
                  <a:pt x="2235664" y="1482468"/>
                </a:lnTo>
                <a:close/>
                <a:moveTo>
                  <a:pt x="2186198" y="967819"/>
                </a:moveTo>
                <a:lnTo>
                  <a:pt x="2186198" y="1482469"/>
                </a:lnTo>
                <a:lnTo>
                  <a:pt x="2052854" y="1579572"/>
                </a:lnTo>
                <a:lnTo>
                  <a:pt x="1701212" y="1321708"/>
                </a:lnTo>
                <a:close/>
                <a:moveTo>
                  <a:pt x="1116219" y="967819"/>
                </a:moveTo>
                <a:lnTo>
                  <a:pt x="1604430" y="1321708"/>
                </a:lnTo>
                <a:lnTo>
                  <a:pt x="1249563" y="1579572"/>
                </a:lnTo>
                <a:lnTo>
                  <a:pt x="1116219" y="1482469"/>
                </a:lnTo>
                <a:close/>
                <a:moveTo>
                  <a:pt x="1069979" y="967819"/>
                </a:moveTo>
                <a:lnTo>
                  <a:pt x="1069979" y="1482469"/>
                </a:lnTo>
                <a:lnTo>
                  <a:pt x="936635" y="1579572"/>
                </a:lnTo>
                <a:lnTo>
                  <a:pt x="582843" y="1321708"/>
                </a:lnTo>
                <a:close/>
                <a:moveTo>
                  <a:pt x="2231363" y="395731"/>
                </a:moveTo>
                <a:lnTo>
                  <a:pt x="2743232" y="769041"/>
                </a:lnTo>
                <a:lnTo>
                  <a:pt x="2743232" y="1285848"/>
                </a:lnTo>
                <a:lnTo>
                  <a:pt x="2231363" y="912538"/>
                </a:lnTo>
                <a:close/>
                <a:moveTo>
                  <a:pt x="2743232" y="0"/>
                </a:moveTo>
                <a:lnTo>
                  <a:pt x="2743232" y="514649"/>
                </a:lnTo>
                <a:lnTo>
                  <a:pt x="2608813" y="611753"/>
                </a:lnTo>
                <a:lnTo>
                  <a:pt x="2255021" y="354968"/>
                </a:lnTo>
                <a:close/>
              </a:path>
            </a:pathLst>
          </a:custGeom>
        </p:spPr>
        <p:txBody>
          <a:bodyPr wrap="square" anchor="ctr">
            <a:noAutofit/>
          </a:bodyPr>
          <a:lstStyle>
            <a:lvl1pPr marL="0" marR="0" indent="0" algn="l" defTabSz="685800" rtl="0" eaLnBrk="1" fontAlgn="auto" latinLnBrk="0" hangingPunct="1">
              <a:lnSpc>
                <a:spcPct val="100000"/>
              </a:lnSpc>
              <a:spcBef>
                <a:spcPts val="1200"/>
              </a:spcBef>
              <a:spcAft>
                <a:spcPts val="0"/>
              </a:spcAft>
              <a:buClrTx/>
              <a:buSzTx/>
              <a:buFontTx/>
              <a:buNone/>
              <a:tabLst/>
              <a:defRPr baseline="0"/>
            </a:lvl1pPr>
          </a:lstStyle>
          <a:p>
            <a:pPr marL="0" marR="0" lvl="0" indent="0" algn="l" defTabSz="685800" rtl="0" eaLnBrk="1" fontAlgn="auto" latinLnBrk="0" hangingPunct="1">
              <a:lnSpc>
                <a:spcPct val="90000"/>
              </a:lnSpc>
              <a:spcBef>
                <a:spcPts val="750"/>
              </a:spcBef>
              <a:spcAft>
                <a:spcPts val="0"/>
              </a:spcAft>
              <a:buClrTx/>
              <a:buSzTx/>
              <a:buFontTx/>
              <a:buNone/>
              <a:tabLst/>
              <a:defRPr/>
            </a:pPr>
            <a:r>
              <a:rPr lang="en-GB" dirty="0"/>
              <a:t>Click on the centre icon to insert picture</a:t>
            </a:r>
            <a:br>
              <a:rPr lang="en-GB" dirty="0"/>
            </a:br>
            <a:r>
              <a:rPr lang="en-GB" dirty="0"/>
              <a:t>Use the crop tool to reposition your image</a:t>
            </a:r>
          </a:p>
          <a:p>
            <a:endParaRPr lang="en-GB" dirty="0"/>
          </a:p>
        </p:txBody>
      </p:sp>
      <p:sp>
        <p:nvSpPr>
          <p:cNvPr id="14"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5" name="Straight Connector 14"/>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168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5751" y="1260872"/>
            <a:ext cx="3087885" cy="617934"/>
          </a:xfrm>
        </p:spPr>
        <p:txBody>
          <a:bodyPr anchor="b"/>
          <a:lstStyle>
            <a:lvl1pPr marL="0" indent="0">
              <a:buNone/>
              <a:defRPr sz="1800" b="1">
                <a:solidFill>
                  <a:schemeClr val="bg1">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285751" y="1878806"/>
            <a:ext cx="3087885" cy="2763441"/>
          </a:xfrm>
        </p:spPr>
        <p:txBody>
          <a:bodyPr/>
          <a:lstStyle>
            <a:lvl1pPr marL="171450" indent="-171450">
              <a:buClr>
                <a:srgbClr val="7F7F7F"/>
              </a:buClr>
              <a:buFont typeface="Wingdings" panose="05000000000000000000" pitchFamily="2" charset="2"/>
              <a:buChar char="§"/>
              <a:defRPr>
                <a:solidFill>
                  <a:schemeClr val="bg1">
                    <a:lumMod val="50000"/>
                  </a:schemeClr>
                </a:solidFill>
              </a:defRPr>
            </a:lvl1pPr>
            <a:lvl2pPr marL="514350" indent="-171450">
              <a:buClr>
                <a:srgbClr val="7F7F7F"/>
              </a:buClr>
              <a:buSzPct val="50000"/>
              <a:buFont typeface="Wingdings" panose="05000000000000000000" pitchFamily="2" charset="2"/>
              <a:buChar char="o"/>
              <a:defRPr>
                <a:solidFill>
                  <a:schemeClr val="bg1">
                    <a:lumMod val="50000"/>
                  </a:schemeClr>
                </a:solidFill>
              </a:defRPr>
            </a:lvl2pPr>
            <a:lvl3pPr marL="857250" indent="-171450">
              <a:buClr>
                <a:srgbClr val="7F7F7F"/>
              </a:buClr>
              <a:buSzPct val="50000"/>
              <a:buFont typeface="Wingdings" panose="05000000000000000000" pitchFamily="2" charset="2"/>
              <a:buChar char="o"/>
              <a:defRPr>
                <a:solidFill>
                  <a:schemeClr val="bg1">
                    <a:lumMod val="50000"/>
                  </a:schemeClr>
                </a:solidFill>
              </a:defRPr>
            </a:lvl3pPr>
            <a:lvl4pPr marL="1200150" indent="-171450">
              <a:buClr>
                <a:srgbClr val="7F7F7F"/>
              </a:buClr>
              <a:buSzPct val="50000"/>
              <a:buFont typeface="Wingdings" panose="05000000000000000000" pitchFamily="2" charset="2"/>
              <a:buChar char="o"/>
              <a:defRPr>
                <a:solidFill>
                  <a:schemeClr val="bg1">
                    <a:lumMod val="50000"/>
                  </a:schemeClr>
                </a:solidFill>
              </a:defRPr>
            </a:lvl4pPr>
            <a:lvl5pPr marL="1543050" indent="-171450">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1260872"/>
            <a:ext cx="3090160" cy="617934"/>
          </a:xfrm>
        </p:spPr>
        <p:txBody>
          <a:bodyPr anchor="b"/>
          <a:lstStyle>
            <a:lvl1pPr marL="0" indent="0">
              <a:buNone/>
              <a:defRPr sz="1800" b="1">
                <a:solidFill>
                  <a:schemeClr val="bg1">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3" y="1878806"/>
            <a:ext cx="3090160" cy="2763441"/>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Clr>
                <a:srgbClr val="7F7F7F"/>
              </a:buClr>
              <a:buSzPct val="50000"/>
              <a:buFont typeface="Wingdings" panose="05000000000000000000" pitchFamily="2" charset="2"/>
              <a:buChar char="o"/>
              <a:defRPr>
                <a:solidFill>
                  <a:schemeClr val="bg1">
                    <a:lumMod val="50000"/>
                  </a:schemeClr>
                </a:solidFill>
              </a:defRPr>
            </a:lvl2pPr>
            <a:lvl3pPr marL="857250" indent="-171450">
              <a:buClr>
                <a:srgbClr val="7F7F7F"/>
              </a:buClr>
              <a:buSzPct val="50000"/>
              <a:buFont typeface="Wingdings" panose="05000000000000000000" pitchFamily="2" charset="2"/>
              <a:buChar char="o"/>
              <a:defRPr>
                <a:solidFill>
                  <a:schemeClr val="bg1">
                    <a:lumMod val="50000"/>
                  </a:schemeClr>
                </a:solidFill>
              </a:defRPr>
            </a:lvl3pPr>
            <a:lvl4pPr marL="1200150" indent="-171450">
              <a:buClr>
                <a:srgbClr val="7F7F7F"/>
              </a:buClr>
              <a:buSzPct val="50000"/>
              <a:buFont typeface="Wingdings" panose="05000000000000000000" pitchFamily="2" charset="2"/>
              <a:buChar char="o"/>
              <a:defRPr>
                <a:solidFill>
                  <a:schemeClr val="bg1">
                    <a:lumMod val="50000"/>
                  </a:schemeClr>
                </a:solidFill>
              </a:defRPr>
            </a:lvl4pPr>
            <a:lvl5pPr marL="1543050" indent="-171450">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9" name="Straight Connector 18"/>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3945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5751" y="342900"/>
            <a:ext cx="2398514" cy="1200150"/>
          </a:xfrm>
          <a:prstGeom prst="rect">
            <a:avLst/>
          </a:prstGeom>
        </p:spPr>
        <p:txBody>
          <a:bodyPr anchor="b"/>
          <a:lstStyle>
            <a:lvl1pPr>
              <a:defRPr sz="2400">
                <a:solidFill>
                  <a:srgbClr val="0058A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915543" y="740570"/>
            <a:ext cx="3646480" cy="3655219"/>
          </a:xfrm>
        </p:spPr>
        <p:txBody>
          <a:bodyPr/>
          <a:lstStyle>
            <a:lvl1pPr marL="171450" indent="-171450">
              <a:buFont typeface="Wingdings" panose="05000000000000000000" pitchFamily="2" charset="2"/>
              <a:buChar char="§"/>
              <a:defRPr sz="2400">
                <a:solidFill>
                  <a:schemeClr val="bg1">
                    <a:lumMod val="50000"/>
                  </a:schemeClr>
                </a:solidFill>
              </a:defRPr>
            </a:lvl1pPr>
            <a:lvl2pPr marL="514350" indent="-171450">
              <a:buClr>
                <a:srgbClr val="7F7F7F"/>
              </a:buClr>
              <a:buSzPct val="50000"/>
              <a:buFont typeface="Wingdings" panose="05000000000000000000" pitchFamily="2" charset="2"/>
              <a:buChar char="o"/>
              <a:defRPr sz="2100">
                <a:solidFill>
                  <a:schemeClr val="bg1">
                    <a:lumMod val="50000"/>
                  </a:schemeClr>
                </a:solidFill>
              </a:defRPr>
            </a:lvl2pPr>
            <a:lvl3pPr marL="857250" indent="-171450">
              <a:buClr>
                <a:srgbClr val="7F7F7F"/>
              </a:buClr>
              <a:buSzPct val="50000"/>
              <a:buFont typeface="Wingdings" panose="05000000000000000000" pitchFamily="2" charset="2"/>
              <a:buChar char="o"/>
              <a:defRPr sz="1800">
                <a:solidFill>
                  <a:schemeClr val="bg1">
                    <a:lumMod val="50000"/>
                  </a:schemeClr>
                </a:solidFill>
              </a:defRPr>
            </a:lvl3pPr>
            <a:lvl4pPr marL="1200150" indent="-171450">
              <a:buClr>
                <a:srgbClr val="7F7F7F"/>
              </a:buClr>
              <a:buSzPct val="50000"/>
              <a:buFont typeface="Wingdings" panose="05000000000000000000" pitchFamily="2" charset="2"/>
              <a:buChar char="o"/>
              <a:defRPr sz="1500">
                <a:solidFill>
                  <a:schemeClr val="bg1">
                    <a:lumMod val="50000"/>
                  </a:schemeClr>
                </a:solidFill>
              </a:defRPr>
            </a:lvl4pPr>
            <a:lvl5pPr marL="1543050" indent="-171450">
              <a:buClr>
                <a:srgbClr val="7F7F7F"/>
              </a:buClr>
              <a:buSzPct val="50000"/>
              <a:buFont typeface="Wingdings" panose="05000000000000000000" pitchFamily="2" charset="2"/>
              <a:buChar char="o"/>
              <a:defRPr sz="1500">
                <a:solidFill>
                  <a:schemeClr val="bg1">
                    <a:lumMod val="50000"/>
                  </a:schemeClr>
                </a:solidFill>
              </a:defRPr>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85751" y="1543050"/>
            <a:ext cx="2398514" cy="2858691"/>
          </a:xfrm>
        </p:spPr>
        <p:txBody>
          <a:bodyPr/>
          <a:lstStyle>
            <a:lvl1pPr marL="0" indent="0">
              <a:buNone/>
              <a:defRPr sz="1200">
                <a:solidFill>
                  <a:schemeClr val="bg1">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9"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8"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10" name="Slide Number Placeholder 5"/>
          <p:cNvSpPr txBox="1">
            <a:spLocks/>
          </p:cNvSpPr>
          <p:nvPr userDrawn="1"/>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Tree>
    <p:extLst>
      <p:ext uri="{BB962C8B-B14F-4D97-AF65-F5344CB8AC3E}">
        <p14:creationId xmlns:p14="http://schemas.microsoft.com/office/powerpoint/2010/main" val="14687227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Right Side Picture with Caption ">
    <p:spTree>
      <p:nvGrpSpPr>
        <p:cNvPr id="1" name=""/>
        <p:cNvGrpSpPr/>
        <p:nvPr/>
      </p:nvGrpSpPr>
      <p:grpSpPr>
        <a:xfrm>
          <a:off x="0" y="0"/>
          <a:ext cx="0" cy="0"/>
          <a:chOff x="0" y="0"/>
          <a:chExt cx="0" cy="0"/>
        </a:xfrm>
      </p:grpSpPr>
      <p:sp>
        <p:nvSpPr>
          <p:cNvPr id="2" name="Title 1"/>
          <p:cNvSpPr>
            <a:spLocks noGrp="1"/>
          </p:cNvSpPr>
          <p:nvPr>
            <p:ph type="title"/>
          </p:nvPr>
        </p:nvSpPr>
        <p:spPr>
          <a:xfrm>
            <a:off x="285751" y="342900"/>
            <a:ext cx="2398514" cy="1200150"/>
          </a:xfrm>
          <a:prstGeom prst="rect">
            <a:avLst/>
          </a:prstGeom>
        </p:spPr>
        <p:txBody>
          <a:bodyPr anchor="b"/>
          <a:lstStyle>
            <a:lvl1pPr>
              <a:defRPr sz="2400">
                <a:solidFill>
                  <a:srgbClr val="0058A2"/>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740570"/>
            <a:ext cx="3646480" cy="3655219"/>
          </a:xfrm>
        </p:spPr>
        <p:txBody>
          <a:bodyPr anchor="t"/>
          <a:lstStyle>
            <a:lvl1pPr marL="0" indent="0">
              <a:buNone/>
              <a:defRPr sz="2400">
                <a:solidFill>
                  <a:schemeClr val="bg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285751" y="1543050"/>
            <a:ext cx="2398514" cy="2858691"/>
          </a:xfrm>
        </p:spPr>
        <p:txBody>
          <a:bodyPr/>
          <a:lstStyle>
            <a:lvl1pPr marL="0" indent="0">
              <a:buNone/>
              <a:defRPr sz="1200">
                <a:solidFill>
                  <a:schemeClr val="bg1">
                    <a:lumMod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Tree>
    <p:extLst>
      <p:ext uri="{BB962C8B-B14F-4D97-AF65-F5344CB8AC3E}">
        <p14:creationId xmlns:p14="http://schemas.microsoft.com/office/powerpoint/2010/main" val="1638843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5752" y="273846"/>
            <a:ext cx="6276270" cy="647582"/>
          </a:xfrm>
          <a:prstGeom prst="rect">
            <a:avLst/>
          </a:prstGeom>
        </p:spPr>
        <p:txBody>
          <a:bodyPr>
            <a:normAutofit/>
          </a:bodyPr>
          <a:lstStyle>
            <a:lvl1pPr>
              <a:defRPr sz="2700">
                <a:solidFill>
                  <a:srgbClr val="0058A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marL="171450" indent="-171450">
              <a:buFont typeface="Wingdings" panose="05000000000000000000" pitchFamily="2" charset="2"/>
              <a:buChar char="§"/>
              <a:defRPr>
                <a:solidFill>
                  <a:schemeClr val="bg1">
                    <a:lumMod val="50000"/>
                  </a:schemeClr>
                </a:solidFill>
              </a:defRPr>
            </a:lvl1pPr>
            <a:lvl2pPr marL="514350" indent="-171450">
              <a:buClr>
                <a:srgbClr val="7F7F7F"/>
              </a:buClr>
              <a:buSzPct val="50000"/>
              <a:buFont typeface="Wingdings" panose="05000000000000000000" pitchFamily="2" charset="2"/>
              <a:buChar char="o"/>
              <a:defRPr>
                <a:solidFill>
                  <a:schemeClr val="bg1">
                    <a:lumMod val="50000"/>
                  </a:schemeClr>
                </a:solidFill>
              </a:defRPr>
            </a:lvl2pPr>
            <a:lvl3pPr marL="857250" indent="-171450">
              <a:buClr>
                <a:srgbClr val="7F7F7F"/>
              </a:buClr>
              <a:buSzPct val="50000"/>
              <a:buFont typeface="Wingdings" panose="05000000000000000000" pitchFamily="2" charset="2"/>
              <a:buChar char="o"/>
              <a:defRPr>
                <a:solidFill>
                  <a:schemeClr val="bg1">
                    <a:lumMod val="50000"/>
                  </a:schemeClr>
                </a:solidFill>
              </a:defRPr>
            </a:lvl3pPr>
            <a:lvl4pPr marL="1200150" indent="-171450">
              <a:buClr>
                <a:srgbClr val="7F7F7F"/>
              </a:buClr>
              <a:buSzPct val="50000"/>
              <a:buFont typeface="Wingdings" panose="05000000000000000000" pitchFamily="2" charset="2"/>
              <a:buChar char="o"/>
              <a:defRPr>
                <a:solidFill>
                  <a:schemeClr val="bg1">
                    <a:lumMod val="50000"/>
                  </a:schemeClr>
                </a:solidFill>
              </a:defRPr>
            </a:lvl4pPr>
            <a:lvl5pPr marL="1543050" indent="-171450">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7"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9" name="Slide Number Placeholder 5"/>
          <p:cNvSpPr txBox="1">
            <a:spLocks/>
          </p:cNvSpPr>
          <p:nvPr userDrawn="1"/>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cxnSp>
        <p:nvCxnSpPr>
          <p:cNvPr id="10" name="Straight Connector 9"/>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7413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18596" y="273844"/>
            <a:ext cx="1478756" cy="4358879"/>
          </a:xfrm>
          <a:prstGeom prst="rect">
            <a:avLst/>
          </a:prstGeom>
        </p:spPr>
        <p:txBody>
          <a:bodyPr vert="eaVert">
            <a:normAutofit/>
          </a:bodyPr>
          <a:lstStyle>
            <a:lvl1pPr>
              <a:defRPr sz="2700">
                <a:solidFill>
                  <a:srgbClr val="0058A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5751" y="273844"/>
            <a:ext cx="4536281" cy="4358879"/>
          </a:xfrm>
        </p:spPr>
        <p:txBody>
          <a:bodyPr vert="eaVert"/>
          <a:lstStyle>
            <a:lvl1pPr marL="171450" indent="-171450">
              <a:buFont typeface="Wingdings" panose="05000000000000000000" pitchFamily="2" charset="2"/>
              <a:buChar char="§"/>
              <a:defRPr>
                <a:solidFill>
                  <a:schemeClr val="bg1">
                    <a:lumMod val="50000"/>
                  </a:schemeClr>
                </a:solidFill>
              </a:defRPr>
            </a:lvl1pPr>
            <a:lvl2pPr marL="514350" indent="-171450">
              <a:buClr>
                <a:srgbClr val="7F7F7F"/>
              </a:buClr>
              <a:buSzPct val="50000"/>
              <a:buFont typeface="Wingdings" panose="05000000000000000000" pitchFamily="2" charset="2"/>
              <a:buChar char="o"/>
              <a:defRPr>
                <a:solidFill>
                  <a:schemeClr val="bg1">
                    <a:lumMod val="50000"/>
                  </a:schemeClr>
                </a:solidFill>
              </a:defRPr>
            </a:lvl2pPr>
            <a:lvl3pPr marL="857250" indent="-171450">
              <a:buClr>
                <a:srgbClr val="7F7F7F"/>
              </a:buClr>
              <a:buSzPct val="50000"/>
              <a:buFont typeface="Wingdings" panose="05000000000000000000" pitchFamily="2" charset="2"/>
              <a:buChar char="o"/>
              <a:defRPr>
                <a:solidFill>
                  <a:schemeClr val="bg1">
                    <a:lumMod val="50000"/>
                  </a:schemeClr>
                </a:solidFill>
              </a:defRPr>
            </a:lvl3pPr>
            <a:lvl4pPr marL="1200150" indent="-171450">
              <a:buClr>
                <a:srgbClr val="7F7F7F"/>
              </a:buClr>
              <a:buSzPct val="50000"/>
              <a:buFont typeface="Wingdings" panose="05000000000000000000" pitchFamily="2" charset="2"/>
              <a:buChar char="o"/>
              <a:defRPr>
                <a:solidFill>
                  <a:schemeClr val="bg1">
                    <a:lumMod val="50000"/>
                  </a:schemeClr>
                </a:solidFill>
              </a:defRPr>
            </a:lvl4pPr>
            <a:lvl5pPr marL="1543050" indent="-171450">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7"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9" name="Slide Number Placeholder 5"/>
          <p:cNvSpPr txBox="1">
            <a:spLocks/>
          </p:cNvSpPr>
          <p:nvPr userDrawn="1"/>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Tree>
    <p:extLst>
      <p:ext uri="{BB962C8B-B14F-4D97-AF65-F5344CB8AC3E}">
        <p14:creationId xmlns:p14="http://schemas.microsoft.com/office/powerpoint/2010/main" val="25249830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1"/>
          <p:cNvSpPr txBox="1">
            <a:spLocks/>
          </p:cNvSpPr>
          <p:nvPr userDrawn="1"/>
        </p:nvSpPr>
        <p:spPr>
          <a:xfrm>
            <a:off x="285752" y="273845"/>
            <a:ext cx="627627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58A2"/>
                </a:solidFill>
                <a:latin typeface="+mj-lt"/>
                <a:ea typeface="+mj-ea"/>
                <a:cs typeface="+mj-cs"/>
              </a:defRPr>
            </a:lvl1pPr>
          </a:lstStyle>
          <a:p>
            <a:r>
              <a:rPr lang="en-US" sz="2700" dirty="0" smtClean="0"/>
              <a:t>Click to edit Master title style</a:t>
            </a:r>
            <a:endParaRPr lang="en-US" sz="2700" dirty="0"/>
          </a:p>
        </p:txBody>
      </p:sp>
      <p:sp>
        <p:nvSpPr>
          <p:cNvPr id="6" name="Text Placeholder 3"/>
          <p:cNvSpPr>
            <a:spLocks noGrp="1"/>
          </p:cNvSpPr>
          <p:nvPr>
            <p:ph type="body" sz="half" idx="2"/>
          </p:nvPr>
        </p:nvSpPr>
        <p:spPr>
          <a:xfrm>
            <a:off x="285752" y="1369219"/>
            <a:ext cx="6276270" cy="3263504"/>
          </a:xfrm>
        </p:spPr>
        <p:txBody>
          <a:bodyPr/>
          <a:lstStyle>
            <a:lvl1pPr marL="0" indent="0">
              <a:buNone/>
              <a:defRPr sz="1725" baseline="0">
                <a:solidFill>
                  <a:srgbClr val="7F7F7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cxnSp>
        <p:nvCxnSpPr>
          <p:cNvPr id="5" name="Straight Connector 4"/>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714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Original">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1" y="2646443"/>
            <a:ext cx="6276271" cy="1869598"/>
          </a:xfrm>
        </p:spPr>
        <p:txBody>
          <a:bodyPr/>
          <a:lstStyle>
            <a:lvl1pPr marL="0" indent="0" algn="ctr">
              <a:buNone/>
              <a:defRPr b="0">
                <a:solidFill>
                  <a:schemeClr val="accent4"/>
                </a:solidFill>
                <a:latin typeface="+mj-lt"/>
                <a:ea typeface="Verdana" pitchFamily="34" charset="0"/>
                <a:cs typeface="Verdana"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dirty="0"/>
          </a:p>
        </p:txBody>
      </p:sp>
      <p:sp>
        <p:nvSpPr>
          <p:cNvPr id="4" name="Rectangle 5"/>
          <p:cNvSpPr>
            <a:spLocks noGrp="1" noChangeArrowheads="1"/>
          </p:cNvSpPr>
          <p:nvPr>
            <p:ph type="sldNum" sz="quarter" idx="10"/>
          </p:nvPr>
        </p:nvSpPr>
        <p:spPr>
          <a:ln/>
        </p:spPr>
        <p:txBody>
          <a:bodyPr/>
          <a:lstStyle>
            <a:lvl1pPr>
              <a:defRPr/>
            </a:lvl1pPr>
          </a:lstStyle>
          <a:p>
            <a:r>
              <a:rPr lang="en-GB">
                <a:solidFill>
                  <a:srgbClr val="3333CC"/>
                </a:solidFill>
              </a:rPr>
              <a:t> </a:t>
            </a:r>
            <a:endParaRPr lang="en-GB" dirty="0">
              <a:solidFill>
                <a:srgbClr val="3333CC"/>
              </a:solidFill>
            </a:endParaRPr>
          </a:p>
        </p:txBody>
      </p:sp>
      <p:sp>
        <p:nvSpPr>
          <p:cNvPr id="6" name="Title 2"/>
          <p:cNvSpPr>
            <a:spLocks noGrp="1"/>
          </p:cNvSpPr>
          <p:nvPr>
            <p:ph type="title"/>
          </p:nvPr>
        </p:nvSpPr>
        <p:spPr>
          <a:xfrm>
            <a:off x="285751" y="341315"/>
            <a:ext cx="5429249"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8" name="Straight Connector 7"/>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8" name="Picture 177"/>
          <p:cNvPicPr>
            <a:picLocks noChangeAspect="1"/>
          </p:cNvPicPr>
          <p:nvPr userDrawn="1"/>
        </p:nvPicPr>
        <p:blipFill>
          <a:blip r:embed="rId2"/>
          <a:stretch>
            <a:fillRect/>
          </a:stretch>
        </p:blipFill>
        <p:spPr>
          <a:xfrm>
            <a:off x="5691796" y="2960"/>
            <a:ext cx="1166204" cy="840216"/>
          </a:xfrm>
          <a:prstGeom prst="rect">
            <a:avLst/>
          </a:prstGeom>
        </p:spPr>
      </p:pic>
    </p:spTree>
    <p:extLst>
      <p:ext uri="{BB962C8B-B14F-4D97-AF65-F5344CB8AC3E}">
        <p14:creationId xmlns:p14="http://schemas.microsoft.com/office/powerpoint/2010/main" val="35028277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164" userDrawn="1">
          <p15:clr>
            <a:srgbClr val="FBAE40"/>
          </p15:clr>
        </p15:guide>
        <p15:guide id="3" pos="415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Text, and Content">
    <p:spTree>
      <p:nvGrpSpPr>
        <p:cNvPr id="1" name=""/>
        <p:cNvGrpSpPr/>
        <p:nvPr/>
      </p:nvGrpSpPr>
      <p:grpSpPr>
        <a:xfrm>
          <a:off x="0" y="0"/>
          <a:ext cx="0" cy="0"/>
          <a:chOff x="0" y="0"/>
          <a:chExt cx="0" cy="0"/>
        </a:xfrm>
      </p:grpSpPr>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6" name="Text Placeholder 2"/>
          <p:cNvSpPr>
            <a:spLocks noGrp="1"/>
          </p:cNvSpPr>
          <p:nvPr>
            <p:ph type="body" sz="half" idx="1"/>
          </p:nvPr>
        </p:nvSpPr>
        <p:spPr>
          <a:xfrm>
            <a:off x="285751" y="897730"/>
            <a:ext cx="3086099"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6"/>
          <p:cNvSpPr>
            <a:spLocks noGrp="1"/>
          </p:cNvSpPr>
          <p:nvPr>
            <p:ph type="pic" sz="quarter" idx="13" hasCustomPrompt="1"/>
          </p:nvPr>
        </p:nvSpPr>
        <p:spPr>
          <a:xfrm>
            <a:off x="4066965" y="443076"/>
            <a:ext cx="2745382" cy="4186074"/>
          </a:xfrm>
          <a:custGeom>
            <a:avLst/>
            <a:gdLst>
              <a:gd name="connsiteX0" fmla="*/ 2745382 w 2745382"/>
              <a:gd name="connsiteY0" fmla="*/ 3298116 h 4186074"/>
              <a:gd name="connsiteX1" fmla="*/ 2745382 w 2745382"/>
              <a:gd name="connsiteY1" fmla="*/ 3812766 h 4186074"/>
              <a:gd name="connsiteX2" fmla="*/ 2235664 w 2745382"/>
              <a:gd name="connsiteY2" fmla="*/ 4186074 h 4186074"/>
              <a:gd name="connsiteX3" fmla="*/ 2235664 w 2745382"/>
              <a:gd name="connsiteY3" fmla="*/ 3671425 h 4186074"/>
              <a:gd name="connsiteX4" fmla="*/ 1674329 w 2745382"/>
              <a:gd name="connsiteY4" fmla="*/ 3298115 h 4186074"/>
              <a:gd name="connsiteX5" fmla="*/ 2186198 w 2745382"/>
              <a:gd name="connsiteY5" fmla="*/ 3671425 h 4186074"/>
              <a:gd name="connsiteX6" fmla="*/ 2186198 w 2745382"/>
              <a:gd name="connsiteY6" fmla="*/ 4186074 h 4186074"/>
              <a:gd name="connsiteX7" fmla="*/ 1674329 w 2745382"/>
              <a:gd name="connsiteY7" fmla="*/ 3812765 h 4186074"/>
              <a:gd name="connsiteX8" fmla="*/ 2235664 w 2745382"/>
              <a:gd name="connsiteY8" fmla="*/ 2900235 h 4186074"/>
              <a:gd name="connsiteX9" fmla="*/ 2720650 w 2745382"/>
              <a:gd name="connsiteY9" fmla="*/ 3257361 h 4186074"/>
              <a:gd name="connsiteX10" fmla="*/ 2366858 w 2745382"/>
              <a:gd name="connsiteY10" fmla="*/ 3514146 h 4186074"/>
              <a:gd name="connsiteX11" fmla="*/ 2235664 w 2745382"/>
              <a:gd name="connsiteY11" fmla="*/ 3417042 h 4186074"/>
              <a:gd name="connsiteX12" fmla="*/ 2186198 w 2745382"/>
              <a:gd name="connsiteY12" fmla="*/ 2900235 h 4186074"/>
              <a:gd name="connsiteX13" fmla="*/ 2186198 w 2745382"/>
              <a:gd name="connsiteY13" fmla="*/ 3417042 h 4186074"/>
              <a:gd name="connsiteX14" fmla="*/ 2052854 w 2745382"/>
              <a:gd name="connsiteY14" fmla="*/ 3514146 h 4186074"/>
              <a:gd name="connsiteX15" fmla="*/ 1701212 w 2745382"/>
              <a:gd name="connsiteY15" fmla="*/ 3257361 h 4186074"/>
              <a:gd name="connsiteX16" fmla="*/ 2231363 w 2745382"/>
              <a:gd name="connsiteY16" fmla="*/ 2332446 h 4186074"/>
              <a:gd name="connsiteX17" fmla="*/ 2743232 w 2745382"/>
              <a:gd name="connsiteY17" fmla="*/ 2705756 h 4186074"/>
              <a:gd name="connsiteX18" fmla="*/ 2743232 w 2745382"/>
              <a:gd name="connsiteY18" fmla="*/ 3222563 h 4186074"/>
              <a:gd name="connsiteX19" fmla="*/ 2231363 w 2745382"/>
              <a:gd name="connsiteY19" fmla="*/ 2849253 h 4186074"/>
              <a:gd name="connsiteX20" fmla="*/ 2186199 w 2745382"/>
              <a:gd name="connsiteY20" fmla="*/ 2332446 h 4186074"/>
              <a:gd name="connsiteX21" fmla="*/ 2186199 w 2745382"/>
              <a:gd name="connsiteY21" fmla="*/ 2849253 h 4186074"/>
              <a:gd name="connsiteX22" fmla="*/ 1676480 w 2745382"/>
              <a:gd name="connsiteY22" fmla="*/ 3222563 h 4186074"/>
              <a:gd name="connsiteX23" fmla="*/ 1676480 w 2745382"/>
              <a:gd name="connsiteY23" fmla="*/ 2705756 h 4186074"/>
              <a:gd name="connsiteX24" fmla="*/ 1116219 w 2745382"/>
              <a:gd name="connsiteY24" fmla="*/ 2332446 h 4186074"/>
              <a:gd name="connsiteX25" fmla="*/ 1628088 w 2745382"/>
              <a:gd name="connsiteY25" fmla="*/ 2705756 h 4186074"/>
              <a:gd name="connsiteX26" fmla="*/ 1628088 w 2745382"/>
              <a:gd name="connsiteY26" fmla="*/ 3222563 h 4186074"/>
              <a:gd name="connsiteX27" fmla="*/ 1116219 w 2745382"/>
              <a:gd name="connsiteY27" fmla="*/ 2849253 h 4186074"/>
              <a:gd name="connsiteX28" fmla="*/ 1069979 w 2745382"/>
              <a:gd name="connsiteY28" fmla="*/ 2332446 h 4186074"/>
              <a:gd name="connsiteX29" fmla="*/ 1069979 w 2745382"/>
              <a:gd name="connsiteY29" fmla="*/ 2849253 h 4186074"/>
              <a:gd name="connsiteX30" fmla="*/ 558110 w 2745382"/>
              <a:gd name="connsiteY30" fmla="*/ 3222563 h 4186074"/>
              <a:gd name="connsiteX31" fmla="*/ 558110 w 2745382"/>
              <a:gd name="connsiteY31" fmla="*/ 2705756 h 4186074"/>
              <a:gd name="connsiteX32" fmla="*/ 0 w 2745382"/>
              <a:gd name="connsiteY32" fmla="*/ 2332446 h 4186074"/>
              <a:gd name="connsiteX33" fmla="*/ 511869 w 2745382"/>
              <a:gd name="connsiteY33" fmla="*/ 2705756 h 4186074"/>
              <a:gd name="connsiteX34" fmla="*/ 511869 w 2745382"/>
              <a:gd name="connsiteY34" fmla="*/ 3222563 h 4186074"/>
              <a:gd name="connsiteX35" fmla="*/ 0 w 2745382"/>
              <a:gd name="connsiteY35" fmla="*/ 2849253 h 4186074"/>
              <a:gd name="connsiteX36" fmla="*/ 2743232 w 2745382"/>
              <a:gd name="connsiteY36" fmla="*/ 1936715 h 4186074"/>
              <a:gd name="connsiteX37" fmla="*/ 2743232 w 2745382"/>
              <a:gd name="connsiteY37" fmla="*/ 2451365 h 4186074"/>
              <a:gd name="connsiteX38" fmla="*/ 2608813 w 2745382"/>
              <a:gd name="connsiteY38" fmla="*/ 2549547 h 4186074"/>
              <a:gd name="connsiteX39" fmla="*/ 2255021 w 2745382"/>
              <a:gd name="connsiteY39" fmla="*/ 2291683 h 4186074"/>
              <a:gd name="connsiteX40" fmla="*/ 1676480 w 2745382"/>
              <a:gd name="connsiteY40" fmla="*/ 1936715 h 4186074"/>
              <a:gd name="connsiteX41" fmla="*/ 2162541 w 2745382"/>
              <a:gd name="connsiteY41" fmla="*/ 2291683 h 4186074"/>
              <a:gd name="connsiteX42" fmla="*/ 1808749 w 2745382"/>
              <a:gd name="connsiteY42" fmla="*/ 2549547 h 4186074"/>
              <a:gd name="connsiteX43" fmla="*/ 1676480 w 2745382"/>
              <a:gd name="connsiteY43" fmla="*/ 2451365 h 4186074"/>
              <a:gd name="connsiteX44" fmla="*/ 1628089 w 2745382"/>
              <a:gd name="connsiteY44" fmla="*/ 1936715 h 4186074"/>
              <a:gd name="connsiteX45" fmla="*/ 1628089 w 2745382"/>
              <a:gd name="connsiteY45" fmla="*/ 2451365 h 4186074"/>
              <a:gd name="connsiteX46" fmla="*/ 1494745 w 2745382"/>
              <a:gd name="connsiteY46" fmla="*/ 2549547 h 4186074"/>
              <a:gd name="connsiteX47" fmla="*/ 1143103 w 2745382"/>
              <a:gd name="connsiteY47" fmla="*/ 2291683 h 4186074"/>
              <a:gd name="connsiteX48" fmla="*/ 558110 w 2745382"/>
              <a:gd name="connsiteY48" fmla="*/ 1936715 h 4186074"/>
              <a:gd name="connsiteX49" fmla="*/ 1046321 w 2745382"/>
              <a:gd name="connsiteY49" fmla="*/ 2291683 h 4186074"/>
              <a:gd name="connsiteX50" fmla="*/ 691454 w 2745382"/>
              <a:gd name="connsiteY50" fmla="*/ 2549547 h 4186074"/>
              <a:gd name="connsiteX51" fmla="*/ 558110 w 2745382"/>
              <a:gd name="connsiteY51" fmla="*/ 2451365 h 4186074"/>
              <a:gd name="connsiteX52" fmla="*/ 511870 w 2745382"/>
              <a:gd name="connsiteY52" fmla="*/ 1936715 h 4186074"/>
              <a:gd name="connsiteX53" fmla="*/ 511870 w 2745382"/>
              <a:gd name="connsiteY53" fmla="*/ 2451365 h 4186074"/>
              <a:gd name="connsiteX54" fmla="*/ 378526 w 2745382"/>
              <a:gd name="connsiteY54" fmla="*/ 2549547 h 4186074"/>
              <a:gd name="connsiteX55" fmla="*/ 24734 w 2745382"/>
              <a:gd name="connsiteY55" fmla="*/ 2291683 h 4186074"/>
              <a:gd name="connsiteX56" fmla="*/ 2745382 w 2745382"/>
              <a:gd name="connsiteY56" fmla="*/ 1363552 h 4186074"/>
              <a:gd name="connsiteX57" fmla="*/ 2745382 w 2745382"/>
              <a:gd name="connsiteY57" fmla="*/ 1880359 h 4186074"/>
              <a:gd name="connsiteX58" fmla="*/ 2235664 w 2745382"/>
              <a:gd name="connsiteY58" fmla="*/ 2252589 h 4186074"/>
              <a:gd name="connsiteX59" fmla="*/ 2235664 w 2745382"/>
              <a:gd name="connsiteY59" fmla="*/ 1735782 h 4186074"/>
              <a:gd name="connsiteX60" fmla="*/ 1674329 w 2745382"/>
              <a:gd name="connsiteY60" fmla="*/ 1363551 h 4186074"/>
              <a:gd name="connsiteX61" fmla="*/ 2186198 w 2745382"/>
              <a:gd name="connsiteY61" fmla="*/ 1735782 h 4186074"/>
              <a:gd name="connsiteX62" fmla="*/ 2186198 w 2745382"/>
              <a:gd name="connsiteY62" fmla="*/ 2252589 h 4186074"/>
              <a:gd name="connsiteX63" fmla="*/ 1674329 w 2745382"/>
              <a:gd name="connsiteY63" fmla="*/ 1880358 h 4186074"/>
              <a:gd name="connsiteX64" fmla="*/ 1628088 w 2745382"/>
              <a:gd name="connsiteY64" fmla="*/ 1363551 h 4186074"/>
              <a:gd name="connsiteX65" fmla="*/ 1628088 w 2745382"/>
              <a:gd name="connsiteY65" fmla="*/ 1880358 h 4186074"/>
              <a:gd name="connsiteX66" fmla="*/ 1116219 w 2745382"/>
              <a:gd name="connsiteY66" fmla="*/ 2252589 h 4186074"/>
              <a:gd name="connsiteX67" fmla="*/ 1116219 w 2745382"/>
              <a:gd name="connsiteY67" fmla="*/ 1735782 h 4186074"/>
              <a:gd name="connsiteX68" fmla="*/ 558110 w 2745382"/>
              <a:gd name="connsiteY68" fmla="*/ 1363551 h 4186074"/>
              <a:gd name="connsiteX69" fmla="*/ 1069979 w 2745382"/>
              <a:gd name="connsiteY69" fmla="*/ 1735782 h 4186074"/>
              <a:gd name="connsiteX70" fmla="*/ 1069979 w 2745382"/>
              <a:gd name="connsiteY70" fmla="*/ 2252589 h 4186074"/>
              <a:gd name="connsiteX71" fmla="*/ 558110 w 2745382"/>
              <a:gd name="connsiteY71" fmla="*/ 1880358 h 4186074"/>
              <a:gd name="connsiteX72" fmla="*/ 2235664 w 2745382"/>
              <a:gd name="connsiteY72" fmla="*/ 967819 h 4186074"/>
              <a:gd name="connsiteX73" fmla="*/ 2720650 w 2745382"/>
              <a:gd name="connsiteY73" fmla="*/ 1321708 h 4186074"/>
              <a:gd name="connsiteX74" fmla="*/ 2366858 w 2745382"/>
              <a:gd name="connsiteY74" fmla="*/ 1579572 h 4186074"/>
              <a:gd name="connsiteX75" fmla="*/ 2235664 w 2745382"/>
              <a:gd name="connsiteY75" fmla="*/ 1482468 h 4186074"/>
              <a:gd name="connsiteX76" fmla="*/ 2186198 w 2745382"/>
              <a:gd name="connsiteY76" fmla="*/ 967819 h 4186074"/>
              <a:gd name="connsiteX77" fmla="*/ 2186198 w 2745382"/>
              <a:gd name="connsiteY77" fmla="*/ 1482469 h 4186074"/>
              <a:gd name="connsiteX78" fmla="*/ 2052854 w 2745382"/>
              <a:gd name="connsiteY78" fmla="*/ 1579572 h 4186074"/>
              <a:gd name="connsiteX79" fmla="*/ 1701212 w 2745382"/>
              <a:gd name="connsiteY79" fmla="*/ 1321708 h 4186074"/>
              <a:gd name="connsiteX80" fmla="*/ 1116219 w 2745382"/>
              <a:gd name="connsiteY80" fmla="*/ 967819 h 4186074"/>
              <a:gd name="connsiteX81" fmla="*/ 1604430 w 2745382"/>
              <a:gd name="connsiteY81" fmla="*/ 1321708 h 4186074"/>
              <a:gd name="connsiteX82" fmla="*/ 1249563 w 2745382"/>
              <a:gd name="connsiteY82" fmla="*/ 1579572 h 4186074"/>
              <a:gd name="connsiteX83" fmla="*/ 1116219 w 2745382"/>
              <a:gd name="connsiteY83" fmla="*/ 1482469 h 4186074"/>
              <a:gd name="connsiteX84" fmla="*/ 1069979 w 2745382"/>
              <a:gd name="connsiteY84" fmla="*/ 967819 h 4186074"/>
              <a:gd name="connsiteX85" fmla="*/ 1069979 w 2745382"/>
              <a:gd name="connsiteY85" fmla="*/ 1482469 h 4186074"/>
              <a:gd name="connsiteX86" fmla="*/ 936635 w 2745382"/>
              <a:gd name="connsiteY86" fmla="*/ 1579572 h 4186074"/>
              <a:gd name="connsiteX87" fmla="*/ 582843 w 2745382"/>
              <a:gd name="connsiteY87" fmla="*/ 1321708 h 4186074"/>
              <a:gd name="connsiteX88" fmla="*/ 2231363 w 2745382"/>
              <a:gd name="connsiteY88" fmla="*/ 395731 h 4186074"/>
              <a:gd name="connsiteX89" fmla="*/ 2743232 w 2745382"/>
              <a:gd name="connsiteY89" fmla="*/ 769041 h 4186074"/>
              <a:gd name="connsiteX90" fmla="*/ 2743232 w 2745382"/>
              <a:gd name="connsiteY90" fmla="*/ 1285848 h 4186074"/>
              <a:gd name="connsiteX91" fmla="*/ 2231363 w 2745382"/>
              <a:gd name="connsiteY91" fmla="*/ 912538 h 4186074"/>
              <a:gd name="connsiteX92" fmla="*/ 2743232 w 2745382"/>
              <a:gd name="connsiteY92" fmla="*/ 0 h 4186074"/>
              <a:gd name="connsiteX93" fmla="*/ 2743232 w 2745382"/>
              <a:gd name="connsiteY93" fmla="*/ 514649 h 4186074"/>
              <a:gd name="connsiteX94" fmla="*/ 2608813 w 2745382"/>
              <a:gd name="connsiteY94" fmla="*/ 611753 h 4186074"/>
              <a:gd name="connsiteX95" fmla="*/ 2255021 w 2745382"/>
              <a:gd name="connsiteY95" fmla="*/ 354968 h 418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45382" h="4186074">
                <a:moveTo>
                  <a:pt x="2745382" y="3298116"/>
                </a:moveTo>
                <a:lnTo>
                  <a:pt x="2745382" y="3812766"/>
                </a:lnTo>
                <a:lnTo>
                  <a:pt x="2235664" y="4186074"/>
                </a:lnTo>
                <a:lnTo>
                  <a:pt x="2235664" y="3671425"/>
                </a:lnTo>
                <a:close/>
                <a:moveTo>
                  <a:pt x="1674329" y="3298115"/>
                </a:moveTo>
                <a:lnTo>
                  <a:pt x="2186198" y="3671425"/>
                </a:lnTo>
                <a:lnTo>
                  <a:pt x="2186198" y="4186074"/>
                </a:lnTo>
                <a:lnTo>
                  <a:pt x="1674329" y="3812765"/>
                </a:lnTo>
                <a:close/>
                <a:moveTo>
                  <a:pt x="2235664" y="2900235"/>
                </a:moveTo>
                <a:lnTo>
                  <a:pt x="2720650" y="3257361"/>
                </a:lnTo>
                <a:lnTo>
                  <a:pt x="2366858" y="3514146"/>
                </a:lnTo>
                <a:lnTo>
                  <a:pt x="2235664" y="3417042"/>
                </a:lnTo>
                <a:close/>
                <a:moveTo>
                  <a:pt x="2186198" y="2900235"/>
                </a:moveTo>
                <a:lnTo>
                  <a:pt x="2186198" y="3417042"/>
                </a:lnTo>
                <a:lnTo>
                  <a:pt x="2052854" y="3514146"/>
                </a:lnTo>
                <a:lnTo>
                  <a:pt x="1701212" y="3257361"/>
                </a:lnTo>
                <a:close/>
                <a:moveTo>
                  <a:pt x="2231363" y="2332446"/>
                </a:moveTo>
                <a:lnTo>
                  <a:pt x="2743232" y="2705756"/>
                </a:lnTo>
                <a:lnTo>
                  <a:pt x="2743232" y="3222563"/>
                </a:lnTo>
                <a:lnTo>
                  <a:pt x="2231363" y="2849253"/>
                </a:lnTo>
                <a:close/>
                <a:moveTo>
                  <a:pt x="2186199" y="2332446"/>
                </a:moveTo>
                <a:lnTo>
                  <a:pt x="2186199" y="2849253"/>
                </a:lnTo>
                <a:lnTo>
                  <a:pt x="1676480" y="3222563"/>
                </a:lnTo>
                <a:lnTo>
                  <a:pt x="1676480" y="2705756"/>
                </a:lnTo>
                <a:close/>
                <a:moveTo>
                  <a:pt x="1116219" y="2332446"/>
                </a:moveTo>
                <a:lnTo>
                  <a:pt x="1628088" y="2705756"/>
                </a:lnTo>
                <a:lnTo>
                  <a:pt x="1628088" y="3222563"/>
                </a:lnTo>
                <a:lnTo>
                  <a:pt x="1116219" y="2849253"/>
                </a:lnTo>
                <a:close/>
                <a:moveTo>
                  <a:pt x="1069979" y="2332446"/>
                </a:moveTo>
                <a:lnTo>
                  <a:pt x="1069979" y="2849253"/>
                </a:lnTo>
                <a:lnTo>
                  <a:pt x="558110" y="3222563"/>
                </a:lnTo>
                <a:lnTo>
                  <a:pt x="558110" y="2705756"/>
                </a:lnTo>
                <a:close/>
                <a:moveTo>
                  <a:pt x="0" y="2332446"/>
                </a:moveTo>
                <a:lnTo>
                  <a:pt x="511869" y="2705756"/>
                </a:lnTo>
                <a:lnTo>
                  <a:pt x="511869" y="3222563"/>
                </a:lnTo>
                <a:lnTo>
                  <a:pt x="0" y="2849253"/>
                </a:lnTo>
                <a:close/>
                <a:moveTo>
                  <a:pt x="2743232" y="1936715"/>
                </a:moveTo>
                <a:lnTo>
                  <a:pt x="2743232" y="2451365"/>
                </a:lnTo>
                <a:lnTo>
                  <a:pt x="2608813" y="2549547"/>
                </a:lnTo>
                <a:lnTo>
                  <a:pt x="2255021" y="2291683"/>
                </a:lnTo>
                <a:close/>
                <a:moveTo>
                  <a:pt x="1676480" y="1936715"/>
                </a:moveTo>
                <a:lnTo>
                  <a:pt x="2162541" y="2291683"/>
                </a:lnTo>
                <a:lnTo>
                  <a:pt x="1808749" y="2549547"/>
                </a:lnTo>
                <a:lnTo>
                  <a:pt x="1676480" y="2451365"/>
                </a:lnTo>
                <a:close/>
                <a:moveTo>
                  <a:pt x="1628089" y="1936715"/>
                </a:moveTo>
                <a:lnTo>
                  <a:pt x="1628089" y="2451365"/>
                </a:lnTo>
                <a:lnTo>
                  <a:pt x="1494745" y="2549547"/>
                </a:lnTo>
                <a:lnTo>
                  <a:pt x="1143103" y="2291683"/>
                </a:lnTo>
                <a:close/>
                <a:moveTo>
                  <a:pt x="558110" y="1936715"/>
                </a:moveTo>
                <a:lnTo>
                  <a:pt x="1046321" y="2291683"/>
                </a:lnTo>
                <a:lnTo>
                  <a:pt x="691454" y="2549547"/>
                </a:lnTo>
                <a:lnTo>
                  <a:pt x="558110" y="2451365"/>
                </a:lnTo>
                <a:close/>
                <a:moveTo>
                  <a:pt x="511870" y="1936715"/>
                </a:moveTo>
                <a:lnTo>
                  <a:pt x="511870" y="2451365"/>
                </a:lnTo>
                <a:lnTo>
                  <a:pt x="378526" y="2549547"/>
                </a:lnTo>
                <a:lnTo>
                  <a:pt x="24734" y="2291683"/>
                </a:lnTo>
                <a:close/>
                <a:moveTo>
                  <a:pt x="2745382" y="1363552"/>
                </a:moveTo>
                <a:lnTo>
                  <a:pt x="2745382" y="1880359"/>
                </a:lnTo>
                <a:lnTo>
                  <a:pt x="2235664" y="2252589"/>
                </a:lnTo>
                <a:lnTo>
                  <a:pt x="2235664" y="1735782"/>
                </a:lnTo>
                <a:close/>
                <a:moveTo>
                  <a:pt x="1674329" y="1363551"/>
                </a:moveTo>
                <a:lnTo>
                  <a:pt x="2186198" y="1735782"/>
                </a:lnTo>
                <a:lnTo>
                  <a:pt x="2186198" y="2252589"/>
                </a:lnTo>
                <a:lnTo>
                  <a:pt x="1674329" y="1880358"/>
                </a:lnTo>
                <a:close/>
                <a:moveTo>
                  <a:pt x="1628088" y="1363551"/>
                </a:moveTo>
                <a:lnTo>
                  <a:pt x="1628088" y="1880358"/>
                </a:lnTo>
                <a:lnTo>
                  <a:pt x="1116219" y="2252589"/>
                </a:lnTo>
                <a:lnTo>
                  <a:pt x="1116219" y="1735782"/>
                </a:lnTo>
                <a:close/>
                <a:moveTo>
                  <a:pt x="558110" y="1363551"/>
                </a:moveTo>
                <a:lnTo>
                  <a:pt x="1069979" y="1735782"/>
                </a:lnTo>
                <a:lnTo>
                  <a:pt x="1069979" y="2252589"/>
                </a:lnTo>
                <a:lnTo>
                  <a:pt x="558110" y="1880358"/>
                </a:lnTo>
                <a:close/>
                <a:moveTo>
                  <a:pt x="2235664" y="967819"/>
                </a:moveTo>
                <a:lnTo>
                  <a:pt x="2720650" y="1321708"/>
                </a:lnTo>
                <a:lnTo>
                  <a:pt x="2366858" y="1579572"/>
                </a:lnTo>
                <a:lnTo>
                  <a:pt x="2235664" y="1482468"/>
                </a:lnTo>
                <a:close/>
                <a:moveTo>
                  <a:pt x="2186198" y="967819"/>
                </a:moveTo>
                <a:lnTo>
                  <a:pt x="2186198" y="1482469"/>
                </a:lnTo>
                <a:lnTo>
                  <a:pt x="2052854" y="1579572"/>
                </a:lnTo>
                <a:lnTo>
                  <a:pt x="1701212" y="1321708"/>
                </a:lnTo>
                <a:close/>
                <a:moveTo>
                  <a:pt x="1116219" y="967819"/>
                </a:moveTo>
                <a:lnTo>
                  <a:pt x="1604430" y="1321708"/>
                </a:lnTo>
                <a:lnTo>
                  <a:pt x="1249563" y="1579572"/>
                </a:lnTo>
                <a:lnTo>
                  <a:pt x="1116219" y="1482469"/>
                </a:lnTo>
                <a:close/>
                <a:moveTo>
                  <a:pt x="1069979" y="967819"/>
                </a:moveTo>
                <a:lnTo>
                  <a:pt x="1069979" y="1482469"/>
                </a:lnTo>
                <a:lnTo>
                  <a:pt x="936635" y="1579572"/>
                </a:lnTo>
                <a:lnTo>
                  <a:pt x="582843" y="1321708"/>
                </a:lnTo>
                <a:close/>
                <a:moveTo>
                  <a:pt x="2231363" y="395731"/>
                </a:moveTo>
                <a:lnTo>
                  <a:pt x="2743232" y="769041"/>
                </a:lnTo>
                <a:lnTo>
                  <a:pt x="2743232" y="1285848"/>
                </a:lnTo>
                <a:lnTo>
                  <a:pt x="2231363" y="912538"/>
                </a:lnTo>
                <a:close/>
                <a:moveTo>
                  <a:pt x="2743232" y="0"/>
                </a:moveTo>
                <a:lnTo>
                  <a:pt x="2743232" y="514649"/>
                </a:lnTo>
                <a:lnTo>
                  <a:pt x="2608813" y="611753"/>
                </a:lnTo>
                <a:lnTo>
                  <a:pt x="2255021" y="354968"/>
                </a:lnTo>
                <a:close/>
              </a:path>
            </a:pathLst>
          </a:custGeom>
        </p:spPr>
        <p:txBody>
          <a:bodyPr wrap="square" anchor="ctr">
            <a:noAutofit/>
          </a:bodyPr>
          <a:lstStyle>
            <a:lvl1pPr marL="0" marR="0" indent="0" algn="l" defTabSz="685800" rtl="0" eaLnBrk="1" fontAlgn="auto" latinLnBrk="0" hangingPunct="1">
              <a:lnSpc>
                <a:spcPct val="100000"/>
              </a:lnSpc>
              <a:spcBef>
                <a:spcPts val="1200"/>
              </a:spcBef>
              <a:spcAft>
                <a:spcPts val="0"/>
              </a:spcAft>
              <a:buClrTx/>
              <a:buSzTx/>
              <a:buFontTx/>
              <a:buNone/>
              <a:tabLst/>
              <a:defRPr baseline="0"/>
            </a:lvl1pPr>
          </a:lstStyle>
          <a:p>
            <a:pPr marL="0" marR="0" lvl="0" indent="0" algn="l" defTabSz="685800" rtl="0" eaLnBrk="1" fontAlgn="auto" latinLnBrk="0" hangingPunct="1">
              <a:lnSpc>
                <a:spcPct val="90000"/>
              </a:lnSpc>
              <a:spcBef>
                <a:spcPts val="750"/>
              </a:spcBef>
              <a:spcAft>
                <a:spcPts val="0"/>
              </a:spcAft>
              <a:buClrTx/>
              <a:buSzTx/>
              <a:buFontTx/>
              <a:buNone/>
              <a:tabLst/>
              <a:defRPr/>
            </a:pPr>
            <a:r>
              <a:rPr lang="en-GB" dirty="0"/>
              <a:t>Click on the centre icon to insert picture</a:t>
            </a:r>
            <a:br>
              <a:rPr lang="en-GB" dirty="0"/>
            </a:br>
            <a:r>
              <a:rPr lang="en-GB" dirty="0"/>
              <a:t>Use the crop tool to reposition your image</a:t>
            </a:r>
          </a:p>
          <a:p>
            <a:endParaRPr lang="en-GB" dirty="0"/>
          </a:p>
        </p:txBody>
      </p:sp>
      <p:sp>
        <p:nvSpPr>
          <p:cNvPr id="10"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1" name="Straight Connector 10"/>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68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solidFill>
                  <a:schemeClr val="bg1"/>
                </a:solidFill>
              </a:defRPr>
            </a:lvl1pPr>
          </a:lstStyle>
          <a:p>
            <a:fld id="{A31A72D0-4D16-4F9D-B605-736D7EC7A5CD}" type="slidenum">
              <a:rPr lang="en-GB" smtClean="0"/>
              <a:pPr/>
              <a:t>‹#›</a:t>
            </a:fld>
            <a:endParaRPr lang="en-GB" dirty="0"/>
          </a:p>
        </p:txBody>
      </p:sp>
      <p:sp>
        <p:nvSpPr>
          <p:cNvPr id="4"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5" name="Straight Connector 4"/>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5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solidFill>
                  <a:schemeClr val="bg1"/>
                </a:solidFill>
              </a:defRPr>
            </a:lvl1pPr>
          </a:lstStyle>
          <a:p>
            <a:fld id="{A31A72D0-4D16-4F9D-B605-736D7EC7A5CD}" type="slidenum">
              <a:rPr lang="en-GB" smtClean="0"/>
              <a:pPr/>
              <a:t>‹#›</a:t>
            </a:fld>
            <a:endParaRPr lang="en-GB" dirty="0"/>
          </a:p>
        </p:txBody>
      </p:sp>
      <p:sp>
        <p:nvSpPr>
          <p:cNvPr id="4"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5" name="Straight Connector 4"/>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79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5"/>
          <p:cNvSpPr>
            <a:spLocks noGrp="1" noChangeArrowheads="1"/>
          </p:cNvSpPr>
          <p:nvPr>
            <p:ph type="sldNum" sz="quarter" idx="10"/>
          </p:nvPr>
        </p:nvSpPr>
        <p:spPr>
          <a:ln/>
        </p:spPr>
        <p:txBody>
          <a:bodyPr/>
          <a:lstStyle>
            <a:lvl1pPr>
              <a:defRPr>
                <a:solidFill>
                  <a:schemeClr val="bg1"/>
                </a:solidFill>
              </a:defRPr>
            </a:lvl1pPr>
          </a:lstStyle>
          <a:p>
            <a:fld id="{FEB0EE5A-59AA-4925-9970-F24F456B94DA}" type="slidenum">
              <a:rPr lang="en-GB" smtClean="0"/>
              <a:pPr/>
              <a:t>‹#›</a:t>
            </a:fld>
            <a:endParaRPr lang="en-GB" dirty="0"/>
          </a:p>
        </p:txBody>
      </p:sp>
      <p:sp>
        <p:nvSpPr>
          <p:cNvPr id="4"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5" name="Straight Connector 4"/>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225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Text, and Content">
    <p:spTree>
      <p:nvGrpSpPr>
        <p:cNvPr id="1" name=""/>
        <p:cNvGrpSpPr/>
        <p:nvPr/>
      </p:nvGrpSpPr>
      <p:grpSpPr>
        <a:xfrm>
          <a:off x="0" y="0"/>
          <a:ext cx="0" cy="0"/>
          <a:chOff x="0" y="0"/>
          <a:chExt cx="0" cy="0"/>
        </a:xfrm>
      </p:grpSpPr>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6" name="Text Placeholder 2"/>
          <p:cNvSpPr>
            <a:spLocks noGrp="1"/>
          </p:cNvSpPr>
          <p:nvPr>
            <p:ph type="body" sz="half" idx="1"/>
          </p:nvPr>
        </p:nvSpPr>
        <p:spPr>
          <a:xfrm>
            <a:off x="285751" y="897730"/>
            <a:ext cx="3086099"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Picture Placeholder 6"/>
          <p:cNvSpPr>
            <a:spLocks noGrp="1"/>
          </p:cNvSpPr>
          <p:nvPr>
            <p:ph type="pic" sz="quarter" idx="13" hasCustomPrompt="1"/>
          </p:nvPr>
        </p:nvSpPr>
        <p:spPr>
          <a:xfrm>
            <a:off x="4066965" y="443076"/>
            <a:ext cx="2745382" cy="4186074"/>
          </a:xfrm>
          <a:custGeom>
            <a:avLst/>
            <a:gdLst>
              <a:gd name="connsiteX0" fmla="*/ 2745382 w 2745382"/>
              <a:gd name="connsiteY0" fmla="*/ 3298116 h 4186074"/>
              <a:gd name="connsiteX1" fmla="*/ 2745382 w 2745382"/>
              <a:gd name="connsiteY1" fmla="*/ 3812766 h 4186074"/>
              <a:gd name="connsiteX2" fmla="*/ 2235664 w 2745382"/>
              <a:gd name="connsiteY2" fmla="*/ 4186074 h 4186074"/>
              <a:gd name="connsiteX3" fmla="*/ 2235664 w 2745382"/>
              <a:gd name="connsiteY3" fmla="*/ 3671425 h 4186074"/>
              <a:gd name="connsiteX4" fmla="*/ 1674329 w 2745382"/>
              <a:gd name="connsiteY4" fmla="*/ 3298115 h 4186074"/>
              <a:gd name="connsiteX5" fmla="*/ 2186198 w 2745382"/>
              <a:gd name="connsiteY5" fmla="*/ 3671425 h 4186074"/>
              <a:gd name="connsiteX6" fmla="*/ 2186198 w 2745382"/>
              <a:gd name="connsiteY6" fmla="*/ 4186074 h 4186074"/>
              <a:gd name="connsiteX7" fmla="*/ 1674329 w 2745382"/>
              <a:gd name="connsiteY7" fmla="*/ 3812765 h 4186074"/>
              <a:gd name="connsiteX8" fmla="*/ 2235664 w 2745382"/>
              <a:gd name="connsiteY8" fmla="*/ 2900235 h 4186074"/>
              <a:gd name="connsiteX9" fmla="*/ 2720650 w 2745382"/>
              <a:gd name="connsiteY9" fmla="*/ 3257361 h 4186074"/>
              <a:gd name="connsiteX10" fmla="*/ 2366858 w 2745382"/>
              <a:gd name="connsiteY10" fmla="*/ 3514146 h 4186074"/>
              <a:gd name="connsiteX11" fmla="*/ 2235664 w 2745382"/>
              <a:gd name="connsiteY11" fmla="*/ 3417042 h 4186074"/>
              <a:gd name="connsiteX12" fmla="*/ 2186198 w 2745382"/>
              <a:gd name="connsiteY12" fmla="*/ 2900235 h 4186074"/>
              <a:gd name="connsiteX13" fmla="*/ 2186198 w 2745382"/>
              <a:gd name="connsiteY13" fmla="*/ 3417042 h 4186074"/>
              <a:gd name="connsiteX14" fmla="*/ 2052854 w 2745382"/>
              <a:gd name="connsiteY14" fmla="*/ 3514146 h 4186074"/>
              <a:gd name="connsiteX15" fmla="*/ 1701212 w 2745382"/>
              <a:gd name="connsiteY15" fmla="*/ 3257361 h 4186074"/>
              <a:gd name="connsiteX16" fmla="*/ 2231363 w 2745382"/>
              <a:gd name="connsiteY16" fmla="*/ 2332446 h 4186074"/>
              <a:gd name="connsiteX17" fmla="*/ 2743232 w 2745382"/>
              <a:gd name="connsiteY17" fmla="*/ 2705756 h 4186074"/>
              <a:gd name="connsiteX18" fmla="*/ 2743232 w 2745382"/>
              <a:gd name="connsiteY18" fmla="*/ 3222563 h 4186074"/>
              <a:gd name="connsiteX19" fmla="*/ 2231363 w 2745382"/>
              <a:gd name="connsiteY19" fmla="*/ 2849253 h 4186074"/>
              <a:gd name="connsiteX20" fmla="*/ 2186199 w 2745382"/>
              <a:gd name="connsiteY20" fmla="*/ 2332446 h 4186074"/>
              <a:gd name="connsiteX21" fmla="*/ 2186199 w 2745382"/>
              <a:gd name="connsiteY21" fmla="*/ 2849253 h 4186074"/>
              <a:gd name="connsiteX22" fmla="*/ 1676480 w 2745382"/>
              <a:gd name="connsiteY22" fmla="*/ 3222563 h 4186074"/>
              <a:gd name="connsiteX23" fmla="*/ 1676480 w 2745382"/>
              <a:gd name="connsiteY23" fmla="*/ 2705756 h 4186074"/>
              <a:gd name="connsiteX24" fmla="*/ 1116219 w 2745382"/>
              <a:gd name="connsiteY24" fmla="*/ 2332446 h 4186074"/>
              <a:gd name="connsiteX25" fmla="*/ 1628088 w 2745382"/>
              <a:gd name="connsiteY25" fmla="*/ 2705756 h 4186074"/>
              <a:gd name="connsiteX26" fmla="*/ 1628088 w 2745382"/>
              <a:gd name="connsiteY26" fmla="*/ 3222563 h 4186074"/>
              <a:gd name="connsiteX27" fmla="*/ 1116219 w 2745382"/>
              <a:gd name="connsiteY27" fmla="*/ 2849253 h 4186074"/>
              <a:gd name="connsiteX28" fmla="*/ 1069979 w 2745382"/>
              <a:gd name="connsiteY28" fmla="*/ 2332446 h 4186074"/>
              <a:gd name="connsiteX29" fmla="*/ 1069979 w 2745382"/>
              <a:gd name="connsiteY29" fmla="*/ 2849253 h 4186074"/>
              <a:gd name="connsiteX30" fmla="*/ 558110 w 2745382"/>
              <a:gd name="connsiteY30" fmla="*/ 3222563 h 4186074"/>
              <a:gd name="connsiteX31" fmla="*/ 558110 w 2745382"/>
              <a:gd name="connsiteY31" fmla="*/ 2705756 h 4186074"/>
              <a:gd name="connsiteX32" fmla="*/ 0 w 2745382"/>
              <a:gd name="connsiteY32" fmla="*/ 2332446 h 4186074"/>
              <a:gd name="connsiteX33" fmla="*/ 511869 w 2745382"/>
              <a:gd name="connsiteY33" fmla="*/ 2705756 h 4186074"/>
              <a:gd name="connsiteX34" fmla="*/ 511869 w 2745382"/>
              <a:gd name="connsiteY34" fmla="*/ 3222563 h 4186074"/>
              <a:gd name="connsiteX35" fmla="*/ 0 w 2745382"/>
              <a:gd name="connsiteY35" fmla="*/ 2849253 h 4186074"/>
              <a:gd name="connsiteX36" fmla="*/ 2743232 w 2745382"/>
              <a:gd name="connsiteY36" fmla="*/ 1936715 h 4186074"/>
              <a:gd name="connsiteX37" fmla="*/ 2743232 w 2745382"/>
              <a:gd name="connsiteY37" fmla="*/ 2451365 h 4186074"/>
              <a:gd name="connsiteX38" fmla="*/ 2608813 w 2745382"/>
              <a:gd name="connsiteY38" fmla="*/ 2549547 h 4186074"/>
              <a:gd name="connsiteX39" fmla="*/ 2255021 w 2745382"/>
              <a:gd name="connsiteY39" fmla="*/ 2291683 h 4186074"/>
              <a:gd name="connsiteX40" fmla="*/ 1676480 w 2745382"/>
              <a:gd name="connsiteY40" fmla="*/ 1936715 h 4186074"/>
              <a:gd name="connsiteX41" fmla="*/ 2162541 w 2745382"/>
              <a:gd name="connsiteY41" fmla="*/ 2291683 h 4186074"/>
              <a:gd name="connsiteX42" fmla="*/ 1808749 w 2745382"/>
              <a:gd name="connsiteY42" fmla="*/ 2549547 h 4186074"/>
              <a:gd name="connsiteX43" fmla="*/ 1676480 w 2745382"/>
              <a:gd name="connsiteY43" fmla="*/ 2451365 h 4186074"/>
              <a:gd name="connsiteX44" fmla="*/ 1628089 w 2745382"/>
              <a:gd name="connsiteY44" fmla="*/ 1936715 h 4186074"/>
              <a:gd name="connsiteX45" fmla="*/ 1628089 w 2745382"/>
              <a:gd name="connsiteY45" fmla="*/ 2451365 h 4186074"/>
              <a:gd name="connsiteX46" fmla="*/ 1494745 w 2745382"/>
              <a:gd name="connsiteY46" fmla="*/ 2549547 h 4186074"/>
              <a:gd name="connsiteX47" fmla="*/ 1143103 w 2745382"/>
              <a:gd name="connsiteY47" fmla="*/ 2291683 h 4186074"/>
              <a:gd name="connsiteX48" fmla="*/ 558110 w 2745382"/>
              <a:gd name="connsiteY48" fmla="*/ 1936715 h 4186074"/>
              <a:gd name="connsiteX49" fmla="*/ 1046321 w 2745382"/>
              <a:gd name="connsiteY49" fmla="*/ 2291683 h 4186074"/>
              <a:gd name="connsiteX50" fmla="*/ 691454 w 2745382"/>
              <a:gd name="connsiteY50" fmla="*/ 2549547 h 4186074"/>
              <a:gd name="connsiteX51" fmla="*/ 558110 w 2745382"/>
              <a:gd name="connsiteY51" fmla="*/ 2451365 h 4186074"/>
              <a:gd name="connsiteX52" fmla="*/ 511870 w 2745382"/>
              <a:gd name="connsiteY52" fmla="*/ 1936715 h 4186074"/>
              <a:gd name="connsiteX53" fmla="*/ 511870 w 2745382"/>
              <a:gd name="connsiteY53" fmla="*/ 2451365 h 4186074"/>
              <a:gd name="connsiteX54" fmla="*/ 378526 w 2745382"/>
              <a:gd name="connsiteY54" fmla="*/ 2549547 h 4186074"/>
              <a:gd name="connsiteX55" fmla="*/ 24734 w 2745382"/>
              <a:gd name="connsiteY55" fmla="*/ 2291683 h 4186074"/>
              <a:gd name="connsiteX56" fmla="*/ 2745382 w 2745382"/>
              <a:gd name="connsiteY56" fmla="*/ 1363552 h 4186074"/>
              <a:gd name="connsiteX57" fmla="*/ 2745382 w 2745382"/>
              <a:gd name="connsiteY57" fmla="*/ 1880359 h 4186074"/>
              <a:gd name="connsiteX58" fmla="*/ 2235664 w 2745382"/>
              <a:gd name="connsiteY58" fmla="*/ 2252589 h 4186074"/>
              <a:gd name="connsiteX59" fmla="*/ 2235664 w 2745382"/>
              <a:gd name="connsiteY59" fmla="*/ 1735782 h 4186074"/>
              <a:gd name="connsiteX60" fmla="*/ 1674329 w 2745382"/>
              <a:gd name="connsiteY60" fmla="*/ 1363551 h 4186074"/>
              <a:gd name="connsiteX61" fmla="*/ 2186198 w 2745382"/>
              <a:gd name="connsiteY61" fmla="*/ 1735782 h 4186074"/>
              <a:gd name="connsiteX62" fmla="*/ 2186198 w 2745382"/>
              <a:gd name="connsiteY62" fmla="*/ 2252589 h 4186074"/>
              <a:gd name="connsiteX63" fmla="*/ 1674329 w 2745382"/>
              <a:gd name="connsiteY63" fmla="*/ 1880358 h 4186074"/>
              <a:gd name="connsiteX64" fmla="*/ 1628088 w 2745382"/>
              <a:gd name="connsiteY64" fmla="*/ 1363551 h 4186074"/>
              <a:gd name="connsiteX65" fmla="*/ 1628088 w 2745382"/>
              <a:gd name="connsiteY65" fmla="*/ 1880358 h 4186074"/>
              <a:gd name="connsiteX66" fmla="*/ 1116219 w 2745382"/>
              <a:gd name="connsiteY66" fmla="*/ 2252589 h 4186074"/>
              <a:gd name="connsiteX67" fmla="*/ 1116219 w 2745382"/>
              <a:gd name="connsiteY67" fmla="*/ 1735782 h 4186074"/>
              <a:gd name="connsiteX68" fmla="*/ 558110 w 2745382"/>
              <a:gd name="connsiteY68" fmla="*/ 1363551 h 4186074"/>
              <a:gd name="connsiteX69" fmla="*/ 1069979 w 2745382"/>
              <a:gd name="connsiteY69" fmla="*/ 1735782 h 4186074"/>
              <a:gd name="connsiteX70" fmla="*/ 1069979 w 2745382"/>
              <a:gd name="connsiteY70" fmla="*/ 2252589 h 4186074"/>
              <a:gd name="connsiteX71" fmla="*/ 558110 w 2745382"/>
              <a:gd name="connsiteY71" fmla="*/ 1880358 h 4186074"/>
              <a:gd name="connsiteX72" fmla="*/ 2235664 w 2745382"/>
              <a:gd name="connsiteY72" fmla="*/ 967819 h 4186074"/>
              <a:gd name="connsiteX73" fmla="*/ 2720650 w 2745382"/>
              <a:gd name="connsiteY73" fmla="*/ 1321708 h 4186074"/>
              <a:gd name="connsiteX74" fmla="*/ 2366858 w 2745382"/>
              <a:gd name="connsiteY74" fmla="*/ 1579572 h 4186074"/>
              <a:gd name="connsiteX75" fmla="*/ 2235664 w 2745382"/>
              <a:gd name="connsiteY75" fmla="*/ 1482468 h 4186074"/>
              <a:gd name="connsiteX76" fmla="*/ 2186198 w 2745382"/>
              <a:gd name="connsiteY76" fmla="*/ 967819 h 4186074"/>
              <a:gd name="connsiteX77" fmla="*/ 2186198 w 2745382"/>
              <a:gd name="connsiteY77" fmla="*/ 1482469 h 4186074"/>
              <a:gd name="connsiteX78" fmla="*/ 2052854 w 2745382"/>
              <a:gd name="connsiteY78" fmla="*/ 1579572 h 4186074"/>
              <a:gd name="connsiteX79" fmla="*/ 1701212 w 2745382"/>
              <a:gd name="connsiteY79" fmla="*/ 1321708 h 4186074"/>
              <a:gd name="connsiteX80" fmla="*/ 1116219 w 2745382"/>
              <a:gd name="connsiteY80" fmla="*/ 967819 h 4186074"/>
              <a:gd name="connsiteX81" fmla="*/ 1604430 w 2745382"/>
              <a:gd name="connsiteY81" fmla="*/ 1321708 h 4186074"/>
              <a:gd name="connsiteX82" fmla="*/ 1249563 w 2745382"/>
              <a:gd name="connsiteY82" fmla="*/ 1579572 h 4186074"/>
              <a:gd name="connsiteX83" fmla="*/ 1116219 w 2745382"/>
              <a:gd name="connsiteY83" fmla="*/ 1482469 h 4186074"/>
              <a:gd name="connsiteX84" fmla="*/ 1069979 w 2745382"/>
              <a:gd name="connsiteY84" fmla="*/ 967819 h 4186074"/>
              <a:gd name="connsiteX85" fmla="*/ 1069979 w 2745382"/>
              <a:gd name="connsiteY85" fmla="*/ 1482469 h 4186074"/>
              <a:gd name="connsiteX86" fmla="*/ 936635 w 2745382"/>
              <a:gd name="connsiteY86" fmla="*/ 1579572 h 4186074"/>
              <a:gd name="connsiteX87" fmla="*/ 582843 w 2745382"/>
              <a:gd name="connsiteY87" fmla="*/ 1321708 h 4186074"/>
              <a:gd name="connsiteX88" fmla="*/ 2231363 w 2745382"/>
              <a:gd name="connsiteY88" fmla="*/ 395731 h 4186074"/>
              <a:gd name="connsiteX89" fmla="*/ 2743232 w 2745382"/>
              <a:gd name="connsiteY89" fmla="*/ 769041 h 4186074"/>
              <a:gd name="connsiteX90" fmla="*/ 2743232 w 2745382"/>
              <a:gd name="connsiteY90" fmla="*/ 1285848 h 4186074"/>
              <a:gd name="connsiteX91" fmla="*/ 2231363 w 2745382"/>
              <a:gd name="connsiteY91" fmla="*/ 912538 h 4186074"/>
              <a:gd name="connsiteX92" fmla="*/ 2743232 w 2745382"/>
              <a:gd name="connsiteY92" fmla="*/ 0 h 4186074"/>
              <a:gd name="connsiteX93" fmla="*/ 2743232 w 2745382"/>
              <a:gd name="connsiteY93" fmla="*/ 514649 h 4186074"/>
              <a:gd name="connsiteX94" fmla="*/ 2608813 w 2745382"/>
              <a:gd name="connsiteY94" fmla="*/ 611753 h 4186074"/>
              <a:gd name="connsiteX95" fmla="*/ 2255021 w 2745382"/>
              <a:gd name="connsiteY95" fmla="*/ 354968 h 418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745382" h="4186074">
                <a:moveTo>
                  <a:pt x="2745382" y="3298116"/>
                </a:moveTo>
                <a:lnTo>
                  <a:pt x="2745382" y="3812766"/>
                </a:lnTo>
                <a:lnTo>
                  <a:pt x="2235664" y="4186074"/>
                </a:lnTo>
                <a:lnTo>
                  <a:pt x="2235664" y="3671425"/>
                </a:lnTo>
                <a:close/>
                <a:moveTo>
                  <a:pt x="1674329" y="3298115"/>
                </a:moveTo>
                <a:lnTo>
                  <a:pt x="2186198" y="3671425"/>
                </a:lnTo>
                <a:lnTo>
                  <a:pt x="2186198" y="4186074"/>
                </a:lnTo>
                <a:lnTo>
                  <a:pt x="1674329" y="3812765"/>
                </a:lnTo>
                <a:close/>
                <a:moveTo>
                  <a:pt x="2235664" y="2900235"/>
                </a:moveTo>
                <a:lnTo>
                  <a:pt x="2720650" y="3257361"/>
                </a:lnTo>
                <a:lnTo>
                  <a:pt x="2366858" y="3514146"/>
                </a:lnTo>
                <a:lnTo>
                  <a:pt x="2235664" y="3417042"/>
                </a:lnTo>
                <a:close/>
                <a:moveTo>
                  <a:pt x="2186198" y="2900235"/>
                </a:moveTo>
                <a:lnTo>
                  <a:pt x="2186198" y="3417042"/>
                </a:lnTo>
                <a:lnTo>
                  <a:pt x="2052854" y="3514146"/>
                </a:lnTo>
                <a:lnTo>
                  <a:pt x="1701212" y="3257361"/>
                </a:lnTo>
                <a:close/>
                <a:moveTo>
                  <a:pt x="2231363" y="2332446"/>
                </a:moveTo>
                <a:lnTo>
                  <a:pt x="2743232" y="2705756"/>
                </a:lnTo>
                <a:lnTo>
                  <a:pt x="2743232" y="3222563"/>
                </a:lnTo>
                <a:lnTo>
                  <a:pt x="2231363" y="2849253"/>
                </a:lnTo>
                <a:close/>
                <a:moveTo>
                  <a:pt x="2186199" y="2332446"/>
                </a:moveTo>
                <a:lnTo>
                  <a:pt x="2186199" y="2849253"/>
                </a:lnTo>
                <a:lnTo>
                  <a:pt x="1676480" y="3222563"/>
                </a:lnTo>
                <a:lnTo>
                  <a:pt x="1676480" y="2705756"/>
                </a:lnTo>
                <a:close/>
                <a:moveTo>
                  <a:pt x="1116219" y="2332446"/>
                </a:moveTo>
                <a:lnTo>
                  <a:pt x="1628088" y="2705756"/>
                </a:lnTo>
                <a:lnTo>
                  <a:pt x="1628088" y="3222563"/>
                </a:lnTo>
                <a:lnTo>
                  <a:pt x="1116219" y="2849253"/>
                </a:lnTo>
                <a:close/>
                <a:moveTo>
                  <a:pt x="1069979" y="2332446"/>
                </a:moveTo>
                <a:lnTo>
                  <a:pt x="1069979" y="2849253"/>
                </a:lnTo>
                <a:lnTo>
                  <a:pt x="558110" y="3222563"/>
                </a:lnTo>
                <a:lnTo>
                  <a:pt x="558110" y="2705756"/>
                </a:lnTo>
                <a:close/>
                <a:moveTo>
                  <a:pt x="0" y="2332446"/>
                </a:moveTo>
                <a:lnTo>
                  <a:pt x="511869" y="2705756"/>
                </a:lnTo>
                <a:lnTo>
                  <a:pt x="511869" y="3222563"/>
                </a:lnTo>
                <a:lnTo>
                  <a:pt x="0" y="2849253"/>
                </a:lnTo>
                <a:close/>
                <a:moveTo>
                  <a:pt x="2743232" y="1936715"/>
                </a:moveTo>
                <a:lnTo>
                  <a:pt x="2743232" y="2451365"/>
                </a:lnTo>
                <a:lnTo>
                  <a:pt x="2608813" y="2549547"/>
                </a:lnTo>
                <a:lnTo>
                  <a:pt x="2255021" y="2291683"/>
                </a:lnTo>
                <a:close/>
                <a:moveTo>
                  <a:pt x="1676480" y="1936715"/>
                </a:moveTo>
                <a:lnTo>
                  <a:pt x="2162541" y="2291683"/>
                </a:lnTo>
                <a:lnTo>
                  <a:pt x="1808749" y="2549547"/>
                </a:lnTo>
                <a:lnTo>
                  <a:pt x="1676480" y="2451365"/>
                </a:lnTo>
                <a:close/>
                <a:moveTo>
                  <a:pt x="1628089" y="1936715"/>
                </a:moveTo>
                <a:lnTo>
                  <a:pt x="1628089" y="2451365"/>
                </a:lnTo>
                <a:lnTo>
                  <a:pt x="1494745" y="2549547"/>
                </a:lnTo>
                <a:lnTo>
                  <a:pt x="1143103" y="2291683"/>
                </a:lnTo>
                <a:close/>
                <a:moveTo>
                  <a:pt x="558110" y="1936715"/>
                </a:moveTo>
                <a:lnTo>
                  <a:pt x="1046321" y="2291683"/>
                </a:lnTo>
                <a:lnTo>
                  <a:pt x="691454" y="2549547"/>
                </a:lnTo>
                <a:lnTo>
                  <a:pt x="558110" y="2451365"/>
                </a:lnTo>
                <a:close/>
                <a:moveTo>
                  <a:pt x="511870" y="1936715"/>
                </a:moveTo>
                <a:lnTo>
                  <a:pt x="511870" y="2451365"/>
                </a:lnTo>
                <a:lnTo>
                  <a:pt x="378526" y="2549547"/>
                </a:lnTo>
                <a:lnTo>
                  <a:pt x="24734" y="2291683"/>
                </a:lnTo>
                <a:close/>
                <a:moveTo>
                  <a:pt x="2745382" y="1363552"/>
                </a:moveTo>
                <a:lnTo>
                  <a:pt x="2745382" y="1880359"/>
                </a:lnTo>
                <a:lnTo>
                  <a:pt x="2235664" y="2252589"/>
                </a:lnTo>
                <a:lnTo>
                  <a:pt x="2235664" y="1735782"/>
                </a:lnTo>
                <a:close/>
                <a:moveTo>
                  <a:pt x="1674329" y="1363551"/>
                </a:moveTo>
                <a:lnTo>
                  <a:pt x="2186198" y="1735782"/>
                </a:lnTo>
                <a:lnTo>
                  <a:pt x="2186198" y="2252589"/>
                </a:lnTo>
                <a:lnTo>
                  <a:pt x="1674329" y="1880358"/>
                </a:lnTo>
                <a:close/>
                <a:moveTo>
                  <a:pt x="1628088" y="1363551"/>
                </a:moveTo>
                <a:lnTo>
                  <a:pt x="1628088" y="1880358"/>
                </a:lnTo>
                <a:lnTo>
                  <a:pt x="1116219" y="2252589"/>
                </a:lnTo>
                <a:lnTo>
                  <a:pt x="1116219" y="1735782"/>
                </a:lnTo>
                <a:close/>
                <a:moveTo>
                  <a:pt x="558110" y="1363551"/>
                </a:moveTo>
                <a:lnTo>
                  <a:pt x="1069979" y="1735782"/>
                </a:lnTo>
                <a:lnTo>
                  <a:pt x="1069979" y="2252589"/>
                </a:lnTo>
                <a:lnTo>
                  <a:pt x="558110" y="1880358"/>
                </a:lnTo>
                <a:close/>
                <a:moveTo>
                  <a:pt x="2235664" y="967819"/>
                </a:moveTo>
                <a:lnTo>
                  <a:pt x="2720650" y="1321708"/>
                </a:lnTo>
                <a:lnTo>
                  <a:pt x="2366858" y="1579572"/>
                </a:lnTo>
                <a:lnTo>
                  <a:pt x="2235664" y="1482468"/>
                </a:lnTo>
                <a:close/>
                <a:moveTo>
                  <a:pt x="2186198" y="967819"/>
                </a:moveTo>
                <a:lnTo>
                  <a:pt x="2186198" y="1482469"/>
                </a:lnTo>
                <a:lnTo>
                  <a:pt x="2052854" y="1579572"/>
                </a:lnTo>
                <a:lnTo>
                  <a:pt x="1701212" y="1321708"/>
                </a:lnTo>
                <a:close/>
                <a:moveTo>
                  <a:pt x="1116219" y="967819"/>
                </a:moveTo>
                <a:lnTo>
                  <a:pt x="1604430" y="1321708"/>
                </a:lnTo>
                <a:lnTo>
                  <a:pt x="1249563" y="1579572"/>
                </a:lnTo>
                <a:lnTo>
                  <a:pt x="1116219" y="1482469"/>
                </a:lnTo>
                <a:close/>
                <a:moveTo>
                  <a:pt x="1069979" y="967819"/>
                </a:moveTo>
                <a:lnTo>
                  <a:pt x="1069979" y="1482469"/>
                </a:lnTo>
                <a:lnTo>
                  <a:pt x="936635" y="1579572"/>
                </a:lnTo>
                <a:lnTo>
                  <a:pt x="582843" y="1321708"/>
                </a:lnTo>
                <a:close/>
                <a:moveTo>
                  <a:pt x="2231363" y="395731"/>
                </a:moveTo>
                <a:lnTo>
                  <a:pt x="2743232" y="769041"/>
                </a:lnTo>
                <a:lnTo>
                  <a:pt x="2743232" y="1285848"/>
                </a:lnTo>
                <a:lnTo>
                  <a:pt x="2231363" y="912538"/>
                </a:lnTo>
                <a:close/>
                <a:moveTo>
                  <a:pt x="2743232" y="0"/>
                </a:moveTo>
                <a:lnTo>
                  <a:pt x="2743232" y="514649"/>
                </a:lnTo>
                <a:lnTo>
                  <a:pt x="2608813" y="611753"/>
                </a:lnTo>
                <a:lnTo>
                  <a:pt x="2255021" y="354968"/>
                </a:lnTo>
                <a:close/>
              </a:path>
            </a:pathLst>
          </a:custGeom>
        </p:spPr>
        <p:txBody>
          <a:bodyPr wrap="square" anchor="ctr">
            <a:noAutofit/>
          </a:bodyPr>
          <a:lstStyle>
            <a:lvl1pPr marL="0" marR="0" indent="0" algn="l" defTabSz="685800" rtl="0" eaLnBrk="1" fontAlgn="auto" latinLnBrk="0" hangingPunct="1">
              <a:lnSpc>
                <a:spcPct val="100000"/>
              </a:lnSpc>
              <a:spcBef>
                <a:spcPts val="1200"/>
              </a:spcBef>
              <a:spcAft>
                <a:spcPts val="0"/>
              </a:spcAft>
              <a:buClrTx/>
              <a:buSzTx/>
              <a:buFontTx/>
              <a:buNone/>
              <a:tabLst/>
              <a:defRPr baseline="0"/>
            </a:lvl1pPr>
          </a:lstStyle>
          <a:p>
            <a:pPr marL="0" marR="0" lvl="0" indent="0" algn="l" defTabSz="685800" rtl="0" eaLnBrk="1" fontAlgn="auto" latinLnBrk="0" hangingPunct="1">
              <a:lnSpc>
                <a:spcPct val="90000"/>
              </a:lnSpc>
              <a:spcBef>
                <a:spcPts val="750"/>
              </a:spcBef>
              <a:spcAft>
                <a:spcPts val="0"/>
              </a:spcAft>
              <a:buClrTx/>
              <a:buSzTx/>
              <a:buFontTx/>
              <a:buNone/>
              <a:tabLst/>
              <a:defRPr/>
            </a:pPr>
            <a:r>
              <a:rPr lang="en-GB" dirty="0"/>
              <a:t>Click on the centre icon to insert picture</a:t>
            </a:r>
            <a:br>
              <a:rPr lang="en-GB" dirty="0"/>
            </a:br>
            <a:r>
              <a:rPr lang="en-GB" dirty="0"/>
              <a:t>Use the crop tool to reposition your image</a:t>
            </a:r>
          </a:p>
          <a:p>
            <a:endParaRPr lang="en-GB" dirty="0"/>
          </a:p>
        </p:txBody>
      </p:sp>
      <p:sp>
        <p:nvSpPr>
          <p:cNvPr id="10"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1" name="Straight Connector 10"/>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91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I Title, Text, and Content Right">
    <p:spTree>
      <p:nvGrpSpPr>
        <p:cNvPr id="1" name=""/>
        <p:cNvGrpSpPr/>
        <p:nvPr/>
      </p:nvGrpSpPr>
      <p:grpSpPr>
        <a:xfrm>
          <a:off x="0" y="0"/>
          <a:ext cx="0" cy="0"/>
          <a:chOff x="0" y="0"/>
          <a:chExt cx="0" cy="0"/>
        </a:xfrm>
      </p:grpSpPr>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6" name="Content Placeholder 3"/>
          <p:cNvSpPr>
            <a:spLocks noGrp="1"/>
          </p:cNvSpPr>
          <p:nvPr>
            <p:ph sz="half" idx="2"/>
          </p:nvPr>
        </p:nvSpPr>
        <p:spPr>
          <a:xfrm>
            <a:off x="3486149" y="897730"/>
            <a:ext cx="3075873"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rgbClr val="0058A2"/>
                </a:solidFill>
              </a:defRPr>
            </a:lvl1pPr>
          </a:lstStyle>
          <a:p>
            <a:r>
              <a:rPr lang="en-US" smtClean="0"/>
              <a:t>Click to edit Master title style</a:t>
            </a:r>
            <a:endParaRPr lang="en-US" dirty="0"/>
          </a:p>
        </p:txBody>
      </p:sp>
      <p:sp>
        <p:nvSpPr>
          <p:cNvPr id="9" name="Picture Placeholder 122"/>
          <p:cNvSpPr>
            <a:spLocks noGrp="1"/>
          </p:cNvSpPr>
          <p:nvPr>
            <p:ph type="pic" sz="quarter" idx="13" hasCustomPrompt="1"/>
          </p:nvPr>
        </p:nvSpPr>
        <p:spPr>
          <a:xfrm>
            <a:off x="53790" y="1288646"/>
            <a:ext cx="2742240" cy="3844096"/>
          </a:xfrm>
          <a:custGeom>
            <a:avLst/>
            <a:gdLst>
              <a:gd name="connsiteX0" fmla="*/ 1070667 w 2742240"/>
              <a:gd name="connsiteY0" fmla="*/ 3317254 h 3844096"/>
              <a:gd name="connsiteX1" fmla="*/ 1070667 w 2742240"/>
              <a:gd name="connsiteY1" fmla="*/ 3833176 h 3844096"/>
              <a:gd name="connsiteX2" fmla="*/ 1055799 w 2742240"/>
              <a:gd name="connsiteY2" fmla="*/ 3844096 h 3844096"/>
              <a:gd name="connsiteX3" fmla="*/ 561133 w 2742240"/>
              <a:gd name="connsiteY3" fmla="*/ 3844096 h 3844096"/>
              <a:gd name="connsiteX4" fmla="*/ 561133 w 2742240"/>
              <a:gd name="connsiteY4" fmla="*/ 3691487 h 3844096"/>
              <a:gd name="connsiteX5" fmla="*/ 0 w 2742240"/>
              <a:gd name="connsiteY5" fmla="*/ 3317254 h 3844096"/>
              <a:gd name="connsiteX6" fmla="*/ 511684 w 2742240"/>
              <a:gd name="connsiteY6" fmla="*/ 3691487 h 3844096"/>
              <a:gd name="connsiteX7" fmla="*/ 511684 w 2742240"/>
              <a:gd name="connsiteY7" fmla="*/ 3844096 h 3844096"/>
              <a:gd name="connsiteX8" fmla="*/ 14931 w 2742240"/>
              <a:gd name="connsiteY8" fmla="*/ 3844096 h 3844096"/>
              <a:gd name="connsiteX9" fmla="*/ 0 w 2742240"/>
              <a:gd name="connsiteY9" fmla="*/ 3833176 h 3844096"/>
              <a:gd name="connsiteX10" fmla="*/ 561133 w 2742240"/>
              <a:gd name="connsiteY10" fmla="*/ 2917064 h 3844096"/>
              <a:gd name="connsiteX11" fmla="*/ 1045943 w 2742240"/>
              <a:gd name="connsiteY11" fmla="*/ 3275072 h 3844096"/>
              <a:gd name="connsiteX12" fmla="*/ 692279 w 2742240"/>
              <a:gd name="connsiteY12" fmla="*/ 3532492 h 3844096"/>
              <a:gd name="connsiteX13" fmla="*/ 561133 w 2742240"/>
              <a:gd name="connsiteY13" fmla="*/ 3435149 h 3844096"/>
              <a:gd name="connsiteX14" fmla="*/ 511684 w 2742240"/>
              <a:gd name="connsiteY14" fmla="*/ 2917064 h 3844096"/>
              <a:gd name="connsiteX15" fmla="*/ 511684 w 2742240"/>
              <a:gd name="connsiteY15" fmla="*/ 3435149 h 3844096"/>
              <a:gd name="connsiteX16" fmla="*/ 378388 w 2742240"/>
              <a:gd name="connsiteY16" fmla="*/ 3532492 h 3844096"/>
              <a:gd name="connsiteX17" fmla="*/ 26874 w 2742240"/>
              <a:gd name="connsiteY17" fmla="*/ 3275072 h 3844096"/>
              <a:gd name="connsiteX18" fmla="*/ 1626424 w 2742240"/>
              <a:gd name="connsiteY18" fmla="*/ 2345981 h 3844096"/>
              <a:gd name="connsiteX19" fmla="*/ 1626424 w 2742240"/>
              <a:gd name="connsiteY19" fmla="*/ 2864066 h 3844096"/>
              <a:gd name="connsiteX20" fmla="*/ 1114740 w 2742240"/>
              <a:gd name="connsiteY20" fmla="*/ 3238298 h 3844096"/>
              <a:gd name="connsiteX21" fmla="*/ 1114740 w 2742240"/>
              <a:gd name="connsiteY21" fmla="*/ 2720213 h 3844096"/>
              <a:gd name="connsiteX22" fmla="*/ 556833 w 2742240"/>
              <a:gd name="connsiteY22" fmla="*/ 2345981 h 3844096"/>
              <a:gd name="connsiteX23" fmla="*/ 1068517 w 2742240"/>
              <a:gd name="connsiteY23" fmla="*/ 2720213 h 3844096"/>
              <a:gd name="connsiteX24" fmla="*/ 1068517 w 2742240"/>
              <a:gd name="connsiteY24" fmla="*/ 3238298 h 3844096"/>
              <a:gd name="connsiteX25" fmla="*/ 556833 w 2742240"/>
              <a:gd name="connsiteY25" fmla="*/ 2864066 h 3844096"/>
              <a:gd name="connsiteX26" fmla="*/ 511684 w 2742240"/>
              <a:gd name="connsiteY26" fmla="*/ 2345981 h 3844096"/>
              <a:gd name="connsiteX27" fmla="*/ 511684 w 2742240"/>
              <a:gd name="connsiteY27" fmla="*/ 2864066 h 3844096"/>
              <a:gd name="connsiteX28" fmla="*/ 2150 w 2742240"/>
              <a:gd name="connsiteY28" fmla="*/ 3238298 h 3844096"/>
              <a:gd name="connsiteX29" fmla="*/ 2150 w 2742240"/>
              <a:gd name="connsiteY29" fmla="*/ 2720213 h 3844096"/>
              <a:gd name="connsiteX30" fmla="*/ 1114740 w 2742240"/>
              <a:gd name="connsiteY30" fmla="*/ 1947954 h 3844096"/>
              <a:gd name="connsiteX31" fmla="*/ 1601700 w 2742240"/>
              <a:gd name="connsiteY31" fmla="*/ 2303799 h 3844096"/>
              <a:gd name="connsiteX32" fmla="*/ 1248036 w 2742240"/>
              <a:gd name="connsiteY32" fmla="*/ 2562301 h 3844096"/>
              <a:gd name="connsiteX33" fmla="*/ 1114740 w 2742240"/>
              <a:gd name="connsiteY33" fmla="*/ 2463876 h 3844096"/>
              <a:gd name="connsiteX34" fmla="*/ 1068517 w 2742240"/>
              <a:gd name="connsiteY34" fmla="*/ 1947954 h 3844096"/>
              <a:gd name="connsiteX35" fmla="*/ 1068517 w 2742240"/>
              <a:gd name="connsiteY35" fmla="*/ 2463876 h 3844096"/>
              <a:gd name="connsiteX36" fmla="*/ 934146 w 2742240"/>
              <a:gd name="connsiteY36" fmla="*/ 2562301 h 3844096"/>
              <a:gd name="connsiteX37" fmla="*/ 580482 w 2742240"/>
              <a:gd name="connsiteY37" fmla="*/ 2303799 h 3844096"/>
              <a:gd name="connsiteX38" fmla="*/ 2150 w 2742240"/>
              <a:gd name="connsiteY38" fmla="*/ 1947954 h 3844096"/>
              <a:gd name="connsiteX39" fmla="*/ 488035 w 2742240"/>
              <a:gd name="connsiteY39" fmla="*/ 2303799 h 3844096"/>
              <a:gd name="connsiteX40" fmla="*/ 134371 w 2742240"/>
              <a:gd name="connsiteY40" fmla="*/ 2562301 h 3844096"/>
              <a:gd name="connsiteX41" fmla="*/ 2150 w 2742240"/>
              <a:gd name="connsiteY41" fmla="*/ 2463876 h 3844096"/>
              <a:gd name="connsiteX42" fmla="*/ 0 w 2742240"/>
              <a:gd name="connsiteY42" fmla="*/ 1371464 h 3844096"/>
              <a:gd name="connsiteX43" fmla="*/ 511684 w 2742240"/>
              <a:gd name="connsiteY43" fmla="*/ 1744614 h 3844096"/>
              <a:gd name="connsiteX44" fmla="*/ 511684 w 2742240"/>
              <a:gd name="connsiteY44" fmla="*/ 2262698 h 3844096"/>
              <a:gd name="connsiteX45" fmla="*/ 0 w 2742240"/>
              <a:gd name="connsiteY45" fmla="*/ 1889548 h 3844096"/>
              <a:gd name="connsiteX46" fmla="*/ 2184332 w 2742240"/>
              <a:gd name="connsiteY46" fmla="*/ 1371463 h 3844096"/>
              <a:gd name="connsiteX47" fmla="*/ 2184332 w 2742240"/>
              <a:gd name="connsiteY47" fmla="*/ 1889548 h 3844096"/>
              <a:gd name="connsiteX48" fmla="*/ 1672648 w 2742240"/>
              <a:gd name="connsiteY48" fmla="*/ 2262698 h 3844096"/>
              <a:gd name="connsiteX49" fmla="*/ 1672648 w 2742240"/>
              <a:gd name="connsiteY49" fmla="*/ 1744614 h 3844096"/>
              <a:gd name="connsiteX50" fmla="*/ 1114740 w 2742240"/>
              <a:gd name="connsiteY50" fmla="*/ 1371463 h 3844096"/>
              <a:gd name="connsiteX51" fmla="*/ 1626424 w 2742240"/>
              <a:gd name="connsiteY51" fmla="*/ 1744614 h 3844096"/>
              <a:gd name="connsiteX52" fmla="*/ 1626424 w 2742240"/>
              <a:gd name="connsiteY52" fmla="*/ 2262698 h 3844096"/>
              <a:gd name="connsiteX53" fmla="*/ 1114740 w 2742240"/>
              <a:gd name="connsiteY53" fmla="*/ 1889548 h 3844096"/>
              <a:gd name="connsiteX54" fmla="*/ 1070667 w 2742240"/>
              <a:gd name="connsiteY54" fmla="*/ 1371463 h 3844096"/>
              <a:gd name="connsiteX55" fmla="*/ 1070667 w 2742240"/>
              <a:gd name="connsiteY55" fmla="*/ 1889548 h 3844096"/>
              <a:gd name="connsiteX56" fmla="*/ 561133 w 2742240"/>
              <a:gd name="connsiteY56" fmla="*/ 2262698 h 3844096"/>
              <a:gd name="connsiteX57" fmla="*/ 561133 w 2742240"/>
              <a:gd name="connsiteY57" fmla="*/ 1744614 h 3844096"/>
              <a:gd name="connsiteX58" fmla="*/ 1672648 w 2742240"/>
              <a:gd name="connsiteY58" fmla="*/ 973436 h 3844096"/>
              <a:gd name="connsiteX59" fmla="*/ 2159608 w 2742240"/>
              <a:gd name="connsiteY59" fmla="*/ 1328200 h 3844096"/>
              <a:gd name="connsiteX60" fmla="*/ 1805944 w 2742240"/>
              <a:gd name="connsiteY60" fmla="*/ 1586700 h 3844096"/>
              <a:gd name="connsiteX61" fmla="*/ 1672648 w 2742240"/>
              <a:gd name="connsiteY61" fmla="*/ 1489357 h 3844096"/>
              <a:gd name="connsiteX62" fmla="*/ 1626425 w 2742240"/>
              <a:gd name="connsiteY62" fmla="*/ 973435 h 3844096"/>
              <a:gd name="connsiteX63" fmla="*/ 1626425 w 2742240"/>
              <a:gd name="connsiteY63" fmla="*/ 1489357 h 3844096"/>
              <a:gd name="connsiteX64" fmla="*/ 1493129 w 2742240"/>
              <a:gd name="connsiteY64" fmla="*/ 1586700 h 3844096"/>
              <a:gd name="connsiteX65" fmla="*/ 1138390 w 2742240"/>
              <a:gd name="connsiteY65" fmla="*/ 1328199 h 3844096"/>
              <a:gd name="connsiteX66" fmla="*/ 561133 w 2742240"/>
              <a:gd name="connsiteY66" fmla="*/ 973435 h 3844096"/>
              <a:gd name="connsiteX67" fmla="*/ 1045943 w 2742240"/>
              <a:gd name="connsiteY67" fmla="*/ 1328199 h 3844096"/>
              <a:gd name="connsiteX68" fmla="*/ 692279 w 2742240"/>
              <a:gd name="connsiteY68" fmla="*/ 1586700 h 3844096"/>
              <a:gd name="connsiteX69" fmla="*/ 561133 w 2742240"/>
              <a:gd name="connsiteY69" fmla="*/ 1489357 h 3844096"/>
              <a:gd name="connsiteX70" fmla="*/ 511684 w 2742240"/>
              <a:gd name="connsiteY70" fmla="*/ 973435 h 3844096"/>
              <a:gd name="connsiteX71" fmla="*/ 511684 w 2742240"/>
              <a:gd name="connsiteY71" fmla="*/ 1489357 h 3844096"/>
              <a:gd name="connsiteX72" fmla="*/ 378388 w 2742240"/>
              <a:gd name="connsiteY72" fmla="*/ 1586700 h 3844096"/>
              <a:gd name="connsiteX73" fmla="*/ 26874 w 2742240"/>
              <a:gd name="connsiteY73" fmla="*/ 1328199 h 3844096"/>
              <a:gd name="connsiteX74" fmla="*/ 2742240 w 2742240"/>
              <a:gd name="connsiteY74" fmla="*/ 398027 h 3844096"/>
              <a:gd name="connsiteX75" fmla="*/ 2742240 w 2742240"/>
              <a:gd name="connsiteY75" fmla="*/ 916111 h 3844096"/>
              <a:gd name="connsiteX76" fmla="*/ 2232706 w 2742240"/>
              <a:gd name="connsiteY76" fmla="*/ 1290344 h 3844096"/>
              <a:gd name="connsiteX77" fmla="*/ 2232706 w 2742240"/>
              <a:gd name="connsiteY77" fmla="*/ 772259 h 3844096"/>
              <a:gd name="connsiteX78" fmla="*/ 1672648 w 2742240"/>
              <a:gd name="connsiteY78" fmla="*/ 398027 h 3844096"/>
              <a:gd name="connsiteX79" fmla="*/ 2184332 w 2742240"/>
              <a:gd name="connsiteY79" fmla="*/ 772259 h 3844096"/>
              <a:gd name="connsiteX80" fmla="*/ 2184332 w 2742240"/>
              <a:gd name="connsiteY80" fmla="*/ 1290344 h 3844096"/>
              <a:gd name="connsiteX81" fmla="*/ 1672648 w 2742240"/>
              <a:gd name="connsiteY81" fmla="*/ 916111 h 3844096"/>
              <a:gd name="connsiteX82" fmla="*/ 1626424 w 2742240"/>
              <a:gd name="connsiteY82" fmla="*/ 398027 h 3844096"/>
              <a:gd name="connsiteX83" fmla="*/ 1626424 w 2742240"/>
              <a:gd name="connsiteY83" fmla="*/ 916111 h 3844096"/>
              <a:gd name="connsiteX84" fmla="*/ 1114740 w 2742240"/>
              <a:gd name="connsiteY84" fmla="*/ 1290344 h 3844096"/>
              <a:gd name="connsiteX85" fmla="*/ 1114740 w 2742240"/>
              <a:gd name="connsiteY85" fmla="*/ 772259 h 3844096"/>
              <a:gd name="connsiteX86" fmla="*/ 556833 w 2742240"/>
              <a:gd name="connsiteY86" fmla="*/ 398027 h 3844096"/>
              <a:gd name="connsiteX87" fmla="*/ 1068517 w 2742240"/>
              <a:gd name="connsiteY87" fmla="*/ 772259 h 3844096"/>
              <a:gd name="connsiteX88" fmla="*/ 1068517 w 2742240"/>
              <a:gd name="connsiteY88" fmla="*/ 1290344 h 3844096"/>
              <a:gd name="connsiteX89" fmla="*/ 556833 w 2742240"/>
              <a:gd name="connsiteY89" fmla="*/ 916111 h 3844096"/>
              <a:gd name="connsiteX90" fmla="*/ 2232706 w 2742240"/>
              <a:gd name="connsiteY90" fmla="*/ 0 h 3844096"/>
              <a:gd name="connsiteX91" fmla="*/ 2717516 w 2742240"/>
              <a:gd name="connsiteY91" fmla="*/ 355845 h 3844096"/>
              <a:gd name="connsiteX92" fmla="*/ 2366002 w 2742240"/>
              <a:gd name="connsiteY92" fmla="*/ 613265 h 3844096"/>
              <a:gd name="connsiteX93" fmla="*/ 2232706 w 2742240"/>
              <a:gd name="connsiteY93" fmla="*/ 515921 h 3844096"/>
              <a:gd name="connsiteX94" fmla="*/ 2184333 w 2742240"/>
              <a:gd name="connsiteY94" fmla="*/ 0 h 3844096"/>
              <a:gd name="connsiteX95" fmla="*/ 2184333 w 2742240"/>
              <a:gd name="connsiteY95" fmla="*/ 515921 h 3844096"/>
              <a:gd name="connsiteX96" fmla="*/ 2051037 w 2742240"/>
              <a:gd name="connsiteY96" fmla="*/ 613265 h 3844096"/>
              <a:gd name="connsiteX97" fmla="*/ 1698448 w 2742240"/>
              <a:gd name="connsiteY97" fmla="*/ 355845 h 3844096"/>
              <a:gd name="connsiteX98" fmla="*/ 1114740 w 2742240"/>
              <a:gd name="connsiteY98" fmla="*/ 0 h 3844096"/>
              <a:gd name="connsiteX99" fmla="*/ 1601700 w 2742240"/>
              <a:gd name="connsiteY99" fmla="*/ 355845 h 3844096"/>
              <a:gd name="connsiteX100" fmla="*/ 1248036 w 2742240"/>
              <a:gd name="connsiteY100" fmla="*/ 613265 h 3844096"/>
              <a:gd name="connsiteX101" fmla="*/ 1114740 w 2742240"/>
              <a:gd name="connsiteY101" fmla="*/ 515921 h 3844096"/>
              <a:gd name="connsiteX102" fmla="*/ 1068517 w 2742240"/>
              <a:gd name="connsiteY102" fmla="*/ 0 h 3844096"/>
              <a:gd name="connsiteX103" fmla="*/ 1068517 w 2742240"/>
              <a:gd name="connsiteY103" fmla="*/ 515921 h 3844096"/>
              <a:gd name="connsiteX104" fmla="*/ 934146 w 2742240"/>
              <a:gd name="connsiteY104" fmla="*/ 613265 h 3844096"/>
              <a:gd name="connsiteX105" fmla="*/ 580482 w 2742240"/>
              <a:gd name="connsiteY105" fmla="*/ 355845 h 38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742240" h="3844096">
                <a:moveTo>
                  <a:pt x="1070667" y="3317254"/>
                </a:moveTo>
                <a:lnTo>
                  <a:pt x="1070667" y="3833176"/>
                </a:lnTo>
                <a:lnTo>
                  <a:pt x="1055799" y="3844096"/>
                </a:lnTo>
                <a:lnTo>
                  <a:pt x="561133" y="3844096"/>
                </a:lnTo>
                <a:lnTo>
                  <a:pt x="561133" y="3691487"/>
                </a:lnTo>
                <a:close/>
                <a:moveTo>
                  <a:pt x="0" y="3317254"/>
                </a:moveTo>
                <a:lnTo>
                  <a:pt x="511684" y="3691487"/>
                </a:lnTo>
                <a:lnTo>
                  <a:pt x="511684" y="3844096"/>
                </a:lnTo>
                <a:lnTo>
                  <a:pt x="14931" y="3844096"/>
                </a:lnTo>
                <a:lnTo>
                  <a:pt x="0" y="3833176"/>
                </a:lnTo>
                <a:close/>
                <a:moveTo>
                  <a:pt x="561133" y="2917064"/>
                </a:moveTo>
                <a:lnTo>
                  <a:pt x="1045943" y="3275072"/>
                </a:lnTo>
                <a:lnTo>
                  <a:pt x="692279" y="3532492"/>
                </a:lnTo>
                <a:lnTo>
                  <a:pt x="561133" y="3435149"/>
                </a:lnTo>
                <a:close/>
                <a:moveTo>
                  <a:pt x="511684" y="2917064"/>
                </a:moveTo>
                <a:lnTo>
                  <a:pt x="511684" y="3435149"/>
                </a:lnTo>
                <a:lnTo>
                  <a:pt x="378388" y="3532492"/>
                </a:lnTo>
                <a:lnTo>
                  <a:pt x="26874" y="3275072"/>
                </a:lnTo>
                <a:close/>
                <a:moveTo>
                  <a:pt x="1626424" y="2345981"/>
                </a:moveTo>
                <a:lnTo>
                  <a:pt x="1626424" y="2864066"/>
                </a:lnTo>
                <a:lnTo>
                  <a:pt x="1114740" y="3238298"/>
                </a:lnTo>
                <a:lnTo>
                  <a:pt x="1114740" y="2720213"/>
                </a:lnTo>
                <a:close/>
                <a:moveTo>
                  <a:pt x="556833" y="2345981"/>
                </a:moveTo>
                <a:lnTo>
                  <a:pt x="1068517" y="2720213"/>
                </a:lnTo>
                <a:lnTo>
                  <a:pt x="1068517" y="3238298"/>
                </a:lnTo>
                <a:lnTo>
                  <a:pt x="556833" y="2864066"/>
                </a:lnTo>
                <a:close/>
                <a:moveTo>
                  <a:pt x="511684" y="2345981"/>
                </a:moveTo>
                <a:lnTo>
                  <a:pt x="511684" y="2864066"/>
                </a:lnTo>
                <a:lnTo>
                  <a:pt x="2150" y="3238298"/>
                </a:lnTo>
                <a:lnTo>
                  <a:pt x="2150" y="2720213"/>
                </a:lnTo>
                <a:close/>
                <a:moveTo>
                  <a:pt x="1114740" y="1947954"/>
                </a:moveTo>
                <a:lnTo>
                  <a:pt x="1601700" y="2303799"/>
                </a:lnTo>
                <a:lnTo>
                  <a:pt x="1248036" y="2562301"/>
                </a:lnTo>
                <a:lnTo>
                  <a:pt x="1114740" y="2463876"/>
                </a:lnTo>
                <a:close/>
                <a:moveTo>
                  <a:pt x="1068517" y="1947954"/>
                </a:moveTo>
                <a:lnTo>
                  <a:pt x="1068517" y="2463876"/>
                </a:lnTo>
                <a:lnTo>
                  <a:pt x="934146" y="2562301"/>
                </a:lnTo>
                <a:lnTo>
                  <a:pt x="580482" y="2303799"/>
                </a:lnTo>
                <a:close/>
                <a:moveTo>
                  <a:pt x="2150" y="1947954"/>
                </a:moveTo>
                <a:lnTo>
                  <a:pt x="488035" y="2303799"/>
                </a:lnTo>
                <a:lnTo>
                  <a:pt x="134371" y="2562301"/>
                </a:lnTo>
                <a:lnTo>
                  <a:pt x="2150" y="2463876"/>
                </a:lnTo>
                <a:close/>
                <a:moveTo>
                  <a:pt x="0" y="1371464"/>
                </a:moveTo>
                <a:lnTo>
                  <a:pt x="511684" y="1744614"/>
                </a:lnTo>
                <a:lnTo>
                  <a:pt x="511684" y="2262698"/>
                </a:lnTo>
                <a:lnTo>
                  <a:pt x="0" y="1889548"/>
                </a:lnTo>
                <a:close/>
                <a:moveTo>
                  <a:pt x="2184332" y="1371463"/>
                </a:moveTo>
                <a:lnTo>
                  <a:pt x="2184332" y="1889548"/>
                </a:lnTo>
                <a:lnTo>
                  <a:pt x="1672648" y="2262698"/>
                </a:lnTo>
                <a:lnTo>
                  <a:pt x="1672648" y="1744614"/>
                </a:lnTo>
                <a:close/>
                <a:moveTo>
                  <a:pt x="1114740" y="1371463"/>
                </a:moveTo>
                <a:lnTo>
                  <a:pt x="1626424" y="1744614"/>
                </a:lnTo>
                <a:lnTo>
                  <a:pt x="1626424" y="2262698"/>
                </a:lnTo>
                <a:lnTo>
                  <a:pt x="1114740" y="1889548"/>
                </a:lnTo>
                <a:close/>
                <a:moveTo>
                  <a:pt x="1070667" y="1371463"/>
                </a:moveTo>
                <a:lnTo>
                  <a:pt x="1070667" y="1889548"/>
                </a:lnTo>
                <a:lnTo>
                  <a:pt x="561133" y="2262698"/>
                </a:lnTo>
                <a:lnTo>
                  <a:pt x="561133" y="1744614"/>
                </a:lnTo>
                <a:close/>
                <a:moveTo>
                  <a:pt x="1672648" y="973436"/>
                </a:moveTo>
                <a:lnTo>
                  <a:pt x="2159608" y="1328200"/>
                </a:lnTo>
                <a:lnTo>
                  <a:pt x="1805944" y="1586700"/>
                </a:lnTo>
                <a:lnTo>
                  <a:pt x="1672648" y="1489357"/>
                </a:lnTo>
                <a:close/>
                <a:moveTo>
                  <a:pt x="1626425" y="973435"/>
                </a:moveTo>
                <a:lnTo>
                  <a:pt x="1626425" y="1489357"/>
                </a:lnTo>
                <a:lnTo>
                  <a:pt x="1493129" y="1586700"/>
                </a:lnTo>
                <a:lnTo>
                  <a:pt x="1138390" y="1328199"/>
                </a:lnTo>
                <a:close/>
                <a:moveTo>
                  <a:pt x="561133" y="973435"/>
                </a:moveTo>
                <a:lnTo>
                  <a:pt x="1045943" y="1328199"/>
                </a:lnTo>
                <a:lnTo>
                  <a:pt x="692279" y="1586700"/>
                </a:lnTo>
                <a:lnTo>
                  <a:pt x="561133" y="1489357"/>
                </a:lnTo>
                <a:close/>
                <a:moveTo>
                  <a:pt x="511684" y="973435"/>
                </a:moveTo>
                <a:lnTo>
                  <a:pt x="511684" y="1489357"/>
                </a:lnTo>
                <a:lnTo>
                  <a:pt x="378388" y="1586700"/>
                </a:lnTo>
                <a:lnTo>
                  <a:pt x="26874" y="1328199"/>
                </a:lnTo>
                <a:close/>
                <a:moveTo>
                  <a:pt x="2742240" y="398027"/>
                </a:moveTo>
                <a:lnTo>
                  <a:pt x="2742240" y="916111"/>
                </a:lnTo>
                <a:lnTo>
                  <a:pt x="2232706" y="1290344"/>
                </a:lnTo>
                <a:lnTo>
                  <a:pt x="2232706" y="772259"/>
                </a:lnTo>
                <a:close/>
                <a:moveTo>
                  <a:pt x="1672648" y="398027"/>
                </a:moveTo>
                <a:lnTo>
                  <a:pt x="2184332" y="772259"/>
                </a:lnTo>
                <a:lnTo>
                  <a:pt x="2184332" y="1290344"/>
                </a:lnTo>
                <a:lnTo>
                  <a:pt x="1672648" y="916111"/>
                </a:lnTo>
                <a:close/>
                <a:moveTo>
                  <a:pt x="1626424" y="398027"/>
                </a:moveTo>
                <a:lnTo>
                  <a:pt x="1626424" y="916111"/>
                </a:lnTo>
                <a:lnTo>
                  <a:pt x="1114740" y="1290344"/>
                </a:lnTo>
                <a:lnTo>
                  <a:pt x="1114740" y="772259"/>
                </a:lnTo>
                <a:close/>
                <a:moveTo>
                  <a:pt x="556833" y="398027"/>
                </a:moveTo>
                <a:lnTo>
                  <a:pt x="1068517" y="772259"/>
                </a:lnTo>
                <a:lnTo>
                  <a:pt x="1068517" y="1290344"/>
                </a:lnTo>
                <a:lnTo>
                  <a:pt x="556833" y="916111"/>
                </a:lnTo>
                <a:close/>
                <a:moveTo>
                  <a:pt x="2232706" y="0"/>
                </a:moveTo>
                <a:lnTo>
                  <a:pt x="2717516" y="355845"/>
                </a:lnTo>
                <a:lnTo>
                  <a:pt x="2366002" y="613265"/>
                </a:lnTo>
                <a:lnTo>
                  <a:pt x="2232706" y="515921"/>
                </a:lnTo>
                <a:close/>
                <a:moveTo>
                  <a:pt x="2184333" y="0"/>
                </a:moveTo>
                <a:lnTo>
                  <a:pt x="2184333" y="515921"/>
                </a:lnTo>
                <a:lnTo>
                  <a:pt x="2051037" y="613265"/>
                </a:lnTo>
                <a:lnTo>
                  <a:pt x="1698448" y="355845"/>
                </a:lnTo>
                <a:close/>
                <a:moveTo>
                  <a:pt x="1114740" y="0"/>
                </a:moveTo>
                <a:lnTo>
                  <a:pt x="1601700" y="355845"/>
                </a:lnTo>
                <a:lnTo>
                  <a:pt x="1248036" y="613265"/>
                </a:lnTo>
                <a:lnTo>
                  <a:pt x="1114740" y="515921"/>
                </a:lnTo>
                <a:close/>
                <a:moveTo>
                  <a:pt x="1068517" y="0"/>
                </a:moveTo>
                <a:lnTo>
                  <a:pt x="1068517" y="515921"/>
                </a:lnTo>
                <a:lnTo>
                  <a:pt x="934146" y="613265"/>
                </a:lnTo>
                <a:lnTo>
                  <a:pt x="580482" y="355845"/>
                </a:lnTo>
                <a:close/>
              </a:path>
            </a:pathLst>
          </a:custGeom>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Click on the centre icon to insert picture</a:t>
            </a:r>
            <a:br>
              <a:rPr lang="en-GB" dirty="0"/>
            </a:br>
            <a:r>
              <a:rPr lang="en-GB" dirty="0"/>
              <a:t>Use the crop tool to reposition your image</a:t>
            </a:r>
          </a:p>
          <a:p>
            <a:endParaRPr lang="en-GB" dirty="0"/>
          </a:p>
        </p:txBody>
      </p:sp>
      <p:cxnSp>
        <p:nvCxnSpPr>
          <p:cNvPr id="10" name="Straight Connector 9"/>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023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I Title, Text, and Content Right">
    <p:spTree>
      <p:nvGrpSpPr>
        <p:cNvPr id="1" name=""/>
        <p:cNvGrpSpPr/>
        <p:nvPr/>
      </p:nvGrpSpPr>
      <p:grpSpPr>
        <a:xfrm>
          <a:off x="0" y="0"/>
          <a:ext cx="0" cy="0"/>
          <a:chOff x="0" y="0"/>
          <a:chExt cx="0" cy="0"/>
        </a:xfrm>
      </p:grpSpPr>
      <p:sp>
        <p:nvSpPr>
          <p:cNvPr id="5"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6" name="Content Placeholder 3"/>
          <p:cNvSpPr>
            <a:spLocks noGrp="1"/>
          </p:cNvSpPr>
          <p:nvPr>
            <p:ph sz="half" idx="2"/>
          </p:nvPr>
        </p:nvSpPr>
        <p:spPr>
          <a:xfrm>
            <a:off x="3486149" y="897730"/>
            <a:ext cx="3075873" cy="3618311"/>
          </a:xfrm>
        </p:spPr>
        <p:txBody>
          <a:bodyPr/>
          <a:lstStyle>
            <a:lvl1pPr marL="171450" indent="-171450" algn="l">
              <a:buFont typeface="Wingdings" panose="05000000000000000000" pitchFamily="2" charset="2"/>
              <a:buChar char="§"/>
              <a:defRPr>
                <a:solidFill>
                  <a:schemeClr val="bg1">
                    <a:lumMod val="50000"/>
                  </a:schemeClr>
                </a:solidFill>
              </a:defRPr>
            </a:lvl1pPr>
            <a:lvl2pPr marL="514350" indent="-171450" algn="l">
              <a:buClr>
                <a:srgbClr val="7F7F7F"/>
              </a:buClr>
              <a:buSzPct val="50000"/>
              <a:buFont typeface="Wingdings" panose="05000000000000000000" pitchFamily="2" charset="2"/>
              <a:buChar char="o"/>
              <a:defRPr>
                <a:solidFill>
                  <a:schemeClr val="bg1">
                    <a:lumMod val="50000"/>
                  </a:schemeClr>
                </a:solidFill>
              </a:defRPr>
            </a:lvl2pPr>
            <a:lvl3pPr marL="857250" indent="-171450" algn="l">
              <a:buClr>
                <a:srgbClr val="7F7F7F"/>
              </a:buClr>
              <a:buSzPct val="50000"/>
              <a:buFont typeface="Wingdings" panose="05000000000000000000" pitchFamily="2" charset="2"/>
              <a:buChar char="o"/>
              <a:defRPr>
                <a:solidFill>
                  <a:schemeClr val="bg1">
                    <a:lumMod val="50000"/>
                  </a:schemeClr>
                </a:solidFill>
              </a:defRPr>
            </a:lvl3pPr>
            <a:lvl4pPr marL="1200150" indent="-171450" algn="l">
              <a:buClr>
                <a:srgbClr val="7F7F7F"/>
              </a:buClr>
              <a:buSzPct val="50000"/>
              <a:buFont typeface="Wingdings" panose="05000000000000000000" pitchFamily="2" charset="2"/>
              <a:buChar char="o"/>
              <a:defRPr>
                <a:solidFill>
                  <a:schemeClr val="bg1">
                    <a:lumMod val="50000"/>
                  </a:schemeClr>
                </a:solidFill>
              </a:defRPr>
            </a:lvl4pPr>
            <a:lvl5pPr marL="1543050" indent="-171450" algn="l">
              <a:buClr>
                <a:srgbClr val="7F7F7F"/>
              </a:buClr>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rgbClr val="0058A2"/>
                </a:solidFill>
              </a:defRPr>
            </a:lvl1pPr>
          </a:lstStyle>
          <a:p>
            <a:r>
              <a:rPr lang="en-US" smtClean="0"/>
              <a:t>Click to edit Master title style</a:t>
            </a:r>
            <a:endParaRPr lang="en-US" dirty="0"/>
          </a:p>
        </p:txBody>
      </p:sp>
      <p:sp>
        <p:nvSpPr>
          <p:cNvPr id="9" name="Picture Placeholder 122"/>
          <p:cNvSpPr>
            <a:spLocks noGrp="1"/>
          </p:cNvSpPr>
          <p:nvPr>
            <p:ph type="pic" sz="quarter" idx="13" hasCustomPrompt="1"/>
          </p:nvPr>
        </p:nvSpPr>
        <p:spPr>
          <a:xfrm>
            <a:off x="53790" y="1288646"/>
            <a:ext cx="2742240" cy="3844096"/>
          </a:xfrm>
          <a:custGeom>
            <a:avLst/>
            <a:gdLst>
              <a:gd name="connsiteX0" fmla="*/ 1070667 w 2742240"/>
              <a:gd name="connsiteY0" fmla="*/ 3317254 h 3844096"/>
              <a:gd name="connsiteX1" fmla="*/ 1070667 w 2742240"/>
              <a:gd name="connsiteY1" fmla="*/ 3833176 h 3844096"/>
              <a:gd name="connsiteX2" fmla="*/ 1055799 w 2742240"/>
              <a:gd name="connsiteY2" fmla="*/ 3844096 h 3844096"/>
              <a:gd name="connsiteX3" fmla="*/ 561133 w 2742240"/>
              <a:gd name="connsiteY3" fmla="*/ 3844096 h 3844096"/>
              <a:gd name="connsiteX4" fmla="*/ 561133 w 2742240"/>
              <a:gd name="connsiteY4" fmla="*/ 3691487 h 3844096"/>
              <a:gd name="connsiteX5" fmla="*/ 0 w 2742240"/>
              <a:gd name="connsiteY5" fmla="*/ 3317254 h 3844096"/>
              <a:gd name="connsiteX6" fmla="*/ 511684 w 2742240"/>
              <a:gd name="connsiteY6" fmla="*/ 3691487 h 3844096"/>
              <a:gd name="connsiteX7" fmla="*/ 511684 w 2742240"/>
              <a:gd name="connsiteY7" fmla="*/ 3844096 h 3844096"/>
              <a:gd name="connsiteX8" fmla="*/ 14931 w 2742240"/>
              <a:gd name="connsiteY8" fmla="*/ 3844096 h 3844096"/>
              <a:gd name="connsiteX9" fmla="*/ 0 w 2742240"/>
              <a:gd name="connsiteY9" fmla="*/ 3833176 h 3844096"/>
              <a:gd name="connsiteX10" fmla="*/ 561133 w 2742240"/>
              <a:gd name="connsiteY10" fmla="*/ 2917064 h 3844096"/>
              <a:gd name="connsiteX11" fmla="*/ 1045943 w 2742240"/>
              <a:gd name="connsiteY11" fmla="*/ 3275072 h 3844096"/>
              <a:gd name="connsiteX12" fmla="*/ 692279 w 2742240"/>
              <a:gd name="connsiteY12" fmla="*/ 3532492 h 3844096"/>
              <a:gd name="connsiteX13" fmla="*/ 561133 w 2742240"/>
              <a:gd name="connsiteY13" fmla="*/ 3435149 h 3844096"/>
              <a:gd name="connsiteX14" fmla="*/ 511684 w 2742240"/>
              <a:gd name="connsiteY14" fmla="*/ 2917064 h 3844096"/>
              <a:gd name="connsiteX15" fmla="*/ 511684 w 2742240"/>
              <a:gd name="connsiteY15" fmla="*/ 3435149 h 3844096"/>
              <a:gd name="connsiteX16" fmla="*/ 378388 w 2742240"/>
              <a:gd name="connsiteY16" fmla="*/ 3532492 h 3844096"/>
              <a:gd name="connsiteX17" fmla="*/ 26874 w 2742240"/>
              <a:gd name="connsiteY17" fmla="*/ 3275072 h 3844096"/>
              <a:gd name="connsiteX18" fmla="*/ 1626424 w 2742240"/>
              <a:gd name="connsiteY18" fmla="*/ 2345981 h 3844096"/>
              <a:gd name="connsiteX19" fmla="*/ 1626424 w 2742240"/>
              <a:gd name="connsiteY19" fmla="*/ 2864066 h 3844096"/>
              <a:gd name="connsiteX20" fmla="*/ 1114740 w 2742240"/>
              <a:gd name="connsiteY20" fmla="*/ 3238298 h 3844096"/>
              <a:gd name="connsiteX21" fmla="*/ 1114740 w 2742240"/>
              <a:gd name="connsiteY21" fmla="*/ 2720213 h 3844096"/>
              <a:gd name="connsiteX22" fmla="*/ 556833 w 2742240"/>
              <a:gd name="connsiteY22" fmla="*/ 2345981 h 3844096"/>
              <a:gd name="connsiteX23" fmla="*/ 1068517 w 2742240"/>
              <a:gd name="connsiteY23" fmla="*/ 2720213 h 3844096"/>
              <a:gd name="connsiteX24" fmla="*/ 1068517 w 2742240"/>
              <a:gd name="connsiteY24" fmla="*/ 3238298 h 3844096"/>
              <a:gd name="connsiteX25" fmla="*/ 556833 w 2742240"/>
              <a:gd name="connsiteY25" fmla="*/ 2864066 h 3844096"/>
              <a:gd name="connsiteX26" fmla="*/ 511684 w 2742240"/>
              <a:gd name="connsiteY26" fmla="*/ 2345981 h 3844096"/>
              <a:gd name="connsiteX27" fmla="*/ 511684 w 2742240"/>
              <a:gd name="connsiteY27" fmla="*/ 2864066 h 3844096"/>
              <a:gd name="connsiteX28" fmla="*/ 2150 w 2742240"/>
              <a:gd name="connsiteY28" fmla="*/ 3238298 h 3844096"/>
              <a:gd name="connsiteX29" fmla="*/ 2150 w 2742240"/>
              <a:gd name="connsiteY29" fmla="*/ 2720213 h 3844096"/>
              <a:gd name="connsiteX30" fmla="*/ 1114740 w 2742240"/>
              <a:gd name="connsiteY30" fmla="*/ 1947954 h 3844096"/>
              <a:gd name="connsiteX31" fmla="*/ 1601700 w 2742240"/>
              <a:gd name="connsiteY31" fmla="*/ 2303799 h 3844096"/>
              <a:gd name="connsiteX32" fmla="*/ 1248036 w 2742240"/>
              <a:gd name="connsiteY32" fmla="*/ 2562301 h 3844096"/>
              <a:gd name="connsiteX33" fmla="*/ 1114740 w 2742240"/>
              <a:gd name="connsiteY33" fmla="*/ 2463876 h 3844096"/>
              <a:gd name="connsiteX34" fmla="*/ 1068517 w 2742240"/>
              <a:gd name="connsiteY34" fmla="*/ 1947954 h 3844096"/>
              <a:gd name="connsiteX35" fmla="*/ 1068517 w 2742240"/>
              <a:gd name="connsiteY35" fmla="*/ 2463876 h 3844096"/>
              <a:gd name="connsiteX36" fmla="*/ 934146 w 2742240"/>
              <a:gd name="connsiteY36" fmla="*/ 2562301 h 3844096"/>
              <a:gd name="connsiteX37" fmla="*/ 580482 w 2742240"/>
              <a:gd name="connsiteY37" fmla="*/ 2303799 h 3844096"/>
              <a:gd name="connsiteX38" fmla="*/ 2150 w 2742240"/>
              <a:gd name="connsiteY38" fmla="*/ 1947954 h 3844096"/>
              <a:gd name="connsiteX39" fmla="*/ 488035 w 2742240"/>
              <a:gd name="connsiteY39" fmla="*/ 2303799 h 3844096"/>
              <a:gd name="connsiteX40" fmla="*/ 134371 w 2742240"/>
              <a:gd name="connsiteY40" fmla="*/ 2562301 h 3844096"/>
              <a:gd name="connsiteX41" fmla="*/ 2150 w 2742240"/>
              <a:gd name="connsiteY41" fmla="*/ 2463876 h 3844096"/>
              <a:gd name="connsiteX42" fmla="*/ 0 w 2742240"/>
              <a:gd name="connsiteY42" fmla="*/ 1371464 h 3844096"/>
              <a:gd name="connsiteX43" fmla="*/ 511684 w 2742240"/>
              <a:gd name="connsiteY43" fmla="*/ 1744614 h 3844096"/>
              <a:gd name="connsiteX44" fmla="*/ 511684 w 2742240"/>
              <a:gd name="connsiteY44" fmla="*/ 2262698 h 3844096"/>
              <a:gd name="connsiteX45" fmla="*/ 0 w 2742240"/>
              <a:gd name="connsiteY45" fmla="*/ 1889548 h 3844096"/>
              <a:gd name="connsiteX46" fmla="*/ 2184332 w 2742240"/>
              <a:gd name="connsiteY46" fmla="*/ 1371463 h 3844096"/>
              <a:gd name="connsiteX47" fmla="*/ 2184332 w 2742240"/>
              <a:gd name="connsiteY47" fmla="*/ 1889548 h 3844096"/>
              <a:gd name="connsiteX48" fmla="*/ 1672648 w 2742240"/>
              <a:gd name="connsiteY48" fmla="*/ 2262698 h 3844096"/>
              <a:gd name="connsiteX49" fmla="*/ 1672648 w 2742240"/>
              <a:gd name="connsiteY49" fmla="*/ 1744614 h 3844096"/>
              <a:gd name="connsiteX50" fmla="*/ 1114740 w 2742240"/>
              <a:gd name="connsiteY50" fmla="*/ 1371463 h 3844096"/>
              <a:gd name="connsiteX51" fmla="*/ 1626424 w 2742240"/>
              <a:gd name="connsiteY51" fmla="*/ 1744614 h 3844096"/>
              <a:gd name="connsiteX52" fmla="*/ 1626424 w 2742240"/>
              <a:gd name="connsiteY52" fmla="*/ 2262698 h 3844096"/>
              <a:gd name="connsiteX53" fmla="*/ 1114740 w 2742240"/>
              <a:gd name="connsiteY53" fmla="*/ 1889548 h 3844096"/>
              <a:gd name="connsiteX54" fmla="*/ 1070667 w 2742240"/>
              <a:gd name="connsiteY54" fmla="*/ 1371463 h 3844096"/>
              <a:gd name="connsiteX55" fmla="*/ 1070667 w 2742240"/>
              <a:gd name="connsiteY55" fmla="*/ 1889548 h 3844096"/>
              <a:gd name="connsiteX56" fmla="*/ 561133 w 2742240"/>
              <a:gd name="connsiteY56" fmla="*/ 2262698 h 3844096"/>
              <a:gd name="connsiteX57" fmla="*/ 561133 w 2742240"/>
              <a:gd name="connsiteY57" fmla="*/ 1744614 h 3844096"/>
              <a:gd name="connsiteX58" fmla="*/ 1672648 w 2742240"/>
              <a:gd name="connsiteY58" fmla="*/ 973436 h 3844096"/>
              <a:gd name="connsiteX59" fmla="*/ 2159608 w 2742240"/>
              <a:gd name="connsiteY59" fmla="*/ 1328200 h 3844096"/>
              <a:gd name="connsiteX60" fmla="*/ 1805944 w 2742240"/>
              <a:gd name="connsiteY60" fmla="*/ 1586700 h 3844096"/>
              <a:gd name="connsiteX61" fmla="*/ 1672648 w 2742240"/>
              <a:gd name="connsiteY61" fmla="*/ 1489357 h 3844096"/>
              <a:gd name="connsiteX62" fmla="*/ 1626425 w 2742240"/>
              <a:gd name="connsiteY62" fmla="*/ 973435 h 3844096"/>
              <a:gd name="connsiteX63" fmla="*/ 1626425 w 2742240"/>
              <a:gd name="connsiteY63" fmla="*/ 1489357 h 3844096"/>
              <a:gd name="connsiteX64" fmla="*/ 1493129 w 2742240"/>
              <a:gd name="connsiteY64" fmla="*/ 1586700 h 3844096"/>
              <a:gd name="connsiteX65" fmla="*/ 1138390 w 2742240"/>
              <a:gd name="connsiteY65" fmla="*/ 1328199 h 3844096"/>
              <a:gd name="connsiteX66" fmla="*/ 561133 w 2742240"/>
              <a:gd name="connsiteY66" fmla="*/ 973435 h 3844096"/>
              <a:gd name="connsiteX67" fmla="*/ 1045943 w 2742240"/>
              <a:gd name="connsiteY67" fmla="*/ 1328199 h 3844096"/>
              <a:gd name="connsiteX68" fmla="*/ 692279 w 2742240"/>
              <a:gd name="connsiteY68" fmla="*/ 1586700 h 3844096"/>
              <a:gd name="connsiteX69" fmla="*/ 561133 w 2742240"/>
              <a:gd name="connsiteY69" fmla="*/ 1489357 h 3844096"/>
              <a:gd name="connsiteX70" fmla="*/ 511684 w 2742240"/>
              <a:gd name="connsiteY70" fmla="*/ 973435 h 3844096"/>
              <a:gd name="connsiteX71" fmla="*/ 511684 w 2742240"/>
              <a:gd name="connsiteY71" fmla="*/ 1489357 h 3844096"/>
              <a:gd name="connsiteX72" fmla="*/ 378388 w 2742240"/>
              <a:gd name="connsiteY72" fmla="*/ 1586700 h 3844096"/>
              <a:gd name="connsiteX73" fmla="*/ 26874 w 2742240"/>
              <a:gd name="connsiteY73" fmla="*/ 1328199 h 3844096"/>
              <a:gd name="connsiteX74" fmla="*/ 2742240 w 2742240"/>
              <a:gd name="connsiteY74" fmla="*/ 398027 h 3844096"/>
              <a:gd name="connsiteX75" fmla="*/ 2742240 w 2742240"/>
              <a:gd name="connsiteY75" fmla="*/ 916111 h 3844096"/>
              <a:gd name="connsiteX76" fmla="*/ 2232706 w 2742240"/>
              <a:gd name="connsiteY76" fmla="*/ 1290344 h 3844096"/>
              <a:gd name="connsiteX77" fmla="*/ 2232706 w 2742240"/>
              <a:gd name="connsiteY77" fmla="*/ 772259 h 3844096"/>
              <a:gd name="connsiteX78" fmla="*/ 1672648 w 2742240"/>
              <a:gd name="connsiteY78" fmla="*/ 398027 h 3844096"/>
              <a:gd name="connsiteX79" fmla="*/ 2184332 w 2742240"/>
              <a:gd name="connsiteY79" fmla="*/ 772259 h 3844096"/>
              <a:gd name="connsiteX80" fmla="*/ 2184332 w 2742240"/>
              <a:gd name="connsiteY80" fmla="*/ 1290344 h 3844096"/>
              <a:gd name="connsiteX81" fmla="*/ 1672648 w 2742240"/>
              <a:gd name="connsiteY81" fmla="*/ 916111 h 3844096"/>
              <a:gd name="connsiteX82" fmla="*/ 1626424 w 2742240"/>
              <a:gd name="connsiteY82" fmla="*/ 398027 h 3844096"/>
              <a:gd name="connsiteX83" fmla="*/ 1626424 w 2742240"/>
              <a:gd name="connsiteY83" fmla="*/ 916111 h 3844096"/>
              <a:gd name="connsiteX84" fmla="*/ 1114740 w 2742240"/>
              <a:gd name="connsiteY84" fmla="*/ 1290344 h 3844096"/>
              <a:gd name="connsiteX85" fmla="*/ 1114740 w 2742240"/>
              <a:gd name="connsiteY85" fmla="*/ 772259 h 3844096"/>
              <a:gd name="connsiteX86" fmla="*/ 556833 w 2742240"/>
              <a:gd name="connsiteY86" fmla="*/ 398027 h 3844096"/>
              <a:gd name="connsiteX87" fmla="*/ 1068517 w 2742240"/>
              <a:gd name="connsiteY87" fmla="*/ 772259 h 3844096"/>
              <a:gd name="connsiteX88" fmla="*/ 1068517 w 2742240"/>
              <a:gd name="connsiteY88" fmla="*/ 1290344 h 3844096"/>
              <a:gd name="connsiteX89" fmla="*/ 556833 w 2742240"/>
              <a:gd name="connsiteY89" fmla="*/ 916111 h 3844096"/>
              <a:gd name="connsiteX90" fmla="*/ 2232706 w 2742240"/>
              <a:gd name="connsiteY90" fmla="*/ 0 h 3844096"/>
              <a:gd name="connsiteX91" fmla="*/ 2717516 w 2742240"/>
              <a:gd name="connsiteY91" fmla="*/ 355845 h 3844096"/>
              <a:gd name="connsiteX92" fmla="*/ 2366002 w 2742240"/>
              <a:gd name="connsiteY92" fmla="*/ 613265 h 3844096"/>
              <a:gd name="connsiteX93" fmla="*/ 2232706 w 2742240"/>
              <a:gd name="connsiteY93" fmla="*/ 515921 h 3844096"/>
              <a:gd name="connsiteX94" fmla="*/ 2184333 w 2742240"/>
              <a:gd name="connsiteY94" fmla="*/ 0 h 3844096"/>
              <a:gd name="connsiteX95" fmla="*/ 2184333 w 2742240"/>
              <a:gd name="connsiteY95" fmla="*/ 515921 h 3844096"/>
              <a:gd name="connsiteX96" fmla="*/ 2051037 w 2742240"/>
              <a:gd name="connsiteY96" fmla="*/ 613265 h 3844096"/>
              <a:gd name="connsiteX97" fmla="*/ 1698448 w 2742240"/>
              <a:gd name="connsiteY97" fmla="*/ 355845 h 3844096"/>
              <a:gd name="connsiteX98" fmla="*/ 1114740 w 2742240"/>
              <a:gd name="connsiteY98" fmla="*/ 0 h 3844096"/>
              <a:gd name="connsiteX99" fmla="*/ 1601700 w 2742240"/>
              <a:gd name="connsiteY99" fmla="*/ 355845 h 3844096"/>
              <a:gd name="connsiteX100" fmla="*/ 1248036 w 2742240"/>
              <a:gd name="connsiteY100" fmla="*/ 613265 h 3844096"/>
              <a:gd name="connsiteX101" fmla="*/ 1114740 w 2742240"/>
              <a:gd name="connsiteY101" fmla="*/ 515921 h 3844096"/>
              <a:gd name="connsiteX102" fmla="*/ 1068517 w 2742240"/>
              <a:gd name="connsiteY102" fmla="*/ 0 h 3844096"/>
              <a:gd name="connsiteX103" fmla="*/ 1068517 w 2742240"/>
              <a:gd name="connsiteY103" fmla="*/ 515921 h 3844096"/>
              <a:gd name="connsiteX104" fmla="*/ 934146 w 2742240"/>
              <a:gd name="connsiteY104" fmla="*/ 613265 h 3844096"/>
              <a:gd name="connsiteX105" fmla="*/ 580482 w 2742240"/>
              <a:gd name="connsiteY105" fmla="*/ 355845 h 384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742240" h="3844096">
                <a:moveTo>
                  <a:pt x="1070667" y="3317254"/>
                </a:moveTo>
                <a:lnTo>
                  <a:pt x="1070667" y="3833176"/>
                </a:lnTo>
                <a:lnTo>
                  <a:pt x="1055799" y="3844096"/>
                </a:lnTo>
                <a:lnTo>
                  <a:pt x="561133" y="3844096"/>
                </a:lnTo>
                <a:lnTo>
                  <a:pt x="561133" y="3691487"/>
                </a:lnTo>
                <a:close/>
                <a:moveTo>
                  <a:pt x="0" y="3317254"/>
                </a:moveTo>
                <a:lnTo>
                  <a:pt x="511684" y="3691487"/>
                </a:lnTo>
                <a:lnTo>
                  <a:pt x="511684" y="3844096"/>
                </a:lnTo>
                <a:lnTo>
                  <a:pt x="14931" y="3844096"/>
                </a:lnTo>
                <a:lnTo>
                  <a:pt x="0" y="3833176"/>
                </a:lnTo>
                <a:close/>
                <a:moveTo>
                  <a:pt x="561133" y="2917064"/>
                </a:moveTo>
                <a:lnTo>
                  <a:pt x="1045943" y="3275072"/>
                </a:lnTo>
                <a:lnTo>
                  <a:pt x="692279" y="3532492"/>
                </a:lnTo>
                <a:lnTo>
                  <a:pt x="561133" y="3435149"/>
                </a:lnTo>
                <a:close/>
                <a:moveTo>
                  <a:pt x="511684" y="2917064"/>
                </a:moveTo>
                <a:lnTo>
                  <a:pt x="511684" y="3435149"/>
                </a:lnTo>
                <a:lnTo>
                  <a:pt x="378388" y="3532492"/>
                </a:lnTo>
                <a:lnTo>
                  <a:pt x="26874" y="3275072"/>
                </a:lnTo>
                <a:close/>
                <a:moveTo>
                  <a:pt x="1626424" y="2345981"/>
                </a:moveTo>
                <a:lnTo>
                  <a:pt x="1626424" y="2864066"/>
                </a:lnTo>
                <a:lnTo>
                  <a:pt x="1114740" y="3238298"/>
                </a:lnTo>
                <a:lnTo>
                  <a:pt x="1114740" y="2720213"/>
                </a:lnTo>
                <a:close/>
                <a:moveTo>
                  <a:pt x="556833" y="2345981"/>
                </a:moveTo>
                <a:lnTo>
                  <a:pt x="1068517" y="2720213"/>
                </a:lnTo>
                <a:lnTo>
                  <a:pt x="1068517" y="3238298"/>
                </a:lnTo>
                <a:lnTo>
                  <a:pt x="556833" y="2864066"/>
                </a:lnTo>
                <a:close/>
                <a:moveTo>
                  <a:pt x="511684" y="2345981"/>
                </a:moveTo>
                <a:lnTo>
                  <a:pt x="511684" y="2864066"/>
                </a:lnTo>
                <a:lnTo>
                  <a:pt x="2150" y="3238298"/>
                </a:lnTo>
                <a:lnTo>
                  <a:pt x="2150" y="2720213"/>
                </a:lnTo>
                <a:close/>
                <a:moveTo>
                  <a:pt x="1114740" y="1947954"/>
                </a:moveTo>
                <a:lnTo>
                  <a:pt x="1601700" y="2303799"/>
                </a:lnTo>
                <a:lnTo>
                  <a:pt x="1248036" y="2562301"/>
                </a:lnTo>
                <a:lnTo>
                  <a:pt x="1114740" y="2463876"/>
                </a:lnTo>
                <a:close/>
                <a:moveTo>
                  <a:pt x="1068517" y="1947954"/>
                </a:moveTo>
                <a:lnTo>
                  <a:pt x="1068517" y="2463876"/>
                </a:lnTo>
                <a:lnTo>
                  <a:pt x="934146" y="2562301"/>
                </a:lnTo>
                <a:lnTo>
                  <a:pt x="580482" y="2303799"/>
                </a:lnTo>
                <a:close/>
                <a:moveTo>
                  <a:pt x="2150" y="1947954"/>
                </a:moveTo>
                <a:lnTo>
                  <a:pt x="488035" y="2303799"/>
                </a:lnTo>
                <a:lnTo>
                  <a:pt x="134371" y="2562301"/>
                </a:lnTo>
                <a:lnTo>
                  <a:pt x="2150" y="2463876"/>
                </a:lnTo>
                <a:close/>
                <a:moveTo>
                  <a:pt x="0" y="1371464"/>
                </a:moveTo>
                <a:lnTo>
                  <a:pt x="511684" y="1744614"/>
                </a:lnTo>
                <a:lnTo>
                  <a:pt x="511684" y="2262698"/>
                </a:lnTo>
                <a:lnTo>
                  <a:pt x="0" y="1889548"/>
                </a:lnTo>
                <a:close/>
                <a:moveTo>
                  <a:pt x="2184332" y="1371463"/>
                </a:moveTo>
                <a:lnTo>
                  <a:pt x="2184332" y="1889548"/>
                </a:lnTo>
                <a:lnTo>
                  <a:pt x="1672648" y="2262698"/>
                </a:lnTo>
                <a:lnTo>
                  <a:pt x="1672648" y="1744614"/>
                </a:lnTo>
                <a:close/>
                <a:moveTo>
                  <a:pt x="1114740" y="1371463"/>
                </a:moveTo>
                <a:lnTo>
                  <a:pt x="1626424" y="1744614"/>
                </a:lnTo>
                <a:lnTo>
                  <a:pt x="1626424" y="2262698"/>
                </a:lnTo>
                <a:lnTo>
                  <a:pt x="1114740" y="1889548"/>
                </a:lnTo>
                <a:close/>
                <a:moveTo>
                  <a:pt x="1070667" y="1371463"/>
                </a:moveTo>
                <a:lnTo>
                  <a:pt x="1070667" y="1889548"/>
                </a:lnTo>
                <a:lnTo>
                  <a:pt x="561133" y="2262698"/>
                </a:lnTo>
                <a:lnTo>
                  <a:pt x="561133" y="1744614"/>
                </a:lnTo>
                <a:close/>
                <a:moveTo>
                  <a:pt x="1672648" y="973436"/>
                </a:moveTo>
                <a:lnTo>
                  <a:pt x="2159608" y="1328200"/>
                </a:lnTo>
                <a:lnTo>
                  <a:pt x="1805944" y="1586700"/>
                </a:lnTo>
                <a:lnTo>
                  <a:pt x="1672648" y="1489357"/>
                </a:lnTo>
                <a:close/>
                <a:moveTo>
                  <a:pt x="1626425" y="973435"/>
                </a:moveTo>
                <a:lnTo>
                  <a:pt x="1626425" y="1489357"/>
                </a:lnTo>
                <a:lnTo>
                  <a:pt x="1493129" y="1586700"/>
                </a:lnTo>
                <a:lnTo>
                  <a:pt x="1138390" y="1328199"/>
                </a:lnTo>
                <a:close/>
                <a:moveTo>
                  <a:pt x="561133" y="973435"/>
                </a:moveTo>
                <a:lnTo>
                  <a:pt x="1045943" y="1328199"/>
                </a:lnTo>
                <a:lnTo>
                  <a:pt x="692279" y="1586700"/>
                </a:lnTo>
                <a:lnTo>
                  <a:pt x="561133" y="1489357"/>
                </a:lnTo>
                <a:close/>
                <a:moveTo>
                  <a:pt x="511684" y="973435"/>
                </a:moveTo>
                <a:lnTo>
                  <a:pt x="511684" y="1489357"/>
                </a:lnTo>
                <a:lnTo>
                  <a:pt x="378388" y="1586700"/>
                </a:lnTo>
                <a:lnTo>
                  <a:pt x="26874" y="1328199"/>
                </a:lnTo>
                <a:close/>
                <a:moveTo>
                  <a:pt x="2742240" y="398027"/>
                </a:moveTo>
                <a:lnTo>
                  <a:pt x="2742240" y="916111"/>
                </a:lnTo>
                <a:lnTo>
                  <a:pt x="2232706" y="1290344"/>
                </a:lnTo>
                <a:lnTo>
                  <a:pt x="2232706" y="772259"/>
                </a:lnTo>
                <a:close/>
                <a:moveTo>
                  <a:pt x="1672648" y="398027"/>
                </a:moveTo>
                <a:lnTo>
                  <a:pt x="2184332" y="772259"/>
                </a:lnTo>
                <a:lnTo>
                  <a:pt x="2184332" y="1290344"/>
                </a:lnTo>
                <a:lnTo>
                  <a:pt x="1672648" y="916111"/>
                </a:lnTo>
                <a:close/>
                <a:moveTo>
                  <a:pt x="1626424" y="398027"/>
                </a:moveTo>
                <a:lnTo>
                  <a:pt x="1626424" y="916111"/>
                </a:lnTo>
                <a:lnTo>
                  <a:pt x="1114740" y="1290344"/>
                </a:lnTo>
                <a:lnTo>
                  <a:pt x="1114740" y="772259"/>
                </a:lnTo>
                <a:close/>
                <a:moveTo>
                  <a:pt x="556833" y="398027"/>
                </a:moveTo>
                <a:lnTo>
                  <a:pt x="1068517" y="772259"/>
                </a:lnTo>
                <a:lnTo>
                  <a:pt x="1068517" y="1290344"/>
                </a:lnTo>
                <a:lnTo>
                  <a:pt x="556833" y="916111"/>
                </a:lnTo>
                <a:close/>
                <a:moveTo>
                  <a:pt x="2232706" y="0"/>
                </a:moveTo>
                <a:lnTo>
                  <a:pt x="2717516" y="355845"/>
                </a:lnTo>
                <a:lnTo>
                  <a:pt x="2366002" y="613265"/>
                </a:lnTo>
                <a:lnTo>
                  <a:pt x="2232706" y="515921"/>
                </a:lnTo>
                <a:close/>
                <a:moveTo>
                  <a:pt x="2184333" y="0"/>
                </a:moveTo>
                <a:lnTo>
                  <a:pt x="2184333" y="515921"/>
                </a:lnTo>
                <a:lnTo>
                  <a:pt x="2051037" y="613265"/>
                </a:lnTo>
                <a:lnTo>
                  <a:pt x="1698448" y="355845"/>
                </a:lnTo>
                <a:close/>
                <a:moveTo>
                  <a:pt x="1114740" y="0"/>
                </a:moveTo>
                <a:lnTo>
                  <a:pt x="1601700" y="355845"/>
                </a:lnTo>
                <a:lnTo>
                  <a:pt x="1248036" y="613265"/>
                </a:lnTo>
                <a:lnTo>
                  <a:pt x="1114740" y="515921"/>
                </a:lnTo>
                <a:close/>
                <a:moveTo>
                  <a:pt x="1068517" y="0"/>
                </a:moveTo>
                <a:lnTo>
                  <a:pt x="1068517" y="515921"/>
                </a:lnTo>
                <a:lnTo>
                  <a:pt x="934146" y="613265"/>
                </a:lnTo>
                <a:lnTo>
                  <a:pt x="580482" y="355845"/>
                </a:lnTo>
                <a:close/>
              </a:path>
            </a:pathLst>
          </a:custGeom>
        </p:spPr>
        <p:txBody>
          <a:bodyPr wrap="square">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dirty="0"/>
              <a:t>Click on the centre icon to insert picture</a:t>
            </a:r>
            <a:br>
              <a:rPr lang="en-GB" dirty="0"/>
            </a:br>
            <a:r>
              <a:rPr lang="en-GB" dirty="0"/>
              <a:t>Use the crop tool to reposition your image</a:t>
            </a:r>
          </a:p>
          <a:p>
            <a:endParaRPr lang="en-GB" dirty="0"/>
          </a:p>
        </p:txBody>
      </p:sp>
      <p:cxnSp>
        <p:nvCxnSpPr>
          <p:cNvPr id="10" name="Straight Connector 9"/>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09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picture title slide ">
    <p:spTree>
      <p:nvGrpSpPr>
        <p:cNvPr id="1" name=""/>
        <p:cNvGrpSpPr/>
        <p:nvPr/>
      </p:nvGrpSpPr>
      <p:grpSpPr>
        <a:xfrm>
          <a:off x="0" y="0"/>
          <a:ext cx="0" cy="0"/>
          <a:chOff x="0" y="0"/>
          <a:chExt cx="0" cy="0"/>
        </a:xfrm>
      </p:grpSpPr>
      <p:sp>
        <p:nvSpPr>
          <p:cNvPr id="7" name="Picture Placeholder 6"/>
          <p:cNvSpPr>
            <a:spLocks noGrp="1"/>
          </p:cNvSpPr>
          <p:nvPr>
            <p:ph type="pic" sz="quarter" idx="11" hasCustomPrompt="1"/>
          </p:nvPr>
        </p:nvSpPr>
        <p:spPr>
          <a:xfrm>
            <a:off x="0" y="0"/>
            <a:ext cx="6858000" cy="5143500"/>
          </a:xfrm>
        </p:spPr>
        <p:txBody>
          <a:bodyPr anchor="ctr">
            <a:normAutofit/>
          </a:bodyPr>
          <a:lstStyle>
            <a:lvl1pPr marL="0" indent="0" algn="ctr">
              <a:buNone/>
              <a:defRPr sz="1400" baseline="0"/>
            </a:lvl1pPr>
          </a:lstStyle>
          <a:p>
            <a:r>
              <a:rPr lang="en-GB" dirty="0"/>
              <a:t>Click the icon to insert a picture</a:t>
            </a:r>
            <a:br>
              <a:rPr lang="en-GB" dirty="0"/>
            </a:br>
            <a:r>
              <a:rPr lang="en-GB" dirty="0"/>
              <a:t>use the crop tool to reposition your image</a:t>
            </a:r>
          </a:p>
        </p:txBody>
      </p:sp>
      <p:sp>
        <p:nvSpPr>
          <p:cNvPr id="11" name="Title 2"/>
          <p:cNvSpPr>
            <a:spLocks noGrp="1"/>
          </p:cNvSpPr>
          <p:nvPr>
            <p:ph type="title"/>
          </p:nvPr>
        </p:nvSpPr>
        <p:spPr>
          <a:xfrm>
            <a:off x="285751" y="341315"/>
            <a:ext cx="5429249"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2" name="Straight Connector 11"/>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3032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1" y="897564"/>
            <a:ext cx="6276272" cy="3618477"/>
          </a:xfrm>
        </p:spPr>
        <p:txBody>
          <a:bodyPr/>
          <a:lstStyle>
            <a:lvl1pPr marL="257175" indent="-257175">
              <a:buFont typeface="Wingdings" panose="05000000000000000000" pitchFamily="2" charset="2"/>
              <a:buChar char="§"/>
              <a:defRPr>
                <a:solidFill>
                  <a:srgbClr val="7F7F7F"/>
                </a:solidFill>
              </a:defRPr>
            </a:lvl1pPr>
            <a:lvl2pPr marL="557213" indent="-214313">
              <a:buClr>
                <a:srgbClr val="7F7F7F"/>
              </a:buClr>
              <a:buSzPct val="50000"/>
              <a:buFont typeface="Wingdings" panose="05000000000000000000" pitchFamily="2" charset="2"/>
              <a:buChar char=""/>
              <a:defRPr>
                <a:solidFill>
                  <a:schemeClr val="bg1">
                    <a:lumMod val="50000"/>
                  </a:schemeClr>
                </a:solidFill>
              </a:defRPr>
            </a:lvl2pPr>
            <a:lvl3pPr marL="857250" indent="-171450">
              <a:buClr>
                <a:srgbClr val="7F7F7F"/>
              </a:buClr>
              <a:buSzPct val="50000"/>
              <a:buFont typeface="Wingdings" panose="05000000000000000000" pitchFamily="2" charset="2"/>
              <a:buChar char=""/>
              <a:defRPr>
                <a:solidFill>
                  <a:schemeClr val="bg1">
                    <a:lumMod val="50000"/>
                  </a:schemeClr>
                </a:solidFill>
              </a:defRPr>
            </a:lvl3pPr>
            <a:lvl4pPr marL="1200150" indent="-171450">
              <a:buClr>
                <a:srgbClr val="7F7F7F"/>
              </a:buClr>
              <a:buSzPct val="50000"/>
              <a:buFont typeface="Wingdings" panose="05000000000000000000" pitchFamily="2" charset="2"/>
              <a:buChar char=""/>
              <a:defRPr>
                <a:solidFill>
                  <a:schemeClr val="bg1">
                    <a:lumMod val="50000"/>
                  </a:schemeClr>
                </a:solidFill>
              </a:defRPr>
            </a:lvl4pPr>
            <a:lvl5pPr marL="1543050" indent="-171450">
              <a:buClr>
                <a:srgbClr val="7F7F7F"/>
              </a:buClr>
              <a:buSzPct val="50000"/>
              <a:buFont typeface="Wingdings" panose="05000000000000000000" pitchFamily="2" charset="2"/>
              <a:buChar char=""/>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5"/>
          <p:cNvSpPr>
            <a:spLocks noGrp="1" noChangeArrowheads="1"/>
          </p:cNvSpPr>
          <p:nvPr>
            <p:ph type="sldNum" sz="quarter" idx="10"/>
          </p:nvPr>
        </p:nvSpPr>
        <p:spPr>
          <a:ln/>
        </p:spPr>
        <p:txBody>
          <a:bodyPr/>
          <a:lstStyle>
            <a:lvl1pPr>
              <a:defRPr>
                <a:solidFill>
                  <a:schemeClr val="bg1"/>
                </a:solidFill>
              </a:defRPr>
            </a:lvl1pPr>
          </a:lstStyle>
          <a:p>
            <a:fld id="{847DD4DD-D9C3-4785-9E15-6349FD210025}" type="slidenum">
              <a:rPr lang="en-GB" smtClean="0"/>
              <a:pPr/>
              <a:t>‹#›</a:t>
            </a:fld>
            <a:endParaRPr lang="en-GB" dirty="0"/>
          </a:p>
        </p:txBody>
      </p:sp>
      <p:sp>
        <p:nvSpPr>
          <p:cNvPr id="6"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7" name="Straight Connector 6"/>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1330" b="47684"/>
          <a:stretch/>
        </p:blipFill>
        <p:spPr>
          <a:xfrm>
            <a:off x="0" y="4325394"/>
            <a:ext cx="1166204" cy="837156"/>
          </a:xfrm>
          <a:prstGeom prst="rect">
            <a:avLst/>
          </a:prstGeom>
        </p:spPr>
      </p:pic>
      <p:cxnSp>
        <p:nvCxnSpPr>
          <p:cNvPr id="9" name="Straight Connector 8"/>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2060848" y="4803998"/>
            <a:ext cx="2736304" cy="215444"/>
          </a:xfrm>
          <a:prstGeom prst="rect">
            <a:avLst/>
          </a:prstGeom>
          <a:noFill/>
        </p:spPr>
        <p:txBody>
          <a:bodyPr wrap="square" rtlCol="0">
            <a:spAutoFit/>
          </a:bodyPr>
          <a:lstStyle/>
          <a:p>
            <a:pPr algn="ctr"/>
            <a:r>
              <a:rPr lang="en-GB" sz="800" dirty="0" smtClean="0"/>
              <a:t>Final</a:t>
            </a:r>
            <a:r>
              <a:rPr lang="en-GB" sz="800" baseline="0" dirty="0" smtClean="0"/>
              <a:t> Project Meeting – 30.6.2021</a:t>
            </a:r>
            <a:endParaRPr lang="en-GB" sz="800" dirty="0"/>
          </a:p>
        </p:txBody>
      </p:sp>
    </p:spTree>
    <p:extLst>
      <p:ext uri="{BB962C8B-B14F-4D97-AF65-F5344CB8AC3E}">
        <p14:creationId xmlns:p14="http://schemas.microsoft.com/office/powerpoint/2010/main" val="2687749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5751" y="2180035"/>
            <a:ext cx="6276271" cy="1125140"/>
          </a:xfrm>
        </p:spPr>
        <p:txBody>
          <a:bodyPr anchor="b"/>
          <a:lstStyle>
            <a:lvl1pPr marL="0" indent="0">
              <a:buNone/>
              <a:defRPr sz="1500">
                <a:solidFill>
                  <a:schemeClr val="bg1">
                    <a:lumMod val="50000"/>
                  </a:schemeClr>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Rectangle 5"/>
          <p:cNvSpPr>
            <a:spLocks noGrp="1" noChangeArrowheads="1"/>
          </p:cNvSpPr>
          <p:nvPr>
            <p:ph type="sldNum" sz="quarter" idx="10"/>
          </p:nvPr>
        </p:nvSpPr>
        <p:spPr>
          <a:ln/>
        </p:spPr>
        <p:txBody>
          <a:bodyPr/>
          <a:lstStyle>
            <a:lvl1pPr>
              <a:defRPr>
                <a:solidFill>
                  <a:schemeClr val="bg1"/>
                </a:solidFill>
              </a:defRPr>
            </a:lvl1pPr>
          </a:lstStyle>
          <a:p>
            <a:fld id="{F77DEBEB-08C9-44AC-B566-D93AE3174E54}" type="slidenum">
              <a:rPr lang="en-GB" smtClean="0"/>
              <a:pPr/>
              <a:t>‹#›</a:t>
            </a:fld>
            <a:endParaRPr lang="en-GB" dirty="0"/>
          </a:p>
        </p:txBody>
      </p:sp>
      <p:sp>
        <p:nvSpPr>
          <p:cNvPr id="7"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8" name="Straight Connector 7"/>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56364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5751" y="915566"/>
            <a:ext cx="3100387" cy="3717157"/>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915566"/>
            <a:ext cx="3090160" cy="3717157"/>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7"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8" name="Slide Number Placeholder 5"/>
          <p:cNvSpPr txBox="1">
            <a:spLocks/>
          </p:cNvSpPr>
          <p:nvPr userDrawn="1"/>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10"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11" name="Straight Connector 10"/>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476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5"/>
          <p:cNvSpPr>
            <a:spLocks noGrp="1" noChangeArrowheads="1"/>
          </p:cNvSpPr>
          <p:nvPr>
            <p:ph type="sldNum" sz="quarter" idx="10"/>
          </p:nvPr>
        </p:nvSpPr>
        <p:spPr>
          <a:ln/>
        </p:spPr>
        <p:txBody>
          <a:bodyPr/>
          <a:lstStyle>
            <a:lvl1pPr>
              <a:defRPr>
                <a:solidFill>
                  <a:schemeClr val="bg1"/>
                </a:solidFill>
              </a:defRPr>
            </a:lvl1pPr>
          </a:lstStyle>
          <a:p>
            <a:fld id="{FEB0EE5A-59AA-4925-9970-F24F456B94DA}" type="slidenum">
              <a:rPr lang="en-GB" smtClean="0"/>
              <a:pPr/>
              <a:t>‹#›</a:t>
            </a:fld>
            <a:endParaRPr lang="en-GB" dirty="0"/>
          </a:p>
        </p:txBody>
      </p:sp>
      <p:sp>
        <p:nvSpPr>
          <p:cNvPr id="5"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6" name="Straight Connector 5"/>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285751" y="771475"/>
            <a:ext cx="6306016" cy="3712432"/>
          </a:xfrm>
          <a:prstGeom prst="rect">
            <a:avLst/>
          </a:prstGeom>
        </p:spPr>
      </p:pic>
      <p:sp>
        <p:nvSpPr>
          <p:cNvPr id="10" name="Text Placeholder 4"/>
          <p:cNvSpPr txBox="1">
            <a:spLocks/>
          </p:cNvSpPr>
          <p:nvPr userDrawn="1"/>
        </p:nvSpPr>
        <p:spPr bwMode="auto">
          <a:xfrm>
            <a:off x="3510295" y="1995685"/>
            <a:ext cx="3096344" cy="2736305"/>
          </a:xfrm>
          <a:prstGeom prst="rect">
            <a:avLst/>
          </a:prstGeom>
          <a:noFill/>
          <a:ln w="12700" cap="flat" cmpd="sng" algn="ctr">
            <a:noFill/>
            <a:prstDash val="solid"/>
            <a:miter lim="800000"/>
          </a:ln>
          <a:effectLst/>
          <a:extLst/>
        </p:spPr>
        <p:txBody>
          <a:bodyPr vert="horz" wrap="square" lIns="91440" tIns="45720" rIns="91440" bIns="45720" numCol="1" anchor="t" anchorCtr="0" compatLnSpc="1">
            <a:prstTxWarp prst="textNoShape">
              <a:avLst/>
            </a:prstTxWarp>
          </a:bodyPr>
          <a:lstStyle>
            <a:lvl1pPr marL="0" indent="0" algn="r" rtl="0" eaLnBrk="1" fontAlgn="base" hangingPunct="1">
              <a:spcBef>
                <a:spcPct val="20000"/>
              </a:spcBef>
              <a:spcAft>
                <a:spcPct val="0"/>
              </a:spcAft>
              <a:buClr>
                <a:schemeClr val="accent1"/>
              </a:buClr>
              <a:buFontTx/>
              <a:buNone/>
              <a:defRPr sz="1600">
                <a:solidFill>
                  <a:schemeClr val="bg1"/>
                </a:solidFill>
                <a:latin typeface="Verdana" pitchFamily="34" charset="0"/>
                <a:ea typeface="Verdana" pitchFamily="34" charset="0"/>
                <a:cs typeface="Verdana" pitchFamily="34" charset="0"/>
              </a:defRPr>
            </a:lvl1pPr>
            <a:lvl2pPr marL="742950" indent="-285750" algn="l" rtl="0" eaLnBrk="1" fontAlgn="base" hangingPunct="1">
              <a:spcBef>
                <a:spcPct val="20000"/>
              </a:spcBef>
              <a:spcAft>
                <a:spcPct val="0"/>
              </a:spcAft>
              <a:buClr>
                <a:srgbClr val="0033A0"/>
              </a:buClr>
              <a:buFont typeface="Wingdings" pitchFamily="2" charset="2"/>
              <a:buChar char="§"/>
              <a:defRPr sz="2000">
                <a:solidFill>
                  <a:srgbClr val="57585A"/>
                </a:solidFill>
                <a:latin typeface="Verdana" pitchFamily="34" charset="0"/>
                <a:ea typeface="Verdana" pitchFamily="34" charset="0"/>
                <a:cs typeface="Verdana" pitchFamily="34" charset="0"/>
              </a:defRPr>
            </a:lvl2pPr>
            <a:lvl3pPr marL="1143000" indent="-228600" algn="l" rtl="0" eaLnBrk="1" fontAlgn="base" hangingPunct="1">
              <a:spcBef>
                <a:spcPct val="20000"/>
              </a:spcBef>
              <a:spcAft>
                <a:spcPct val="0"/>
              </a:spcAft>
              <a:buClr>
                <a:srgbClr val="0033A0"/>
              </a:buClr>
              <a:buFont typeface="Wingdings" pitchFamily="2" charset="2"/>
              <a:buChar char="§"/>
              <a:defRPr sz="2000">
                <a:solidFill>
                  <a:srgbClr val="57585A"/>
                </a:solidFill>
                <a:latin typeface="Verdana" pitchFamily="34" charset="0"/>
                <a:ea typeface="Verdana" pitchFamily="34" charset="0"/>
                <a:cs typeface="Verdana" pitchFamily="34" charset="0"/>
              </a:defRPr>
            </a:lvl3pPr>
            <a:lvl4pPr marL="1600200" indent="-228600" algn="l" rtl="0" eaLnBrk="1" fontAlgn="base" hangingPunct="1">
              <a:spcBef>
                <a:spcPct val="20000"/>
              </a:spcBef>
              <a:spcAft>
                <a:spcPct val="0"/>
              </a:spcAft>
              <a:buClr>
                <a:srgbClr val="0033A0"/>
              </a:buClr>
              <a:buFont typeface="Wingdings" pitchFamily="2" charset="2"/>
              <a:buChar char="§"/>
              <a:defRPr>
                <a:solidFill>
                  <a:srgbClr val="57585A"/>
                </a:solidFill>
                <a:latin typeface="Verdana" pitchFamily="34" charset="0"/>
                <a:ea typeface="Verdana" pitchFamily="34" charset="0"/>
                <a:cs typeface="Verdana" pitchFamily="34" charset="0"/>
              </a:defRPr>
            </a:lvl4pPr>
            <a:lvl5pPr marL="2057400" indent="-228600" algn="l" rtl="0" eaLnBrk="1" fontAlgn="base" hangingPunct="1">
              <a:spcBef>
                <a:spcPct val="20000"/>
              </a:spcBef>
              <a:spcAft>
                <a:spcPct val="0"/>
              </a:spcAft>
              <a:buClr>
                <a:srgbClr val="0033A0"/>
              </a:buClr>
              <a:buFont typeface="Wingdings" pitchFamily="2" charset="2"/>
              <a:buChar char="§"/>
              <a:defRPr sz="1600">
                <a:solidFill>
                  <a:srgbClr val="57585A"/>
                </a:solidFill>
                <a:latin typeface="Verdana" pitchFamily="34" charset="0"/>
                <a:ea typeface="Verdana" pitchFamily="34" charset="0"/>
                <a:cs typeface="Verdana" pitchFamily="34" charset="0"/>
              </a:defRPr>
            </a:lvl5pPr>
            <a:lvl6pPr marL="2514600" indent="-228600" algn="l" rtl="0" eaLnBrk="1" fontAlgn="base" hangingPunct="1">
              <a:spcBef>
                <a:spcPct val="20000"/>
              </a:spcBef>
              <a:spcAft>
                <a:spcPct val="0"/>
              </a:spcAft>
              <a:buChar char="»"/>
              <a:defRPr sz="2400">
                <a:solidFill>
                  <a:srgbClr val="0038A8"/>
                </a:solidFill>
                <a:latin typeface="+mn-lt"/>
              </a:defRPr>
            </a:lvl6pPr>
            <a:lvl7pPr marL="2971800" indent="-228600" algn="l" rtl="0" eaLnBrk="1" fontAlgn="base" hangingPunct="1">
              <a:spcBef>
                <a:spcPct val="20000"/>
              </a:spcBef>
              <a:spcAft>
                <a:spcPct val="0"/>
              </a:spcAft>
              <a:buChar char="»"/>
              <a:defRPr sz="2400">
                <a:solidFill>
                  <a:srgbClr val="0038A8"/>
                </a:solidFill>
                <a:latin typeface="+mn-lt"/>
              </a:defRPr>
            </a:lvl7pPr>
            <a:lvl8pPr marL="3429000" indent="-228600" algn="l" rtl="0" eaLnBrk="1" fontAlgn="base" hangingPunct="1">
              <a:spcBef>
                <a:spcPct val="20000"/>
              </a:spcBef>
              <a:spcAft>
                <a:spcPct val="0"/>
              </a:spcAft>
              <a:buChar char="»"/>
              <a:defRPr sz="2400">
                <a:solidFill>
                  <a:srgbClr val="0038A8"/>
                </a:solidFill>
                <a:latin typeface="+mn-lt"/>
              </a:defRPr>
            </a:lvl8pPr>
            <a:lvl9pPr marL="3886200" indent="-228600" algn="l" rtl="0" eaLnBrk="1" fontAlgn="base" hangingPunct="1">
              <a:spcBef>
                <a:spcPct val="20000"/>
              </a:spcBef>
              <a:spcAft>
                <a:spcPct val="0"/>
              </a:spcAft>
              <a:buChar char="»"/>
              <a:defRPr sz="2400">
                <a:solidFill>
                  <a:srgbClr val="0038A8"/>
                </a:solidFill>
                <a:latin typeface="+mn-lt"/>
              </a:defRPr>
            </a:lvl9pPr>
          </a:lstStyle>
          <a:p>
            <a:pPr marL="0" marR="0" lvl="0" indent="0" algn="r" defTabSz="914400" rtl="0" eaLnBrk="1" fontAlgn="base" latinLnBrk="0" hangingPunct="1">
              <a:lnSpc>
                <a:spcPct val="100000"/>
              </a:lnSpc>
              <a:spcBef>
                <a:spcPct val="20000"/>
              </a:spcBef>
              <a:spcAft>
                <a:spcPct val="0"/>
              </a:spcAft>
              <a:buClr>
                <a:srgbClr val="0033A0"/>
              </a:buClr>
              <a:buSzTx/>
              <a:buFontTx/>
              <a:buNone/>
              <a:tabLst/>
              <a:defRPr/>
            </a:pPr>
            <a:endPar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endParaRPr>
          </a:p>
          <a:p>
            <a:pPr marL="0" marR="0" lvl="0" indent="0" algn="r" defTabSz="914400" rtl="0" eaLnBrk="1" fontAlgn="base" latinLnBrk="0" hangingPunct="1">
              <a:lnSpc>
                <a:spcPct val="100000"/>
              </a:lnSpc>
              <a:spcBef>
                <a:spcPct val="20000"/>
              </a:spcBef>
              <a:spcAft>
                <a:spcPct val="0"/>
              </a:spcAft>
              <a:buClr>
                <a:srgbClr val="0033A0"/>
              </a:buClr>
              <a:buSzTx/>
              <a:buFontTx/>
              <a:buNone/>
              <a:tabLst/>
              <a:defRPr/>
            </a:pP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TWI Ltd</a:t>
            </a:r>
            <a:b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b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Granta Park</a:t>
            </a:r>
            <a:b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b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Great Abington</a:t>
            </a:r>
            <a:b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b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Cambridge</a:t>
            </a:r>
            <a:b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b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CB21 6AL</a:t>
            </a:r>
          </a:p>
          <a:p>
            <a:pPr marL="0" marR="0" lvl="0" indent="0" algn="r" defTabSz="914400" rtl="0" eaLnBrk="1" fontAlgn="base" latinLnBrk="0" hangingPunct="1">
              <a:lnSpc>
                <a:spcPct val="100000"/>
              </a:lnSpc>
              <a:spcBef>
                <a:spcPct val="20000"/>
              </a:spcBef>
              <a:spcAft>
                <a:spcPct val="0"/>
              </a:spcAft>
              <a:buClr>
                <a:srgbClr val="0033A0"/>
              </a:buClr>
              <a:buSzTx/>
              <a:buFontTx/>
              <a:buNone/>
              <a:tabLst/>
              <a:defRPr/>
            </a:pP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UK</a:t>
            </a:r>
          </a:p>
          <a:p>
            <a:pPr marL="0" marR="0" lvl="0" indent="0" algn="r" defTabSz="914400" rtl="0" eaLnBrk="1" fontAlgn="base" latinLnBrk="0" hangingPunct="1">
              <a:lnSpc>
                <a:spcPct val="100000"/>
              </a:lnSpc>
              <a:spcBef>
                <a:spcPct val="20000"/>
              </a:spcBef>
              <a:spcAft>
                <a:spcPct val="0"/>
              </a:spcAft>
              <a:buClr>
                <a:srgbClr val="0033A0"/>
              </a:buClr>
              <a:buSzTx/>
              <a:buFontTx/>
              <a:buNone/>
              <a:tabLst/>
              <a:defRPr/>
            </a:pP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T: +44 (0)1223 899 000</a:t>
            </a:r>
            <a:b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b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F: +44 (0)1223 892 588</a:t>
            </a:r>
            <a:b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br>
            <a:r>
              <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rPr>
              <a:t>W: www.twi-global.com </a:t>
            </a:r>
          </a:p>
          <a:p>
            <a:pPr marL="0" marR="0" lvl="0" indent="0" algn="r" defTabSz="914400" rtl="0" eaLnBrk="1" fontAlgn="base" latinLnBrk="0" hangingPunct="1">
              <a:lnSpc>
                <a:spcPct val="100000"/>
              </a:lnSpc>
              <a:spcBef>
                <a:spcPct val="20000"/>
              </a:spcBef>
              <a:spcAft>
                <a:spcPct val="0"/>
              </a:spcAft>
              <a:buClr>
                <a:srgbClr val="0033A0"/>
              </a:buClr>
              <a:buSzTx/>
              <a:buFontTx/>
              <a:buNone/>
              <a:tabLst/>
              <a:defRPr/>
            </a:pPr>
            <a:endParaRPr kumimoji="0" lang="en-GB" sz="1400" b="0" i="0" u="none" strike="noStrike" kern="0" cap="none" spc="0" normalizeH="0" baseline="0" noProof="0" dirty="0" smtClean="0">
              <a:ln>
                <a:noFill/>
              </a:ln>
              <a:solidFill>
                <a:srgbClr val="FFFFFF"/>
              </a:solidFill>
              <a:effectLst/>
              <a:uLnTx/>
              <a:uFillTx/>
              <a:latin typeface="Calibri Light" panose="020F0302020204030204" pitchFamily="34" charset="0"/>
            </a:endParaRPr>
          </a:p>
          <a:p>
            <a:pPr marL="0" marR="0" lvl="0" indent="0" algn="r" defTabSz="914400" rtl="0" eaLnBrk="1" fontAlgn="base" latinLnBrk="0" hangingPunct="1">
              <a:lnSpc>
                <a:spcPct val="100000"/>
              </a:lnSpc>
              <a:spcBef>
                <a:spcPct val="20000"/>
              </a:spcBef>
              <a:spcAft>
                <a:spcPct val="0"/>
              </a:spcAft>
              <a:buClr>
                <a:srgbClr val="0033A0"/>
              </a:buClr>
              <a:buSzTx/>
              <a:buFontTx/>
              <a:buNone/>
              <a:tabLst/>
              <a:defRPr/>
            </a:pPr>
            <a:endParaRPr kumimoji="0" lang="en-GB" sz="1400" b="0" i="0" u="none" strike="noStrike" kern="0" cap="none" spc="0" normalizeH="0" baseline="0" noProof="0" dirty="0">
              <a:ln>
                <a:noFill/>
              </a:ln>
              <a:solidFill>
                <a:srgbClr val="FFFFFF"/>
              </a:solidFill>
              <a:effectLst/>
              <a:uLnTx/>
              <a:uFillTx/>
              <a:latin typeface="Calibri Light" panose="020F0302020204030204"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220" y="863076"/>
            <a:ext cx="993556" cy="772495"/>
          </a:xfrm>
          <a:prstGeom prst="rect">
            <a:avLst/>
          </a:prstGeom>
        </p:spPr>
      </p:pic>
    </p:spTree>
    <p:extLst>
      <p:ext uri="{BB962C8B-B14F-4D97-AF65-F5344CB8AC3E}">
        <p14:creationId xmlns:p14="http://schemas.microsoft.com/office/powerpoint/2010/main" val="15345258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4216" y="897564"/>
            <a:ext cx="4114800" cy="2648117"/>
          </a:xfrm>
        </p:spPr>
        <p:txBody>
          <a:bodyPr/>
          <a:lstStyle>
            <a:lvl1pPr marL="0" indent="0">
              <a:buNone/>
              <a:defRPr sz="1800">
                <a:solidFill>
                  <a:schemeClr val="bg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1371600" y="3912394"/>
            <a:ext cx="4114800" cy="603647"/>
          </a:xfrm>
        </p:spPr>
        <p:txBody>
          <a:bodyPr/>
          <a:lstStyle>
            <a:lvl1pPr marL="0" indent="0">
              <a:buNone/>
              <a:defRPr sz="1050">
                <a:solidFill>
                  <a:schemeClr val="bg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Rectangle 5"/>
          <p:cNvSpPr>
            <a:spLocks noGrp="1" noChangeArrowheads="1"/>
          </p:cNvSpPr>
          <p:nvPr>
            <p:ph type="sldNum" sz="quarter" idx="10"/>
          </p:nvPr>
        </p:nvSpPr>
        <p:spPr>
          <a:ln/>
        </p:spPr>
        <p:txBody>
          <a:bodyPr/>
          <a:lstStyle>
            <a:lvl1pPr>
              <a:defRPr>
                <a:solidFill>
                  <a:schemeClr val="bg1"/>
                </a:solidFill>
              </a:defRPr>
            </a:lvl1pPr>
          </a:lstStyle>
          <a:p>
            <a:fld id="{2D3E8C43-83F1-421E-B0F0-C7142806EDE8}" type="slidenum">
              <a:rPr lang="en-GB" smtClean="0"/>
              <a:pPr/>
              <a:t>‹#›</a:t>
            </a:fld>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9" name="Straight Connector 8"/>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5392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2 Content and Tex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85751" y="897731"/>
            <a:ext cx="3089243" cy="1704975"/>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quarter" idx="2"/>
          </p:nvPr>
        </p:nvSpPr>
        <p:spPr>
          <a:xfrm>
            <a:off x="285751" y="2717006"/>
            <a:ext cx="3086099" cy="1798960"/>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half" idx="3"/>
          </p:nvPr>
        </p:nvSpPr>
        <p:spPr>
          <a:xfrm>
            <a:off x="3482236" y="897731"/>
            <a:ext cx="3079786" cy="3618235"/>
          </a:xfrm>
        </p:spPr>
        <p:txBody>
          <a:bodyPr/>
          <a:lstStyle>
            <a:lvl1pPr marL="171450" indent="-171450">
              <a:buFont typeface="Wingdings" panose="05000000000000000000" pitchFamily="2" charset="2"/>
              <a:buChar char="§"/>
              <a:defRPr>
                <a:solidFill>
                  <a:schemeClr val="bg1">
                    <a:lumMod val="50000"/>
                  </a:schemeClr>
                </a:solidFill>
              </a:defRPr>
            </a:lvl1pPr>
            <a:lvl2pPr marL="514350" indent="-171450">
              <a:buSzPct val="50000"/>
              <a:buFont typeface="Wingdings" panose="05000000000000000000" pitchFamily="2" charset="2"/>
              <a:buChar char="o"/>
              <a:defRPr>
                <a:solidFill>
                  <a:schemeClr val="bg1">
                    <a:lumMod val="50000"/>
                  </a:schemeClr>
                </a:solidFill>
              </a:defRPr>
            </a:lvl2pPr>
            <a:lvl3pPr marL="857250" indent="-171450">
              <a:buSzPct val="50000"/>
              <a:buFont typeface="Wingdings" panose="05000000000000000000" pitchFamily="2" charset="2"/>
              <a:buChar char="o"/>
              <a:defRPr>
                <a:solidFill>
                  <a:schemeClr val="bg1">
                    <a:lumMod val="50000"/>
                  </a:schemeClr>
                </a:solidFill>
              </a:defRPr>
            </a:lvl3pPr>
            <a:lvl4pPr marL="1200150" indent="-171450">
              <a:buSzPct val="50000"/>
              <a:buFont typeface="Wingdings" panose="05000000000000000000" pitchFamily="2" charset="2"/>
              <a:buChar char="o"/>
              <a:defRPr>
                <a:solidFill>
                  <a:schemeClr val="bg1">
                    <a:lumMod val="50000"/>
                  </a:schemeClr>
                </a:solidFill>
              </a:defRPr>
            </a:lvl4pPr>
            <a:lvl5pPr marL="1543050" indent="-171450">
              <a:buSzPct val="50000"/>
              <a:buFont typeface="Wingdings" panose="05000000000000000000" pitchFamily="2" charset="2"/>
              <a:buChar char="o"/>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Rectangle 5"/>
          <p:cNvSpPr>
            <a:spLocks noGrp="1" noChangeArrowheads="1"/>
          </p:cNvSpPr>
          <p:nvPr>
            <p:ph type="sldNum" sz="quarter" idx="10"/>
          </p:nvPr>
        </p:nvSpPr>
        <p:spPr>
          <a:ln/>
        </p:spPr>
        <p:txBody>
          <a:bodyPr/>
          <a:lstStyle>
            <a:lvl1pPr>
              <a:defRPr>
                <a:solidFill>
                  <a:schemeClr val="bg1"/>
                </a:solidFill>
              </a:defRPr>
            </a:lvl1pPr>
          </a:lstStyle>
          <a:p>
            <a:pPr fontAlgn="base">
              <a:spcBef>
                <a:spcPct val="0"/>
              </a:spcBef>
              <a:spcAft>
                <a:spcPct val="0"/>
              </a:spcAft>
            </a:pPr>
            <a:fld id="{AE42ACCF-8CAF-4376-9D2C-B01FE328CA02}" type="slidenum">
              <a:rPr lang="en-GB" smtClean="0"/>
              <a:pPr fontAlgn="base">
                <a:spcBef>
                  <a:spcPct val="0"/>
                </a:spcBef>
                <a:spcAft>
                  <a:spcPct val="0"/>
                </a:spcAft>
              </a:pPr>
              <a:t>‹#›</a:t>
            </a:fld>
            <a:endParaRPr lang="en-GB" dirty="0"/>
          </a:p>
        </p:txBody>
      </p:sp>
      <p:sp>
        <p:nvSpPr>
          <p:cNvPr id="8" name="Title 2"/>
          <p:cNvSpPr>
            <a:spLocks noGrp="1"/>
          </p:cNvSpPr>
          <p:nvPr>
            <p:ph type="title"/>
          </p:nvPr>
        </p:nvSpPr>
        <p:spPr>
          <a:xfrm>
            <a:off x="285751" y="341315"/>
            <a:ext cx="6276272" cy="495383"/>
          </a:xfrm>
          <a:prstGeom prst="rect">
            <a:avLst/>
          </a:prstGeom>
        </p:spPr>
        <p:txBody>
          <a:bodyPr lIns="0" tIns="0" rIns="0" bIns="0" anchor="ctr"/>
          <a:lstStyle>
            <a:lvl1pPr algn="l">
              <a:defRPr sz="2700">
                <a:solidFill>
                  <a:schemeClr val="accent1"/>
                </a:solidFill>
              </a:defRPr>
            </a:lvl1pPr>
          </a:lstStyle>
          <a:p>
            <a:r>
              <a:rPr lang="en-US" smtClean="0"/>
              <a:t>Click to edit Master title style</a:t>
            </a:r>
            <a:endParaRPr lang="en-US" dirty="0"/>
          </a:p>
        </p:txBody>
      </p:sp>
      <p:cxnSp>
        <p:nvCxnSpPr>
          <p:cNvPr id="9" name="Straight Connector 8"/>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55123" y="209550"/>
            <a:ext cx="0" cy="12954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86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5752" y="1131590"/>
            <a:ext cx="6276270" cy="3501133"/>
          </a:xfrm>
          <a:prstGeom prst="rect">
            <a:avLst/>
          </a:prstGeom>
        </p:spPr>
        <p:txBody>
          <a:bodyPr vert="horz" lIns="91440" tIns="45720" rIns="91440" bIns="45720" rtlCol="0">
            <a:normAutofit/>
          </a:bodyPr>
          <a:lstStyle/>
          <a:p>
            <a:pPr lvl="0"/>
            <a:r>
              <a:rPr lang="en-US" dirty="0" smtClean="0"/>
              <a:t>Edit </a:t>
            </a:r>
            <a:r>
              <a:rPr lang="en-US" dirty="0"/>
              <a:t>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p:nvPicPr>
        <p:blipFill>
          <a:blip r:embed="rId28"/>
          <a:stretch>
            <a:fillRect/>
          </a:stretch>
        </p:blipFill>
        <p:spPr>
          <a:xfrm>
            <a:off x="6679702" y="4476750"/>
            <a:ext cx="251706" cy="458428"/>
          </a:xfrm>
          <a:prstGeom prst="rect">
            <a:avLst/>
          </a:prstGeom>
        </p:spPr>
      </p:pic>
      <p:sp>
        <p:nvSpPr>
          <p:cNvPr id="12"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13" name="Text Box 4"/>
          <p:cNvSpPr txBox="1">
            <a:spLocks noChangeArrowheads="1"/>
          </p:cNvSpPr>
          <p:nvPr/>
        </p:nvSpPr>
        <p:spPr bwMode="auto">
          <a:xfrm>
            <a:off x="3517720" y="4810358"/>
            <a:ext cx="286429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003897"/>
                </a:solidFill>
                <a:latin typeface="Arial" charset="0"/>
              </a:defRPr>
            </a:lvl1pPr>
            <a:lvl2pPr marL="742950" indent="-285750" eaLnBrk="0" hangingPunct="0">
              <a:defRPr sz="2400" b="1">
                <a:solidFill>
                  <a:srgbClr val="003897"/>
                </a:solidFill>
                <a:latin typeface="Arial" charset="0"/>
              </a:defRPr>
            </a:lvl2pPr>
            <a:lvl3pPr marL="1143000" indent="-228600" eaLnBrk="0" hangingPunct="0">
              <a:defRPr sz="2400" b="1">
                <a:solidFill>
                  <a:srgbClr val="003897"/>
                </a:solidFill>
                <a:latin typeface="Arial" charset="0"/>
              </a:defRPr>
            </a:lvl3pPr>
            <a:lvl4pPr marL="1600200" indent="-228600" eaLnBrk="0" hangingPunct="0">
              <a:defRPr sz="2400" b="1">
                <a:solidFill>
                  <a:srgbClr val="003897"/>
                </a:solidFill>
                <a:latin typeface="Arial" charset="0"/>
              </a:defRPr>
            </a:lvl4pPr>
            <a:lvl5pPr marL="2057400" indent="-228600" eaLnBrk="0" hangingPunct="0">
              <a:defRPr sz="2400" b="1">
                <a:solidFill>
                  <a:srgbClr val="003897"/>
                </a:solidFill>
                <a:latin typeface="Arial" charset="0"/>
              </a:defRPr>
            </a:lvl5pPr>
            <a:lvl6pPr marL="2514600" indent="-228600" eaLnBrk="0" fontAlgn="base" hangingPunct="0">
              <a:spcBef>
                <a:spcPct val="0"/>
              </a:spcBef>
              <a:spcAft>
                <a:spcPct val="0"/>
              </a:spcAft>
              <a:defRPr sz="2400" b="1">
                <a:solidFill>
                  <a:srgbClr val="003897"/>
                </a:solidFill>
                <a:latin typeface="Arial" charset="0"/>
              </a:defRPr>
            </a:lvl6pPr>
            <a:lvl7pPr marL="2971800" indent="-228600" eaLnBrk="0" fontAlgn="base" hangingPunct="0">
              <a:spcBef>
                <a:spcPct val="0"/>
              </a:spcBef>
              <a:spcAft>
                <a:spcPct val="0"/>
              </a:spcAft>
              <a:defRPr sz="2400" b="1">
                <a:solidFill>
                  <a:srgbClr val="003897"/>
                </a:solidFill>
                <a:latin typeface="Arial" charset="0"/>
              </a:defRPr>
            </a:lvl7pPr>
            <a:lvl8pPr marL="3429000" indent="-228600" eaLnBrk="0" fontAlgn="base" hangingPunct="0">
              <a:spcBef>
                <a:spcPct val="0"/>
              </a:spcBef>
              <a:spcAft>
                <a:spcPct val="0"/>
              </a:spcAft>
              <a:defRPr sz="2400" b="1">
                <a:solidFill>
                  <a:srgbClr val="003897"/>
                </a:solidFill>
                <a:latin typeface="Arial" charset="0"/>
              </a:defRPr>
            </a:lvl8pPr>
            <a:lvl9pPr marL="3886200" indent="-228600" eaLnBrk="0" fontAlgn="base" hangingPunct="0">
              <a:spcBef>
                <a:spcPct val="0"/>
              </a:spcBef>
              <a:spcAft>
                <a:spcPct val="0"/>
              </a:spcAft>
              <a:defRPr sz="2400" b="1">
                <a:solidFill>
                  <a:srgbClr val="003897"/>
                </a:solidFill>
                <a:latin typeface="Arial" charset="0"/>
              </a:defRPr>
            </a:lvl9pPr>
          </a:lstStyle>
          <a:p>
            <a:pPr algn="r">
              <a:defRPr/>
            </a:pPr>
            <a:r>
              <a:rPr lang="en-GB" sz="700" b="0" dirty="0">
                <a:solidFill>
                  <a:schemeClr val="accent4"/>
                </a:solidFill>
                <a:latin typeface="+mj-lt"/>
              </a:rPr>
              <a:t>Copyright © TWI Ltd </a:t>
            </a:r>
            <a:r>
              <a:rPr lang="en-GB" sz="700" b="0" dirty="0" smtClean="0">
                <a:solidFill>
                  <a:schemeClr val="accent4"/>
                </a:solidFill>
                <a:latin typeface="+mj-lt"/>
              </a:rPr>
              <a:t>2021</a:t>
            </a:r>
            <a:endParaRPr lang="en-GB" sz="700" b="0" dirty="0">
              <a:solidFill>
                <a:schemeClr val="accent4"/>
              </a:solidFill>
              <a:latin typeface="+mj-lt"/>
            </a:endParaRPr>
          </a:p>
        </p:txBody>
      </p:sp>
      <p:pic>
        <p:nvPicPr>
          <p:cNvPr id="8" name="Picture 7"/>
          <p:cNvPicPr>
            <a:picLocks noChangeAspect="1"/>
          </p:cNvPicPr>
          <p:nvPr/>
        </p:nvPicPr>
        <p:blipFill>
          <a:blip r:embed="rId28"/>
          <a:stretch>
            <a:fillRect/>
          </a:stretch>
        </p:blipFill>
        <p:spPr>
          <a:xfrm>
            <a:off x="6679702" y="4476750"/>
            <a:ext cx="251706" cy="458428"/>
          </a:xfrm>
          <a:prstGeom prst="rect">
            <a:avLst/>
          </a:prstGeom>
        </p:spPr>
      </p:pic>
      <p:sp>
        <p:nvSpPr>
          <p:cNvPr id="9" name="Slide Number Placeholder 5"/>
          <p:cNvSpPr txBox="1">
            <a:spLocks/>
          </p:cNvSpPr>
          <p:nvPr/>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pic>
        <p:nvPicPr>
          <p:cNvPr id="14" name="Picture 13"/>
          <p:cNvPicPr>
            <a:picLocks noChangeAspect="1"/>
          </p:cNvPicPr>
          <p:nvPr userDrawn="1"/>
        </p:nvPicPr>
        <p:blipFill>
          <a:blip r:embed="rId28"/>
          <a:stretch>
            <a:fillRect/>
          </a:stretch>
        </p:blipFill>
        <p:spPr>
          <a:xfrm>
            <a:off x="6679702" y="4476750"/>
            <a:ext cx="251706" cy="458428"/>
          </a:xfrm>
          <a:prstGeom prst="rect">
            <a:avLst/>
          </a:prstGeom>
        </p:spPr>
      </p:pic>
      <p:sp>
        <p:nvSpPr>
          <p:cNvPr id="15" name="Slide Number Placeholder 5"/>
          <p:cNvSpPr txBox="1">
            <a:spLocks/>
          </p:cNvSpPr>
          <p:nvPr userDrawn="1"/>
        </p:nvSpPr>
        <p:spPr>
          <a:xfrm>
            <a:off x="6479763" y="4569042"/>
            <a:ext cx="442913" cy="273844"/>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ABC0981-5A50-4FDD-BA6F-E45FE54427F4}" type="slidenum">
              <a:rPr lang="en-GB" smtClean="0"/>
              <a:pPr/>
              <a:t>‹#›</a:t>
            </a:fld>
            <a:endParaRPr lang="en-GB" dirty="0"/>
          </a:p>
        </p:txBody>
      </p:sp>
      <p:sp>
        <p:nvSpPr>
          <p:cNvPr id="18" name="Title Placeholder 1"/>
          <p:cNvSpPr>
            <a:spLocks noGrp="1"/>
          </p:cNvSpPr>
          <p:nvPr>
            <p:ph type="title"/>
          </p:nvPr>
        </p:nvSpPr>
        <p:spPr>
          <a:xfrm>
            <a:off x="285752" y="273846"/>
            <a:ext cx="6276270" cy="64758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958483399"/>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5" r:id="rId15"/>
    <p:sldLayoutId id="2147484336" r:id="rId16"/>
    <p:sldLayoutId id="2147484337" r:id="rId17"/>
    <p:sldLayoutId id="2147484338" r:id="rId18"/>
    <p:sldLayoutId id="2147484379" r:id="rId19"/>
    <p:sldLayoutId id="2147484380" r:id="rId20"/>
    <p:sldLayoutId id="2147484381" r:id="rId21"/>
    <p:sldLayoutId id="2147484382" r:id="rId22"/>
    <p:sldLayoutId id="2147484383" r:id="rId23"/>
    <p:sldLayoutId id="2147484386" r:id="rId24"/>
    <p:sldLayoutId id="2147484385" r:id="rId25"/>
    <p:sldLayoutId id="2147484384" r:id="rId26"/>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2700" kern="1200">
          <a:solidFill>
            <a:srgbClr val="0058A2"/>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panose="05000000000000000000" pitchFamily="2" charset="2"/>
        <a:buChar char="§"/>
        <a:defRPr sz="2100" kern="1200">
          <a:solidFill>
            <a:schemeClr val="bg1">
              <a:lumMod val="50000"/>
            </a:schemeClr>
          </a:solidFill>
          <a:latin typeface="+mn-lt"/>
          <a:ea typeface="+mn-ea"/>
          <a:cs typeface="+mn-cs"/>
        </a:defRPr>
      </a:lvl1pPr>
      <a:lvl2pPr marL="514350" indent="-171450" algn="l" defTabSz="685800" rtl="0" eaLnBrk="1" latinLnBrk="0" hangingPunct="1">
        <a:lnSpc>
          <a:spcPct val="90000"/>
        </a:lnSpc>
        <a:spcBef>
          <a:spcPts val="375"/>
        </a:spcBef>
        <a:buClr>
          <a:srgbClr val="7F7F7F"/>
        </a:buClr>
        <a:buSzPct val="50000"/>
        <a:buFont typeface="Wingdings" panose="05000000000000000000" pitchFamily="2" charset="2"/>
        <a:buChar char="o"/>
        <a:defRPr sz="1800" kern="1200">
          <a:solidFill>
            <a:schemeClr val="bg1">
              <a:lumMod val="50000"/>
            </a:schemeClr>
          </a:solidFill>
          <a:latin typeface="+mn-lt"/>
          <a:ea typeface="+mn-ea"/>
          <a:cs typeface="+mn-cs"/>
        </a:defRPr>
      </a:lvl2pPr>
      <a:lvl3pPr marL="857250" indent="-171450" algn="l" defTabSz="685800" rtl="0" eaLnBrk="1" latinLnBrk="0" hangingPunct="1">
        <a:lnSpc>
          <a:spcPct val="90000"/>
        </a:lnSpc>
        <a:spcBef>
          <a:spcPts val="375"/>
        </a:spcBef>
        <a:buClr>
          <a:srgbClr val="7F7F7F"/>
        </a:buClr>
        <a:buSzPct val="50000"/>
        <a:buFont typeface="Wingdings" panose="05000000000000000000" pitchFamily="2" charset="2"/>
        <a:buChar char="o"/>
        <a:defRPr sz="1500" kern="1200">
          <a:solidFill>
            <a:schemeClr val="bg1">
              <a:lumMod val="50000"/>
            </a:schemeClr>
          </a:solidFill>
          <a:latin typeface="+mn-lt"/>
          <a:ea typeface="+mn-ea"/>
          <a:cs typeface="+mn-cs"/>
        </a:defRPr>
      </a:lvl3pPr>
      <a:lvl4pPr marL="1200150" indent="-171450" algn="l" defTabSz="685800" rtl="0" eaLnBrk="1" latinLnBrk="0" hangingPunct="1">
        <a:lnSpc>
          <a:spcPct val="90000"/>
        </a:lnSpc>
        <a:spcBef>
          <a:spcPts val="375"/>
        </a:spcBef>
        <a:buClr>
          <a:srgbClr val="7F7F7F"/>
        </a:buClr>
        <a:buSzPct val="50000"/>
        <a:buFont typeface="Wingdings" panose="05000000000000000000" pitchFamily="2" charset="2"/>
        <a:buChar char="o"/>
        <a:defRPr sz="1350" kern="1200">
          <a:solidFill>
            <a:schemeClr val="bg1">
              <a:lumMod val="50000"/>
            </a:schemeClr>
          </a:solidFill>
          <a:latin typeface="+mn-lt"/>
          <a:ea typeface="+mn-ea"/>
          <a:cs typeface="+mn-cs"/>
        </a:defRPr>
      </a:lvl4pPr>
      <a:lvl5pPr marL="1543050" indent="-171450" algn="l" defTabSz="685800" rtl="0" eaLnBrk="1" latinLnBrk="0" hangingPunct="1">
        <a:lnSpc>
          <a:spcPct val="90000"/>
        </a:lnSpc>
        <a:spcBef>
          <a:spcPts val="375"/>
        </a:spcBef>
        <a:buClr>
          <a:srgbClr val="7F7F7F"/>
        </a:buClr>
        <a:buSzPct val="50000"/>
        <a:buFont typeface="Wingdings" panose="05000000000000000000" pitchFamily="2" charset="2"/>
        <a:buChar char="o"/>
        <a:defRPr sz="1350" kern="1200">
          <a:solidFill>
            <a:schemeClr val="bg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20.tiff"/><Relationship Id="rId7"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5.png"/><Relationship Id="rId7"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tiff"/><Relationship Id="rId5" Type="http://schemas.openxmlformats.org/officeDocument/2006/relationships/image" Target="../media/image26.png"/><Relationship Id="rId10" Type="http://schemas.openxmlformats.org/officeDocument/2006/relationships/image" Target="../media/image31.tif"/><Relationship Id="rId4" Type="http://schemas.microsoft.com/office/2007/relationships/hdphoto" Target="../media/hdphoto2.wdp"/><Relationship Id="rId9" Type="http://schemas.openxmlformats.org/officeDocument/2006/relationships/image" Target="../media/image30.tif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5.tif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3" Type="http://schemas.openxmlformats.org/officeDocument/2006/relationships/image" Target="../media/image41.png"/><Relationship Id="rId18" Type="http://schemas.microsoft.com/office/2007/relationships/hdphoto" Target="../media/hdphoto10.wdp"/><Relationship Id="rId26" Type="http://schemas.microsoft.com/office/2007/relationships/hdphoto" Target="../media/hdphoto14.wdp"/><Relationship Id="rId39" Type="http://schemas.openxmlformats.org/officeDocument/2006/relationships/image" Target="../media/image54.png"/><Relationship Id="rId21" Type="http://schemas.openxmlformats.org/officeDocument/2006/relationships/image" Target="../media/image45.png"/><Relationship Id="rId34" Type="http://schemas.microsoft.com/office/2007/relationships/hdphoto" Target="../media/hdphoto18.wdp"/><Relationship Id="rId42" Type="http://schemas.microsoft.com/office/2007/relationships/hdphoto" Target="../media/hdphoto22.wdp"/><Relationship Id="rId47" Type="http://schemas.openxmlformats.org/officeDocument/2006/relationships/image" Target="../media/image58.png"/><Relationship Id="rId50" Type="http://schemas.microsoft.com/office/2007/relationships/hdphoto" Target="../media/hdphoto26.wdp"/><Relationship Id="rId55" Type="http://schemas.openxmlformats.org/officeDocument/2006/relationships/image" Target="../media/image62.png"/><Relationship Id="rId7" Type="http://schemas.openxmlformats.org/officeDocument/2006/relationships/image" Target="../media/image38.png"/><Relationship Id="rId12" Type="http://schemas.microsoft.com/office/2007/relationships/hdphoto" Target="../media/hdphoto7.wdp"/><Relationship Id="rId17" Type="http://schemas.openxmlformats.org/officeDocument/2006/relationships/image" Target="../media/image43.png"/><Relationship Id="rId25" Type="http://schemas.openxmlformats.org/officeDocument/2006/relationships/image" Target="../media/image47.png"/><Relationship Id="rId33" Type="http://schemas.openxmlformats.org/officeDocument/2006/relationships/image" Target="../media/image51.png"/><Relationship Id="rId38" Type="http://schemas.microsoft.com/office/2007/relationships/hdphoto" Target="../media/hdphoto20.wdp"/><Relationship Id="rId46" Type="http://schemas.microsoft.com/office/2007/relationships/hdphoto" Target="../media/hdphoto24.wdp"/><Relationship Id="rId2" Type="http://schemas.openxmlformats.org/officeDocument/2006/relationships/notesSlide" Target="../notesSlides/notesSlide14.xml"/><Relationship Id="rId16" Type="http://schemas.microsoft.com/office/2007/relationships/hdphoto" Target="../media/hdphoto9.wdp"/><Relationship Id="rId20" Type="http://schemas.microsoft.com/office/2007/relationships/hdphoto" Target="../media/hdphoto11.wdp"/><Relationship Id="rId29" Type="http://schemas.openxmlformats.org/officeDocument/2006/relationships/image" Target="../media/image49.png"/><Relationship Id="rId41" Type="http://schemas.openxmlformats.org/officeDocument/2006/relationships/image" Target="../media/image55.png"/><Relationship Id="rId54" Type="http://schemas.microsoft.com/office/2007/relationships/hdphoto" Target="../media/hdphoto28.wdp"/><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40.png"/><Relationship Id="rId24" Type="http://schemas.microsoft.com/office/2007/relationships/hdphoto" Target="../media/hdphoto13.wdp"/><Relationship Id="rId32" Type="http://schemas.microsoft.com/office/2007/relationships/hdphoto" Target="../media/hdphoto17.wdp"/><Relationship Id="rId37" Type="http://schemas.openxmlformats.org/officeDocument/2006/relationships/image" Target="../media/image53.png"/><Relationship Id="rId40" Type="http://schemas.microsoft.com/office/2007/relationships/hdphoto" Target="../media/hdphoto21.wdp"/><Relationship Id="rId45" Type="http://schemas.openxmlformats.org/officeDocument/2006/relationships/image" Target="../media/image57.png"/><Relationship Id="rId53" Type="http://schemas.openxmlformats.org/officeDocument/2006/relationships/image" Target="../media/image61.png"/><Relationship Id="rId58" Type="http://schemas.microsoft.com/office/2007/relationships/hdphoto" Target="../media/hdphoto30.wdp"/><Relationship Id="rId5" Type="http://schemas.openxmlformats.org/officeDocument/2006/relationships/image" Target="../media/image37.png"/><Relationship Id="rId15" Type="http://schemas.openxmlformats.org/officeDocument/2006/relationships/image" Target="../media/image42.png"/><Relationship Id="rId23" Type="http://schemas.openxmlformats.org/officeDocument/2006/relationships/image" Target="../media/image46.png"/><Relationship Id="rId28" Type="http://schemas.microsoft.com/office/2007/relationships/hdphoto" Target="../media/hdphoto15.wdp"/><Relationship Id="rId36" Type="http://schemas.microsoft.com/office/2007/relationships/hdphoto" Target="../media/hdphoto19.wdp"/><Relationship Id="rId49" Type="http://schemas.openxmlformats.org/officeDocument/2006/relationships/image" Target="../media/image59.png"/><Relationship Id="rId57" Type="http://schemas.openxmlformats.org/officeDocument/2006/relationships/image" Target="../media/image63.png"/><Relationship Id="rId10" Type="http://schemas.microsoft.com/office/2007/relationships/hdphoto" Target="../media/hdphoto6.wdp"/><Relationship Id="rId19" Type="http://schemas.openxmlformats.org/officeDocument/2006/relationships/image" Target="../media/image44.png"/><Relationship Id="rId31" Type="http://schemas.openxmlformats.org/officeDocument/2006/relationships/image" Target="../media/image50.png"/><Relationship Id="rId44" Type="http://schemas.microsoft.com/office/2007/relationships/hdphoto" Target="../media/hdphoto23.wdp"/><Relationship Id="rId52" Type="http://schemas.microsoft.com/office/2007/relationships/hdphoto" Target="../media/hdphoto27.wdp"/><Relationship Id="rId4" Type="http://schemas.microsoft.com/office/2007/relationships/hdphoto" Target="../media/hdphoto3.wdp"/><Relationship Id="rId9" Type="http://schemas.openxmlformats.org/officeDocument/2006/relationships/image" Target="../media/image39.png"/><Relationship Id="rId14" Type="http://schemas.microsoft.com/office/2007/relationships/hdphoto" Target="../media/hdphoto8.wdp"/><Relationship Id="rId22" Type="http://schemas.microsoft.com/office/2007/relationships/hdphoto" Target="../media/hdphoto12.wdp"/><Relationship Id="rId27" Type="http://schemas.openxmlformats.org/officeDocument/2006/relationships/image" Target="../media/image48.png"/><Relationship Id="rId30" Type="http://schemas.microsoft.com/office/2007/relationships/hdphoto" Target="../media/hdphoto16.wdp"/><Relationship Id="rId35" Type="http://schemas.openxmlformats.org/officeDocument/2006/relationships/image" Target="../media/image52.png"/><Relationship Id="rId43" Type="http://schemas.openxmlformats.org/officeDocument/2006/relationships/image" Target="../media/image56.png"/><Relationship Id="rId48" Type="http://schemas.microsoft.com/office/2007/relationships/hdphoto" Target="../media/hdphoto25.wdp"/><Relationship Id="rId56" Type="http://schemas.microsoft.com/office/2007/relationships/hdphoto" Target="../media/hdphoto29.wdp"/><Relationship Id="rId8" Type="http://schemas.microsoft.com/office/2007/relationships/hdphoto" Target="../media/hdphoto5.wdp"/><Relationship Id="rId51" Type="http://schemas.openxmlformats.org/officeDocument/2006/relationships/image" Target="../media/image60.png"/><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7.tif"/><Relationship Id="rId5" Type="http://schemas.openxmlformats.org/officeDocument/2006/relationships/image" Target="../media/image66.tiff"/><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5.tiff"/></Relationships>
</file>

<file path=ppt/slides/_rels/slide22.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8.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JP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94.tiff"/></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8.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945" t="15984" r="17927"/>
          <a:stretch/>
        </p:blipFill>
        <p:spPr/>
      </p:pic>
      <p:sp>
        <p:nvSpPr>
          <p:cNvPr id="5" name="Title 4"/>
          <p:cNvSpPr>
            <a:spLocks noGrp="1"/>
          </p:cNvSpPr>
          <p:nvPr>
            <p:ph type="ctrTitle"/>
          </p:nvPr>
        </p:nvSpPr>
        <p:spPr>
          <a:xfrm>
            <a:off x="4365104" y="3363838"/>
            <a:ext cx="2057400" cy="776287"/>
          </a:xfrm>
        </p:spPr>
        <p:txBody>
          <a:bodyPr/>
          <a:lstStyle/>
          <a:p>
            <a:r>
              <a:rPr lang="en-GB" sz="1800" dirty="0"/>
              <a:t>Powder Metallurgy Based Materials for High Wear Resistance, High Hardness and High Temperature</a:t>
            </a:r>
          </a:p>
        </p:txBody>
      </p:sp>
      <p:sp>
        <p:nvSpPr>
          <p:cNvPr id="6" name="Subtitle 5"/>
          <p:cNvSpPr>
            <a:spLocks noGrp="1"/>
          </p:cNvSpPr>
          <p:nvPr>
            <p:ph type="subTitle" idx="1"/>
          </p:nvPr>
        </p:nvSpPr>
        <p:spPr>
          <a:xfrm>
            <a:off x="3645024" y="4324350"/>
            <a:ext cx="2880320" cy="479648"/>
          </a:xfrm>
        </p:spPr>
        <p:txBody>
          <a:bodyPr>
            <a:noAutofit/>
          </a:bodyPr>
          <a:lstStyle/>
          <a:p>
            <a:r>
              <a:rPr lang="en-GB" sz="1800" b="1" dirty="0" smtClean="0">
                <a:latin typeface="Calibri Light" panose="020F0302020204030204" pitchFamily="34" charset="0"/>
              </a:rPr>
              <a:t>Raja Khan</a:t>
            </a:r>
            <a:r>
              <a:rPr lang="en-GB" sz="1800" dirty="0" smtClean="0">
                <a:latin typeface="Calibri Light" panose="020F0302020204030204" pitchFamily="34" charset="0"/>
              </a:rPr>
              <a:t>, Alessandro </a:t>
            </a:r>
            <a:r>
              <a:rPr lang="en-GB" sz="1800" dirty="0" err="1" smtClean="0">
                <a:latin typeface="Calibri Light" panose="020F0302020204030204" pitchFamily="34" charset="0"/>
              </a:rPr>
              <a:t>Sergi</a:t>
            </a:r>
            <a:r>
              <a:rPr lang="en-GB" sz="1800" dirty="0" smtClean="0">
                <a:latin typeface="Calibri Light" panose="020F0302020204030204" pitchFamily="34" charset="0"/>
              </a:rPr>
              <a:t> </a:t>
            </a:r>
          </a:p>
        </p:txBody>
      </p:sp>
    </p:spTree>
    <p:extLst>
      <p:ext uri="{BB962C8B-B14F-4D97-AF65-F5344CB8AC3E}">
        <p14:creationId xmlns:p14="http://schemas.microsoft.com/office/powerpoint/2010/main" val="2141380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Nb Experimental Procedure</a:t>
            </a:r>
            <a:endParaRPr lang="en-GB" dirty="0"/>
          </a:p>
        </p:txBody>
      </p:sp>
      <p:sp>
        <p:nvSpPr>
          <p:cNvPr id="129" name="TextBox 128"/>
          <p:cNvSpPr txBox="1"/>
          <p:nvPr/>
        </p:nvSpPr>
        <p:spPr>
          <a:xfrm>
            <a:off x="279153" y="1339483"/>
            <a:ext cx="3467322" cy="1600438"/>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b="1" u="sng" dirty="0" smtClean="0">
                <a:latin typeface="+mj-lt"/>
              </a:rPr>
              <a:t>Nb base Powders</a:t>
            </a:r>
            <a:endParaRPr lang="en-GB" b="1" dirty="0" smtClean="0">
              <a:latin typeface="+mj-lt"/>
            </a:endParaRPr>
          </a:p>
          <a:p>
            <a:pPr marL="87313" indent="-87313">
              <a:buSzPct val="100000"/>
              <a:buFontTx/>
              <a:buChar char="-"/>
            </a:pPr>
            <a:r>
              <a:rPr lang="en-GB" sz="1600" b="1" dirty="0" smtClean="0">
                <a:latin typeface="+mj-lt"/>
              </a:rPr>
              <a:t>Nb fine (&lt;44µm) </a:t>
            </a:r>
          </a:p>
          <a:p>
            <a:pPr marL="87313" indent="-87313">
              <a:buSzPct val="100000"/>
              <a:buFontTx/>
              <a:buChar char="-"/>
            </a:pPr>
            <a:r>
              <a:rPr lang="en-GB" sz="1600" b="1" dirty="0" smtClean="0">
                <a:latin typeface="+mj-lt"/>
              </a:rPr>
              <a:t>Nb mid range (15-100µm)</a:t>
            </a:r>
          </a:p>
          <a:p>
            <a:pPr marL="87313" indent="-87313">
              <a:buSzPct val="100000"/>
              <a:buFontTx/>
              <a:buChar char="-"/>
            </a:pPr>
            <a:r>
              <a:rPr lang="en-GB" sz="1600" b="1" dirty="0" smtClean="0">
                <a:latin typeface="+mj-lt"/>
              </a:rPr>
              <a:t>Nb coarse (&lt;250µm)</a:t>
            </a:r>
          </a:p>
          <a:p>
            <a:pPr marL="87313" indent="-87313">
              <a:buSzPct val="100000"/>
              <a:buFontTx/>
              <a:buChar char="-"/>
            </a:pPr>
            <a:r>
              <a:rPr lang="en-GB" sz="1600" b="1" dirty="0" smtClean="0">
                <a:latin typeface="+mj-lt"/>
              </a:rPr>
              <a:t>Nb-5v.%SiC (&lt;50µm Nb</a:t>
            </a:r>
            <a:r>
              <a:rPr lang="en-GB" sz="1600" b="1" dirty="0">
                <a:latin typeface="+mj-lt"/>
              </a:rPr>
              <a:t> </a:t>
            </a:r>
            <a:r>
              <a:rPr lang="en-GB" sz="1600" b="1" dirty="0" smtClean="0">
                <a:latin typeface="+mj-lt"/>
              </a:rPr>
              <a:t>in &lt;5</a:t>
            </a:r>
            <a:r>
              <a:rPr lang="en-GB" sz="1600" b="1" dirty="0">
                <a:latin typeface="+mj-lt"/>
              </a:rPr>
              <a:t>µ</a:t>
            </a:r>
            <a:r>
              <a:rPr lang="en-GB" sz="1600" b="1" dirty="0" smtClean="0">
                <a:latin typeface="+mj-lt"/>
              </a:rPr>
              <a:t>m </a:t>
            </a:r>
            <a:r>
              <a:rPr lang="en-GB" sz="1600" b="1" dirty="0" err="1" smtClean="0">
                <a:latin typeface="+mj-lt"/>
              </a:rPr>
              <a:t>SiC</a:t>
            </a:r>
            <a:r>
              <a:rPr lang="en-GB" sz="1600" b="1" dirty="0" smtClean="0">
                <a:latin typeface="+mj-lt"/>
              </a:rPr>
              <a:t>)</a:t>
            </a:r>
          </a:p>
          <a:p>
            <a:pPr marL="87313" indent="-87313">
              <a:buSzPct val="100000"/>
              <a:buFontTx/>
              <a:buChar char="-"/>
            </a:pPr>
            <a:r>
              <a:rPr lang="en-GB" sz="1600" b="1" dirty="0" smtClean="0">
                <a:latin typeface="+mj-lt"/>
              </a:rPr>
              <a:t>Nb-5v.%Si</a:t>
            </a:r>
            <a:r>
              <a:rPr lang="en-GB" sz="1600" b="1" baseline="-25000" dirty="0" smtClean="0">
                <a:latin typeface="+mj-lt"/>
              </a:rPr>
              <a:t>3</a:t>
            </a:r>
            <a:r>
              <a:rPr lang="en-GB" sz="1600" b="1" dirty="0" smtClean="0">
                <a:latin typeface="+mj-lt"/>
              </a:rPr>
              <a:t>N</a:t>
            </a:r>
            <a:r>
              <a:rPr lang="en-GB" sz="1600" b="1" baseline="-25000" dirty="0" smtClean="0">
                <a:latin typeface="+mj-lt"/>
              </a:rPr>
              <a:t>4</a:t>
            </a:r>
            <a:r>
              <a:rPr lang="en-GB" sz="1600" b="1" dirty="0" smtClean="0">
                <a:latin typeface="+mj-lt"/>
              </a:rPr>
              <a:t> </a:t>
            </a:r>
            <a:r>
              <a:rPr lang="en-GB" sz="1600" b="1" dirty="0">
                <a:latin typeface="+mj-lt"/>
              </a:rPr>
              <a:t>(&lt;50µm Nb in &lt;5µm </a:t>
            </a:r>
            <a:r>
              <a:rPr lang="en-GB" sz="1600" b="1" dirty="0" err="1">
                <a:latin typeface="+mj-lt"/>
              </a:rPr>
              <a:t>SiC</a:t>
            </a:r>
            <a:r>
              <a:rPr lang="en-GB" sz="1600" b="1" dirty="0">
                <a:latin typeface="+mj-lt"/>
              </a:rPr>
              <a:t>)</a:t>
            </a:r>
          </a:p>
        </p:txBody>
      </p:sp>
      <p:cxnSp>
        <p:nvCxnSpPr>
          <p:cNvPr id="131" name="Straight Arrow Connector 130"/>
          <p:cNvCxnSpPr/>
          <p:nvPr/>
        </p:nvCxnSpPr>
        <p:spPr>
          <a:xfrm>
            <a:off x="3753072" y="2139702"/>
            <a:ext cx="324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4070511" y="1955036"/>
            <a:ext cx="2411349"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Powder Characterisation</a:t>
            </a:r>
            <a:endParaRPr lang="en-GB" b="1" dirty="0">
              <a:latin typeface="+mj-lt"/>
            </a:endParaRPr>
          </a:p>
        </p:txBody>
      </p:sp>
      <p:cxnSp>
        <p:nvCxnSpPr>
          <p:cNvPr id="136" name="Elbow Connector 135"/>
          <p:cNvCxnSpPr>
            <a:stCxn id="133" idx="3"/>
            <a:endCxn id="140" idx="3"/>
          </p:cNvCxnSpPr>
          <p:nvPr/>
        </p:nvCxnSpPr>
        <p:spPr>
          <a:xfrm flipH="1">
            <a:off x="6427485" y="2139702"/>
            <a:ext cx="54375" cy="1530036"/>
          </a:xfrm>
          <a:prstGeom prst="bentConnector3">
            <a:avLst>
              <a:gd name="adj1" fmla="val -420414"/>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5779413" y="3485072"/>
            <a:ext cx="648072"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HIP</a:t>
            </a:r>
            <a:endParaRPr lang="en-GB" b="1" dirty="0">
              <a:latin typeface="+mj-lt"/>
            </a:endParaRPr>
          </a:p>
        </p:txBody>
      </p:sp>
      <p:sp>
        <p:nvSpPr>
          <p:cNvPr id="143" name="TextBox 142"/>
          <p:cNvSpPr txBox="1"/>
          <p:nvPr/>
        </p:nvSpPr>
        <p:spPr>
          <a:xfrm>
            <a:off x="3403149" y="3346572"/>
            <a:ext cx="2016224" cy="646331"/>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Microstructure &amp; Microhardness</a:t>
            </a:r>
            <a:endParaRPr lang="en-GB" b="1" dirty="0">
              <a:latin typeface="+mj-lt"/>
            </a:endParaRPr>
          </a:p>
        </p:txBody>
      </p:sp>
      <p:cxnSp>
        <p:nvCxnSpPr>
          <p:cNvPr id="145" name="Straight Arrow Connector 144"/>
          <p:cNvCxnSpPr>
            <a:stCxn id="140" idx="1"/>
            <a:endCxn id="143" idx="3"/>
          </p:cNvCxnSpPr>
          <p:nvPr/>
        </p:nvCxnSpPr>
        <p:spPr>
          <a:xfrm flipH="1">
            <a:off x="5419373" y="3669738"/>
            <a:ext cx="36004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143" idx="1"/>
            <a:endCxn id="151" idx="3"/>
          </p:cNvCxnSpPr>
          <p:nvPr/>
        </p:nvCxnSpPr>
        <p:spPr>
          <a:xfrm flipH="1" flipV="1">
            <a:off x="2755077" y="3668101"/>
            <a:ext cx="648072" cy="16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708716" y="3483435"/>
            <a:ext cx="2046361"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Tensile Properties</a:t>
            </a:r>
            <a:endParaRPr lang="en-GB" b="1" dirty="0">
              <a:latin typeface="+mj-lt"/>
            </a:endParaRPr>
          </a:p>
        </p:txBody>
      </p:sp>
      <p:cxnSp>
        <p:nvCxnSpPr>
          <p:cNvPr id="155" name="Elbow Connector 154"/>
          <p:cNvCxnSpPr>
            <a:stCxn id="151" idx="1"/>
            <a:endCxn id="156" idx="1"/>
          </p:cNvCxnSpPr>
          <p:nvPr/>
        </p:nvCxnSpPr>
        <p:spPr>
          <a:xfrm rot="10800000" flipV="1">
            <a:off x="346112" y="3668100"/>
            <a:ext cx="362605" cy="672831"/>
          </a:xfrm>
          <a:prstGeom prst="bentConnector3">
            <a:avLst>
              <a:gd name="adj1" fmla="val 163044"/>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346111" y="4156266"/>
            <a:ext cx="2679365"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Diffusion Bonding Trials</a:t>
            </a:r>
            <a:endParaRPr lang="en-GB" b="1" dirty="0">
              <a:latin typeface="+mj-lt"/>
            </a:endParaRPr>
          </a:p>
        </p:txBody>
      </p:sp>
      <p:cxnSp>
        <p:nvCxnSpPr>
          <p:cNvPr id="165" name="Straight Arrow Connector 164"/>
          <p:cNvCxnSpPr>
            <a:stCxn id="156" idx="3"/>
            <a:endCxn id="166" idx="1"/>
          </p:cNvCxnSpPr>
          <p:nvPr/>
        </p:nvCxnSpPr>
        <p:spPr>
          <a:xfrm flipV="1">
            <a:off x="3025476" y="4340931"/>
            <a:ext cx="504056"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3529532" y="4156265"/>
            <a:ext cx="2952328"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Demonstrator Manufacture</a:t>
            </a:r>
            <a:endParaRPr lang="en-GB" b="1" dirty="0">
              <a:latin typeface="+mj-lt"/>
            </a:endParaRPr>
          </a:p>
        </p:txBody>
      </p:sp>
    </p:spTree>
    <p:extLst>
      <p:ext uri="{BB962C8B-B14F-4D97-AF65-F5344CB8AC3E}">
        <p14:creationId xmlns:p14="http://schemas.microsoft.com/office/powerpoint/2010/main" val="310801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Nb Powder Characterisation</a:t>
            </a:r>
            <a:endParaRPr lang="en-GB" dirty="0"/>
          </a:p>
        </p:txBody>
      </p:sp>
      <p:grpSp>
        <p:nvGrpSpPr>
          <p:cNvPr id="21" name="Group 20"/>
          <p:cNvGrpSpPr/>
          <p:nvPr/>
        </p:nvGrpSpPr>
        <p:grpSpPr>
          <a:xfrm>
            <a:off x="332656" y="1150790"/>
            <a:ext cx="6271005" cy="1512168"/>
            <a:chOff x="841828" y="1654629"/>
            <a:chExt cx="12519762" cy="3018971"/>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28" y="1654629"/>
              <a:ext cx="4030779" cy="301897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8047" y="1654629"/>
              <a:ext cx="4033543" cy="3018971"/>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61271" y="1654629"/>
              <a:ext cx="4078112" cy="3018971"/>
            </a:xfrm>
            <a:prstGeom prst="rect">
              <a:avLst/>
            </a:prstGeom>
          </p:spPr>
        </p:pic>
      </p:grpSp>
      <p:sp>
        <p:nvSpPr>
          <p:cNvPr id="7" name="TextBox 6"/>
          <p:cNvSpPr txBox="1"/>
          <p:nvPr/>
        </p:nvSpPr>
        <p:spPr>
          <a:xfrm>
            <a:off x="2701250" y="832531"/>
            <a:ext cx="1445273" cy="369332"/>
          </a:xfrm>
          <a:prstGeom prst="rect">
            <a:avLst/>
          </a:prstGeom>
          <a:noFill/>
        </p:spPr>
        <p:txBody>
          <a:bodyPr wrap="square" rtlCol="0">
            <a:spAutoFit/>
          </a:bodyPr>
          <a:lstStyle/>
          <a:p>
            <a:r>
              <a:rPr lang="en-GB" dirty="0" smtClean="0">
                <a:latin typeface="+mj-lt"/>
              </a:rPr>
              <a:t>Nb mid range</a:t>
            </a:r>
            <a:endParaRPr lang="en-GB" dirty="0">
              <a:latin typeface="+mj-lt"/>
            </a:endParaRPr>
          </a:p>
        </p:txBody>
      </p:sp>
      <p:sp>
        <p:nvSpPr>
          <p:cNvPr id="26" name="TextBox 25"/>
          <p:cNvSpPr txBox="1"/>
          <p:nvPr/>
        </p:nvSpPr>
        <p:spPr>
          <a:xfrm>
            <a:off x="1947231" y="2662958"/>
            <a:ext cx="1094076" cy="369332"/>
          </a:xfrm>
          <a:prstGeom prst="rect">
            <a:avLst/>
          </a:prstGeom>
          <a:noFill/>
        </p:spPr>
        <p:txBody>
          <a:bodyPr wrap="square" rtlCol="0">
            <a:spAutoFit/>
          </a:bodyPr>
          <a:lstStyle/>
          <a:p>
            <a:pPr algn="ctr"/>
            <a:r>
              <a:rPr lang="en-GB" dirty="0" smtClean="0">
                <a:latin typeface="+mj-lt"/>
              </a:rPr>
              <a:t>Nb-5%SiC</a:t>
            </a:r>
            <a:endParaRPr lang="en-GB" dirty="0">
              <a:latin typeface="+mj-lt"/>
            </a:endParaRPr>
          </a:p>
        </p:txBody>
      </p:sp>
      <p:sp>
        <p:nvSpPr>
          <p:cNvPr id="27" name="TextBox 26"/>
          <p:cNvSpPr txBox="1"/>
          <p:nvPr/>
        </p:nvSpPr>
        <p:spPr>
          <a:xfrm>
            <a:off x="5037542" y="832531"/>
            <a:ext cx="1111881" cy="369332"/>
          </a:xfrm>
          <a:prstGeom prst="rect">
            <a:avLst/>
          </a:prstGeom>
          <a:noFill/>
        </p:spPr>
        <p:txBody>
          <a:bodyPr wrap="square" rtlCol="0">
            <a:spAutoFit/>
          </a:bodyPr>
          <a:lstStyle/>
          <a:p>
            <a:r>
              <a:rPr lang="en-GB" dirty="0" smtClean="0">
                <a:latin typeface="+mj-lt"/>
              </a:rPr>
              <a:t>Nb coarse</a:t>
            </a:r>
            <a:endParaRPr lang="en-GB" dirty="0">
              <a:latin typeface="+mj-lt"/>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784" y="3002177"/>
            <a:ext cx="2018971" cy="1514228"/>
          </a:xfrm>
          <a:prstGeom prst="rect">
            <a:avLst/>
          </a:prstGeom>
        </p:spPr>
      </p:pic>
      <p:sp>
        <p:nvSpPr>
          <p:cNvPr id="30" name="TextBox 29"/>
          <p:cNvSpPr txBox="1"/>
          <p:nvPr/>
        </p:nvSpPr>
        <p:spPr>
          <a:xfrm>
            <a:off x="845816" y="836387"/>
            <a:ext cx="864096" cy="369332"/>
          </a:xfrm>
          <a:prstGeom prst="rect">
            <a:avLst/>
          </a:prstGeom>
          <a:noFill/>
        </p:spPr>
        <p:txBody>
          <a:bodyPr wrap="square" rtlCol="0">
            <a:spAutoFit/>
          </a:bodyPr>
          <a:lstStyle/>
          <a:p>
            <a:r>
              <a:rPr lang="en-GB" dirty="0" smtClean="0">
                <a:latin typeface="+mj-lt"/>
              </a:rPr>
              <a:t>Nb fine</a:t>
            </a:r>
            <a:endParaRPr lang="en-GB" dirty="0">
              <a:latin typeface="+mj-lt"/>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8255" y="2989984"/>
            <a:ext cx="2042679" cy="1528817"/>
          </a:xfrm>
          <a:prstGeom prst="rect">
            <a:avLst/>
          </a:prstGeom>
        </p:spPr>
      </p:pic>
      <p:sp>
        <p:nvSpPr>
          <p:cNvPr id="32" name="TextBox 31"/>
          <p:cNvSpPr txBox="1"/>
          <p:nvPr/>
        </p:nvSpPr>
        <p:spPr>
          <a:xfrm>
            <a:off x="3968965" y="2662958"/>
            <a:ext cx="1301258" cy="369332"/>
          </a:xfrm>
          <a:prstGeom prst="rect">
            <a:avLst/>
          </a:prstGeom>
          <a:noFill/>
        </p:spPr>
        <p:txBody>
          <a:bodyPr wrap="square" rtlCol="0">
            <a:spAutoFit/>
          </a:bodyPr>
          <a:lstStyle/>
          <a:p>
            <a:pPr algn="ctr"/>
            <a:r>
              <a:rPr lang="en-GB" dirty="0" smtClean="0">
                <a:latin typeface="+mj-lt"/>
              </a:rPr>
              <a:t>Nb-5%Si</a:t>
            </a:r>
            <a:r>
              <a:rPr lang="en-GB" baseline="-25000" dirty="0" smtClean="0">
                <a:latin typeface="+mj-lt"/>
              </a:rPr>
              <a:t>3</a:t>
            </a:r>
            <a:r>
              <a:rPr lang="en-GB" dirty="0" smtClean="0">
                <a:latin typeface="+mj-lt"/>
              </a:rPr>
              <a:t>N</a:t>
            </a:r>
            <a:r>
              <a:rPr lang="en-GB" baseline="-25000" dirty="0" smtClean="0">
                <a:latin typeface="+mj-lt"/>
              </a:rPr>
              <a:t>4</a:t>
            </a:r>
            <a:endParaRPr lang="en-GB" dirty="0">
              <a:latin typeface="+mj-lt"/>
            </a:endParaRPr>
          </a:p>
        </p:txBody>
      </p:sp>
    </p:spTree>
    <p:extLst>
      <p:ext uri="{BB962C8B-B14F-4D97-AF65-F5344CB8AC3E}">
        <p14:creationId xmlns:p14="http://schemas.microsoft.com/office/powerpoint/2010/main" val="2822281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Nb as-</a:t>
            </a:r>
            <a:r>
              <a:rPr lang="en-GB" dirty="0" err="1" smtClean="0"/>
              <a:t>HIPed</a:t>
            </a:r>
            <a:r>
              <a:rPr lang="en-GB" dirty="0" smtClean="0"/>
              <a:t> Microstructure</a:t>
            </a:r>
            <a:endParaRPr lang="en-GB" dirty="0"/>
          </a:p>
        </p:txBody>
      </p:sp>
      <p:sp>
        <p:nvSpPr>
          <p:cNvPr id="7" name="TextBox 6"/>
          <p:cNvSpPr txBox="1"/>
          <p:nvPr/>
        </p:nvSpPr>
        <p:spPr>
          <a:xfrm>
            <a:off x="2745286" y="839562"/>
            <a:ext cx="1445273" cy="369332"/>
          </a:xfrm>
          <a:prstGeom prst="rect">
            <a:avLst/>
          </a:prstGeom>
          <a:noFill/>
        </p:spPr>
        <p:txBody>
          <a:bodyPr wrap="square" rtlCol="0">
            <a:spAutoFit/>
          </a:bodyPr>
          <a:lstStyle/>
          <a:p>
            <a:r>
              <a:rPr lang="en-GB" dirty="0" smtClean="0">
                <a:latin typeface="+mj-lt"/>
              </a:rPr>
              <a:t>Nb mid range</a:t>
            </a:r>
            <a:endParaRPr lang="en-GB" dirty="0">
              <a:latin typeface="+mj-lt"/>
            </a:endParaRPr>
          </a:p>
        </p:txBody>
      </p:sp>
      <p:sp>
        <p:nvSpPr>
          <p:cNvPr id="26" name="TextBox 25"/>
          <p:cNvSpPr txBox="1"/>
          <p:nvPr/>
        </p:nvSpPr>
        <p:spPr>
          <a:xfrm>
            <a:off x="2069952" y="2662958"/>
            <a:ext cx="1188576" cy="369332"/>
          </a:xfrm>
          <a:prstGeom prst="rect">
            <a:avLst/>
          </a:prstGeom>
          <a:noFill/>
        </p:spPr>
        <p:txBody>
          <a:bodyPr wrap="square" rtlCol="0">
            <a:spAutoFit/>
          </a:bodyPr>
          <a:lstStyle/>
          <a:p>
            <a:r>
              <a:rPr lang="en-GB" dirty="0" smtClean="0">
                <a:latin typeface="+mj-lt"/>
              </a:rPr>
              <a:t>Nb-5%SiC</a:t>
            </a:r>
            <a:endParaRPr lang="en-GB" dirty="0">
              <a:latin typeface="+mj-lt"/>
            </a:endParaRPr>
          </a:p>
        </p:txBody>
      </p:sp>
      <p:sp>
        <p:nvSpPr>
          <p:cNvPr id="27" name="TextBox 26"/>
          <p:cNvSpPr txBox="1"/>
          <p:nvPr/>
        </p:nvSpPr>
        <p:spPr>
          <a:xfrm>
            <a:off x="5037542" y="832531"/>
            <a:ext cx="1111881" cy="369332"/>
          </a:xfrm>
          <a:prstGeom prst="rect">
            <a:avLst/>
          </a:prstGeom>
          <a:noFill/>
        </p:spPr>
        <p:txBody>
          <a:bodyPr wrap="square" rtlCol="0">
            <a:spAutoFit/>
          </a:bodyPr>
          <a:lstStyle/>
          <a:p>
            <a:r>
              <a:rPr lang="en-GB" dirty="0" smtClean="0">
                <a:latin typeface="+mj-lt"/>
              </a:rPr>
              <a:t>Nb coarse</a:t>
            </a:r>
            <a:endParaRPr lang="en-GB" dirty="0">
              <a:latin typeface="+mj-lt"/>
            </a:endParaRPr>
          </a:p>
        </p:txBody>
      </p:sp>
      <p:sp>
        <p:nvSpPr>
          <p:cNvPr id="30" name="TextBox 29"/>
          <p:cNvSpPr txBox="1"/>
          <p:nvPr/>
        </p:nvSpPr>
        <p:spPr>
          <a:xfrm>
            <a:off x="845816" y="836387"/>
            <a:ext cx="864096" cy="369332"/>
          </a:xfrm>
          <a:prstGeom prst="rect">
            <a:avLst/>
          </a:prstGeom>
          <a:noFill/>
        </p:spPr>
        <p:txBody>
          <a:bodyPr wrap="square" rtlCol="0">
            <a:spAutoFit/>
          </a:bodyPr>
          <a:lstStyle/>
          <a:p>
            <a:r>
              <a:rPr lang="en-GB" dirty="0" smtClean="0">
                <a:latin typeface="+mj-lt"/>
              </a:rPr>
              <a:t>Nb fine</a:t>
            </a:r>
            <a:endParaRPr lang="en-GB" dirty="0">
              <a:latin typeface="+mj-lt"/>
            </a:endParaRPr>
          </a:p>
        </p:txBody>
      </p:sp>
      <p:sp>
        <p:nvSpPr>
          <p:cNvPr id="32" name="TextBox 31"/>
          <p:cNvSpPr txBox="1"/>
          <p:nvPr/>
        </p:nvSpPr>
        <p:spPr>
          <a:xfrm>
            <a:off x="4025138" y="2662958"/>
            <a:ext cx="1301258" cy="369332"/>
          </a:xfrm>
          <a:prstGeom prst="rect">
            <a:avLst/>
          </a:prstGeom>
          <a:noFill/>
        </p:spPr>
        <p:txBody>
          <a:bodyPr wrap="square" rtlCol="0">
            <a:spAutoFit/>
          </a:bodyPr>
          <a:lstStyle/>
          <a:p>
            <a:r>
              <a:rPr lang="en-GB" dirty="0" smtClean="0">
                <a:latin typeface="+mj-lt"/>
              </a:rPr>
              <a:t>Nb-5%Si</a:t>
            </a:r>
            <a:r>
              <a:rPr lang="en-GB" baseline="-25000" dirty="0" smtClean="0">
                <a:latin typeface="+mj-lt"/>
              </a:rPr>
              <a:t>3</a:t>
            </a:r>
            <a:r>
              <a:rPr lang="en-GB" dirty="0" smtClean="0">
                <a:latin typeface="+mj-lt"/>
              </a:rPr>
              <a:t>N</a:t>
            </a:r>
            <a:r>
              <a:rPr lang="en-GB" baseline="-25000" dirty="0" smtClean="0">
                <a:latin typeface="+mj-lt"/>
              </a:rPr>
              <a:t>4</a:t>
            </a:r>
            <a:endParaRPr lang="en-GB" dirty="0">
              <a:latin typeface="+mj-lt"/>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32655" y="1150790"/>
            <a:ext cx="2015977" cy="151355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040" y="1150790"/>
            <a:ext cx="2041766" cy="1531325"/>
          </a:xfrm>
          <a:prstGeom prst="rect">
            <a:avLst/>
          </a:prstGeom>
        </p:spPr>
      </p:pic>
      <p:pic>
        <p:nvPicPr>
          <p:cNvPr id="2" name="Picture 1"/>
          <p:cNvPicPr>
            <a:picLocks noChangeAspect="1"/>
          </p:cNvPicPr>
          <p:nvPr/>
        </p:nvPicPr>
        <p:blipFill>
          <a:blip r:embed="rId6"/>
          <a:stretch>
            <a:fillRect/>
          </a:stretch>
        </p:blipFill>
        <p:spPr>
          <a:xfrm>
            <a:off x="4602271" y="1150791"/>
            <a:ext cx="2016224" cy="1512168"/>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792" y="2978439"/>
            <a:ext cx="2014786" cy="151109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1176" y="2982642"/>
            <a:ext cx="2009183" cy="150688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663" y="1157549"/>
            <a:ext cx="1871960" cy="1517805"/>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7876" y="1143757"/>
            <a:ext cx="1884147" cy="151920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6100" y="1155036"/>
            <a:ext cx="1883644" cy="1519200"/>
          </a:xfrm>
          <a:prstGeom prst="rect">
            <a:avLst/>
          </a:prstGeom>
        </p:spPr>
      </p:pic>
    </p:spTree>
    <p:extLst>
      <p:ext uri="{BB962C8B-B14F-4D97-AF65-F5344CB8AC3E}">
        <p14:creationId xmlns:p14="http://schemas.microsoft.com/office/powerpoint/2010/main" val="2604667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30"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Nb as-HIPed Microhardness</a:t>
            </a:r>
            <a:endParaRPr lang="en-GB" dirty="0"/>
          </a:p>
        </p:txBody>
      </p:sp>
      <p:graphicFrame>
        <p:nvGraphicFramePr>
          <p:cNvPr id="17" name="Chart 16"/>
          <p:cNvGraphicFramePr>
            <a:graphicFrameLocks/>
          </p:cNvGraphicFramePr>
          <p:nvPr>
            <p:extLst>
              <p:ext uri="{D42A27DB-BD31-4B8C-83A1-F6EECF244321}">
                <p14:modId xmlns:p14="http://schemas.microsoft.com/office/powerpoint/2010/main" val="383177018"/>
              </p:ext>
            </p:extLst>
          </p:nvPr>
        </p:nvGraphicFramePr>
        <p:xfrm>
          <a:off x="952732" y="1469341"/>
          <a:ext cx="4608512" cy="283001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85751" y="887693"/>
            <a:ext cx="6541317" cy="646331"/>
          </a:xfrm>
          <a:prstGeom prst="rect">
            <a:avLst/>
          </a:prstGeom>
          <a:noFill/>
        </p:spPr>
        <p:txBody>
          <a:bodyPr wrap="square" rtlCol="0">
            <a:spAutoFit/>
          </a:bodyPr>
          <a:lstStyle/>
          <a:p>
            <a:r>
              <a:rPr lang="en-GB" dirty="0" smtClean="0">
                <a:latin typeface="+mj-lt"/>
              </a:rPr>
              <a:t>Nb fine, Nb coarse and Nb-MMCs have higher hardness if compared to wrought C-103</a:t>
            </a:r>
            <a:endParaRPr lang="en-GB" dirty="0">
              <a:latin typeface="+mj-lt"/>
            </a:endParaRPr>
          </a:p>
        </p:txBody>
      </p:sp>
      <p:graphicFrame>
        <p:nvGraphicFramePr>
          <p:cNvPr id="9" name="Table 8"/>
          <p:cNvGraphicFramePr>
            <a:graphicFrameLocks noGrp="1"/>
          </p:cNvGraphicFramePr>
          <p:nvPr>
            <p:extLst>
              <p:ext uri="{D42A27DB-BD31-4B8C-83A1-F6EECF244321}">
                <p14:modId xmlns:p14="http://schemas.microsoft.com/office/powerpoint/2010/main" val="2847644061"/>
              </p:ext>
            </p:extLst>
          </p:nvPr>
        </p:nvGraphicFramePr>
        <p:xfrm>
          <a:off x="1085254" y="4083918"/>
          <a:ext cx="4942309" cy="717552"/>
        </p:xfrm>
        <a:graphic>
          <a:graphicData uri="http://schemas.openxmlformats.org/drawingml/2006/table">
            <a:tbl>
              <a:tblPr firstRow="1" firstCol="1" bandRow="1"/>
              <a:tblGrid>
                <a:gridCol w="1720788">
                  <a:extLst>
                    <a:ext uri="{9D8B030D-6E8A-4147-A177-3AD203B41FA5}">
                      <a16:colId xmlns:a16="http://schemas.microsoft.com/office/drawing/2014/main" val="3201060515"/>
                    </a:ext>
                  </a:extLst>
                </a:gridCol>
                <a:gridCol w="1565337">
                  <a:extLst>
                    <a:ext uri="{9D8B030D-6E8A-4147-A177-3AD203B41FA5}">
                      <a16:colId xmlns:a16="http://schemas.microsoft.com/office/drawing/2014/main" val="1917672922"/>
                    </a:ext>
                  </a:extLst>
                </a:gridCol>
                <a:gridCol w="1656184">
                  <a:extLst>
                    <a:ext uri="{9D8B030D-6E8A-4147-A177-3AD203B41FA5}">
                      <a16:colId xmlns:a16="http://schemas.microsoft.com/office/drawing/2014/main" val="1246140833"/>
                    </a:ext>
                  </a:extLst>
                </a:gridCol>
              </a:tblGrid>
              <a:tr h="0">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As-</a:t>
                      </a:r>
                      <a:r>
                        <a:rPr lang="en-GB" sz="1100" b="1" dirty="0" err="1">
                          <a:effectLst/>
                          <a:latin typeface="+mj-lt"/>
                          <a:ea typeface="Calibri" panose="020F0502020204030204" pitchFamily="34" charset="0"/>
                          <a:cs typeface="Times New Roman" panose="02020603050405020304" pitchFamily="18" charset="0"/>
                        </a:rPr>
                        <a:t>HIPed</a:t>
                      </a:r>
                      <a:r>
                        <a:rPr lang="en-GB" sz="1100" b="1" dirty="0">
                          <a:effectLst/>
                          <a:latin typeface="+mj-lt"/>
                          <a:ea typeface="Calibri" panose="020F0502020204030204" pitchFamily="34" charset="0"/>
                          <a:cs typeface="Times New Roman" panose="02020603050405020304" pitchFamily="18" charset="0"/>
                        </a:rPr>
                        <a:t> Powder Type</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Oxygen Content [ppm]</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Oxygen pick up [ppm]</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3988318"/>
                  </a:ext>
                </a:extLst>
              </a:tr>
              <a:tr h="0">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Nb fine</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200"/>
                        </a:spcAft>
                      </a:pPr>
                      <a:r>
                        <a:rPr lang="en-GB" sz="1100" b="1">
                          <a:effectLst/>
                          <a:latin typeface="+mj-lt"/>
                          <a:ea typeface="Calibri" panose="020F0502020204030204" pitchFamily="34" charset="0"/>
                          <a:cs typeface="Times New Roman" panose="02020603050405020304" pitchFamily="18" charset="0"/>
                        </a:rPr>
                        <a:t>2361</a:t>
                      </a:r>
                      <a:endParaRPr lang="en-GB" sz="1050" b="1">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200"/>
                        </a:spcAft>
                      </a:pPr>
                      <a:r>
                        <a:rPr lang="en-GB" sz="1100" b="1">
                          <a:effectLst/>
                          <a:latin typeface="+mj-lt"/>
                          <a:ea typeface="Calibri" panose="020F0502020204030204" pitchFamily="34" charset="0"/>
                          <a:cs typeface="Times New Roman" panose="02020603050405020304" pitchFamily="18" charset="0"/>
                        </a:rPr>
                        <a:t>512</a:t>
                      </a:r>
                      <a:endParaRPr lang="en-GB" sz="1050" b="1">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949333"/>
                  </a:ext>
                </a:extLst>
              </a:tr>
              <a:tr h="0">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Nb </a:t>
                      </a:r>
                      <a:r>
                        <a:rPr lang="en-GB" sz="1100" b="1" dirty="0" smtClean="0">
                          <a:effectLst/>
                          <a:latin typeface="+mj-lt"/>
                          <a:ea typeface="Calibri" panose="020F0502020204030204" pitchFamily="34" charset="0"/>
                          <a:cs typeface="Times New Roman" panose="02020603050405020304" pitchFamily="18" charset="0"/>
                        </a:rPr>
                        <a:t>mid</a:t>
                      </a:r>
                      <a:r>
                        <a:rPr lang="en-GB" sz="1100" b="1" baseline="0" dirty="0" smtClean="0">
                          <a:effectLst/>
                          <a:latin typeface="+mj-lt"/>
                          <a:ea typeface="Calibri" panose="020F0502020204030204" pitchFamily="34" charset="0"/>
                          <a:cs typeface="Times New Roman" panose="02020603050405020304" pitchFamily="18" charset="0"/>
                        </a:rPr>
                        <a:t> range</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390</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200"/>
                        </a:spcAft>
                      </a:pPr>
                      <a:r>
                        <a:rPr lang="en-GB" sz="1100" b="1">
                          <a:effectLst/>
                          <a:latin typeface="+mj-lt"/>
                          <a:ea typeface="Calibri" panose="020F0502020204030204" pitchFamily="34" charset="0"/>
                          <a:cs typeface="Times New Roman" panose="02020603050405020304" pitchFamily="18" charset="0"/>
                        </a:rPr>
                        <a:t>88</a:t>
                      </a:r>
                      <a:endParaRPr lang="en-GB" sz="1050" b="1">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514574"/>
                  </a:ext>
                </a:extLst>
              </a:tr>
              <a:tr h="0">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Nb coarse</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1438</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200"/>
                        </a:spcAft>
                      </a:pPr>
                      <a:r>
                        <a:rPr lang="en-GB" sz="1100" b="1" dirty="0">
                          <a:effectLst/>
                          <a:latin typeface="+mj-lt"/>
                          <a:ea typeface="Calibri" panose="020F0502020204030204" pitchFamily="34" charset="0"/>
                          <a:cs typeface="Times New Roman" panose="02020603050405020304" pitchFamily="18" charset="0"/>
                        </a:rPr>
                        <a:t>266</a:t>
                      </a:r>
                      <a:endParaRPr lang="en-GB" sz="1050" b="1"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394129"/>
                  </a:ext>
                </a:extLst>
              </a:tr>
            </a:tbl>
          </a:graphicData>
        </a:graphic>
      </p:graphicFrame>
    </p:spTree>
    <p:extLst>
      <p:ext uri="{BB962C8B-B14F-4D97-AF65-F5344CB8AC3E}">
        <p14:creationId xmlns:p14="http://schemas.microsoft.com/office/powerpoint/2010/main" val="3562399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RT Tensile </a:t>
            </a:r>
            <a:r>
              <a:rPr lang="en-GB" dirty="0"/>
              <a:t>P</a:t>
            </a:r>
            <a:r>
              <a:rPr lang="en-GB" dirty="0" smtClean="0"/>
              <a:t>roperties as-</a:t>
            </a:r>
            <a:r>
              <a:rPr lang="en-GB" dirty="0" err="1" smtClean="0"/>
              <a:t>HIPed</a:t>
            </a:r>
            <a:r>
              <a:rPr lang="en-GB" dirty="0" smtClean="0"/>
              <a:t> Nb Mid range</a:t>
            </a:r>
            <a:endParaRPr lang="en-GB" dirty="0"/>
          </a:p>
        </p:txBody>
      </p:sp>
      <p:sp>
        <p:nvSpPr>
          <p:cNvPr id="4" name="TextBox 3"/>
          <p:cNvSpPr txBox="1"/>
          <p:nvPr/>
        </p:nvSpPr>
        <p:spPr>
          <a:xfrm>
            <a:off x="908720" y="4443958"/>
            <a:ext cx="5760640" cy="415498"/>
          </a:xfrm>
          <a:prstGeom prst="rect">
            <a:avLst/>
          </a:prstGeom>
          <a:noFill/>
        </p:spPr>
        <p:txBody>
          <a:bodyPr wrap="square" rtlCol="0">
            <a:spAutoFit/>
          </a:bodyPr>
          <a:lstStyle/>
          <a:p>
            <a:r>
              <a:rPr lang="en-GB" sz="1050" i="1" dirty="0">
                <a:solidFill>
                  <a:srgbClr val="000000"/>
                </a:solidFill>
                <a:latin typeface="+mj-lt"/>
              </a:rPr>
              <a:t>* </a:t>
            </a:r>
            <a:r>
              <a:rPr lang="en-GB" sz="1050" dirty="0">
                <a:latin typeface="+mj-lt"/>
              </a:rPr>
              <a:t>ASTM International. B393-18 </a:t>
            </a:r>
            <a:r>
              <a:rPr lang="en-GB" sz="1050" i="1" dirty="0">
                <a:latin typeface="+mj-lt"/>
              </a:rPr>
              <a:t>Standard Specification for Niobium and Niobium Alloy Strip, Sheet, and Plate. West Conshohocken, PA; ASTM International, 2018.</a:t>
            </a:r>
            <a:endParaRPr lang="en-GB" sz="1050" i="1" dirty="0">
              <a:solidFill>
                <a:srgbClr val="000000"/>
              </a:solidFill>
              <a:latin typeface="+mj-lt"/>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696" y="951565"/>
            <a:ext cx="1739176" cy="129825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7763" y="948151"/>
            <a:ext cx="1744667" cy="1305087"/>
          </a:xfrm>
          <a:prstGeom prst="rect">
            <a:avLst/>
          </a:prstGeom>
        </p:spPr>
      </p:pic>
      <p:sp>
        <p:nvSpPr>
          <p:cNvPr id="9" name="TextBox 8"/>
          <p:cNvSpPr txBox="1"/>
          <p:nvPr/>
        </p:nvSpPr>
        <p:spPr>
          <a:xfrm>
            <a:off x="4385582" y="1277528"/>
            <a:ext cx="2405055" cy="646331"/>
          </a:xfrm>
          <a:prstGeom prst="rect">
            <a:avLst/>
          </a:prstGeom>
          <a:noFill/>
        </p:spPr>
        <p:txBody>
          <a:bodyPr wrap="square" rtlCol="0">
            <a:spAutoFit/>
          </a:bodyPr>
          <a:lstStyle/>
          <a:p>
            <a:r>
              <a:rPr lang="en-GB" sz="1800" b="1" dirty="0" smtClean="0">
                <a:solidFill>
                  <a:srgbClr val="579C86"/>
                </a:solidFill>
                <a:latin typeface="+mj-lt"/>
              </a:rPr>
              <a:t>YS target: 260MPa for Combustion Chamber</a:t>
            </a:r>
            <a:endParaRPr lang="en-GB" sz="1800" b="1" dirty="0">
              <a:solidFill>
                <a:srgbClr val="579C86"/>
              </a:solidFill>
              <a:latin typeface="+mj-lt"/>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031" r="2620"/>
          <a:stretch/>
        </p:blipFill>
        <p:spPr>
          <a:xfrm>
            <a:off x="13545" y="2211710"/>
            <a:ext cx="6829939" cy="2169043"/>
          </a:xfrm>
          <a:prstGeom prst="rect">
            <a:avLst/>
          </a:prstGeom>
        </p:spPr>
      </p:pic>
    </p:spTree>
    <p:extLst>
      <p:ext uri="{BB962C8B-B14F-4D97-AF65-F5344CB8AC3E}">
        <p14:creationId xmlns:p14="http://schemas.microsoft.com/office/powerpoint/2010/main" val="4228308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Why Sieving?</a:t>
            </a:r>
            <a:endParaRPr lang="en-GB" dirty="0"/>
          </a:p>
        </p:txBody>
      </p:sp>
      <p:grpSp>
        <p:nvGrpSpPr>
          <p:cNvPr id="10" name="Group 9"/>
          <p:cNvGrpSpPr/>
          <p:nvPr/>
        </p:nvGrpSpPr>
        <p:grpSpPr>
          <a:xfrm>
            <a:off x="1271946" y="1209288"/>
            <a:ext cx="1747028" cy="3378686"/>
            <a:chOff x="837900" y="1799004"/>
            <a:chExt cx="2019300" cy="3905250"/>
          </a:xfrm>
        </p:grpSpPr>
        <p:pic>
          <p:nvPicPr>
            <p:cNvPr id="11" name="Content Placeholder 3"/>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4333" l="37203" r="65905"/>
                      </a14:imgEffect>
                      <a14:imgEffect>
                        <a14:colorTemperature colorTemp="6521"/>
                      </a14:imgEffect>
                    </a14:imgLayer>
                  </a14:imgProps>
                </a:ext>
                <a:ext uri="{28A0092B-C50C-407E-A947-70E740481C1C}">
                  <a14:useLocalDpi xmlns:a14="http://schemas.microsoft.com/office/drawing/2010/main"/>
                </a:ext>
              </a:extLst>
            </a:blip>
            <a:srcRect l="33730" t="5107" r="30341" b="5145"/>
            <a:stretch/>
          </p:blipFill>
          <p:spPr>
            <a:xfrm>
              <a:off x="837900" y="1799004"/>
              <a:ext cx="2019300" cy="3905250"/>
            </a:xfrm>
            <a:prstGeom prst="rect">
              <a:avLst/>
            </a:prstGeom>
            <a:noFill/>
          </p:spPr>
        </p:pic>
        <p:pic>
          <p:nvPicPr>
            <p:cNvPr id="12" name="Picture 11"/>
            <p:cNvPicPr>
              <a:picLocks noChangeAspect="1"/>
            </p:cNvPicPr>
            <p:nvPr/>
          </p:nvPicPr>
          <p:blipFill>
            <a:blip r:embed="rId5" cstate="screen">
              <a:extLst>
                <a:ext uri="{BEBA8EAE-BF5A-486C-A8C5-ECC9F3942E4B}">
                  <a14:imgProps xmlns:a14="http://schemas.microsoft.com/office/drawing/2010/main">
                    <a14:imgLayer r:embed="rId6">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187624" y="5201568"/>
              <a:ext cx="259176" cy="243656"/>
            </a:xfrm>
            <a:prstGeom prst="rect">
              <a:avLst/>
            </a:prstGeom>
          </p:spPr>
        </p:pic>
        <p:pic>
          <p:nvPicPr>
            <p:cNvPr id="13" name="Picture 12"/>
            <p:cNvPicPr>
              <a:picLocks noChangeAspect="1"/>
            </p:cNvPicPr>
            <p:nvPr/>
          </p:nvPicPr>
          <p:blipFill>
            <a:blip r:embed="rId7" cstate="screen">
              <a:extLst>
                <a:ext uri="{BEBA8EAE-BF5A-486C-A8C5-ECC9F3942E4B}">
                  <a14:imgProps xmlns:a14="http://schemas.microsoft.com/office/drawing/2010/main">
                    <a14:imgLayer r:embed="rId8">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a:off x="1464483" y="5242051"/>
              <a:ext cx="309066" cy="195368"/>
            </a:xfrm>
            <a:prstGeom prst="rect">
              <a:avLst/>
            </a:prstGeom>
          </p:spPr>
        </p:pic>
        <p:pic>
          <p:nvPicPr>
            <p:cNvPr id="14" name="Picture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83766">
              <a:off x="1579746" y="4240224"/>
              <a:ext cx="259176" cy="243656"/>
            </a:xfrm>
            <a:prstGeom prst="rect">
              <a:avLst/>
            </a:prstGeom>
          </p:spPr>
        </p:pic>
        <p:pic>
          <p:nvPicPr>
            <p:cNvPr id="15" name="Picture 14"/>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791839">
              <a:off x="1840604" y="4420042"/>
              <a:ext cx="463505" cy="292993"/>
            </a:xfrm>
            <a:prstGeom prst="rect">
              <a:avLst/>
            </a:prstGeom>
          </p:spPr>
        </p:pic>
        <p:pic>
          <p:nvPicPr>
            <p:cNvPr id="16" name="Picture 15"/>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a:off x="1950308" y="4951320"/>
              <a:ext cx="306660" cy="535881"/>
            </a:xfrm>
            <a:prstGeom prst="rect">
              <a:avLst/>
            </a:prstGeom>
          </p:spPr>
        </p:pic>
        <p:pic>
          <p:nvPicPr>
            <p:cNvPr id="17" name="Picture 16"/>
            <p:cNvPicPr>
              <a:picLocks noChangeAspect="1"/>
            </p:cNvPicPr>
            <p:nvPr/>
          </p:nvPicPr>
          <p:blipFill>
            <a:blip r:embed="rId13" cstate="screen">
              <a:extLst>
                <a:ext uri="{BEBA8EAE-BF5A-486C-A8C5-ECC9F3942E4B}">
                  <a14:imgProps xmlns:a14="http://schemas.microsoft.com/office/drawing/2010/main">
                    <a14:imgLayer r:embed="rId1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a:off x="1796312" y="5146662"/>
              <a:ext cx="177878" cy="310838"/>
            </a:xfrm>
            <a:prstGeom prst="rect">
              <a:avLst/>
            </a:prstGeom>
          </p:spPr>
        </p:pic>
        <p:pic>
          <p:nvPicPr>
            <p:cNvPr id="18" name="Picture 17"/>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3379089">
              <a:off x="1633240" y="3874714"/>
              <a:ext cx="306660" cy="535881"/>
            </a:xfrm>
            <a:prstGeom prst="rect">
              <a:avLst/>
            </a:prstGeom>
          </p:spPr>
        </p:pic>
        <p:pic>
          <p:nvPicPr>
            <p:cNvPr id="19" name="Picture 18"/>
            <p:cNvPicPr>
              <a:picLocks noChangeAspect="1"/>
            </p:cNvPicPr>
            <p:nvPr/>
          </p:nvPicPr>
          <p:blipFill>
            <a:blip r:embed="rId5" cstate="screen">
              <a:extLst>
                <a:ext uri="{BEBA8EAE-BF5A-486C-A8C5-ECC9F3942E4B}">
                  <a14:imgProps xmlns:a14="http://schemas.microsoft.com/office/drawing/2010/main">
                    <a14:imgLayer r:embed="rId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a:off x="1321848" y="5049245"/>
              <a:ext cx="259176" cy="243656"/>
            </a:xfrm>
            <a:prstGeom prst="rect">
              <a:avLst/>
            </a:prstGeom>
          </p:spPr>
        </p:pic>
        <p:pic>
          <p:nvPicPr>
            <p:cNvPr id="20" name="Picture 19"/>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83014">
              <a:off x="1438485" y="5021997"/>
              <a:ext cx="463505" cy="292993"/>
            </a:xfrm>
            <a:prstGeom prst="rect">
              <a:avLst/>
            </a:prstGeom>
          </p:spPr>
        </p:pic>
        <p:pic>
          <p:nvPicPr>
            <p:cNvPr id="21" name="Picture 20"/>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a:off x="1270244" y="4654717"/>
              <a:ext cx="306660" cy="535881"/>
            </a:xfrm>
            <a:prstGeom prst="rect">
              <a:avLst/>
            </a:prstGeom>
          </p:spPr>
        </p:pic>
        <p:pic>
          <p:nvPicPr>
            <p:cNvPr id="22" name="Picture 21"/>
            <p:cNvPicPr>
              <a:picLocks noChangeAspect="1"/>
            </p:cNvPicPr>
            <p:nvPr/>
          </p:nvPicPr>
          <p:blipFill>
            <a:blip r:embed="rId15" cstate="screen">
              <a:extLst>
                <a:ext uri="{BEBA8EAE-BF5A-486C-A8C5-ECC9F3942E4B}">
                  <a14:imgProps xmlns:a14="http://schemas.microsoft.com/office/drawing/2010/main">
                    <a14:imgLayer r:embed="rId16">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847550" y="5090476"/>
              <a:ext cx="118288" cy="111205"/>
            </a:xfrm>
            <a:prstGeom prst="rect">
              <a:avLst/>
            </a:prstGeom>
          </p:spPr>
        </p:pic>
        <p:pic>
          <p:nvPicPr>
            <p:cNvPr id="23" name="Picture 22"/>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4083766">
              <a:off x="1985270" y="4743141"/>
              <a:ext cx="463505" cy="292993"/>
            </a:xfrm>
            <a:prstGeom prst="rect">
              <a:avLst/>
            </a:prstGeom>
          </p:spPr>
        </p:pic>
        <p:pic>
          <p:nvPicPr>
            <p:cNvPr id="24" name="Picture 23"/>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83014">
              <a:off x="1797208" y="4700431"/>
              <a:ext cx="463505" cy="292993"/>
            </a:xfrm>
            <a:prstGeom prst="rect">
              <a:avLst/>
            </a:prstGeom>
          </p:spPr>
        </p:pic>
        <p:pic>
          <p:nvPicPr>
            <p:cNvPr id="25" name="Picture 24"/>
            <p:cNvPicPr>
              <a:picLocks noChangeAspect="1"/>
            </p:cNvPicPr>
            <p:nvPr/>
          </p:nvPicPr>
          <p:blipFill>
            <a:blip r:embed="rId5" cstate="screen">
              <a:extLst>
                <a:ext uri="{BEBA8EAE-BF5A-486C-A8C5-ECC9F3942E4B}">
                  <a14:imgProps xmlns:a14="http://schemas.microsoft.com/office/drawing/2010/main">
                    <a14:imgLayer r:embed="rId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a:off x="1686012" y="4776454"/>
              <a:ext cx="259176" cy="243656"/>
            </a:xfrm>
            <a:prstGeom prst="rect">
              <a:avLst/>
            </a:prstGeom>
          </p:spPr>
        </p:pic>
        <p:pic>
          <p:nvPicPr>
            <p:cNvPr id="26" name="Picture 25"/>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a:off x="1258837" y="4181434"/>
              <a:ext cx="306660" cy="535881"/>
            </a:xfrm>
            <a:prstGeom prst="rect">
              <a:avLst/>
            </a:prstGeom>
          </p:spPr>
        </p:pic>
        <p:pic>
          <p:nvPicPr>
            <p:cNvPr id="27" name="Picture 26"/>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1544874">
              <a:off x="1785801" y="4227148"/>
              <a:ext cx="463505" cy="292993"/>
            </a:xfrm>
            <a:prstGeom prst="rect">
              <a:avLst/>
            </a:prstGeom>
          </p:spPr>
        </p:pic>
        <p:pic>
          <p:nvPicPr>
            <p:cNvPr id="28" name="Picture 27"/>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a:off x="1276890" y="3817379"/>
              <a:ext cx="306660" cy="535881"/>
            </a:xfrm>
            <a:prstGeom prst="rect">
              <a:avLst/>
            </a:prstGeom>
          </p:spPr>
        </p:pic>
        <p:pic>
          <p:nvPicPr>
            <p:cNvPr id="29" name="Picture 28"/>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a:off x="1569244" y="4320249"/>
              <a:ext cx="306660" cy="535881"/>
            </a:xfrm>
            <a:prstGeom prst="rect">
              <a:avLst/>
            </a:prstGeom>
          </p:spPr>
        </p:pic>
        <p:pic>
          <p:nvPicPr>
            <p:cNvPr id="30" name="Picture 29"/>
            <p:cNvPicPr>
              <a:picLocks noChangeAspect="1"/>
            </p:cNvPicPr>
            <p:nvPr/>
          </p:nvPicPr>
          <p:blipFill>
            <a:blip r:embed="rId15" cstate="screen">
              <a:extLst>
                <a:ext uri="{BEBA8EAE-BF5A-486C-A8C5-ECC9F3942E4B}">
                  <a14:imgProps xmlns:a14="http://schemas.microsoft.com/office/drawing/2010/main">
                    <a14:imgLayer r:embed="rId16">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589479" y="4822591"/>
              <a:ext cx="118288" cy="111205"/>
            </a:xfrm>
            <a:prstGeom prst="rect">
              <a:avLst/>
            </a:prstGeom>
          </p:spPr>
        </p:pic>
        <p:pic>
          <p:nvPicPr>
            <p:cNvPr id="31" name="Picture 30"/>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9910270">
              <a:off x="2070325" y="3255583"/>
              <a:ext cx="306660" cy="535881"/>
            </a:xfrm>
            <a:prstGeom prst="rect">
              <a:avLst/>
            </a:prstGeom>
          </p:spPr>
        </p:pic>
        <p:pic>
          <p:nvPicPr>
            <p:cNvPr id="32" name="Picture 31"/>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1695922" y="3562303"/>
              <a:ext cx="306660" cy="535881"/>
            </a:xfrm>
            <a:prstGeom prst="rect">
              <a:avLst/>
            </a:prstGeom>
          </p:spPr>
        </p:pic>
        <p:pic>
          <p:nvPicPr>
            <p:cNvPr id="33" name="Picture 32"/>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3130174">
              <a:off x="1713975" y="3198248"/>
              <a:ext cx="306660" cy="535881"/>
            </a:xfrm>
            <a:prstGeom prst="rect">
              <a:avLst/>
            </a:prstGeom>
          </p:spPr>
        </p:pic>
        <p:pic>
          <p:nvPicPr>
            <p:cNvPr id="34" name="Picture 33"/>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8996287">
              <a:off x="2019238" y="3732826"/>
              <a:ext cx="306660" cy="535881"/>
            </a:xfrm>
            <a:prstGeom prst="rect">
              <a:avLst/>
            </a:prstGeom>
          </p:spPr>
        </p:pic>
        <p:pic>
          <p:nvPicPr>
            <p:cNvPr id="35" name="Picture 34"/>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a:off x="1196747" y="3561898"/>
              <a:ext cx="463505" cy="292993"/>
            </a:xfrm>
            <a:prstGeom prst="rect">
              <a:avLst/>
            </a:prstGeom>
          </p:spPr>
        </p:pic>
        <p:pic>
          <p:nvPicPr>
            <p:cNvPr id="36"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a:off x="1481040" y="3771439"/>
              <a:ext cx="259176" cy="243656"/>
            </a:xfrm>
            <a:prstGeom prst="rect">
              <a:avLst/>
            </a:prstGeom>
          </p:spPr>
        </p:pic>
        <p:pic>
          <p:nvPicPr>
            <p:cNvPr id="37" name="Picture 36"/>
            <p:cNvPicPr>
              <a:picLocks noChangeAspect="1"/>
            </p:cNvPicPr>
            <p:nvPr/>
          </p:nvPicPr>
          <p:blipFill>
            <a:blip r:embed="rId11" cstate="screen">
              <a:extLst>
                <a:ext uri="{BEBA8EAE-BF5A-486C-A8C5-ECC9F3942E4B}">
                  <a14:imgProps xmlns:a14="http://schemas.microsoft.com/office/drawing/2010/main">
                    <a14:imgLayer r:embed="rId1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a:off x="1270243" y="3135640"/>
              <a:ext cx="306660" cy="535881"/>
            </a:xfrm>
            <a:prstGeom prst="rect">
              <a:avLst/>
            </a:prstGeom>
          </p:spPr>
        </p:pic>
        <p:pic>
          <p:nvPicPr>
            <p:cNvPr id="38" name="Picture 37"/>
            <p:cNvPicPr>
              <a:picLocks noChangeAspect="1"/>
            </p:cNvPicPr>
            <p:nvPr/>
          </p:nvPicPr>
          <p:blipFill>
            <a:blip r:embed="rId5" cstate="screen">
              <a:extLst>
                <a:ext uri="{BEBA8EAE-BF5A-486C-A8C5-ECC9F3942E4B}">
                  <a14:imgProps xmlns:a14="http://schemas.microsoft.com/office/drawing/2010/main">
                    <a14:imgLayer r:embed="rId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a:off x="1931824" y="3125427"/>
              <a:ext cx="259176" cy="243656"/>
            </a:xfrm>
            <a:prstGeom prst="rect">
              <a:avLst/>
            </a:prstGeom>
          </p:spPr>
        </p:pic>
        <p:pic>
          <p:nvPicPr>
            <p:cNvPr id="39" name="Picture 38"/>
            <p:cNvPicPr>
              <a:picLocks noChangeAspect="1"/>
            </p:cNvPicPr>
            <p:nvPr/>
          </p:nvPicPr>
          <p:blipFill>
            <a:blip r:embed="rId9" cstate="screen">
              <a:extLst>
                <a:ext uri="{BEBA8EAE-BF5A-486C-A8C5-ECC9F3942E4B}">
                  <a14:imgProps xmlns:a14="http://schemas.microsoft.com/office/drawing/2010/main">
                    <a14:imgLayer r:embed="rId10">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1544874">
              <a:off x="1462638" y="3111520"/>
              <a:ext cx="463505" cy="292993"/>
            </a:xfrm>
            <a:prstGeom prst="rect">
              <a:avLst/>
            </a:prstGeom>
          </p:spPr>
        </p:pic>
        <p:pic>
          <p:nvPicPr>
            <p:cNvPr id="40" name="Picture 39"/>
            <p:cNvPicPr>
              <a:picLocks noChangeAspect="1"/>
            </p:cNvPicPr>
            <p:nvPr/>
          </p:nvPicPr>
          <p:blipFill>
            <a:blip r:embed="rId15" cstate="screen">
              <a:extLst>
                <a:ext uri="{BEBA8EAE-BF5A-486C-A8C5-ECC9F3942E4B}">
                  <a14:imgProps xmlns:a14="http://schemas.microsoft.com/office/drawing/2010/main">
                    <a14:imgLayer r:embed="rId16">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2159659" y="4416626"/>
              <a:ext cx="118288" cy="111205"/>
            </a:xfrm>
            <a:prstGeom prst="rect">
              <a:avLst/>
            </a:prstGeom>
          </p:spPr>
        </p:pic>
        <p:pic>
          <p:nvPicPr>
            <p:cNvPr id="41" name="Picture 40"/>
            <p:cNvPicPr>
              <a:picLocks noChangeAspect="1"/>
            </p:cNvPicPr>
            <p:nvPr/>
          </p:nvPicPr>
          <p:blipFill>
            <a:blip r:embed="rId17" cstate="screen">
              <a:extLst>
                <a:ext uri="{BEBA8EAE-BF5A-486C-A8C5-ECC9F3942E4B}">
                  <a14:imgProps xmlns:a14="http://schemas.microsoft.com/office/drawing/2010/main">
                    <a14:imgLayer r:embed="rId18">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175253" y="4194856"/>
              <a:ext cx="225026" cy="86974"/>
            </a:xfrm>
            <a:prstGeom prst="rect">
              <a:avLst/>
            </a:prstGeom>
          </p:spPr>
        </p:pic>
        <p:pic>
          <p:nvPicPr>
            <p:cNvPr id="42" name="Picture 41"/>
            <p:cNvPicPr>
              <a:picLocks noChangeAspect="1"/>
            </p:cNvPicPr>
            <p:nvPr/>
          </p:nvPicPr>
          <p:blipFill>
            <a:blip r:embed="rId17" cstate="screen">
              <a:extLst>
                <a:ext uri="{BEBA8EAE-BF5A-486C-A8C5-ECC9F3942E4B}">
                  <a14:imgProps xmlns:a14="http://schemas.microsoft.com/office/drawing/2010/main">
                    <a14:imgLayer r:embed="rId18">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222087" y="4729248"/>
              <a:ext cx="225026" cy="86974"/>
            </a:xfrm>
            <a:prstGeom prst="rect">
              <a:avLst/>
            </a:prstGeom>
          </p:spPr>
        </p:pic>
        <p:pic>
          <p:nvPicPr>
            <p:cNvPr id="43" name="Picture 42"/>
            <p:cNvPicPr>
              <a:picLocks noChangeAspect="1"/>
            </p:cNvPicPr>
            <p:nvPr/>
          </p:nvPicPr>
          <p:blipFill>
            <a:blip r:embed="rId17" cstate="screen">
              <a:extLst>
                <a:ext uri="{BEBA8EAE-BF5A-486C-A8C5-ECC9F3942E4B}">
                  <a14:imgProps xmlns:a14="http://schemas.microsoft.com/office/drawing/2010/main">
                    <a14:imgLayer r:embed="rId18">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874226" y="3586412"/>
              <a:ext cx="225026" cy="86974"/>
            </a:xfrm>
            <a:prstGeom prst="rect">
              <a:avLst/>
            </a:prstGeom>
          </p:spPr>
        </p:pic>
        <p:pic>
          <p:nvPicPr>
            <p:cNvPr id="44" name="Picture 43"/>
            <p:cNvPicPr>
              <a:picLocks noChangeAspect="1"/>
            </p:cNvPicPr>
            <p:nvPr/>
          </p:nvPicPr>
          <p:blipFill>
            <a:blip r:embed="rId15" cstate="screen">
              <a:extLst>
                <a:ext uri="{BEBA8EAE-BF5A-486C-A8C5-ECC9F3942E4B}">
                  <a14:imgProps xmlns:a14="http://schemas.microsoft.com/office/drawing/2010/main">
                    <a14:imgLayer r:embed="rId16">
                      <a14:imgEffect>
                        <a14:backgroundRemoval t="0" b="97452" l="9581" r="89222"/>
                      </a14:imgEffect>
                    </a14:imgLayer>
                  </a14:imgProps>
                </a:ext>
                <a:ext uri="{28A0092B-C50C-407E-A947-70E740481C1C}">
                  <a14:useLocalDpi xmlns:a14="http://schemas.microsoft.com/office/drawing/2010/main"/>
                </a:ext>
              </a:extLst>
            </a:blip>
            <a:stretch>
              <a:fillRect/>
            </a:stretch>
          </p:blipFill>
          <p:spPr>
            <a:xfrm>
              <a:off x="1526173" y="3459871"/>
              <a:ext cx="118288" cy="111205"/>
            </a:xfrm>
            <a:prstGeom prst="rect">
              <a:avLst/>
            </a:prstGeom>
          </p:spPr>
        </p:pic>
        <p:pic>
          <p:nvPicPr>
            <p:cNvPr id="45" name="Picture 44"/>
            <p:cNvPicPr>
              <a:picLocks noChangeAspect="1"/>
            </p:cNvPicPr>
            <p:nvPr/>
          </p:nvPicPr>
          <p:blipFill>
            <a:blip r:embed="rId19" cstate="screen">
              <a:extLst>
                <a:ext uri="{BEBA8EAE-BF5A-486C-A8C5-ECC9F3942E4B}">
                  <a14:imgProps xmlns:a14="http://schemas.microsoft.com/office/drawing/2010/main">
                    <a14:imgLayer r:embed="rId2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flipV="1">
              <a:off x="1217072" y="3166984"/>
              <a:ext cx="141041" cy="132596"/>
            </a:xfrm>
            <a:prstGeom prst="rect">
              <a:avLst/>
            </a:prstGeom>
          </p:spPr>
        </p:pic>
        <p:pic>
          <p:nvPicPr>
            <p:cNvPr id="46" name="Picture 45"/>
            <p:cNvPicPr>
              <a:picLocks noChangeAspect="1"/>
            </p:cNvPicPr>
            <p:nvPr/>
          </p:nvPicPr>
          <p:blipFill>
            <a:blip r:embed="rId21" cstate="screen">
              <a:extLst>
                <a:ext uri="{BEBA8EAE-BF5A-486C-A8C5-ECC9F3942E4B}">
                  <a14:imgProps xmlns:a14="http://schemas.microsoft.com/office/drawing/2010/main">
                    <a14:imgLayer r:embed="rId22">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8996287">
              <a:off x="1998923" y="4090547"/>
              <a:ext cx="112026" cy="195763"/>
            </a:xfrm>
            <a:prstGeom prst="rect">
              <a:avLst/>
            </a:prstGeom>
          </p:spPr>
        </p:pic>
        <p:pic>
          <p:nvPicPr>
            <p:cNvPr id="47" name="Picture 46"/>
            <p:cNvPicPr>
              <a:picLocks noChangeAspect="1"/>
            </p:cNvPicPr>
            <p:nvPr/>
          </p:nvPicPr>
          <p:blipFill>
            <a:blip r:embed="rId23" cstate="screen">
              <a:extLst>
                <a:ext uri="{BEBA8EAE-BF5A-486C-A8C5-ECC9F3942E4B}">
                  <a14:imgProps xmlns:a14="http://schemas.microsoft.com/office/drawing/2010/main">
                    <a14:imgLayer r:embed="rId2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flipV="1">
              <a:off x="1765368" y="4653251"/>
              <a:ext cx="74613" cy="130384"/>
            </a:xfrm>
            <a:prstGeom prst="rect">
              <a:avLst/>
            </a:prstGeom>
          </p:spPr>
        </p:pic>
      </p:grpSp>
      <p:grpSp>
        <p:nvGrpSpPr>
          <p:cNvPr id="48" name="Group 47"/>
          <p:cNvGrpSpPr/>
          <p:nvPr/>
        </p:nvGrpSpPr>
        <p:grpSpPr>
          <a:xfrm>
            <a:off x="4217547" y="1205318"/>
            <a:ext cx="1747028" cy="3378686"/>
            <a:chOff x="2991842" y="1808717"/>
            <a:chExt cx="2019300" cy="3905250"/>
          </a:xfrm>
        </p:grpSpPr>
        <p:pic>
          <p:nvPicPr>
            <p:cNvPr id="49" name="Content Placeholder 3"/>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0" b="94333" l="37203" r="65905"/>
                      </a14:imgEffect>
                      <a14:imgEffect>
                        <a14:colorTemperature colorTemp="6521"/>
                      </a14:imgEffect>
                    </a14:imgLayer>
                  </a14:imgProps>
                </a:ext>
                <a:ext uri="{28A0092B-C50C-407E-A947-70E740481C1C}">
                  <a14:useLocalDpi xmlns:a14="http://schemas.microsoft.com/office/drawing/2010/main"/>
                </a:ext>
              </a:extLst>
            </a:blip>
            <a:srcRect l="33730" t="5107" r="30341" b="5145"/>
            <a:stretch/>
          </p:blipFill>
          <p:spPr>
            <a:xfrm>
              <a:off x="2991842" y="1808717"/>
              <a:ext cx="2019300" cy="3905250"/>
            </a:xfrm>
            <a:prstGeom prst="rect">
              <a:avLst/>
            </a:prstGeom>
            <a:noFill/>
          </p:spPr>
        </p:pic>
        <p:pic>
          <p:nvPicPr>
            <p:cNvPr id="50" name="Picture 49"/>
            <p:cNvPicPr>
              <a:picLocks noChangeAspect="1"/>
            </p:cNvPicPr>
            <p:nvPr/>
          </p:nvPicPr>
          <p:blipFill>
            <a:blip r:embed="rId25" cstate="screen">
              <a:extLst>
                <a:ext uri="{BEBA8EAE-BF5A-486C-A8C5-ECC9F3942E4B}">
                  <a14:imgProps xmlns:a14="http://schemas.microsoft.com/office/drawing/2010/main">
                    <a14:imgLayer r:embed="rId26">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436551" y="5299559"/>
              <a:ext cx="48631" cy="45719"/>
            </a:xfrm>
            <a:prstGeom prst="rect">
              <a:avLst/>
            </a:prstGeom>
          </p:spPr>
        </p:pic>
        <p:pic>
          <p:nvPicPr>
            <p:cNvPr id="51" name="Picture 50"/>
            <p:cNvPicPr>
              <a:picLocks noChangeAspect="1"/>
            </p:cNvPicPr>
            <p:nvPr/>
          </p:nvPicPr>
          <p:blipFill>
            <a:blip r:embed="rId27" cstate="screen">
              <a:extLst>
                <a:ext uri="{BEBA8EAE-BF5A-486C-A8C5-ECC9F3942E4B}">
                  <a14:imgProps xmlns:a14="http://schemas.microsoft.com/office/drawing/2010/main">
                    <a14:imgLayer r:embed="rId28">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flipH="1">
              <a:off x="3763301" y="5340042"/>
              <a:ext cx="72326" cy="45719"/>
            </a:xfrm>
            <a:prstGeom prst="rect">
              <a:avLst/>
            </a:prstGeom>
          </p:spPr>
        </p:pic>
        <p:pic>
          <p:nvPicPr>
            <p:cNvPr id="52" name="Picture 51"/>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83766" flipV="1">
              <a:off x="3709889" y="4245121"/>
              <a:ext cx="101857" cy="95758"/>
            </a:xfrm>
            <a:prstGeom prst="rect">
              <a:avLst/>
            </a:prstGeom>
          </p:spPr>
        </p:pic>
        <p:pic>
          <p:nvPicPr>
            <p:cNvPr id="53" name="Picture 52"/>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791839" flipH="1">
              <a:off x="4258403" y="4601433"/>
              <a:ext cx="151486" cy="95758"/>
            </a:xfrm>
            <a:prstGeom prst="rect">
              <a:avLst/>
            </a:prstGeom>
          </p:spPr>
        </p:pic>
        <p:pic>
          <p:nvPicPr>
            <p:cNvPr id="54" name="Picture 53"/>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4399478" y="5337389"/>
              <a:ext cx="45719" cy="79893"/>
            </a:xfrm>
            <a:prstGeom prst="rect">
              <a:avLst/>
            </a:prstGeom>
          </p:spPr>
        </p:pic>
        <p:pic>
          <p:nvPicPr>
            <p:cNvPr id="55" name="Picture 54"/>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4051695" y="5412213"/>
              <a:ext cx="45719" cy="79893"/>
            </a:xfrm>
            <a:prstGeom prst="rect">
              <a:avLst/>
            </a:prstGeom>
          </p:spPr>
        </p:pic>
        <p:pic>
          <p:nvPicPr>
            <p:cNvPr id="56" name="Picture 55"/>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3379089" flipH="1">
              <a:off x="4024285" y="4061276"/>
              <a:ext cx="95758" cy="167335"/>
            </a:xfrm>
            <a:prstGeom prst="rect">
              <a:avLst/>
            </a:prstGeom>
          </p:spPr>
        </p:pic>
        <p:pic>
          <p:nvPicPr>
            <p:cNvPr id="57" name="Picture 56"/>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flipV="1">
              <a:off x="3406614" y="5043852"/>
              <a:ext cx="101857" cy="95758"/>
            </a:xfrm>
            <a:prstGeom prst="rect">
              <a:avLst/>
            </a:prstGeom>
          </p:spPr>
        </p:pic>
        <p:pic>
          <p:nvPicPr>
            <p:cNvPr id="58" name="Picture 57"/>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83014" flipV="1">
              <a:off x="3558232" y="4943904"/>
              <a:ext cx="151486" cy="95758"/>
            </a:xfrm>
            <a:prstGeom prst="rect">
              <a:avLst/>
            </a:prstGeom>
          </p:spPr>
        </p:pic>
        <p:pic>
          <p:nvPicPr>
            <p:cNvPr id="59" name="Picture 58"/>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3657953" y="4831527"/>
              <a:ext cx="95758" cy="167335"/>
            </a:xfrm>
            <a:prstGeom prst="rect">
              <a:avLst/>
            </a:prstGeom>
          </p:spPr>
        </p:pic>
        <p:pic>
          <p:nvPicPr>
            <p:cNvPr id="60" name="Picture 59"/>
            <p:cNvPicPr>
              <a:picLocks noChangeAspect="1"/>
            </p:cNvPicPr>
            <p:nvPr/>
          </p:nvPicPr>
          <p:blipFill>
            <a:blip r:embed="rId25" cstate="screen">
              <a:extLst>
                <a:ext uri="{BEBA8EAE-BF5A-486C-A8C5-ECC9F3942E4B}">
                  <a14:imgProps xmlns:a14="http://schemas.microsoft.com/office/drawing/2010/main">
                    <a14:imgLayer r:embed="rId26">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955589" y="5188467"/>
              <a:ext cx="48631" cy="45719"/>
            </a:xfrm>
            <a:prstGeom prst="rect">
              <a:avLst/>
            </a:prstGeom>
          </p:spPr>
        </p:pic>
        <p:pic>
          <p:nvPicPr>
            <p:cNvPr id="61" name="Picture 60"/>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4083766" flipV="1">
              <a:off x="4177059" y="4667685"/>
              <a:ext cx="151486" cy="95758"/>
            </a:xfrm>
            <a:prstGeom prst="rect">
              <a:avLst/>
            </a:prstGeom>
          </p:spPr>
        </p:pic>
        <p:pic>
          <p:nvPicPr>
            <p:cNvPr id="62" name="Picture 61"/>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83014" flipV="1">
              <a:off x="3916955" y="4622338"/>
              <a:ext cx="151486" cy="95758"/>
            </a:xfrm>
            <a:prstGeom prst="rect">
              <a:avLst/>
            </a:prstGeom>
          </p:spPr>
        </p:pic>
        <p:pic>
          <p:nvPicPr>
            <p:cNvPr id="63" name="Picture 62"/>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flipH="1">
              <a:off x="3924516" y="4896976"/>
              <a:ext cx="101857" cy="95758"/>
            </a:xfrm>
            <a:prstGeom prst="rect">
              <a:avLst/>
            </a:prstGeom>
          </p:spPr>
        </p:pic>
        <p:pic>
          <p:nvPicPr>
            <p:cNvPr id="64" name="Picture 63"/>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3507335" y="4193177"/>
              <a:ext cx="95758" cy="167335"/>
            </a:xfrm>
            <a:prstGeom prst="rect">
              <a:avLst/>
            </a:prstGeom>
          </p:spPr>
        </p:pic>
        <p:pic>
          <p:nvPicPr>
            <p:cNvPr id="65" name="Picture 64"/>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1544874" flipH="1">
              <a:off x="4186517" y="4327663"/>
              <a:ext cx="151486" cy="95758"/>
            </a:xfrm>
            <a:prstGeom prst="rect">
              <a:avLst/>
            </a:prstGeom>
          </p:spPr>
        </p:pic>
        <p:pic>
          <p:nvPicPr>
            <p:cNvPr id="66" name="Picture 65"/>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3678247" y="4114804"/>
              <a:ext cx="95758" cy="167335"/>
            </a:xfrm>
            <a:prstGeom prst="rect">
              <a:avLst/>
            </a:prstGeom>
          </p:spPr>
        </p:pic>
        <p:pic>
          <p:nvPicPr>
            <p:cNvPr id="67" name="Picture 66"/>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3956953" y="4497059"/>
              <a:ext cx="95758" cy="167335"/>
            </a:xfrm>
            <a:prstGeom prst="rect">
              <a:avLst/>
            </a:prstGeom>
          </p:spPr>
        </p:pic>
        <p:pic>
          <p:nvPicPr>
            <p:cNvPr id="68" name="Picture 67"/>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644291" y="4870544"/>
              <a:ext cx="101857" cy="95758"/>
            </a:xfrm>
            <a:prstGeom prst="rect">
              <a:avLst/>
            </a:prstGeom>
          </p:spPr>
        </p:pic>
        <p:pic>
          <p:nvPicPr>
            <p:cNvPr id="69" name="Picture 68"/>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9910270" flipH="1">
              <a:off x="4170560" y="3226952"/>
              <a:ext cx="95758" cy="167335"/>
            </a:xfrm>
            <a:prstGeom prst="rect">
              <a:avLst/>
            </a:prstGeom>
          </p:spPr>
        </p:pic>
        <p:pic>
          <p:nvPicPr>
            <p:cNvPr id="70" name="Picture 69"/>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flipV="1">
              <a:off x="4091839" y="3785139"/>
              <a:ext cx="95758" cy="167335"/>
            </a:xfrm>
            <a:prstGeom prst="rect">
              <a:avLst/>
            </a:prstGeom>
          </p:spPr>
        </p:pic>
        <p:pic>
          <p:nvPicPr>
            <p:cNvPr id="71" name="Picture 70"/>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3130174" flipV="1">
              <a:off x="3922458" y="3195682"/>
              <a:ext cx="95758" cy="167335"/>
            </a:xfrm>
            <a:prstGeom prst="rect">
              <a:avLst/>
            </a:prstGeom>
          </p:spPr>
        </p:pic>
        <p:pic>
          <p:nvPicPr>
            <p:cNvPr id="72" name="Picture 7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8996287" flipH="1">
              <a:off x="4109165" y="3704197"/>
              <a:ext cx="95758" cy="167335"/>
            </a:xfrm>
            <a:prstGeom prst="rect">
              <a:avLst/>
            </a:prstGeom>
          </p:spPr>
        </p:pic>
        <p:pic>
          <p:nvPicPr>
            <p:cNvPr id="73" name="Picture 72"/>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466827" y="3516059"/>
              <a:ext cx="151486" cy="95758"/>
            </a:xfrm>
            <a:prstGeom prst="rect">
              <a:avLst/>
            </a:prstGeom>
          </p:spPr>
        </p:pic>
        <p:pic>
          <p:nvPicPr>
            <p:cNvPr id="74" name="Picture 73"/>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flipH="1">
              <a:off x="3721150" y="3937611"/>
              <a:ext cx="101857" cy="95758"/>
            </a:xfrm>
            <a:prstGeom prst="rect">
              <a:avLst/>
            </a:prstGeom>
          </p:spPr>
        </p:pic>
        <p:pic>
          <p:nvPicPr>
            <p:cNvPr id="75" name="Picture 74"/>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3657952" y="3312450"/>
              <a:ext cx="95758" cy="167335"/>
            </a:xfrm>
            <a:prstGeom prst="rect">
              <a:avLst/>
            </a:prstGeom>
          </p:spPr>
        </p:pic>
        <p:pic>
          <p:nvPicPr>
            <p:cNvPr id="76" name="Picture 75"/>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flipV="1">
              <a:off x="4016590" y="3120034"/>
              <a:ext cx="101857" cy="95758"/>
            </a:xfrm>
            <a:prstGeom prst="rect">
              <a:avLst/>
            </a:prstGeom>
          </p:spPr>
        </p:pic>
        <p:pic>
          <p:nvPicPr>
            <p:cNvPr id="77" name="Picture 76"/>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1544874" flipH="1">
              <a:off x="3863354" y="3212035"/>
              <a:ext cx="151486" cy="95758"/>
            </a:xfrm>
            <a:prstGeom prst="rect">
              <a:avLst/>
            </a:prstGeom>
          </p:spPr>
        </p:pic>
        <p:pic>
          <p:nvPicPr>
            <p:cNvPr id="78" name="Picture 77"/>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214471" y="4464579"/>
              <a:ext cx="101857" cy="95758"/>
            </a:xfrm>
            <a:prstGeom prst="rect">
              <a:avLst/>
            </a:prstGeom>
          </p:spPr>
        </p:pic>
        <p:pic>
          <p:nvPicPr>
            <p:cNvPr id="79" name="Picture 78"/>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7064327" flipH="1">
              <a:off x="3324091" y="4154202"/>
              <a:ext cx="247753" cy="95758"/>
            </a:xfrm>
            <a:prstGeom prst="rect">
              <a:avLst/>
            </a:prstGeom>
          </p:spPr>
        </p:pic>
        <p:pic>
          <p:nvPicPr>
            <p:cNvPr id="80" name="Picture 79"/>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307400" y="4777201"/>
              <a:ext cx="247753" cy="95758"/>
            </a:xfrm>
            <a:prstGeom prst="rect">
              <a:avLst/>
            </a:prstGeom>
          </p:spPr>
        </p:pic>
        <p:pic>
          <p:nvPicPr>
            <p:cNvPr id="81" name="Picture 80"/>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228892" y="3661593"/>
              <a:ext cx="247753" cy="95758"/>
            </a:xfrm>
            <a:prstGeom prst="rect">
              <a:avLst/>
            </a:prstGeom>
          </p:spPr>
        </p:pic>
        <p:pic>
          <p:nvPicPr>
            <p:cNvPr id="82" name="Picture 81"/>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80985" y="3507824"/>
              <a:ext cx="101857" cy="95758"/>
            </a:xfrm>
            <a:prstGeom prst="rect">
              <a:avLst/>
            </a:prstGeom>
          </p:spPr>
        </p:pic>
        <p:pic>
          <p:nvPicPr>
            <p:cNvPr id="83" name="Picture 82"/>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V="1">
              <a:off x="3357227" y="3189515"/>
              <a:ext cx="101857" cy="95758"/>
            </a:xfrm>
            <a:prstGeom prst="rect">
              <a:avLst/>
            </a:prstGeom>
          </p:spPr>
        </p:pic>
        <p:pic>
          <p:nvPicPr>
            <p:cNvPr id="84" name="Picture 83"/>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8996287" flipH="1">
              <a:off x="3992495" y="4087792"/>
              <a:ext cx="95758" cy="167335"/>
            </a:xfrm>
            <a:prstGeom prst="rect">
              <a:avLst/>
            </a:prstGeom>
          </p:spPr>
        </p:pic>
        <p:pic>
          <p:nvPicPr>
            <p:cNvPr id="85" name="Picture 84"/>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815557" y="4715820"/>
              <a:ext cx="95758" cy="167335"/>
            </a:xfrm>
            <a:prstGeom prst="rect">
              <a:avLst/>
            </a:prstGeom>
          </p:spPr>
        </p:pic>
        <p:pic>
          <p:nvPicPr>
            <p:cNvPr id="86" name="Picture 85"/>
            <p:cNvPicPr>
              <a:picLocks noChangeAspect="1"/>
            </p:cNvPicPr>
            <p:nvPr/>
          </p:nvPicPr>
          <p:blipFill>
            <a:blip r:embed="rId25" cstate="screen">
              <a:extLst>
                <a:ext uri="{BEBA8EAE-BF5A-486C-A8C5-ECC9F3942E4B}">
                  <a14:imgProps xmlns:a14="http://schemas.microsoft.com/office/drawing/2010/main">
                    <a14:imgLayer r:embed="rId26">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88951" y="5451959"/>
              <a:ext cx="48631" cy="45719"/>
            </a:xfrm>
            <a:prstGeom prst="rect">
              <a:avLst/>
            </a:prstGeom>
          </p:spPr>
        </p:pic>
        <p:pic>
          <p:nvPicPr>
            <p:cNvPr id="87" name="Picture 86"/>
            <p:cNvPicPr>
              <a:picLocks noChangeAspect="1"/>
            </p:cNvPicPr>
            <p:nvPr/>
          </p:nvPicPr>
          <p:blipFill>
            <a:blip r:embed="rId27" cstate="screen">
              <a:extLst>
                <a:ext uri="{BEBA8EAE-BF5A-486C-A8C5-ECC9F3942E4B}">
                  <a14:imgProps xmlns:a14="http://schemas.microsoft.com/office/drawing/2010/main">
                    <a14:imgLayer r:embed="rId28">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flipH="1">
              <a:off x="3934609" y="5387703"/>
              <a:ext cx="72326" cy="45719"/>
            </a:xfrm>
            <a:prstGeom prst="rect">
              <a:avLst/>
            </a:prstGeom>
          </p:spPr>
        </p:pic>
        <p:pic>
          <p:nvPicPr>
            <p:cNvPr id="88" name="Picture 87"/>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83766" flipV="1">
              <a:off x="3862289" y="4397521"/>
              <a:ext cx="101857" cy="95758"/>
            </a:xfrm>
            <a:prstGeom prst="rect">
              <a:avLst/>
            </a:prstGeom>
          </p:spPr>
        </p:pic>
        <p:pic>
          <p:nvPicPr>
            <p:cNvPr id="89" name="Picture 88"/>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791839" flipH="1">
              <a:off x="4334967" y="4720499"/>
              <a:ext cx="151486" cy="95758"/>
            </a:xfrm>
            <a:prstGeom prst="rect">
              <a:avLst/>
            </a:prstGeom>
          </p:spPr>
        </p:pic>
        <p:pic>
          <p:nvPicPr>
            <p:cNvPr id="90" name="Picture 89"/>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4247206" y="5241755"/>
              <a:ext cx="45719" cy="79893"/>
            </a:xfrm>
            <a:prstGeom prst="rect">
              <a:avLst/>
            </a:prstGeom>
          </p:spPr>
        </p:pic>
        <p:pic>
          <p:nvPicPr>
            <p:cNvPr id="91" name="Picture 90"/>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4226738" y="5384353"/>
              <a:ext cx="45719" cy="79893"/>
            </a:xfrm>
            <a:prstGeom prst="rect">
              <a:avLst/>
            </a:prstGeom>
          </p:spPr>
        </p:pic>
        <p:pic>
          <p:nvPicPr>
            <p:cNvPr id="92" name="Picture 9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3379089" flipH="1">
              <a:off x="4176685" y="4213676"/>
              <a:ext cx="95758" cy="167335"/>
            </a:xfrm>
            <a:prstGeom prst="rect">
              <a:avLst/>
            </a:prstGeom>
          </p:spPr>
        </p:pic>
        <p:pic>
          <p:nvPicPr>
            <p:cNvPr id="93" name="Picture 92"/>
            <p:cNvPicPr>
              <a:picLocks noChangeAspect="1"/>
            </p:cNvPicPr>
            <p:nvPr/>
          </p:nvPicPr>
          <p:blipFill>
            <a:blip r:embed="rId25" cstate="screen">
              <a:extLst>
                <a:ext uri="{BEBA8EAE-BF5A-486C-A8C5-ECC9F3942E4B}">
                  <a14:imgProps xmlns:a14="http://schemas.microsoft.com/office/drawing/2010/main">
                    <a14:imgLayer r:embed="rId2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flipV="1">
              <a:off x="3621620" y="5227500"/>
              <a:ext cx="48631" cy="45719"/>
            </a:xfrm>
            <a:prstGeom prst="rect">
              <a:avLst/>
            </a:prstGeom>
          </p:spPr>
        </p:pic>
        <p:pic>
          <p:nvPicPr>
            <p:cNvPr id="94" name="Picture 93"/>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83014" flipV="1">
              <a:off x="3688445" y="5092449"/>
              <a:ext cx="151486" cy="95758"/>
            </a:xfrm>
            <a:prstGeom prst="rect">
              <a:avLst/>
            </a:prstGeom>
          </p:spPr>
        </p:pic>
        <p:pic>
          <p:nvPicPr>
            <p:cNvPr id="95" name="Picture 94"/>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3810353" y="4983927"/>
              <a:ext cx="95758" cy="167335"/>
            </a:xfrm>
            <a:prstGeom prst="rect">
              <a:avLst/>
            </a:prstGeom>
          </p:spPr>
        </p:pic>
        <p:pic>
          <p:nvPicPr>
            <p:cNvPr id="96" name="Picture 95"/>
            <p:cNvPicPr>
              <a:picLocks noChangeAspect="1"/>
            </p:cNvPicPr>
            <p:nvPr/>
          </p:nvPicPr>
          <p:blipFill>
            <a:blip r:embed="rId25" cstate="screen">
              <a:extLst>
                <a:ext uri="{BEBA8EAE-BF5A-486C-A8C5-ECC9F3942E4B}">
                  <a14:imgProps xmlns:a14="http://schemas.microsoft.com/office/drawing/2010/main">
                    <a14:imgLayer r:embed="rId26">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107989" y="5340867"/>
              <a:ext cx="48631" cy="45719"/>
            </a:xfrm>
            <a:prstGeom prst="rect">
              <a:avLst/>
            </a:prstGeom>
          </p:spPr>
        </p:pic>
        <p:pic>
          <p:nvPicPr>
            <p:cNvPr id="97" name="Picture 96"/>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4083766" flipV="1">
              <a:off x="4329459" y="4820085"/>
              <a:ext cx="151486" cy="95758"/>
            </a:xfrm>
            <a:prstGeom prst="rect">
              <a:avLst/>
            </a:prstGeom>
          </p:spPr>
        </p:pic>
        <p:pic>
          <p:nvPicPr>
            <p:cNvPr id="98" name="Picture 97"/>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83014" flipV="1">
              <a:off x="4069355" y="4774738"/>
              <a:ext cx="151486" cy="95758"/>
            </a:xfrm>
            <a:prstGeom prst="rect">
              <a:avLst/>
            </a:prstGeom>
          </p:spPr>
        </p:pic>
        <p:pic>
          <p:nvPicPr>
            <p:cNvPr id="99" name="Picture 98"/>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flipH="1">
              <a:off x="4076916" y="5049376"/>
              <a:ext cx="101857" cy="95758"/>
            </a:xfrm>
            <a:prstGeom prst="rect">
              <a:avLst/>
            </a:prstGeom>
          </p:spPr>
        </p:pic>
        <p:pic>
          <p:nvPicPr>
            <p:cNvPr id="100" name="Picture 99"/>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3659735" y="4345577"/>
              <a:ext cx="95758" cy="167335"/>
            </a:xfrm>
            <a:prstGeom prst="rect">
              <a:avLst/>
            </a:prstGeom>
          </p:spPr>
        </p:pic>
        <p:pic>
          <p:nvPicPr>
            <p:cNvPr id="101" name="Picture 100"/>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1544874" flipH="1">
              <a:off x="4338917" y="4480063"/>
              <a:ext cx="151486" cy="95758"/>
            </a:xfrm>
            <a:prstGeom prst="rect">
              <a:avLst/>
            </a:prstGeom>
          </p:spPr>
        </p:pic>
        <p:pic>
          <p:nvPicPr>
            <p:cNvPr id="102" name="Picture 10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3888317" y="4278661"/>
              <a:ext cx="95758" cy="167335"/>
            </a:xfrm>
            <a:prstGeom prst="rect">
              <a:avLst/>
            </a:prstGeom>
          </p:spPr>
        </p:pic>
        <p:pic>
          <p:nvPicPr>
            <p:cNvPr id="103" name="Picture 102"/>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4109353" y="4649459"/>
              <a:ext cx="95758" cy="167335"/>
            </a:xfrm>
            <a:prstGeom prst="rect">
              <a:avLst/>
            </a:prstGeom>
          </p:spPr>
        </p:pic>
        <p:pic>
          <p:nvPicPr>
            <p:cNvPr id="104" name="Picture 103"/>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796691" y="5022944"/>
              <a:ext cx="101857" cy="95758"/>
            </a:xfrm>
            <a:prstGeom prst="rect">
              <a:avLst/>
            </a:prstGeom>
          </p:spPr>
        </p:pic>
        <p:pic>
          <p:nvPicPr>
            <p:cNvPr id="105" name="Picture 104"/>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9910270" flipH="1">
              <a:off x="4322960" y="3379352"/>
              <a:ext cx="95758" cy="167335"/>
            </a:xfrm>
            <a:prstGeom prst="rect">
              <a:avLst/>
            </a:prstGeom>
          </p:spPr>
        </p:pic>
        <p:pic>
          <p:nvPicPr>
            <p:cNvPr id="106" name="Picture 105"/>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flipV="1">
              <a:off x="4244239" y="3937539"/>
              <a:ext cx="95758" cy="167335"/>
            </a:xfrm>
            <a:prstGeom prst="rect">
              <a:avLst/>
            </a:prstGeom>
          </p:spPr>
        </p:pic>
        <p:pic>
          <p:nvPicPr>
            <p:cNvPr id="107" name="Picture 106"/>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3130174" flipV="1">
              <a:off x="4074858" y="3348082"/>
              <a:ext cx="95758" cy="167335"/>
            </a:xfrm>
            <a:prstGeom prst="rect">
              <a:avLst/>
            </a:prstGeom>
          </p:spPr>
        </p:pic>
        <p:pic>
          <p:nvPicPr>
            <p:cNvPr id="108" name="Picture 107"/>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8996287" flipH="1">
              <a:off x="4261565" y="3856597"/>
              <a:ext cx="95758" cy="167335"/>
            </a:xfrm>
            <a:prstGeom prst="rect">
              <a:avLst/>
            </a:prstGeom>
          </p:spPr>
        </p:pic>
        <p:pic>
          <p:nvPicPr>
            <p:cNvPr id="109" name="Picture 108"/>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619227" y="3668459"/>
              <a:ext cx="151486" cy="95758"/>
            </a:xfrm>
            <a:prstGeom prst="rect">
              <a:avLst/>
            </a:prstGeom>
          </p:spPr>
        </p:pic>
        <p:pic>
          <p:nvPicPr>
            <p:cNvPr id="110" name="Picture 109"/>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flipH="1">
              <a:off x="3871944" y="4044361"/>
              <a:ext cx="101857" cy="95758"/>
            </a:xfrm>
            <a:prstGeom prst="rect">
              <a:avLst/>
            </a:prstGeom>
          </p:spPr>
        </p:pic>
        <p:pic>
          <p:nvPicPr>
            <p:cNvPr id="111" name="Picture 110"/>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3810352" y="3464850"/>
              <a:ext cx="95758" cy="167335"/>
            </a:xfrm>
            <a:prstGeom prst="rect">
              <a:avLst/>
            </a:prstGeom>
          </p:spPr>
        </p:pic>
        <p:pic>
          <p:nvPicPr>
            <p:cNvPr id="112" name="Picture 111"/>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flipV="1">
              <a:off x="4168990" y="3272434"/>
              <a:ext cx="101857" cy="95758"/>
            </a:xfrm>
            <a:prstGeom prst="rect">
              <a:avLst/>
            </a:prstGeom>
          </p:spPr>
        </p:pic>
        <p:pic>
          <p:nvPicPr>
            <p:cNvPr id="113" name="Picture 112"/>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1544874" flipH="1">
              <a:off x="4015754" y="3364435"/>
              <a:ext cx="151486" cy="95758"/>
            </a:xfrm>
            <a:prstGeom prst="rect">
              <a:avLst/>
            </a:prstGeom>
          </p:spPr>
        </p:pic>
        <p:pic>
          <p:nvPicPr>
            <p:cNvPr id="114" name="Picture 113"/>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366871" y="4616979"/>
              <a:ext cx="101857" cy="95758"/>
            </a:xfrm>
            <a:prstGeom prst="rect">
              <a:avLst/>
            </a:prstGeom>
          </p:spPr>
        </p:pic>
        <p:pic>
          <p:nvPicPr>
            <p:cNvPr id="115" name="Picture 114"/>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412966" y="4395209"/>
              <a:ext cx="247753" cy="95758"/>
            </a:xfrm>
            <a:prstGeom prst="rect">
              <a:avLst/>
            </a:prstGeom>
          </p:spPr>
        </p:pic>
        <p:pic>
          <p:nvPicPr>
            <p:cNvPr id="116" name="Picture 115"/>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459800" y="4929601"/>
              <a:ext cx="247753" cy="95758"/>
            </a:xfrm>
            <a:prstGeom prst="rect">
              <a:avLst/>
            </a:prstGeom>
          </p:spPr>
        </p:pic>
        <p:pic>
          <p:nvPicPr>
            <p:cNvPr id="117" name="Picture 116"/>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111939" y="3786765"/>
              <a:ext cx="247753" cy="95758"/>
            </a:xfrm>
            <a:prstGeom prst="rect">
              <a:avLst/>
            </a:prstGeom>
          </p:spPr>
        </p:pic>
        <p:pic>
          <p:nvPicPr>
            <p:cNvPr id="118" name="Picture 117"/>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733385" y="3660224"/>
              <a:ext cx="101857" cy="95758"/>
            </a:xfrm>
            <a:prstGeom prst="rect">
              <a:avLst/>
            </a:prstGeom>
          </p:spPr>
        </p:pic>
        <p:pic>
          <p:nvPicPr>
            <p:cNvPr id="119" name="Picture 118"/>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V="1">
              <a:off x="3447038" y="3367336"/>
              <a:ext cx="101857" cy="95758"/>
            </a:xfrm>
            <a:prstGeom prst="rect">
              <a:avLst/>
            </a:prstGeom>
          </p:spPr>
        </p:pic>
        <p:pic>
          <p:nvPicPr>
            <p:cNvPr id="120" name="Picture 119"/>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8996287" flipH="1">
              <a:off x="4144895" y="4240192"/>
              <a:ext cx="95758" cy="167335"/>
            </a:xfrm>
            <a:prstGeom prst="rect">
              <a:avLst/>
            </a:prstGeom>
          </p:spPr>
        </p:pic>
        <p:pic>
          <p:nvPicPr>
            <p:cNvPr id="121" name="Picture 120"/>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967957" y="4868220"/>
              <a:ext cx="95758" cy="167335"/>
            </a:xfrm>
            <a:prstGeom prst="rect">
              <a:avLst/>
            </a:prstGeom>
          </p:spPr>
        </p:pic>
        <p:pic>
          <p:nvPicPr>
            <p:cNvPr id="122" name="Picture 121"/>
            <p:cNvPicPr>
              <a:picLocks noChangeAspect="1"/>
            </p:cNvPicPr>
            <p:nvPr/>
          </p:nvPicPr>
          <p:blipFill>
            <a:blip r:embed="rId39" cstate="screen">
              <a:extLst>
                <a:ext uri="{BEBA8EAE-BF5A-486C-A8C5-ECC9F3942E4B}">
                  <a14:imgProps xmlns:a14="http://schemas.microsoft.com/office/drawing/2010/main">
                    <a14:imgLayer r:embed="rId4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409582" y="3815996"/>
              <a:ext cx="108166" cy="101689"/>
            </a:xfrm>
            <a:prstGeom prst="rect">
              <a:avLst/>
            </a:prstGeom>
          </p:spPr>
        </p:pic>
        <p:pic>
          <p:nvPicPr>
            <p:cNvPr id="123" name="Picture 122"/>
            <p:cNvPicPr>
              <a:picLocks noChangeAspect="1"/>
            </p:cNvPicPr>
            <p:nvPr/>
          </p:nvPicPr>
          <p:blipFill>
            <a:blip r:embed="rId41" cstate="screen">
              <a:extLst>
                <a:ext uri="{BEBA8EAE-BF5A-486C-A8C5-ECC9F3942E4B}">
                  <a14:imgProps xmlns:a14="http://schemas.microsoft.com/office/drawing/2010/main">
                    <a14:imgLayer r:embed="rId4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448678" y="3973909"/>
              <a:ext cx="160869" cy="101689"/>
            </a:xfrm>
            <a:prstGeom prst="rect">
              <a:avLst/>
            </a:prstGeom>
          </p:spPr>
        </p:pic>
        <p:pic>
          <p:nvPicPr>
            <p:cNvPr id="124" name="Picture 123"/>
            <p:cNvPicPr>
              <a:picLocks noChangeAspect="1"/>
            </p:cNvPicPr>
            <p:nvPr/>
          </p:nvPicPr>
          <p:blipFill>
            <a:blip r:embed="rId43" cstate="screen">
              <a:extLst>
                <a:ext uri="{BEBA8EAE-BF5A-486C-A8C5-ECC9F3942E4B}">
                  <a14:imgProps xmlns:a14="http://schemas.microsoft.com/office/drawing/2010/main">
                    <a14:imgLayer r:embed="rId4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3641624" y="3765884"/>
              <a:ext cx="101689" cy="177699"/>
            </a:xfrm>
            <a:prstGeom prst="rect">
              <a:avLst/>
            </a:prstGeom>
          </p:spPr>
        </p:pic>
        <p:pic>
          <p:nvPicPr>
            <p:cNvPr id="125" name="Picture 124"/>
            <p:cNvPicPr>
              <a:picLocks noChangeAspect="1"/>
            </p:cNvPicPr>
            <p:nvPr/>
          </p:nvPicPr>
          <p:blipFill>
            <a:blip r:embed="rId39" cstate="screen">
              <a:extLst>
                <a:ext uri="{BEBA8EAE-BF5A-486C-A8C5-ECC9F3942E4B}">
                  <a14:imgProps xmlns:a14="http://schemas.microsoft.com/office/drawing/2010/main">
                    <a14:imgLayer r:embed="rId4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61982" y="3968396"/>
              <a:ext cx="108166" cy="101689"/>
            </a:xfrm>
            <a:prstGeom prst="rect">
              <a:avLst/>
            </a:prstGeom>
          </p:spPr>
        </p:pic>
        <p:pic>
          <p:nvPicPr>
            <p:cNvPr id="126" name="Picture 125"/>
            <p:cNvPicPr>
              <a:picLocks noChangeAspect="1"/>
            </p:cNvPicPr>
            <p:nvPr/>
          </p:nvPicPr>
          <p:blipFill>
            <a:blip r:embed="rId45" cstate="screen">
              <a:extLst>
                <a:ext uri="{BEBA8EAE-BF5A-486C-A8C5-ECC9F3942E4B}">
                  <a14:imgProps xmlns:a14="http://schemas.microsoft.com/office/drawing/2010/main">
                    <a14:imgLayer r:embed="rId46">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187305" y="4099235"/>
              <a:ext cx="99471" cy="93515"/>
            </a:xfrm>
            <a:prstGeom prst="rect">
              <a:avLst/>
            </a:prstGeom>
          </p:spPr>
        </p:pic>
        <p:pic>
          <p:nvPicPr>
            <p:cNvPr id="127" name="Picture 126"/>
            <p:cNvPicPr>
              <a:picLocks noChangeAspect="1"/>
            </p:cNvPicPr>
            <p:nvPr/>
          </p:nvPicPr>
          <p:blipFill>
            <a:blip r:embed="rId47" cstate="screen">
              <a:extLst>
                <a:ext uri="{BEBA8EAE-BF5A-486C-A8C5-ECC9F3942E4B}">
                  <a14:imgProps xmlns:a14="http://schemas.microsoft.com/office/drawing/2010/main">
                    <a14:imgLayer r:embed="rId48">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4225225" y="4260899"/>
              <a:ext cx="147938" cy="93515"/>
            </a:xfrm>
            <a:prstGeom prst="rect">
              <a:avLst/>
            </a:prstGeom>
          </p:spPr>
        </p:pic>
        <p:pic>
          <p:nvPicPr>
            <p:cNvPr id="128" name="Picture 127"/>
            <p:cNvPicPr>
              <a:picLocks noChangeAspect="1"/>
            </p:cNvPicPr>
            <p:nvPr/>
          </p:nvPicPr>
          <p:blipFill>
            <a:blip r:embed="rId49" cstate="screen">
              <a:extLst>
                <a:ext uri="{BEBA8EAE-BF5A-486C-A8C5-ECC9F3942E4B}">
                  <a14:imgProps xmlns:a14="http://schemas.microsoft.com/office/drawing/2010/main">
                    <a14:imgLayer r:embed="rId50">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4362133" y="4053979"/>
              <a:ext cx="93515" cy="163415"/>
            </a:xfrm>
            <a:prstGeom prst="rect">
              <a:avLst/>
            </a:prstGeom>
          </p:spPr>
        </p:pic>
        <p:pic>
          <p:nvPicPr>
            <p:cNvPr id="129" name="Picture 128"/>
            <p:cNvPicPr>
              <a:picLocks noChangeAspect="1"/>
            </p:cNvPicPr>
            <p:nvPr/>
          </p:nvPicPr>
          <p:blipFill>
            <a:blip r:embed="rId45" cstate="screen">
              <a:extLst>
                <a:ext uri="{BEBA8EAE-BF5A-486C-A8C5-ECC9F3942E4B}">
                  <a14:imgProps xmlns:a14="http://schemas.microsoft.com/office/drawing/2010/main">
                    <a14:imgLayer r:embed="rId46">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339705" y="4251635"/>
              <a:ext cx="99471" cy="93515"/>
            </a:xfrm>
            <a:prstGeom prst="rect">
              <a:avLst/>
            </a:prstGeom>
          </p:spPr>
        </p:pic>
        <p:pic>
          <p:nvPicPr>
            <p:cNvPr id="130" name="Picture 129"/>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785162" y="3778627"/>
              <a:ext cx="101857" cy="95758"/>
            </a:xfrm>
            <a:prstGeom prst="rect">
              <a:avLst/>
            </a:prstGeom>
          </p:spPr>
        </p:pic>
        <p:pic>
          <p:nvPicPr>
            <p:cNvPr id="131" name="Picture 130"/>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823404" y="3939262"/>
              <a:ext cx="151486" cy="95758"/>
            </a:xfrm>
            <a:prstGeom prst="rect">
              <a:avLst/>
            </a:prstGeom>
          </p:spPr>
        </p:pic>
        <p:pic>
          <p:nvPicPr>
            <p:cNvPr id="132" name="Picture 13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4014529" y="3735653"/>
              <a:ext cx="95758" cy="167335"/>
            </a:xfrm>
            <a:prstGeom prst="rect">
              <a:avLst/>
            </a:prstGeom>
          </p:spPr>
        </p:pic>
        <p:pic>
          <p:nvPicPr>
            <p:cNvPr id="133" name="Picture 132"/>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937562" y="3931027"/>
              <a:ext cx="101857" cy="95758"/>
            </a:xfrm>
            <a:prstGeom prst="rect">
              <a:avLst/>
            </a:prstGeom>
          </p:spPr>
        </p:pic>
        <p:pic>
          <p:nvPicPr>
            <p:cNvPr id="134" name="Picture 133"/>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3742050" y="4531541"/>
              <a:ext cx="95758" cy="167335"/>
            </a:xfrm>
            <a:prstGeom prst="rect">
              <a:avLst/>
            </a:prstGeom>
          </p:spPr>
        </p:pic>
        <p:pic>
          <p:nvPicPr>
            <p:cNvPr id="135" name="Picture 134"/>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flipH="1">
              <a:off x="3770982" y="4408840"/>
              <a:ext cx="101857" cy="95758"/>
            </a:xfrm>
            <a:prstGeom prst="rect">
              <a:avLst/>
            </a:prstGeom>
          </p:spPr>
        </p:pic>
        <p:pic>
          <p:nvPicPr>
            <p:cNvPr id="136" name="Picture 135"/>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5626" flipH="1">
              <a:off x="3935747" y="4461098"/>
              <a:ext cx="101857" cy="95758"/>
            </a:xfrm>
            <a:prstGeom prst="rect">
              <a:avLst/>
            </a:prstGeom>
          </p:spPr>
        </p:pic>
        <p:pic>
          <p:nvPicPr>
            <p:cNvPr id="137" name="Picture 136"/>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175742" y="4203502"/>
              <a:ext cx="247753" cy="95758"/>
            </a:xfrm>
            <a:prstGeom prst="rect">
              <a:avLst/>
            </a:prstGeom>
          </p:spPr>
        </p:pic>
        <p:pic>
          <p:nvPicPr>
            <p:cNvPr id="138" name="Picture 137"/>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904574" y="4204990"/>
              <a:ext cx="101857" cy="95758"/>
            </a:xfrm>
            <a:prstGeom prst="rect">
              <a:avLst/>
            </a:prstGeom>
          </p:spPr>
        </p:pic>
        <p:pic>
          <p:nvPicPr>
            <p:cNvPr id="139" name="Picture 138"/>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465106" flipH="1">
              <a:off x="4078332" y="4152390"/>
              <a:ext cx="95758" cy="167335"/>
            </a:xfrm>
            <a:prstGeom prst="rect">
              <a:avLst/>
            </a:prstGeom>
          </p:spPr>
        </p:pic>
        <p:pic>
          <p:nvPicPr>
            <p:cNvPr id="140" name="Picture 139"/>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4001003" y="4282685"/>
              <a:ext cx="101857" cy="95758"/>
            </a:xfrm>
            <a:prstGeom prst="rect">
              <a:avLst/>
            </a:prstGeom>
          </p:spPr>
        </p:pic>
        <p:pic>
          <p:nvPicPr>
            <p:cNvPr id="141" name="Picture 140"/>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694571" y="4663995"/>
              <a:ext cx="101857" cy="95758"/>
            </a:xfrm>
            <a:prstGeom prst="rect">
              <a:avLst/>
            </a:prstGeom>
          </p:spPr>
        </p:pic>
        <p:pic>
          <p:nvPicPr>
            <p:cNvPr id="142" name="Picture 141"/>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357680" y="4570652"/>
              <a:ext cx="247753" cy="95758"/>
            </a:xfrm>
            <a:prstGeom prst="rect">
              <a:avLst/>
            </a:prstGeom>
          </p:spPr>
        </p:pic>
        <p:pic>
          <p:nvPicPr>
            <p:cNvPr id="143" name="Picture 142"/>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865837" y="4509271"/>
              <a:ext cx="95758" cy="167335"/>
            </a:xfrm>
            <a:prstGeom prst="rect">
              <a:avLst/>
            </a:prstGeom>
          </p:spPr>
        </p:pic>
        <p:pic>
          <p:nvPicPr>
            <p:cNvPr id="144" name="Picture 143"/>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10080" y="4723052"/>
              <a:ext cx="247753" cy="95758"/>
            </a:xfrm>
            <a:prstGeom prst="rect">
              <a:avLst/>
            </a:prstGeom>
          </p:spPr>
        </p:pic>
        <p:pic>
          <p:nvPicPr>
            <p:cNvPr id="145" name="Picture 144"/>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828782" y="5334436"/>
              <a:ext cx="101857" cy="95758"/>
            </a:xfrm>
            <a:prstGeom prst="rect">
              <a:avLst/>
            </a:prstGeom>
          </p:spPr>
        </p:pic>
        <p:pic>
          <p:nvPicPr>
            <p:cNvPr id="146" name="Picture 145"/>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05491" y="5123877"/>
              <a:ext cx="247753" cy="95758"/>
            </a:xfrm>
            <a:prstGeom prst="rect">
              <a:avLst/>
            </a:prstGeom>
          </p:spPr>
        </p:pic>
        <p:pic>
          <p:nvPicPr>
            <p:cNvPr id="147" name="Picture 146"/>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4000048" y="5179712"/>
              <a:ext cx="95758" cy="167335"/>
            </a:xfrm>
            <a:prstGeom prst="rect">
              <a:avLst/>
            </a:prstGeom>
          </p:spPr>
        </p:pic>
        <p:pic>
          <p:nvPicPr>
            <p:cNvPr id="148" name="Picture 147"/>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644291" y="5393493"/>
              <a:ext cx="247753" cy="95758"/>
            </a:xfrm>
            <a:prstGeom prst="rect">
              <a:avLst/>
            </a:prstGeom>
          </p:spPr>
        </p:pic>
        <p:pic>
          <p:nvPicPr>
            <p:cNvPr id="149" name="Picture 148"/>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77729" flipH="1">
              <a:off x="4201119" y="5126696"/>
              <a:ext cx="101857" cy="95758"/>
            </a:xfrm>
            <a:prstGeom prst="rect">
              <a:avLst/>
            </a:prstGeom>
          </p:spPr>
        </p:pic>
        <p:pic>
          <p:nvPicPr>
            <p:cNvPr id="150" name="Picture 149"/>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77729" flipH="1">
              <a:off x="3864228" y="5033353"/>
              <a:ext cx="247753" cy="95758"/>
            </a:xfrm>
            <a:prstGeom prst="rect">
              <a:avLst/>
            </a:prstGeom>
          </p:spPr>
        </p:pic>
        <p:pic>
          <p:nvPicPr>
            <p:cNvPr id="151" name="Picture 150"/>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0635876">
              <a:off x="4372385" y="4971972"/>
              <a:ext cx="95758" cy="167335"/>
            </a:xfrm>
            <a:prstGeom prst="rect">
              <a:avLst/>
            </a:prstGeom>
          </p:spPr>
        </p:pic>
        <p:pic>
          <p:nvPicPr>
            <p:cNvPr id="152" name="Picture 151"/>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77729" flipH="1">
              <a:off x="4016628" y="5185753"/>
              <a:ext cx="247753" cy="95758"/>
            </a:xfrm>
            <a:prstGeom prst="rect">
              <a:avLst/>
            </a:prstGeom>
          </p:spPr>
        </p:pic>
        <p:pic>
          <p:nvPicPr>
            <p:cNvPr id="153" name="Picture 152"/>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4222385" y="4824471"/>
              <a:ext cx="95758" cy="167335"/>
            </a:xfrm>
            <a:prstGeom prst="rect">
              <a:avLst/>
            </a:prstGeom>
          </p:spPr>
        </p:pic>
        <p:pic>
          <p:nvPicPr>
            <p:cNvPr id="154" name="Picture 153"/>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77729" flipH="1">
              <a:off x="4118656" y="4989604"/>
              <a:ext cx="247753" cy="95758"/>
            </a:xfrm>
            <a:prstGeom prst="rect">
              <a:avLst/>
            </a:prstGeom>
          </p:spPr>
        </p:pic>
        <p:pic>
          <p:nvPicPr>
            <p:cNvPr id="155" name="Picture 154"/>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077729" flipH="1">
              <a:off x="4271056" y="5142004"/>
              <a:ext cx="247753" cy="95758"/>
            </a:xfrm>
            <a:prstGeom prst="rect">
              <a:avLst/>
            </a:prstGeom>
          </p:spPr>
        </p:pic>
        <p:pic>
          <p:nvPicPr>
            <p:cNvPr id="156" name="Picture 155"/>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4383715" y="5412212"/>
              <a:ext cx="45719" cy="79893"/>
            </a:xfrm>
            <a:prstGeom prst="rect">
              <a:avLst/>
            </a:prstGeom>
          </p:spPr>
        </p:pic>
        <p:pic>
          <p:nvPicPr>
            <p:cNvPr id="157" name="Picture 156"/>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3971731" y="5294448"/>
              <a:ext cx="45719" cy="79893"/>
            </a:xfrm>
            <a:prstGeom prst="rect">
              <a:avLst/>
            </a:prstGeom>
          </p:spPr>
        </p:pic>
        <p:pic>
          <p:nvPicPr>
            <p:cNvPr id="158" name="Picture 157"/>
            <p:cNvPicPr>
              <a:picLocks noChangeAspect="1"/>
            </p:cNvPicPr>
            <p:nvPr/>
          </p:nvPicPr>
          <p:blipFill>
            <a:blip r:embed="rId27" cstate="screen">
              <a:extLst>
                <a:ext uri="{BEBA8EAE-BF5A-486C-A8C5-ECC9F3942E4B}">
                  <a14:imgProps xmlns:a14="http://schemas.microsoft.com/office/drawing/2010/main">
                    <a14:imgLayer r:embed="rId28">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flipH="1">
              <a:off x="4128072" y="5441372"/>
              <a:ext cx="72326" cy="45719"/>
            </a:xfrm>
            <a:prstGeom prst="rect">
              <a:avLst/>
            </a:prstGeom>
          </p:spPr>
        </p:pic>
        <p:pic>
          <p:nvPicPr>
            <p:cNvPr id="159" name="Picture 158"/>
            <p:cNvPicPr>
              <a:picLocks noChangeAspect="1"/>
            </p:cNvPicPr>
            <p:nvPr/>
          </p:nvPicPr>
          <p:blipFill>
            <a:blip r:embed="rId33" cstate="screen">
              <a:extLst>
                <a:ext uri="{BEBA8EAE-BF5A-486C-A8C5-ECC9F3942E4B}">
                  <a14:imgProps xmlns:a14="http://schemas.microsoft.com/office/drawing/2010/main">
                    <a14:imgLayer r:embed="rId3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18198993" flipV="1">
              <a:off x="4259076" y="5301620"/>
              <a:ext cx="45719" cy="79893"/>
            </a:xfrm>
            <a:prstGeom prst="rect">
              <a:avLst/>
            </a:prstGeom>
          </p:spPr>
        </p:pic>
        <p:pic>
          <p:nvPicPr>
            <p:cNvPr id="160" name="Picture 159"/>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827530" y="5175676"/>
              <a:ext cx="95758" cy="167335"/>
            </a:xfrm>
            <a:prstGeom prst="rect">
              <a:avLst/>
            </a:prstGeom>
          </p:spPr>
        </p:pic>
        <p:pic>
          <p:nvPicPr>
            <p:cNvPr id="161" name="Picture 160"/>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3983014" flipV="1">
              <a:off x="3585100" y="5290635"/>
              <a:ext cx="101857" cy="95758"/>
            </a:xfrm>
            <a:prstGeom prst="rect">
              <a:avLst/>
            </a:prstGeom>
          </p:spPr>
        </p:pic>
        <p:pic>
          <p:nvPicPr>
            <p:cNvPr id="162" name="Picture 161"/>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388866" y="5372766"/>
              <a:ext cx="247753" cy="95758"/>
            </a:xfrm>
            <a:prstGeom prst="rect">
              <a:avLst/>
            </a:prstGeom>
          </p:spPr>
        </p:pic>
        <p:pic>
          <p:nvPicPr>
            <p:cNvPr id="163" name="Picture 162"/>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780027" y="4871079"/>
              <a:ext cx="101857" cy="95758"/>
            </a:xfrm>
            <a:prstGeom prst="rect">
              <a:avLst/>
            </a:prstGeom>
          </p:spPr>
        </p:pic>
        <p:pic>
          <p:nvPicPr>
            <p:cNvPr id="164" name="Picture 163"/>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951293" y="4716355"/>
              <a:ext cx="95758" cy="167335"/>
            </a:xfrm>
            <a:prstGeom prst="rect">
              <a:avLst/>
            </a:prstGeom>
          </p:spPr>
        </p:pic>
        <p:pic>
          <p:nvPicPr>
            <p:cNvPr id="165" name="Picture 164"/>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4103693" y="4868755"/>
              <a:ext cx="95758" cy="167335"/>
            </a:xfrm>
            <a:prstGeom prst="rect">
              <a:avLst/>
            </a:prstGeom>
          </p:spPr>
        </p:pic>
        <p:pic>
          <p:nvPicPr>
            <p:cNvPr id="166" name="Picture 165"/>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695964" y="5254214"/>
              <a:ext cx="101857" cy="95758"/>
            </a:xfrm>
            <a:prstGeom prst="rect">
              <a:avLst/>
            </a:prstGeom>
          </p:spPr>
        </p:pic>
        <p:pic>
          <p:nvPicPr>
            <p:cNvPr id="167" name="Picture 166"/>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867230" y="5099490"/>
              <a:ext cx="95758" cy="167335"/>
            </a:xfrm>
            <a:prstGeom prst="rect">
              <a:avLst/>
            </a:prstGeom>
          </p:spPr>
        </p:pic>
        <p:pic>
          <p:nvPicPr>
            <p:cNvPr id="168" name="Picture 167"/>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714851" y="4950352"/>
              <a:ext cx="95758" cy="167335"/>
            </a:xfrm>
            <a:prstGeom prst="rect">
              <a:avLst/>
            </a:prstGeom>
          </p:spPr>
        </p:pic>
        <p:pic>
          <p:nvPicPr>
            <p:cNvPr id="169" name="Picture 168"/>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92637" y="4531768"/>
              <a:ext cx="101857" cy="95758"/>
            </a:xfrm>
            <a:prstGeom prst="rect">
              <a:avLst/>
            </a:prstGeom>
          </p:spPr>
        </p:pic>
        <p:pic>
          <p:nvPicPr>
            <p:cNvPr id="170" name="Picture 169"/>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4369920" y="4347818"/>
              <a:ext cx="95758" cy="167335"/>
            </a:xfrm>
            <a:prstGeom prst="rect">
              <a:avLst/>
            </a:prstGeom>
          </p:spPr>
        </p:pic>
        <p:pic>
          <p:nvPicPr>
            <p:cNvPr id="171" name="Picture 170"/>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4094839" y="4456505"/>
              <a:ext cx="95758" cy="167335"/>
            </a:xfrm>
            <a:prstGeom prst="rect">
              <a:avLst/>
            </a:prstGeom>
          </p:spPr>
        </p:pic>
        <p:pic>
          <p:nvPicPr>
            <p:cNvPr id="172" name="Picture 17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6558147">
              <a:off x="3459399" y="5170125"/>
              <a:ext cx="95758" cy="167335"/>
            </a:xfrm>
            <a:prstGeom prst="rect">
              <a:avLst/>
            </a:prstGeom>
          </p:spPr>
        </p:pic>
        <p:pic>
          <p:nvPicPr>
            <p:cNvPr id="173" name="Picture 172"/>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4233351">
              <a:off x="3547399" y="4999621"/>
              <a:ext cx="95758" cy="167335"/>
            </a:xfrm>
            <a:prstGeom prst="rect">
              <a:avLst/>
            </a:prstGeom>
          </p:spPr>
        </p:pic>
        <p:pic>
          <p:nvPicPr>
            <p:cNvPr id="174" name="Picture 173"/>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558311" y="4835593"/>
              <a:ext cx="101857" cy="95758"/>
            </a:xfrm>
            <a:prstGeom prst="rect">
              <a:avLst/>
            </a:prstGeom>
          </p:spPr>
        </p:pic>
        <p:pic>
          <p:nvPicPr>
            <p:cNvPr id="175" name="Picture 174"/>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flipH="1">
              <a:off x="3393115" y="4911462"/>
              <a:ext cx="101857" cy="95758"/>
            </a:xfrm>
            <a:prstGeom prst="rect">
              <a:avLst/>
            </a:prstGeom>
          </p:spPr>
        </p:pic>
        <p:pic>
          <p:nvPicPr>
            <p:cNvPr id="176" name="Picture 175"/>
            <p:cNvPicPr>
              <a:picLocks noChangeAspect="1"/>
            </p:cNvPicPr>
            <p:nvPr/>
          </p:nvPicPr>
          <p:blipFill>
            <a:blip r:embed="rId51" cstate="screen">
              <a:extLst>
                <a:ext uri="{BEBA8EAE-BF5A-486C-A8C5-ECC9F3942E4B}">
                  <a14:imgProps xmlns:a14="http://schemas.microsoft.com/office/drawing/2010/main">
                    <a14:imgLayer r:embed="rId52">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228233" flipH="1">
              <a:off x="3838701" y="3775519"/>
              <a:ext cx="247753" cy="45719"/>
            </a:xfrm>
            <a:prstGeom prst="rect">
              <a:avLst/>
            </a:prstGeom>
          </p:spPr>
        </p:pic>
        <p:pic>
          <p:nvPicPr>
            <p:cNvPr id="177" name="Picture 176"/>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5727690" flipH="1">
              <a:off x="4252003" y="3750051"/>
              <a:ext cx="101857" cy="95758"/>
            </a:xfrm>
            <a:prstGeom prst="rect">
              <a:avLst/>
            </a:prstGeom>
          </p:spPr>
        </p:pic>
        <p:pic>
          <p:nvPicPr>
            <p:cNvPr id="178" name="Picture 177"/>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4175592" y="4005206"/>
              <a:ext cx="101857" cy="95758"/>
            </a:xfrm>
            <a:prstGeom prst="rect">
              <a:avLst/>
            </a:prstGeom>
          </p:spPr>
        </p:pic>
        <p:pic>
          <p:nvPicPr>
            <p:cNvPr id="179" name="Picture 178"/>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3838701" y="3911863"/>
              <a:ext cx="247753" cy="95758"/>
            </a:xfrm>
            <a:prstGeom prst="rect">
              <a:avLst/>
            </a:prstGeom>
          </p:spPr>
        </p:pic>
        <p:pic>
          <p:nvPicPr>
            <p:cNvPr id="180" name="Picture 179"/>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3991101" y="4064263"/>
              <a:ext cx="247753" cy="95758"/>
            </a:xfrm>
            <a:prstGeom prst="rect">
              <a:avLst/>
            </a:prstGeom>
          </p:spPr>
        </p:pic>
        <p:pic>
          <p:nvPicPr>
            <p:cNvPr id="181" name="Picture 180"/>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4073658" y="3872979"/>
              <a:ext cx="101857" cy="95758"/>
            </a:xfrm>
            <a:prstGeom prst="rect">
              <a:avLst/>
            </a:prstGeom>
          </p:spPr>
        </p:pic>
        <p:pic>
          <p:nvPicPr>
            <p:cNvPr id="182" name="Picture 181"/>
            <p:cNvPicPr>
              <a:picLocks noChangeAspect="1"/>
            </p:cNvPicPr>
            <p:nvPr/>
          </p:nvPicPr>
          <p:blipFill>
            <a:blip r:embed="rId53" cstate="screen">
              <a:extLst>
                <a:ext uri="{BEBA8EAE-BF5A-486C-A8C5-ECC9F3942E4B}">
                  <a14:imgProps xmlns:a14="http://schemas.microsoft.com/office/drawing/2010/main">
                    <a14:imgLayer r:embed="rId54">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flipV="1">
              <a:off x="3919996" y="3645316"/>
              <a:ext cx="101857" cy="114230"/>
            </a:xfrm>
            <a:prstGeom prst="rect">
              <a:avLst/>
            </a:prstGeom>
          </p:spPr>
        </p:pic>
        <p:pic>
          <p:nvPicPr>
            <p:cNvPr id="183" name="Picture 182"/>
            <p:cNvPicPr>
              <a:picLocks noChangeAspect="1"/>
            </p:cNvPicPr>
            <p:nvPr/>
          </p:nvPicPr>
          <p:blipFill>
            <a:blip r:embed="rId55" cstate="screen">
              <a:extLst>
                <a:ext uri="{BEBA8EAE-BF5A-486C-A8C5-ECC9F3942E4B}">
                  <a14:imgProps xmlns:a14="http://schemas.microsoft.com/office/drawing/2010/main">
                    <a14:imgLayer r:embed="rId5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flipV="1">
              <a:off x="3871347" y="3501115"/>
              <a:ext cx="247753" cy="114230"/>
            </a:xfrm>
            <a:prstGeom prst="rect">
              <a:avLst/>
            </a:prstGeom>
          </p:spPr>
        </p:pic>
        <p:pic>
          <p:nvPicPr>
            <p:cNvPr id="184" name="Picture 183"/>
            <p:cNvPicPr>
              <a:picLocks noChangeAspect="1"/>
            </p:cNvPicPr>
            <p:nvPr/>
          </p:nvPicPr>
          <p:blipFill>
            <a:blip r:embed="rId55" cstate="screen">
              <a:extLst>
                <a:ext uri="{BEBA8EAE-BF5A-486C-A8C5-ECC9F3942E4B}">
                  <a14:imgProps xmlns:a14="http://schemas.microsoft.com/office/drawing/2010/main">
                    <a14:imgLayer r:embed="rId5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flipV="1">
              <a:off x="4242670" y="3215760"/>
              <a:ext cx="247753" cy="114230"/>
            </a:xfrm>
            <a:prstGeom prst="rect">
              <a:avLst/>
            </a:prstGeom>
          </p:spPr>
        </p:pic>
        <p:pic>
          <p:nvPicPr>
            <p:cNvPr id="185" name="Picture 184"/>
            <p:cNvPicPr>
              <a:picLocks noChangeAspect="1"/>
            </p:cNvPicPr>
            <p:nvPr/>
          </p:nvPicPr>
          <p:blipFill>
            <a:blip r:embed="rId53" cstate="screen">
              <a:extLst>
                <a:ext uri="{BEBA8EAE-BF5A-486C-A8C5-ECC9F3942E4B}">
                  <a14:imgProps xmlns:a14="http://schemas.microsoft.com/office/drawing/2010/main">
                    <a14:imgLayer r:embed="rId54">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flipV="1">
              <a:off x="4106304" y="3462231"/>
              <a:ext cx="101857" cy="114230"/>
            </a:xfrm>
            <a:prstGeom prst="rect">
              <a:avLst/>
            </a:prstGeom>
          </p:spPr>
        </p:pic>
        <p:pic>
          <p:nvPicPr>
            <p:cNvPr id="186" name="Picture 185"/>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4322505" y="3995498"/>
              <a:ext cx="101857" cy="95758"/>
            </a:xfrm>
            <a:prstGeom prst="rect">
              <a:avLst/>
            </a:prstGeom>
          </p:spPr>
        </p:pic>
        <p:pic>
          <p:nvPicPr>
            <p:cNvPr id="187" name="Picture 186"/>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3985614" y="3902155"/>
              <a:ext cx="247753" cy="95758"/>
            </a:xfrm>
            <a:prstGeom prst="rect">
              <a:avLst/>
            </a:prstGeom>
          </p:spPr>
        </p:pic>
        <p:pic>
          <p:nvPicPr>
            <p:cNvPr id="188" name="Picture 187"/>
            <p:cNvPicPr>
              <a:picLocks noChangeAspect="1"/>
            </p:cNvPicPr>
            <p:nvPr/>
          </p:nvPicPr>
          <p:blipFill>
            <a:blip r:embed="rId57" cstate="screen">
              <a:extLst>
                <a:ext uri="{BEBA8EAE-BF5A-486C-A8C5-ECC9F3942E4B}">
                  <a14:imgProps xmlns:a14="http://schemas.microsoft.com/office/drawing/2010/main">
                    <a14:imgLayer r:embed="rId5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3887981" y="4039427"/>
              <a:ext cx="136008" cy="95758"/>
            </a:xfrm>
            <a:prstGeom prst="rect">
              <a:avLst/>
            </a:prstGeom>
          </p:spPr>
        </p:pic>
        <p:pic>
          <p:nvPicPr>
            <p:cNvPr id="189" name="Picture 188"/>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4082064" flipH="1">
              <a:off x="4220571" y="3863271"/>
              <a:ext cx="101857" cy="95758"/>
            </a:xfrm>
            <a:prstGeom prst="rect">
              <a:avLst/>
            </a:prstGeom>
          </p:spPr>
        </p:pic>
        <p:pic>
          <p:nvPicPr>
            <p:cNvPr id="190" name="Picture 189"/>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26474" flipH="1">
              <a:off x="3456867" y="3331651"/>
              <a:ext cx="151486" cy="95758"/>
            </a:xfrm>
            <a:prstGeom prst="rect">
              <a:avLst/>
            </a:prstGeom>
          </p:spPr>
        </p:pic>
        <p:pic>
          <p:nvPicPr>
            <p:cNvPr id="191" name="Picture 190"/>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6559304" flipH="1">
              <a:off x="3711190" y="3753203"/>
              <a:ext cx="101857" cy="95758"/>
            </a:xfrm>
            <a:prstGeom prst="rect">
              <a:avLst/>
            </a:prstGeom>
          </p:spPr>
        </p:pic>
        <p:pic>
          <p:nvPicPr>
            <p:cNvPr id="192" name="Picture 19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7378784" flipH="1">
              <a:off x="3647992" y="3128042"/>
              <a:ext cx="95758" cy="167335"/>
            </a:xfrm>
            <a:prstGeom prst="rect">
              <a:avLst/>
            </a:prstGeom>
          </p:spPr>
        </p:pic>
        <p:pic>
          <p:nvPicPr>
            <p:cNvPr id="193" name="Picture 192"/>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913678" flipH="1">
              <a:off x="3571025" y="3323416"/>
              <a:ext cx="101857" cy="95758"/>
            </a:xfrm>
            <a:prstGeom prst="rect">
              <a:avLst/>
            </a:prstGeom>
          </p:spPr>
        </p:pic>
        <p:pic>
          <p:nvPicPr>
            <p:cNvPr id="194" name="Picture 193"/>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26474" flipH="1">
              <a:off x="3609267" y="3484051"/>
              <a:ext cx="151486" cy="95758"/>
            </a:xfrm>
            <a:prstGeom prst="rect">
              <a:avLst/>
            </a:prstGeom>
          </p:spPr>
        </p:pic>
        <p:pic>
          <p:nvPicPr>
            <p:cNvPr id="195" name="Picture 194"/>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913678" flipV="1">
              <a:off x="3437078" y="3182928"/>
              <a:ext cx="101857" cy="95758"/>
            </a:xfrm>
            <a:prstGeom prst="rect">
              <a:avLst/>
            </a:prstGeom>
          </p:spPr>
        </p:pic>
        <p:pic>
          <p:nvPicPr>
            <p:cNvPr id="196" name="Picture 195"/>
            <p:cNvPicPr>
              <a:picLocks noChangeAspect="1"/>
            </p:cNvPicPr>
            <p:nvPr/>
          </p:nvPicPr>
          <p:blipFill>
            <a:blip r:embed="rId43" cstate="screen">
              <a:extLst>
                <a:ext uri="{BEBA8EAE-BF5A-486C-A8C5-ECC9F3942E4B}">
                  <a14:imgProps xmlns:a14="http://schemas.microsoft.com/office/drawing/2010/main">
                    <a14:imgLayer r:embed="rId4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7378784" flipH="1">
              <a:off x="3631664" y="3581476"/>
              <a:ext cx="101689" cy="177699"/>
            </a:xfrm>
            <a:prstGeom prst="rect">
              <a:avLst/>
            </a:prstGeom>
          </p:spPr>
        </p:pic>
        <p:pic>
          <p:nvPicPr>
            <p:cNvPr id="197" name="Picture 196"/>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4913678" flipH="1">
              <a:off x="3775202" y="3594219"/>
              <a:ext cx="101857" cy="95758"/>
            </a:xfrm>
            <a:prstGeom prst="rect">
              <a:avLst/>
            </a:prstGeom>
          </p:spPr>
        </p:pic>
        <p:pic>
          <p:nvPicPr>
            <p:cNvPr id="198" name="Picture 197"/>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13926474" flipH="1">
              <a:off x="3813444" y="3754854"/>
              <a:ext cx="151486" cy="95758"/>
            </a:xfrm>
            <a:prstGeom prst="rect">
              <a:avLst/>
            </a:prstGeom>
          </p:spPr>
        </p:pic>
        <p:pic>
          <p:nvPicPr>
            <p:cNvPr id="199" name="Picture 198"/>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7378784" flipH="1">
              <a:off x="4210354" y="3530175"/>
              <a:ext cx="95758" cy="167335"/>
            </a:xfrm>
            <a:prstGeom prst="rect">
              <a:avLst/>
            </a:prstGeom>
          </p:spPr>
        </p:pic>
        <p:pic>
          <p:nvPicPr>
            <p:cNvPr id="200" name="Picture 199"/>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a:off x="3828741" y="3727455"/>
              <a:ext cx="247753" cy="95758"/>
            </a:xfrm>
            <a:prstGeom prst="rect">
              <a:avLst/>
            </a:prstGeom>
          </p:spPr>
        </p:pic>
        <p:pic>
          <p:nvPicPr>
            <p:cNvPr id="201" name="Picture 200"/>
            <p:cNvPicPr>
              <a:picLocks noChangeAspect="1"/>
            </p:cNvPicPr>
            <p:nvPr/>
          </p:nvPicPr>
          <p:blipFill>
            <a:blip r:embed="rId53" cstate="screen">
              <a:extLst>
                <a:ext uri="{BEBA8EAE-BF5A-486C-A8C5-ECC9F3942E4B}">
                  <a14:imgProps xmlns:a14="http://schemas.microsoft.com/office/drawing/2010/main">
                    <a14:imgLayer r:embed="rId54">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flipV="1">
              <a:off x="3910036" y="3460908"/>
              <a:ext cx="101857" cy="114230"/>
            </a:xfrm>
            <a:prstGeom prst="rect">
              <a:avLst/>
            </a:prstGeom>
          </p:spPr>
        </p:pic>
        <p:pic>
          <p:nvPicPr>
            <p:cNvPr id="202" name="Picture 201"/>
            <p:cNvPicPr>
              <a:picLocks noChangeAspect="1"/>
            </p:cNvPicPr>
            <p:nvPr/>
          </p:nvPicPr>
          <p:blipFill>
            <a:blip r:embed="rId55" cstate="screen">
              <a:extLst>
                <a:ext uri="{BEBA8EAE-BF5A-486C-A8C5-ECC9F3942E4B}">
                  <a14:imgProps xmlns:a14="http://schemas.microsoft.com/office/drawing/2010/main">
                    <a14:imgLayer r:embed="rId56">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flipV="1">
              <a:off x="3743349" y="3350043"/>
              <a:ext cx="247753" cy="114230"/>
            </a:xfrm>
            <a:prstGeom prst="rect">
              <a:avLst/>
            </a:prstGeom>
          </p:spPr>
        </p:pic>
        <p:pic>
          <p:nvPicPr>
            <p:cNvPr id="203" name="Picture 202"/>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a:off x="3975654" y="3717747"/>
              <a:ext cx="247753" cy="95758"/>
            </a:xfrm>
            <a:prstGeom prst="rect">
              <a:avLst/>
            </a:prstGeom>
          </p:spPr>
        </p:pic>
        <p:pic>
          <p:nvPicPr>
            <p:cNvPr id="204" name="Picture 203"/>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60943" flipH="1">
              <a:off x="4012873" y="4608037"/>
              <a:ext cx="247753" cy="95758"/>
            </a:xfrm>
            <a:prstGeom prst="rect">
              <a:avLst/>
            </a:prstGeom>
          </p:spPr>
        </p:pic>
        <p:pic>
          <p:nvPicPr>
            <p:cNvPr id="205" name="Picture 204"/>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60943" flipH="1">
              <a:off x="4247830" y="4569153"/>
              <a:ext cx="101857" cy="95758"/>
            </a:xfrm>
            <a:prstGeom prst="rect">
              <a:avLst/>
            </a:prstGeom>
          </p:spPr>
        </p:pic>
        <p:pic>
          <p:nvPicPr>
            <p:cNvPr id="206" name="Picture 205"/>
            <p:cNvPicPr>
              <a:picLocks noChangeAspect="1"/>
            </p:cNvPicPr>
            <p:nvPr/>
          </p:nvPicPr>
          <p:blipFill>
            <a:blip r:embed="rId53" cstate="screen">
              <a:extLst>
                <a:ext uri="{BEBA8EAE-BF5A-486C-A8C5-ECC9F3942E4B}">
                  <a14:imgProps xmlns:a14="http://schemas.microsoft.com/office/drawing/2010/main">
                    <a14:imgLayer r:embed="rId54">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6460943" flipH="1" flipV="1">
              <a:off x="4094168" y="4341490"/>
              <a:ext cx="101857" cy="114230"/>
            </a:xfrm>
            <a:prstGeom prst="rect">
              <a:avLst/>
            </a:prstGeom>
          </p:spPr>
        </p:pic>
        <p:pic>
          <p:nvPicPr>
            <p:cNvPr id="207" name="Picture 206"/>
            <p:cNvPicPr>
              <a:picLocks noChangeAspect="1"/>
            </p:cNvPicPr>
            <p:nvPr/>
          </p:nvPicPr>
          <p:blipFill>
            <a:blip r:embed="rId29" cstate="screen">
              <a:extLst>
                <a:ext uri="{BEBA8EAE-BF5A-486C-A8C5-ECC9F3942E4B}">
                  <a14:imgProps xmlns:a14="http://schemas.microsoft.com/office/drawing/2010/main">
                    <a14:imgLayer r:embed="rId30">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8938183" flipH="1">
              <a:off x="3885362" y="4449377"/>
              <a:ext cx="101857" cy="95758"/>
            </a:xfrm>
            <a:prstGeom prst="rect">
              <a:avLst/>
            </a:prstGeom>
          </p:spPr>
        </p:pic>
        <p:pic>
          <p:nvPicPr>
            <p:cNvPr id="208" name="Picture 207"/>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21374621" flipH="1">
              <a:off x="4002913" y="4423629"/>
              <a:ext cx="247753" cy="95758"/>
            </a:xfrm>
            <a:prstGeom prst="rect">
              <a:avLst/>
            </a:prstGeom>
          </p:spPr>
        </p:pic>
        <p:pic>
          <p:nvPicPr>
            <p:cNvPr id="209" name="Picture 208"/>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21374621" flipH="1">
              <a:off x="4149826" y="4413921"/>
              <a:ext cx="247753" cy="95758"/>
            </a:xfrm>
            <a:prstGeom prst="rect">
              <a:avLst/>
            </a:prstGeom>
          </p:spPr>
        </p:pic>
        <p:pic>
          <p:nvPicPr>
            <p:cNvPr id="210" name="Picture 209"/>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361992" y="3597911"/>
              <a:ext cx="151486" cy="95758"/>
            </a:xfrm>
            <a:prstGeom prst="rect">
              <a:avLst/>
            </a:prstGeom>
          </p:spPr>
        </p:pic>
        <p:pic>
          <p:nvPicPr>
            <p:cNvPr id="211" name="Picture 210"/>
            <p:cNvPicPr>
              <a:picLocks noChangeAspect="1"/>
            </p:cNvPicPr>
            <p:nvPr/>
          </p:nvPicPr>
          <p:blipFill>
            <a:blip r:embed="rId43" cstate="screen">
              <a:extLst>
                <a:ext uri="{BEBA8EAE-BF5A-486C-A8C5-ECC9F3942E4B}">
                  <a14:imgProps xmlns:a14="http://schemas.microsoft.com/office/drawing/2010/main">
                    <a14:imgLayer r:embed="rId4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7378784" flipH="1">
              <a:off x="3526829" y="3663328"/>
              <a:ext cx="101689" cy="177699"/>
            </a:xfrm>
            <a:prstGeom prst="rect">
              <a:avLst/>
            </a:prstGeom>
          </p:spPr>
        </p:pic>
        <p:pic>
          <p:nvPicPr>
            <p:cNvPr id="212" name="Picture 211"/>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a:off x="3675355" y="3213121"/>
              <a:ext cx="247753" cy="95758"/>
            </a:xfrm>
            <a:prstGeom prst="rect">
              <a:avLst/>
            </a:prstGeom>
          </p:spPr>
        </p:pic>
        <p:pic>
          <p:nvPicPr>
            <p:cNvPr id="213" name="Picture 212"/>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619227" y="3964358"/>
              <a:ext cx="151486" cy="95758"/>
            </a:xfrm>
            <a:prstGeom prst="rect">
              <a:avLst/>
            </a:prstGeom>
          </p:spPr>
        </p:pic>
        <p:pic>
          <p:nvPicPr>
            <p:cNvPr id="214" name="Picture 213"/>
            <p:cNvPicPr>
              <a:picLocks noChangeAspect="1"/>
            </p:cNvPicPr>
            <p:nvPr/>
          </p:nvPicPr>
          <p:blipFill>
            <a:blip r:embed="rId43" cstate="screen">
              <a:extLst>
                <a:ext uri="{BEBA8EAE-BF5A-486C-A8C5-ECC9F3942E4B}">
                  <a14:imgProps xmlns:a14="http://schemas.microsoft.com/office/drawing/2010/main">
                    <a14:imgLayer r:embed="rId4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7378784" flipH="1">
              <a:off x="3784064" y="4029775"/>
              <a:ext cx="101689" cy="177699"/>
            </a:xfrm>
            <a:prstGeom prst="rect">
              <a:avLst/>
            </a:prstGeom>
          </p:spPr>
        </p:pic>
        <p:pic>
          <p:nvPicPr>
            <p:cNvPr id="215" name="Picture 214"/>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a:off x="3981141" y="4175754"/>
              <a:ext cx="247753" cy="95758"/>
            </a:xfrm>
            <a:prstGeom prst="rect">
              <a:avLst/>
            </a:prstGeom>
          </p:spPr>
        </p:pic>
        <p:pic>
          <p:nvPicPr>
            <p:cNvPr id="216" name="Picture 215"/>
            <p:cNvPicPr>
              <a:picLocks noChangeAspect="1"/>
            </p:cNvPicPr>
            <p:nvPr/>
          </p:nvPicPr>
          <p:blipFill>
            <a:blip r:embed="rId31" cstate="screen">
              <a:extLst>
                <a:ext uri="{BEBA8EAE-BF5A-486C-A8C5-ECC9F3942E4B}">
                  <a14:imgProps xmlns:a14="http://schemas.microsoft.com/office/drawing/2010/main">
                    <a14:imgLayer r:embed="rId32">
                      <a14:imgEffect>
                        <a14:backgroundRemoval t="9016" b="88525" l="9845" r="97927"/>
                      </a14:imgEffect>
                    </a14:imgLayer>
                  </a14:imgProps>
                </a:ext>
                <a:ext uri="{28A0092B-C50C-407E-A947-70E740481C1C}">
                  <a14:useLocalDpi xmlns:a14="http://schemas.microsoft.com/office/drawing/2010/main"/>
                </a:ext>
              </a:extLst>
            </a:blip>
            <a:stretch>
              <a:fillRect/>
            </a:stretch>
          </p:blipFill>
          <p:spPr>
            <a:xfrm rot="9012796" flipH="1">
              <a:off x="3324363" y="3454128"/>
              <a:ext cx="151486" cy="95758"/>
            </a:xfrm>
            <a:prstGeom prst="rect">
              <a:avLst/>
            </a:prstGeom>
          </p:spPr>
        </p:pic>
        <p:pic>
          <p:nvPicPr>
            <p:cNvPr id="217" name="Picture 216"/>
            <p:cNvPicPr>
              <a:picLocks noChangeAspect="1"/>
            </p:cNvPicPr>
            <p:nvPr/>
          </p:nvPicPr>
          <p:blipFill>
            <a:blip r:embed="rId43" cstate="screen">
              <a:extLst>
                <a:ext uri="{BEBA8EAE-BF5A-486C-A8C5-ECC9F3942E4B}">
                  <a14:imgProps xmlns:a14="http://schemas.microsoft.com/office/drawing/2010/main">
                    <a14:imgLayer r:embed="rId44">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7378784" flipH="1">
              <a:off x="3480075" y="3733876"/>
              <a:ext cx="101689" cy="177699"/>
            </a:xfrm>
            <a:prstGeom prst="rect">
              <a:avLst/>
            </a:prstGeom>
          </p:spPr>
        </p:pic>
        <p:pic>
          <p:nvPicPr>
            <p:cNvPr id="218" name="Picture 217"/>
            <p:cNvPicPr>
              <a:picLocks noChangeAspect="1"/>
            </p:cNvPicPr>
            <p:nvPr/>
          </p:nvPicPr>
          <p:blipFill>
            <a:blip r:embed="rId37" cstate="screen">
              <a:extLst>
                <a:ext uri="{BEBA8EAE-BF5A-486C-A8C5-ECC9F3942E4B}">
                  <a14:imgProps xmlns:a14="http://schemas.microsoft.com/office/drawing/2010/main">
                    <a14:imgLayer r:embed="rId38">
                      <a14:imgEffect>
                        <a14:backgroundRemoval t="0" b="97452" l="9581" r="89222"/>
                      </a14:imgEffect>
                    </a14:imgLayer>
                  </a14:imgProps>
                </a:ext>
                <a:ext uri="{28A0092B-C50C-407E-A947-70E740481C1C}">
                  <a14:useLocalDpi xmlns:a14="http://schemas.microsoft.com/office/drawing/2010/main"/>
                </a:ext>
              </a:extLst>
            </a:blip>
            <a:stretch>
              <a:fillRect/>
            </a:stretch>
          </p:blipFill>
          <p:spPr>
            <a:xfrm rot="18995742" flipH="1">
              <a:off x="3734680" y="4175349"/>
              <a:ext cx="247753" cy="95758"/>
            </a:xfrm>
            <a:prstGeom prst="rect">
              <a:avLst/>
            </a:prstGeom>
          </p:spPr>
        </p:pic>
        <p:pic>
          <p:nvPicPr>
            <p:cNvPr id="219" name="Picture 218"/>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3601872" y="4176461"/>
              <a:ext cx="95758" cy="167335"/>
            </a:xfrm>
            <a:prstGeom prst="rect">
              <a:avLst/>
            </a:prstGeom>
          </p:spPr>
        </p:pic>
        <p:pic>
          <p:nvPicPr>
            <p:cNvPr id="220" name="Picture 219"/>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3383854" y="3907290"/>
              <a:ext cx="95758" cy="167335"/>
            </a:xfrm>
            <a:prstGeom prst="rect">
              <a:avLst/>
            </a:prstGeom>
          </p:spPr>
        </p:pic>
        <p:pic>
          <p:nvPicPr>
            <p:cNvPr id="221" name="Picture 220"/>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3353609" y="4320766"/>
              <a:ext cx="95758" cy="167335"/>
            </a:xfrm>
            <a:prstGeom prst="rect">
              <a:avLst/>
            </a:prstGeom>
          </p:spPr>
        </p:pic>
        <p:pic>
          <p:nvPicPr>
            <p:cNvPr id="222" name="Picture 221"/>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4009508" y="3221619"/>
              <a:ext cx="95758" cy="167335"/>
            </a:xfrm>
            <a:prstGeom prst="rect">
              <a:avLst/>
            </a:prstGeom>
          </p:spPr>
        </p:pic>
        <p:pic>
          <p:nvPicPr>
            <p:cNvPr id="223" name="Picture 222"/>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4356156" y="3779925"/>
              <a:ext cx="95758" cy="167335"/>
            </a:xfrm>
            <a:prstGeom prst="rect">
              <a:avLst/>
            </a:prstGeom>
          </p:spPr>
        </p:pic>
        <p:pic>
          <p:nvPicPr>
            <p:cNvPr id="224" name="Picture 223"/>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4028398" y="5284823"/>
              <a:ext cx="95758" cy="167335"/>
            </a:xfrm>
            <a:prstGeom prst="rect">
              <a:avLst/>
            </a:prstGeom>
          </p:spPr>
        </p:pic>
        <p:pic>
          <p:nvPicPr>
            <p:cNvPr id="225" name="Picture 224"/>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4287489" y="5302092"/>
              <a:ext cx="95758" cy="167335"/>
            </a:xfrm>
            <a:prstGeom prst="rect">
              <a:avLst/>
            </a:prstGeom>
          </p:spPr>
        </p:pic>
        <p:pic>
          <p:nvPicPr>
            <p:cNvPr id="226" name="Picture 225"/>
            <p:cNvPicPr>
              <a:picLocks noChangeAspect="1"/>
            </p:cNvPicPr>
            <p:nvPr/>
          </p:nvPicPr>
          <p:blipFill>
            <a:blip r:embed="rId35" cstate="screen">
              <a:extLst>
                <a:ext uri="{BEBA8EAE-BF5A-486C-A8C5-ECC9F3942E4B}">
                  <a14:imgProps xmlns:a14="http://schemas.microsoft.com/office/drawing/2010/main">
                    <a14:imgLayer r:embed="rId36">
                      <a14:imgEffect>
                        <a14:backgroundRemoval t="9827" b="97688" l="3030" r="97980"/>
                      </a14:imgEffect>
                    </a14:imgLayer>
                  </a14:imgProps>
                </a:ext>
                <a:ext uri="{28A0092B-C50C-407E-A947-70E740481C1C}">
                  <a14:useLocalDpi xmlns:a14="http://schemas.microsoft.com/office/drawing/2010/main"/>
                </a:ext>
              </a:extLst>
            </a:blip>
            <a:stretch>
              <a:fillRect/>
            </a:stretch>
          </p:blipFill>
          <p:spPr>
            <a:xfrm rot="26966" flipH="1">
              <a:off x="3779054" y="3817216"/>
              <a:ext cx="95758" cy="167335"/>
            </a:xfrm>
            <a:prstGeom prst="rect">
              <a:avLst/>
            </a:prstGeom>
          </p:spPr>
        </p:pic>
      </p:grpSp>
      <p:sp>
        <p:nvSpPr>
          <p:cNvPr id="227" name="TextBox 226"/>
          <p:cNvSpPr txBox="1"/>
          <p:nvPr/>
        </p:nvSpPr>
        <p:spPr>
          <a:xfrm>
            <a:off x="992945" y="909871"/>
            <a:ext cx="2076071" cy="369332"/>
          </a:xfrm>
          <a:prstGeom prst="rect">
            <a:avLst/>
          </a:prstGeom>
          <a:noFill/>
        </p:spPr>
        <p:txBody>
          <a:bodyPr wrap="square" rtlCol="0">
            <a:spAutoFit/>
          </a:bodyPr>
          <a:lstStyle/>
          <a:p>
            <a:r>
              <a:rPr lang="en-GB" sz="1800" b="1" dirty="0" smtClean="0">
                <a:solidFill>
                  <a:schemeClr val="tx2"/>
                </a:solidFill>
                <a:latin typeface="Calibri Light" panose="020F0302020204030204" pitchFamily="34" charset="0"/>
                <a:cs typeface="Calibri Light" panose="020F0302020204030204" pitchFamily="34" charset="0"/>
              </a:rPr>
              <a:t>Mid range unsieved</a:t>
            </a:r>
            <a:endParaRPr lang="en-GB" sz="1800" b="1" dirty="0">
              <a:solidFill>
                <a:schemeClr val="tx2"/>
              </a:solidFill>
              <a:latin typeface="Calibri Light" panose="020F0302020204030204" pitchFamily="34" charset="0"/>
              <a:cs typeface="Calibri Light" panose="020F0302020204030204" pitchFamily="34" charset="0"/>
            </a:endParaRPr>
          </a:p>
        </p:txBody>
      </p:sp>
      <p:sp>
        <p:nvSpPr>
          <p:cNvPr id="228" name="TextBox 227"/>
          <p:cNvSpPr txBox="1"/>
          <p:nvPr/>
        </p:nvSpPr>
        <p:spPr>
          <a:xfrm>
            <a:off x="3830906" y="909871"/>
            <a:ext cx="2318249" cy="369332"/>
          </a:xfrm>
          <a:prstGeom prst="rect">
            <a:avLst/>
          </a:prstGeom>
          <a:noFill/>
        </p:spPr>
        <p:txBody>
          <a:bodyPr wrap="square" rtlCol="0">
            <a:spAutoFit/>
          </a:bodyPr>
          <a:lstStyle/>
          <a:p>
            <a:r>
              <a:rPr lang="en-GB" sz="1800" b="1" dirty="0" smtClean="0">
                <a:solidFill>
                  <a:schemeClr val="tx2"/>
                </a:solidFill>
                <a:latin typeface="Calibri Light" panose="020F0302020204030204" pitchFamily="34" charset="0"/>
                <a:cs typeface="Calibri Light" panose="020F0302020204030204" pitchFamily="34" charset="0"/>
              </a:rPr>
              <a:t>Mid range sieved 50</a:t>
            </a:r>
            <a:r>
              <a:rPr lang="el-GR" sz="1800" b="1" dirty="0" smtClean="0">
                <a:solidFill>
                  <a:schemeClr val="tx2"/>
                </a:solidFill>
                <a:latin typeface="Calibri Light" panose="020F0302020204030204" pitchFamily="34" charset="0"/>
                <a:ea typeface="Verdana" panose="020B0604030504040204" pitchFamily="34" charset="0"/>
                <a:cs typeface="Calibri Light" panose="020F0302020204030204" pitchFamily="34" charset="0"/>
              </a:rPr>
              <a:t>μ</a:t>
            </a:r>
            <a:r>
              <a:rPr lang="en-GB" sz="1800" b="1" dirty="0" smtClean="0">
                <a:solidFill>
                  <a:schemeClr val="tx2"/>
                </a:solidFill>
                <a:latin typeface="Calibri Light" panose="020F0302020204030204" pitchFamily="34" charset="0"/>
                <a:ea typeface="Verdana" panose="020B0604030504040204" pitchFamily="34" charset="0"/>
                <a:cs typeface="Calibri Light" panose="020F0302020204030204" pitchFamily="34" charset="0"/>
              </a:rPr>
              <a:t>m</a:t>
            </a:r>
            <a:endParaRPr lang="en-GB" sz="1800" b="1"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39329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Microstructure of </a:t>
            </a:r>
            <a:r>
              <a:rPr lang="en-GB" dirty="0" err="1" smtClean="0"/>
              <a:t>unsieved</a:t>
            </a:r>
            <a:r>
              <a:rPr lang="en-GB" dirty="0" smtClean="0"/>
              <a:t>/sieved HIP Nb Powders</a:t>
            </a:r>
            <a:endParaRPr lang="en-GB" dirty="0"/>
          </a:p>
        </p:txBody>
      </p:sp>
      <p:sp>
        <p:nvSpPr>
          <p:cNvPr id="4" name="TextBox 3"/>
          <p:cNvSpPr txBox="1"/>
          <p:nvPr/>
        </p:nvSpPr>
        <p:spPr>
          <a:xfrm>
            <a:off x="193389" y="828245"/>
            <a:ext cx="6716140" cy="707886"/>
          </a:xfrm>
          <a:prstGeom prst="rect">
            <a:avLst/>
          </a:prstGeom>
          <a:noFill/>
        </p:spPr>
        <p:txBody>
          <a:bodyPr wrap="square" rtlCol="0">
            <a:spAutoFit/>
          </a:bodyPr>
          <a:lstStyle/>
          <a:p>
            <a:r>
              <a:rPr lang="en-GB" sz="2000" dirty="0" smtClean="0">
                <a:latin typeface="+mj-lt"/>
                <a:ea typeface="Verdana" panose="020B0604030504040204" pitchFamily="34" charset="0"/>
                <a:cs typeface="Verdana" panose="020B0604030504040204" pitchFamily="34" charset="0"/>
              </a:rPr>
              <a:t>Mid range Nb powders were sieved using a 50</a:t>
            </a:r>
            <a:r>
              <a:rPr lang="el-GR" sz="2000" dirty="0" smtClean="0">
                <a:latin typeface="+mj-lt"/>
                <a:ea typeface="Verdana" panose="020B0604030504040204" pitchFamily="34" charset="0"/>
                <a:cs typeface="Verdana" panose="020B0604030504040204" pitchFamily="34" charset="0"/>
              </a:rPr>
              <a:t>μ</a:t>
            </a:r>
            <a:r>
              <a:rPr lang="en-GB" sz="2000" dirty="0" smtClean="0">
                <a:latin typeface="+mj-lt"/>
                <a:ea typeface="Verdana" panose="020B0604030504040204" pitchFamily="34" charset="0"/>
                <a:cs typeface="Verdana" panose="020B0604030504040204" pitchFamily="34" charset="0"/>
              </a:rPr>
              <a:t>m sieve in order to increase the oxygen level.</a:t>
            </a:r>
            <a:endParaRPr lang="en-GB" sz="2000" dirty="0">
              <a:latin typeface="+mj-lt"/>
              <a:ea typeface="Verdana" panose="020B0604030504040204" pitchFamily="34" charset="0"/>
              <a:cs typeface="Verdana" panose="020B0604030504040204" pitchFamily="34" charset="0"/>
            </a:endParaRPr>
          </a:p>
        </p:txBody>
      </p:sp>
      <p:sp>
        <p:nvSpPr>
          <p:cNvPr id="6" name="TextBox 5"/>
          <p:cNvSpPr txBox="1"/>
          <p:nvPr/>
        </p:nvSpPr>
        <p:spPr>
          <a:xfrm>
            <a:off x="177853" y="3904996"/>
            <a:ext cx="6384170" cy="861774"/>
          </a:xfrm>
          <a:prstGeom prst="rect">
            <a:avLst/>
          </a:prstGeom>
          <a:noFill/>
        </p:spPr>
        <p:txBody>
          <a:bodyPr wrap="square" rtlCol="0">
            <a:spAutoFit/>
          </a:bodyPr>
          <a:lstStyle/>
          <a:p>
            <a:pPr algn="ctr"/>
            <a:r>
              <a:rPr lang="en-GB" sz="1600" dirty="0" smtClean="0">
                <a:latin typeface="+mj-lt"/>
              </a:rPr>
              <a:t>SEM images and EBSD maps of HIPed Nb powders: Nb powder with O = 310 ppm </a:t>
            </a:r>
            <a:r>
              <a:rPr lang="en-GB" sz="1600" dirty="0">
                <a:latin typeface="+mj-lt"/>
              </a:rPr>
              <a:t>HV0.3= </a:t>
            </a:r>
            <a:r>
              <a:rPr lang="en-GB" sz="1600" dirty="0" smtClean="0">
                <a:latin typeface="+mj-lt"/>
              </a:rPr>
              <a:t>104 (left), </a:t>
            </a:r>
            <a:r>
              <a:rPr lang="en-GB" sz="1600" dirty="0">
                <a:latin typeface="+mj-lt"/>
              </a:rPr>
              <a:t>Sieved Nb powders </a:t>
            </a:r>
            <a:r>
              <a:rPr lang="en-GB" sz="1600" dirty="0" smtClean="0">
                <a:latin typeface="+mj-lt"/>
              </a:rPr>
              <a:t>with O </a:t>
            </a:r>
            <a:r>
              <a:rPr lang="en-GB" sz="1600" dirty="0">
                <a:latin typeface="+mj-lt"/>
              </a:rPr>
              <a:t>= 756 </a:t>
            </a:r>
            <a:r>
              <a:rPr lang="en-GB" sz="1600" dirty="0" smtClean="0">
                <a:latin typeface="+mj-lt"/>
              </a:rPr>
              <a:t>ppm</a:t>
            </a:r>
            <a:endParaRPr lang="en-GB" sz="1600" dirty="0">
              <a:latin typeface="+mj-lt"/>
            </a:endParaRPr>
          </a:p>
          <a:p>
            <a:pPr algn="ctr"/>
            <a:r>
              <a:rPr lang="en-GB" sz="1600" dirty="0">
                <a:latin typeface="+mj-lt"/>
              </a:rPr>
              <a:t>HV0.3= </a:t>
            </a:r>
            <a:r>
              <a:rPr lang="en-GB" sz="1600" dirty="0" smtClean="0">
                <a:latin typeface="+mj-lt"/>
              </a:rPr>
              <a:t>135 (right)</a:t>
            </a:r>
            <a:endParaRPr lang="en-GB" sz="1600" dirty="0">
              <a:latin typeface="+mj-lt"/>
            </a:endParaRPr>
          </a:p>
        </p:txBody>
      </p:sp>
      <p:pic>
        <p:nvPicPr>
          <p:cNvPr id="7" name="Picture 6"/>
          <p:cNvPicPr>
            <a:picLocks noChangeAspect="1"/>
          </p:cNvPicPr>
          <p:nvPr/>
        </p:nvPicPr>
        <p:blipFill>
          <a:blip r:embed="rId3"/>
          <a:stretch>
            <a:fillRect/>
          </a:stretch>
        </p:blipFill>
        <p:spPr>
          <a:xfrm>
            <a:off x="3507229" y="1563638"/>
            <a:ext cx="3079138" cy="2304256"/>
          </a:xfrm>
          <a:prstGeom prst="rect">
            <a:avLst/>
          </a:prstGeom>
        </p:spPr>
      </p:pic>
      <p:pic>
        <p:nvPicPr>
          <p:cNvPr id="8" name="Picture 7"/>
          <p:cNvPicPr>
            <a:picLocks noChangeAspect="1"/>
          </p:cNvPicPr>
          <p:nvPr/>
        </p:nvPicPr>
        <p:blipFill>
          <a:blip r:embed="rId4"/>
          <a:stretch>
            <a:fillRect/>
          </a:stretch>
        </p:blipFill>
        <p:spPr>
          <a:xfrm>
            <a:off x="238610" y="1563638"/>
            <a:ext cx="3072341" cy="230425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5149" y="1554904"/>
            <a:ext cx="2925969" cy="23112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39" y="1549688"/>
            <a:ext cx="2863682" cy="2309622"/>
          </a:xfrm>
          <a:prstGeom prst="rect">
            <a:avLst/>
          </a:prstGeom>
        </p:spPr>
      </p:pic>
    </p:spTree>
    <p:extLst>
      <p:ext uri="{BB962C8B-B14F-4D97-AF65-F5344CB8AC3E}">
        <p14:creationId xmlns:p14="http://schemas.microsoft.com/office/powerpoint/2010/main" val="198917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RT Tensile Properties of Sieved Nb</a:t>
            </a:r>
            <a:endParaRPr lang="en-GB"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80" y="942444"/>
            <a:ext cx="1627702" cy="121249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6872" y="936585"/>
            <a:ext cx="1646893" cy="1224216"/>
          </a:xfrm>
          <a:prstGeom prst="rect">
            <a:avLst/>
          </a:prstGeom>
        </p:spPr>
      </p:pic>
      <p:sp>
        <p:nvSpPr>
          <p:cNvPr id="9" name="TextBox 8"/>
          <p:cNvSpPr txBox="1"/>
          <p:nvPr/>
        </p:nvSpPr>
        <p:spPr>
          <a:xfrm>
            <a:off x="4385582" y="1277528"/>
            <a:ext cx="2405055" cy="646331"/>
          </a:xfrm>
          <a:prstGeom prst="rect">
            <a:avLst/>
          </a:prstGeom>
          <a:noFill/>
        </p:spPr>
        <p:txBody>
          <a:bodyPr wrap="square" rtlCol="0">
            <a:spAutoFit/>
          </a:bodyPr>
          <a:lstStyle/>
          <a:p>
            <a:r>
              <a:rPr lang="en-GB" sz="1800" b="1" dirty="0" smtClean="0">
                <a:solidFill>
                  <a:srgbClr val="579C86"/>
                </a:solidFill>
                <a:latin typeface="+mj-lt"/>
              </a:rPr>
              <a:t>YS target: 260MPa for Combustion Chamber</a:t>
            </a:r>
            <a:endParaRPr lang="en-GB" sz="1800" b="1" dirty="0">
              <a:solidFill>
                <a:srgbClr val="579C86"/>
              </a:solidFill>
              <a:latin typeface="+mj-lt"/>
            </a:endParaRPr>
          </a:p>
        </p:txBody>
      </p:sp>
      <p:pic>
        <p:nvPicPr>
          <p:cNvPr id="2" name="Picture 1"/>
          <p:cNvPicPr>
            <a:picLocks noChangeAspect="1"/>
          </p:cNvPicPr>
          <p:nvPr/>
        </p:nvPicPr>
        <p:blipFill>
          <a:blip r:embed="rId5"/>
          <a:stretch>
            <a:fillRect/>
          </a:stretch>
        </p:blipFill>
        <p:spPr>
          <a:xfrm>
            <a:off x="692696" y="2260688"/>
            <a:ext cx="5616624" cy="2523131"/>
          </a:xfrm>
          <a:prstGeom prst="rect">
            <a:avLst/>
          </a:prstGeom>
        </p:spPr>
      </p:pic>
    </p:spTree>
    <p:extLst>
      <p:ext uri="{BB962C8B-B14F-4D97-AF65-F5344CB8AC3E}">
        <p14:creationId xmlns:p14="http://schemas.microsoft.com/office/powerpoint/2010/main" val="533131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Tensile properties Nb-MMCs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007980862"/>
              </p:ext>
            </p:extLst>
          </p:nvPr>
        </p:nvGraphicFramePr>
        <p:xfrm>
          <a:off x="260648" y="2355726"/>
          <a:ext cx="6301375" cy="1507174"/>
        </p:xfrm>
        <a:graphic>
          <a:graphicData uri="http://schemas.openxmlformats.org/drawingml/2006/table">
            <a:tbl>
              <a:tblPr firstRow="1" bandRow="1"/>
              <a:tblGrid>
                <a:gridCol w="1440161">
                  <a:extLst>
                    <a:ext uri="{9D8B030D-6E8A-4147-A177-3AD203B41FA5}">
                      <a16:colId xmlns:a16="http://schemas.microsoft.com/office/drawing/2014/main" val="2779008662"/>
                    </a:ext>
                  </a:extLst>
                </a:gridCol>
                <a:gridCol w="1584176">
                  <a:extLst>
                    <a:ext uri="{9D8B030D-6E8A-4147-A177-3AD203B41FA5}">
                      <a16:colId xmlns:a16="http://schemas.microsoft.com/office/drawing/2014/main" val="2056989928"/>
                    </a:ext>
                  </a:extLst>
                </a:gridCol>
                <a:gridCol w="1368152">
                  <a:extLst>
                    <a:ext uri="{9D8B030D-6E8A-4147-A177-3AD203B41FA5}">
                      <a16:colId xmlns:a16="http://schemas.microsoft.com/office/drawing/2014/main" val="681058688"/>
                    </a:ext>
                  </a:extLst>
                </a:gridCol>
                <a:gridCol w="1080120">
                  <a:extLst>
                    <a:ext uri="{9D8B030D-6E8A-4147-A177-3AD203B41FA5}">
                      <a16:colId xmlns:a16="http://schemas.microsoft.com/office/drawing/2014/main" val="1649983969"/>
                    </a:ext>
                  </a:extLst>
                </a:gridCol>
                <a:gridCol w="828766">
                  <a:extLst>
                    <a:ext uri="{9D8B030D-6E8A-4147-A177-3AD203B41FA5}">
                      <a16:colId xmlns:a16="http://schemas.microsoft.com/office/drawing/2014/main" val="3684511653"/>
                    </a:ext>
                  </a:extLst>
                </a:gridCol>
              </a:tblGrid>
              <a:tr h="165735">
                <a:tc>
                  <a:txBody>
                    <a:bodyPr/>
                    <a:lstStyle/>
                    <a:p>
                      <a:pPr algn="ctr">
                        <a:lnSpc>
                          <a:spcPct val="107000"/>
                        </a:lnSpc>
                        <a:spcAft>
                          <a:spcPts val="0"/>
                        </a:spcAft>
                      </a:pPr>
                      <a:r>
                        <a:rPr lang="en-GB" sz="1400" b="1" kern="1200" dirty="0">
                          <a:solidFill>
                            <a:schemeClr val="bg1"/>
                          </a:solidFill>
                          <a:effectLst/>
                          <a:latin typeface="+mj-lt"/>
                          <a:ea typeface="Times New Roman" panose="02020603050405020304" pitchFamily="18" charset="0"/>
                          <a:cs typeface="Times New Roman" panose="02020603050405020304" pitchFamily="18" charset="0"/>
                        </a:rPr>
                        <a:t>Material</a:t>
                      </a:r>
                      <a:endParaRPr lang="en-GB"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GB" sz="1400" b="1" kern="1200" dirty="0" smtClean="0">
                          <a:solidFill>
                            <a:schemeClr val="bg1"/>
                          </a:solidFill>
                          <a:effectLst/>
                          <a:latin typeface="+mj-lt"/>
                          <a:ea typeface="Times New Roman" panose="02020603050405020304" pitchFamily="18" charset="0"/>
                          <a:cs typeface="Times New Roman" panose="02020603050405020304" pitchFamily="18" charset="0"/>
                        </a:rPr>
                        <a:t>Temperature</a:t>
                      </a:r>
                      <a:r>
                        <a:rPr lang="en-GB" sz="1400" b="0" kern="1200" baseline="0" dirty="0">
                          <a:solidFill>
                            <a:schemeClr val="bg1"/>
                          </a:solidFill>
                          <a:effectLst/>
                          <a:latin typeface="+mj-lt"/>
                          <a:ea typeface="Times New Roman" panose="02020603050405020304" pitchFamily="18" charset="0"/>
                          <a:cs typeface="Times New Roman" panose="02020603050405020304" pitchFamily="18" charset="0"/>
                        </a:rPr>
                        <a:t> </a:t>
                      </a:r>
                      <a:r>
                        <a:rPr lang="en-GB" sz="1400" b="1" kern="1200" dirty="0" smtClean="0">
                          <a:solidFill>
                            <a:schemeClr val="bg1"/>
                          </a:solidFill>
                          <a:effectLst/>
                          <a:latin typeface="+mj-lt"/>
                          <a:ea typeface="Times New Roman" panose="02020603050405020304" pitchFamily="18" charset="0"/>
                          <a:cs typeface="Times New Roman" panose="02020603050405020304" pitchFamily="18" charset="0"/>
                        </a:rPr>
                        <a:t>[°</a:t>
                      </a:r>
                      <a:r>
                        <a:rPr lang="en-GB" sz="1400" b="1" kern="1200" dirty="0">
                          <a:solidFill>
                            <a:schemeClr val="bg1"/>
                          </a:solidFill>
                          <a:effectLst/>
                          <a:latin typeface="+mj-lt"/>
                          <a:ea typeface="Times New Roman" panose="02020603050405020304" pitchFamily="18" charset="0"/>
                          <a:cs typeface="Times New Roman" panose="02020603050405020304" pitchFamily="18" charset="0"/>
                        </a:rPr>
                        <a:t>C]</a:t>
                      </a:r>
                      <a:endParaRPr lang="en-GB"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GB" sz="1400" b="1" kern="1200" dirty="0">
                          <a:solidFill>
                            <a:schemeClr val="bg1"/>
                          </a:solidFill>
                          <a:effectLst/>
                          <a:latin typeface="+mj-lt"/>
                          <a:ea typeface="Times New Roman" panose="02020603050405020304" pitchFamily="18" charset="0"/>
                          <a:cs typeface="Times New Roman" panose="02020603050405020304" pitchFamily="18" charset="0"/>
                        </a:rPr>
                        <a:t>0.2% proof stress [MPa]</a:t>
                      </a:r>
                      <a:endParaRPr lang="en-GB"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GB" sz="1400" b="1" kern="1200" dirty="0">
                          <a:solidFill>
                            <a:schemeClr val="bg1"/>
                          </a:solidFill>
                          <a:effectLst/>
                          <a:latin typeface="+mj-lt"/>
                          <a:ea typeface="Times New Roman" panose="02020603050405020304" pitchFamily="18" charset="0"/>
                          <a:cs typeface="Times New Roman" panose="02020603050405020304" pitchFamily="18" charset="0"/>
                        </a:rPr>
                        <a:t>UTS</a:t>
                      </a:r>
                      <a:endParaRPr lang="en-GB" sz="1400" dirty="0">
                        <a:solidFill>
                          <a:schemeClr val="bg1"/>
                        </a:solidFill>
                        <a:effectLst/>
                        <a:latin typeface="+mj-lt"/>
                        <a:ea typeface="Calibri" panose="020F0502020204030204" pitchFamily="34" charset="0"/>
                        <a:cs typeface="Times New Roman" panose="02020603050405020304" pitchFamily="18" charset="0"/>
                      </a:endParaRPr>
                    </a:p>
                    <a:p>
                      <a:pPr algn="ctr">
                        <a:lnSpc>
                          <a:spcPct val="107000"/>
                        </a:lnSpc>
                        <a:spcAft>
                          <a:spcPts val="0"/>
                        </a:spcAft>
                      </a:pPr>
                      <a:r>
                        <a:rPr lang="en-GB" sz="1400" b="1" kern="1200" dirty="0">
                          <a:solidFill>
                            <a:schemeClr val="bg1"/>
                          </a:solidFill>
                          <a:effectLst/>
                          <a:latin typeface="+mj-lt"/>
                          <a:ea typeface="Times New Roman" panose="02020603050405020304" pitchFamily="18" charset="0"/>
                          <a:cs typeface="Times New Roman" panose="02020603050405020304" pitchFamily="18" charset="0"/>
                        </a:rPr>
                        <a:t>[MPa]</a:t>
                      </a:r>
                      <a:endParaRPr lang="en-GB"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GB" sz="1400" b="1" kern="1200" dirty="0">
                          <a:solidFill>
                            <a:schemeClr val="bg1"/>
                          </a:solidFill>
                          <a:effectLst/>
                          <a:latin typeface="+mj-lt"/>
                          <a:ea typeface="Times New Roman" panose="02020603050405020304" pitchFamily="18" charset="0"/>
                          <a:cs typeface="Times New Roman" panose="02020603050405020304" pitchFamily="18" charset="0"/>
                        </a:rPr>
                        <a:t>%EL</a:t>
                      </a:r>
                      <a:endParaRPr lang="en-GB" sz="1400" dirty="0">
                        <a:solidFill>
                          <a:schemeClr val="bg1"/>
                        </a:solidFill>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803147832"/>
                  </a:ext>
                </a:extLst>
              </a:tr>
              <a:tr h="165735">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Nb-5v.%SiC</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a:solidFill>
                            <a:srgbClr val="000000"/>
                          </a:solidFill>
                          <a:effectLst/>
                          <a:latin typeface="+mj-lt"/>
                          <a:ea typeface="Times New Roman" panose="02020603050405020304" pitchFamily="18" charset="0"/>
                          <a:cs typeface="Times New Roman" panose="02020603050405020304" pitchFamily="18" charset="0"/>
                        </a:rPr>
                        <a:t>RT</a:t>
                      </a:r>
                      <a:endParaRPr lang="en-GB" sz="140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330</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373</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1.5</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7506431"/>
                  </a:ext>
                </a:extLst>
              </a:tr>
              <a:tr h="165735">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Nb-5v.%SiC</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a:solidFill>
                            <a:srgbClr val="000000"/>
                          </a:solidFill>
                          <a:effectLst/>
                          <a:latin typeface="+mj-lt"/>
                          <a:ea typeface="Times New Roman" panose="02020603050405020304" pitchFamily="18" charset="0"/>
                          <a:cs typeface="Times New Roman" panose="02020603050405020304" pitchFamily="18" charset="0"/>
                        </a:rPr>
                        <a:t>650</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229</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305</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kern="1200" dirty="0" smtClean="0">
                          <a:solidFill>
                            <a:srgbClr val="000000"/>
                          </a:solidFill>
                          <a:effectLst/>
                          <a:latin typeface="+mj-lt"/>
                          <a:ea typeface="Times New Roman" panose="02020603050405020304" pitchFamily="18" charset="0"/>
                          <a:cs typeface="Times New Roman" panose="02020603050405020304" pitchFamily="18" charset="0"/>
                        </a:rPr>
                        <a:t>2</a:t>
                      </a:r>
                      <a:r>
                        <a:rPr lang="en-GB" sz="1400" dirty="0">
                          <a:effectLst/>
                          <a:latin typeface="+mj-lt"/>
                          <a:ea typeface="Calibri" panose="020F0502020204030204" pitchFamily="34" charset="0"/>
                          <a:cs typeface="Times New Roman" panose="02020603050405020304" pitchFamily="18" charset="0"/>
                        </a:rPr>
                        <a:t>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5067880"/>
                  </a:ext>
                </a:extLst>
              </a:tr>
              <a:tr h="165735">
                <a:tc>
                  <a:txBody>
                    <a:bodyPr/>
                    <a:lstStyle/>
                    <a:p>
                      <a:pPr algn="ctr">
                        <a:lnSpc>
                          <a:spcPct val="107000"/>
                        </a:lnSpc>
                        <a:spcAft>
                          <a:spcPts val="0"/>
                        </a:spcAft>
                      </a:pPr>
                      <a:r>
                        <a:rPr lang="en-GB" sz="1400" dirty="0" smtClean="0">
                          <a:effectLst/>
                          <a:latin typeface="+mj-lt"/>
                          <a:ea typeface="Calibri" panose="020F0502020204030204" pitchFamily="34" charset="0"/>
                          <a:cs typeface="Times New Roman" panose="02020603050405020304" pitchFamily="18" charset="0"/>
                        </a:rPr>
                        <a:t>Wrought C-103</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dirty="0" smtClean="0">
                          <a:effectLst/>
                          <a:latin typeface="+mj-lt"/>
                          <a:ea typeface="Calibri" panose="020F0502020204030204" pitchFamily="34" charset="0"/>
                          <a:cs typeface="Times New Roman" panose="02020603050405020304" pitchFamily="18" charset="0"/>
                        </a:rPr>
                        <a:t>RT</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dirty="0" smtClean="0">
                          <a:effectLst/>
                          <a:latin typeface="+mj-lt"/>
                          <a:ea typeface="Calibri" panose="020F0502020204030204" pitchFamily="34" charset="0"/>
                          <a:cs typeface="Times New Roman" panose="02020603050405020304" pitchFamily="18" charset="0"/>
                        </a:rPr>
                        <a:t>260</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dirty="0" smtClean="0">
                          <a:effectLst/>
                          <a:latin typeface="+mj-lt"/>
                          <a:ea typeface="Calibri" panose="020F0502020204030204" pitchFamily="34" charset="0"/>
                          <a:cs typeface="Times New Roman" panose="02020603050405020304" pitchFamily="18" charset="0"/>
                        </a:rPr>
                        <a:t>370</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GB" sz="1400" dirty="0" smtClean="0">
                          <a:effectLst/>
                          <a:latin typeface="+mj-lt"/>
                          <a:ea typeface="Calibri" panose="020F0502020204030204" pitchFamily="34" charset="0"/>
                          <a:cs typeface="Times New Roman" panose="02020603050405020304" pitchFamily="18" charset="0"/>
                        </a:rPr>
                        <a:t>20</a:t>
                      </a:r>
                      <a:endParaRPr lang="en-GB" sz="1400" dirty="0">
                        <a:effectLst/>
                        <a:latin typeface="+mj-lt"/>
                        <a:ea typeface="Calibri" panose="020F0502020204030204" pitchFamily="34"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1448041"/>
                  </a:ext>
                </a:extLst>
              </a:tr>
            </a:tbl>
          </a:graphicData>
        </a:graphic>
      </p:graphicFrame>
      <p:sp>
        <p:nvSpPr>
          <p:cNvPr id="6" name="Rectangle 5"/>
          <p:cNvSpPr/>
          <p:nvPr/>
        </p:nvSpPr>
        <p:spPr>
          <a:xfrm>
            <a:off x="285751" y="855376"/>
            <a:ext cx="6062384" cy="1200329"/>
          </a:xfrm>
          <a:prstGeom prst="rect">
            <a:avLst/>
          </a:prstGeom>
        </p:spPr>
        <p:txBody>
          <a:bodyPr wrap="square">
            <a:spAutoFit/>
          </a:bodyPr>
          <a:lstStyle/>
          <a:p>
            <a:r>
              <a:rPr lang="en-GB" dirty="0" smtClean="0">
                <a:latin typeface="+mj-lt"/>
                <a:ea typeface="Calibri" panose="020F0502020204030204" pitchFamily="34" charset="0"/>
              </a:rPr>
              <a:t>Room temperature tensile properties for Nb-5%SiC show a YS of 330MPa, higher if compared to wrought C-103. However, the levels of elongation are low, due to the presence of brittle ceramic particles and </a:t>
            </a:r>
            <a:r>
              <a:rPr lang="en-GB" dirty="0" err="1" smtClean="0">
                <a:latin typeface="+mj-lt"/>
                <a:ea typeface="Calibri" panose="020F0502020204030204" pitchFamily="34" charset="0"/>
              </a:rPr>
              <a:t>intermetallics</a:t>
            </a:r>
            <a:r>
              <a:rPr lang="en-GB" dirty="0" smtClean="0">
                <a:latin typeface="+mj-lt"/>
                <a:ea typeface="Calibri" panose="020F0502020204030204" pitchFamily="34" charset="0"/>
              </a:rPr>
              <a:t>.</a:t>
            </a:r>
            <a:endParaRPr lang="en-GB" dirty="0">
              <a:latin typeface="+mj-lt"/>
            </a:endParaRPr>
          </a:p>
        </p:txBody>
      </p:sp>
    </p:spTree>
    <p:extLst>
      <p:ext uri="{BB962C8B-B14F-4D97-AF65-F5344CB8AC3E}">
        <p14:creationId xmlns:p14="http://schemas.microsoft.com/office/powerpoint/2010/main" val="2854920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Pt-</a:t>
            </a:r>
            <a:r>
              <a:rPr lang="en-GB" dirty="0" err="1" smtClean="0"/>
              <a:t>Nb</a:t>
            </a:r>
            <a:r>
              <a:rPr lang="en-GB" dirty="0" smtClean="0"/>
              <a:t> HIP Diffusion Bonding Strategy</a:t>
            </a:r>
            <a:endParaRPr lang="en-GB" dirty="0"/>
          </a:p>
        </p:txBody>
      </p:sp>
      <p:pic>
        <p:nvPicPr>
          <p:cNvPr id="203" name="Picture 202"/>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23750" y="1328569"/>
            <a:ext cx="2560447" cy="3272078"/>
          </a:xfrm>
          <a:prstGeom prst="rect">
            <a:avLst/>
          </a:prstGeom>
          <a:noFill/>
        </p:spPr>
      </p:pic>
      <p:grpSp>
        <p:nvGrpSpPr>
          <p:cNvPr id="205" name="Group 204"/>
          <p:cNvGrpSpPr/>
          <p:nvPr/>
        </p:nvGrpSpPr>
        <p:grpSpPr>
          <a:xfrm>
            <a:off x="3530289" y="1563638"/>
            <a:ext cx="3240282" cy="2566978"/>
            <a:chOff x="666728" y="1554480"/>
            <a:chExt cx="4187116" cy="3317067"/>
          </a:xfrm>
        </p:grpSpPr>
        <p:sp>
          <p:nvSpPr>
            <p:cNvPr id="206" name="Rectangle 205"/>
            <p:cNvSpPr/>
            <p:nvPr/>
          </p:nvSpPr>
          <p:spPr>
            <a:xfrm>
              <a:off x="2228958" y="2129246"/>
              <a:ext cx="888274" cy="2704011"/>
            </a:xfrm>
            <a:prstGeom prst="rect">
              <a:avLst/>
            </a:prstGeom>
            <a:solidFill>
              <a:srgbClr val="000000">
                <a:lumMod val="50000"/>
                <a:lumOff val="50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07" name="Rectangle 206"/>
            <p:cNvSpPr/>
            <p:nvPr/>
          </p:nvSpPr>
          <p:spPr>
            <a:xfrm>
              <a:off x="2562061" y="1554480"/>
              <a:ext cx="222068" cy="574766"/>
            </a:xfrm>
            <a:prstGeom prst="rect">
              <a:avLst/>
            </a:prstGeom>
            <a:solidFill>
              <a:srgbClr val="000000">
                <a:lumMod val="50000"/>
                <a:lumOff val="50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08" name="Rectangle 207"/>
            <p:cNvSpPr/>
            <p:nvPr/>
          </p:nvSpPr>
          <p:spPr>
            <a:xfrm>
              <a:off x="2216102" y="4422582"/>
              <a:ext cx="888274" cy="156754"/>
            </a:xfrm>
            <a:prstGeom prst="rect">
              <a:avLst/>
            </a:prstGeom>
            <a:solidFill>
              <a:srgbClr val="D09B06"/>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09" name="Oval 208"/>
            <p:cNvSpPr/>
            <p:nvPr/>
          </p:nvSpPr>
          <p:spPr>
            <a:xfrm>
              <a:off x="2578472" y="420127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0" name="Oval 209"/>
            <p:cNvSpPr/>
            <p:nvPr/>
          </p:nvSpPr>
          <p:spPr>
            <a:xfrm>
              <a:off x="2458240" y="420905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1" name="Oval 210"/>
            <p:cNvSpPr/>
            <p:nvPr/>
          </p:nvSpPr>
          <p:spPr>
            <a:xfrm>
              <a:off x="3007532" y="420670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2" name="Oval 211"/>
            <p:cNvSpPr/>
            <p:nvPr/>
          </p:nvSpPr>
          <p:spPr>
            <a:xfrm>
              <a:off x="2860331" y="419853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3" name="Oval 212"/>
            <p:cNvSpPr/>
            <p:nvPr/>
          </p:nvSpPr>
          <p:spPr>
            <a:xfrm>
              <a:off x="2724699" y="420670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4" name="Oval 213"/>
            <p:cNvSpPr/>
            <p:nvPr/>
          </p:nvSpPr>
          <p:spPr>
            <a:xfrm>
              <a:off x="2243550" y="420670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5" name="Oval 214"/>
            <p:cNvSpPr/>
            <p:nvPr/>
          </p:nvSpPr>
          <p:spPr>
            <a:xfrm>
              <a:off x="2354585" y="419971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6" name="Oval 215"/>
            <p:cNvSpPr/>
            <p:nvPr/>
          </p:nvSpPr>
          <p:spPr>
            <a:xfrm>
              <a:off x="2578472" y="408854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7" name="Oval 216"/>
            <p:cNvSpPr/>
            <p:nvPr/>
          </p:nvSpPr>
          <p:spPr>
            <a:xfrm>
              <a:off x="2458240" y="409631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8" name="Oval 217"/>
            <p:cNvSpPr/>
            <p:nvPr/>
          </p:nvSpPr>
          <p:spPr>
            <a:xfrm>
              <a:off x="3007532" y="409396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19" name="Oval 218"/>
            <p:cNvSpPr/>
            <p:nvPr/>
          </p:nvSpPr>
          <p:spPr>
            <a:xfrm>
              <a:off x="2860331" y="408580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0" name="Oval 219"/>
            <p:cNvSpPr/>
            <p:nvPr/>
          </p:nvSpPr>
          <p:spPr>
            <a:xfrm>
              <a:off x="2724699" y="409396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1" name="Oval 220"/>
            <p:cNvSpPr/>
            <p:nvPr/>
          </p:nvSpPr>
          <p:spPr>
            <a:xfrm>
              <a:off x="2243550" y="409396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2" name="Oval 221"/>
            <p:cNvSpPr/>
            <p:nvPr/>
          </p:nvSpPr>
          <p:spPr>
            <a:xfrm>
              <a:off x="2354585" y="408698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3" name="Oval 222"/>
            <p:cNvSpPr/>
            <p:nvPr/>
          </p:nvSpPr>
          <p:spPr>
            <a:xfrm>
              <a:off x="2944490" y="4211955"/>
              <a:ext cx="66812" cy="8212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4" name="Oval 223"/>
            <p:cNvSpPr/>
            <p:nvPr/>
          </p:nvSpPr>
          <p:spPr>
            <a:xfrm>
              <a:off x="2664928" y="423311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5" name="Oval 224"/>
            <p:cNvSpPr/>
            <p:nvPr/>
          </p:nvSpPr>
          <p:spPr>
            <a:xfrm>
              <a:off x="2935319" y="4123885"/>
              <a:ext cx="71240" cy="77917"/>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6" name="Oval 225"/>
            <p:cNvSpPr/>
            <p:nvPr/>
          </p:nvSpPr>
          <p:spPr>
            <a:xfrm>
              <a:off x="2801292" y="4164424"/>
              <a:ext cx="53257" cy="65043"/>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7" name="Oval 226"/>
            <p:cNvSpPr/>
            <p:nvPr/>
          </p:nvSpPr>
          <p:spPr>
            <a:xfrm>
              <a:off x="2308356" y="387727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8" name="Oval 227"/>
            <p:cNvSpPr/>
            <p:nvPr/>
          </p:nvSpPr>
          <p:spPr>
            <a:xfrm>
              <a:off x="2500204" y="388870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29" name="Oval 228"/>
            <p:cNvSpPr/>
            <p:nvPr/>
          </p:nvSpPr>
          <p:spPr>
            <a:xfrm>
              <a:off x="2926925" y="392625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0" name="Oval 229"/>
            <p:cNvSpPr/>
            <p:nvPr/>
          </p:nvSpPr>
          <p:spPr>
            <a:xfrm>
              <a:off x="2656958" y="391482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1" name="Oval 230"/>
            <p:cNvSpPr/>
            <p:nvPr/>
          </p:nvSpPr>
          <p:spPr>
            <a:xfrm>
              <a:off x="2579751" y="398451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2" name="Oval 231"/>
            <p:cNvSpPr/>
            <p:nvPr/>
          </p:nvSpPr>
          <p:spPr>
            <a:xfrm>
              <a:off x="2459519" y="399228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3" name="Oval 232"/>
            <p:cNvSpPr/>
            <p:nvPr/>
          </p:nvSpPr>
          <p:spPr>
            <a:xfrm>
              <a:off x="3008811" y="398993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4" name="Oval 233"/>
            <p:cNvSpPr/>
            <p:nvPr/>
          </p:nvSpPr>
          <p:spPr>
            <a:xfrm>
              <a:off x="2861610" y="398177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5" name="Oval 234"/>
            <p:cNvSpPr/>
            <p:nvPr/>
          </p:nvSpPr>
          <p:spPr>
            <a:xfrm>
              <a:off x="2725978" y="398993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6" name="Oval 235"/>
            <p:cNvSpPr/>
            <p:nvPr/>
          </p:nvSpPr>
          <p:spPr>
            <a:xfrm>
              <a:off x="2244829" y="398993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7" name="Oval 236"/>
            <p:cNvSpPr/>
            <p:nvPr/>
          </p:nvSpPr>
          <p:spPr>
            <a:xfrm>
              <a:off x="2404280" y="386773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8" name="Oval 237"/>
            <p:cNvSpPr/>
            <p:nvPr/>
          </p:nvSpPr>
          <p:spPr>
            <a:xfrm>
              <a:off x="2355864" y="398295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39" name="Oval 238"/>
            <p:cNvSpPr/>
            <p:nvPr/>
          </p:nvSpPr>
          <p:spPr>
            <a:xfrm>
              <a:off x="2566689" y="377270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0" name="Oval 239"/>
            <p:cNvSpPr/>
            <p:nvPr/>
          </p:nvSpPr>
          <p:spPr>
            <a:xfrm>
              <a:off x="2446457" y="378047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1" name="Oval 240"/>
            <p:cNvSpPr/>
            <p:nvPr/>
          </p:nvSpPr>
          <p:spPr>
            <a:xfrm>
              <a:off x="2995749" y="377812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2" name="Oval 241"/>
            <p:cNvSpPr/>
            <p:nvPr/>
          </p:nvSpPr>
          <p:spPr>
            <a:xfrm>
              <a:off x="2848548" y="376996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3" name="Oval 242"/>
            <p:cNvSpPr/>
            <p:nvPr/>
          </p:nvSpPr>
          <p:spPr>
            <a:xfrm>
              <a:off x="2231767" y="377812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4" name="Oval 243"/>
            <p:cNvSpPr/>
            <p:nvPr/>
          </p:nvSpPr>
          <p:spPr>
            <a:xfrm>
              <a:off x="2342802" y="377114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5" name="Oval 244"/>
            <p:cNvSpPr/>
            <p:nvPr/>
          </p:nvSpPr>
          <p:spPr>
            <a:xfrm>
              <a:off x="2566689" y="365996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6" name="Oval 245"/>
            <p:cNvSpPr/>
            <p:nvPr/>
          </p:nvSpPr>
          <p:spPr>
            <a:xfrm>
              <a:off x="2446457" y="366774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7" name="Oval 246"/>
            <p:cNvSpPr/>
            <p:nvPr/>
          </p:nvSpPr>
          <p:spPr>
            <a:xfrm>
              <a:off x="2995749" y="366539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8" name="Oval 247"/>
            <p:cNvSpPr/>
            <p:nvPr/>
          </p:nvSpPr>
          <p:spPr>
            <a:xfrm>
              <a:off x="2848548" y="365722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49" name="Oval 248"/>
            <p:cNvSpPr/>
            <p:nvPr/>
          </p:nvSpPr>
          <p:spPr>
            <a:xfrm>
              <a:off x="2712916" y="366539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0" name="Oval 249"/>
            <p:cNvSpPr/>
            <p:nvPr/>
          </p:nvSpPr>
          <p:spPr>
            <a:xfrm>
              <a:off x="2231767" y="366539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1" name="Oval 250"/>
            <p:cNvSpPr/>
            <p:nvPr/>
          </p:nvSpPr>
          <p:spPr>
            <a:xfrm>
              <a:off x="2342802" y="365840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2" name="Oval 251"/>
            <p:cNvSpPr/>
            <p:nvPr/>
          </p:nvSpPr>
          <p:spPr>
            <a:xfrm>
              <a:off x="2856413" y="387188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3" name="Oval 252"/>
            <p:cNvSpPr/>
            <p:nvPr/>
          </p:nvSpPr>
          <p:spPr>
            <a:xfrm>
              <a:off x="2749408" y="387701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4" name="Oval 253"/>
            <p:cNvSpPr/>
            <p:nvPr/>
          </p:nvSpPr>
          <p:spPr>
            <a:xfrm>
              <a:off x="2586641" y="388053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5" name="Oval 254"/>
            <p:cNvSpPr/>
            <p:nvPr/>
          </p:nvSpPr>
          <p:spPr>
            <a:xfrm>
              <a:off x="3008811" y="388053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6" name="Oval 255"/>
            <p:cNvSpPr/>
            <p:nvPr/>
          </p:nvSpPr>
          <p:spPr>
            <a:xfrm>
              <a:off x="2231156" y="388700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7" name="Oval 256"/>
            <p:cNvSpPr/>
            <p:nvPr/>
          </p:nvSpPr>
          <p:spPr>
            <a:xfrm>
              <a:off x="2932707" y="3783380"/>
              <a:ext cx="66812" cy="8212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8" name="Oval 257"/>
            <p:cNvSpPr/>
            <p:nvPr/>
          </p:nvSpPr>
          <p:spPr>
            <a:xfrm>
              <a:off x="2653145" y="380454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59" name="Oval 258"/>
            <p:cNvSpPr/>
            <p:nvPr/>
          </p:nvSpPr>
          <p:spPr>
            <a:xfrm>
              <a:off x="2923536" y="3695310"/>
              <a:ext cx="71240" cy="77917"/>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0" name="Oval 259"/>
            <p:cNvSpPr/>
            <p:nvPr/>
          </p:nvSpPr>
          <p:spPr>
            <a:xfrm>
              <a:off x="2789509" y="3735849"/>
              <a:ext cx="53257" cy="65043"/>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1" name="Oval 260"/>
            <p:cNvSpPr/>
            <p:nvPr/>
          </p:nvSpPr>
          <p:spPr>
            <a:xfrm>
              <a:off x="2310140" y="344460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2" name="Oval 261"/>
            <p:cNvSpPr/>
            <p:nvPr/>
          </p:nvSpPr>
          <p:spPr>
            <a:xfrm>
              <a:off x="2501988" y="345603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3" name="Oval 262"/>
            <p:cNvSpPr/>
            <p:nvPr/>
          </p:nvSpPr>
          <p:spPr>
            <a:xfrm>
              <a:off x="2928709" y="349359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4" name="Oval 263"/>
            <p:cNvSpPr/>
            <p:nvPr/>
          </p:nvSpPr>
          <p:spPr>
            <a:xfrm>
              <a:off x="2658742" y="348215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5" name="Oval 264"/>
            <p:cNvSpPr/>
            <p:nvPr/>
          </p:nvSpPr>
          <p:spPr>
            <a:xfrm>
              <a:off x="2581535" y="355184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6" name="Oval 265"/>
            <p:cNvSpPr/>
            <p:nvPr/>
          </p:nvSpPr>
          <p:spPr>
            <a:xfrm>
              <a:off x="2461303" y="355962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7" name="Oval 266"/>
            <p:cNvSpPr/>
            <p:nvPr/>
          </p:nvSpPr>
          <p:spPr>
            <a:xfrm>
              <a:off x="3010595" y="355727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8" name="Oval 267"/>
            <p:cNvSpPr/>
            <p:nvPr/>
          </p:nvSpPr>
          <p:spPr>
            <a:xfrm>
              <a:off x="2863394" y="354910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69" name="Oval 268"/>
            <p:cNvSpPr/>
            <p:nvPr/>
          </p:nvSpPr>
          <p:spPr>
            <a:xfrm>
              <a:off x="2727762" y="355727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0" name="Oval 269"/>
            <p:cNvSpPr/>
            <p:nvPr/>
          </p:nvSpPr>
          <p:spPr>
            <a:xfrm>
              <a:off x="2246613" y="355727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1" name="Oval 270"/>
            <p:cNvSpPr/>
            <p:nvPr/>
          </p:nvSpPr>
          <p:spPr>
            <a:xfrm>
              <a:off x="2406064" y="343506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2" name="Oval 271"/>
            <p:cNvSpPr/>
            <p:nvPr/>
          </p:nvSpPr>
          <p:spPr>
            <a:xfrm>
              <a:off x="2357648" y="355028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3" name="Oval 272"/>
            <p:cNvSpPr/>
            <p:nvPr/>
          </p:nvSpPr>
          <p:spPr>
            <a:xfrm>
              <a:off x="2568473" y="334003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4" name="Oval 273"/>
            <p:cNvSpPr/>
            <p:nvPr/>
          </p:nvSpPr>
          <p:spPr>
            <a:xfrm>
              <a:off x="2448241" y="334780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5" name="Oval 274"/>
            <p:cNvSpPr/>
            <p:nvPr/>
          </p:nvSpPr>
          <p:spPr>
            <a:xfrm>
              <a:off x="2997533" y="334546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6" name="Oval 275"/>
            <p:cNvSpPr/>
            <p:nvPr/>
          </p:nvSpPr>
          <p:spPr>
            <a:xfrm>
              <a:off x="2850332" y="333729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7" name="Oval 276"/>
            <p:cNvSpPr/>
            <p:nvPr/>
          </p:nvSpPr>
          <p:spPr>
            <a:xfrm>
              <a:off x="2233551" y="334546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8" name="Oval 277"/>
            <p:cNvSpPr/>
            <p:nvPr/>
          </p:nvSpPr>
          <p:spPr>
            <a:xfrm>
              <a:off x="2344586" y="333847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79" name="Oval 278"/>
            <p:cNvSpPr/>
            <p:nvPr/>
          </p:nvSpPr>
          <p:spPr>
            <a:xfrm>
              <a:off x="2568473" y="322730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0" name="Oval 279"/>
            <p:cNvSpPr/>
            <p:nvPr/>
          </p:nvSpPr>
          <p:spPr>
            <a:xfrm>
              <a:off x="2448241" y="323507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1" name="Oval 280"/>
            <p:cNvSpPr/>
            <p:nvPr/>
          </p:nvSpPr>
          <p:spPr>
            <a:xfrm>
              <a:off x="2997533" y="323272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2" name="Oval 281"/>
            <p:cNvSpPr/>
            <p:nvPr/>
          </p:nvSpPr>
          <p:spPr>
            <a:xfrm>
              <a:off x="2850332" y="322456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3" name="Oval 282"/>
            <p:cNvSpPr/>
            <p:nvPr/>
          </p:nvSpPr>
          <p:spPr>
            <a:xfrm>
              <a:off x="2663970" y="3247642"/>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4" name="Oval 283"/>
            <p:cNvSpPr/>
            <p:nvPr/>
          </p:nvSpPr>
          <p:spPr>
            <a:xfrm>
              <a:off x="2233551" y="323272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5" name="Oval 284"/>
            <p:cNvSpPr/>
            <p:nvPr/>
          </p:nvSpPr>
          <p:spPr>
            <a:xfrm>
              <a:off x="2344586" y="322574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6" name="Oval 285"/>
            <p:cNvSpPr/>
            <p:nvPr/>
          </p:nvSpPr>
          <p:spPr>
            <a:xfrm>
              <a:off x="2858197" y="343922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7" name="Oval 286"/>
            <p:cNvSpPr/>
            <p:nvPr/>
          </p:nvSpPr>
          <p:spPr>
            <a:xfrm>
              <a:off x="2751192" y="344434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8" name="Oval 287"/>
            <p:cNvSpPr/>
            <p:nvPr/>
          </p:nvSpPr>
          <p:spPr>
            <a:xfrm>
              <a:off x="2588425" y="344787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89" name="Oval 288"/>
            <p:cNvSpPr/>
            <p:nvPr/>
          </p:nvSpPr>
          <p:spPr>
            <a:xfrm>
              <a:off x="3010595" y="344787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0" name="Oval 289"/>
            <p:cNvSpPr/>
            <p:nvPr/>
          </p:nvSpPr>
          <p:spPr>
            <a:xfrm>
              <a:off x="2232940" y="345433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1" name="Oval 290"/>
            <p:cNvSpPr/>
            <p:nvPr/>
          </p:nvSpPr>
          <p:spPr>
            <a:xfrm>
              <a:off x="2934491" y="3350714"/>
              <a:ext cx="66812" cy="8212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2" name="Oval 291"/>
            <p:cNvSpPr/>
            <p:nvPr/>
          </p:nvSpPr>
          <p:spPr>
            <a:xfrm>
              <a:off x="2654929" y="337187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3" name="Oval 292"/>
            <p:cNvSpPr/>
            <p:nvPr/>
          </p:nvSpPr>
          <p:spPr>
            <a:xfrm>
              <a:off x="2934063" y="3173838"/>
              <a:ext cx="71239" cy="77917"/>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4" name="Oval 293"/>
            <p:cNvSpPr/>
            <p:nvPr/>
          </p:nvSpPr>
          <p:spPr>
            <a:xfrm>
              <a:off x="2763113" y="3361014"/>
              <a:ext cx="53257" cy="65043"/>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5" name="Oval 294"/>
            <p:cNvSpPr/>
            <p:nvPr/>
          </p:nvSpPr>
          <p:spPr>
            <a:xfrm>
              <a:off x="2310993" y="300052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6" name="Oval 295"/>
            <p:cNvSpPr/>
            <p:nvPr/>
          </p:nvSpPr>
          <p:spPr>
            <a:xfrm>
              <a:off x="2502841" y="301195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7" name="Oval 296"/>
            <p:cNvSpPr/>
            <p:nvPr/>
          </p:nvSpPr>
          <p:spPr>
            <a:xfrm>
              <a:off x="2929562" y="304951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8" name="Oval 297"/>
            <p:cNvSpPr/>
            <p:nvPr/>
          </p:nvSpPr>
          <p:spPr>
            <a:xfrm>
              <a:off x="2659595" y="303808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299" name="Oval 298"/>
            <p:cNvSpPr/>
            <p:nvPr/>
          </p:nvSpPr>
          <p:spPr>
            <a:xfrm>
              <a:off x="2582388" y="310776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0" name="Oval 299"/>
            <p:cNvSpPr/>
            <p:nvPr/>
          </p:nvSpPr>
          <p:spPr>
            <a:xfrm>
              <a:off x="2462156" y="311554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1" name="Oval 300"/>
            <p:cNvSpPr/>
            <p:nvPr/>
          </p:nvSpPr>
          <p:spPr>
            <a:xfrm>
              <a:off x="3011448" y="311319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2" name="Oval 301"/>
            <p:cNvSpPr/>
            <p:nvPr/>
          </p:nvSpPr>
          <p:spPr>
            <a:xfrm>
              <a:off x="2864247" y="310503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3" name="Oval 302"/>
            <p:cNvSpPr/>
            <p:nvPr/>
          </p:nvSpPr>
          <p:spPr>
            <a:xfrm>
              <a:off x="2728615" y="311319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4" name="Oval 303"/>
            <p:cNvSpPr/>
            <p:nvPr/>
          </p:nvSpPr>
          <p:spPr>
            <a:xfrm>
              <a:off x="2247466" y="311319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5" name="Oval 304"/>
            <p:cNvSpPr/>
            <p:nvPr/>
          </p:nvSpPr>
          <p:spPr>
            <a:xfrm>
              <a:off x="2406917" y="299099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6" name="Oval 305"/>
            <p:cNvSpPr/>
            <p:nvPr/>
          </p:nvSpPr>
          <p:spPr>
            <a:xfrm>
              <a:off x="2358501" y="310621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7" name="Oval 306"/>
            <p:cNvSpPr/>
            <p:nvPr/>
          </p:nvSpPr>
          <p:spPr>
            <a:xfrm>
              <a:off x="2569326" y="289595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8" name="Oval 307"/>
            <p:cNvSpPr/>
            <p:nvPr/>
          </p:nvSpPr>
          <p:spPr>
            <a:xfrm>
              <a:off x="2449094" y="290373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09" name="Oval 308"/>
            <p:cNvSpPr/>
            <p:nvPr/>
          </p:nvSpPr>
          <p:spPr>
            <a:xfrm>
              <a:off x="2998386" y="290138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0" name="Oval 309"/>
            <p:cNvSpPr/>
            <p:nvPr/>
          </p:nvSpPr>
          <p:spPr>
            <a:xfrm>
              <a:off x="2836794" y="2888173"/>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1" name="Oval 310"/>
            <p:cNvSpPr/>
            <p:nvPr/>
          </p:nvSpPr>
          <p:spPr>
            <a:xfrm>
              <a:off x="2234404" y="290138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2" name="Oval 311"/>
            <p:cNvSpPr/>
            <p:nvPr/>
          </p:nvSpPr>
          <p:spPr>
            <a:xfrm>
              <a:off x="2345439" y="289440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3" name="Oval 312"/>
            <p:cNvSpPr/>
            <p:nvPr/>
          </p:nvSpPr>
          <p:spPr>
            <a:xfrm>
              <a:off x="2584864" y="2777085"/>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4" name="Oval 313"/>
            <p:cNvSpPr/>
            <p:nvPr/>
          </p:nvSpPr>
          <p:spPr>
            <a:xfrm>
              <a:off x="2449094" y="279099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5" name="Oval 314"/>
            <p:cNvSpPr/>
            <p:nvPr/>
          </p:nvSpPr>
          <p:spPr>
            <a:xfrm>
              <a:off x="2998386" y="278865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6" name="Oval 315"/>
            <p:cNvSpPr/>
            <p:nvPr/>
          </p:nvSpPr>
          <p:spPr>
            <a:xfrm>
              <a:off x="2820398" y="2779987"/>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7" name="Oval 316"/>
            <p:cNvSpPr/>
            <p:nvPr/>
          </p:nvSpPr>
          <p:spPr>
            <a:xfrm>
              <a:off x="2699809" y="2788566"/>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8" name="Oval 317"/>
            <p:cNvSpPr/>
            <p:nvPr/>
          </p:nvSpPr>
          <p:spPr>
            <a:xfrm>
              <a:off x="2234404" y="278865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19" name="Oval 318"/>
            <p:cNvSpPr/>
            <p:nvPr/>
          </p:nvSpPr>
          <p:spPr>
            <a:xfrm>
              <a:off x="2345439" y="278166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0" name="Oval 319"/>
            <p:cNvSpPr/>
            <p:nvPr/>
          </p:nvSpPr>
          <p:spPr>
            <a:xfrm>
              <a:off x="2823845" y="3010016"/>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1" name="Oval 320"/>
            <p:cNvSpPr/>
            <p:nvPr/>
          </p:nvSpPr>
          <p:spPr>
            <a:xfrm>
              <a:off x="2743675" y="2966657"/>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2" name="Oval 321"/>
            <p:cNvSpPr/>
            <p:nvPr/>
          </p:nvSpPr>
          <p:spPr>
            <a:xfrm>
              <a:off x="2589278" y="300379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3" name="Oval 322"/>
            <p:cNvSpPr/>
            <p:nvPr/>
          </p:nvSpPr>
          <p:spPr>
            <a:xfrm>
              <a:off x="3011448" y="300379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4" name="Oval 323"/>
            <p:cNvSpPr/>
            <p:nvPr/>
          </p:nvSpPr>
          <p:spPr>
            <a:xfrm>
              <a:off x="2233793" y="301025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5" name="Oval 324"/>
            <p:cNvSpPr/>
            <p:nvPr/>
          </p:nvSpPr>
          <p:spPr>
            <a:xfrm>
              <a:off x="2918680" y="2954086"/>
              <a:ext cx="66812" cy="8212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6" name="Oval 325"/>
            <p:cNvSpPr/>
            <p:nvPr/>
          </p:nvSpPr>
          <p:spPr>
            <a:xfrm>
              <a:off x="2671031" y="2896941"/>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7" name="Oval 326"/>
            <p:cNvSpPr/>
            <p:nvPr/>
          </p:nvSpPr>
          <p:spPr>
            <a:xfrm>
              <a:off x="2911426" y="2818813"/>
              <a:ext cx="71239" cy="77917"/>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8" name="Oval 327"/>
            <p:cNvSpPr/>
            <p:nvPr/>
          </p:nvSpPr>
          <p:spPr>
            <a:xfrm>
              <a:off x="2763517" y="2885469"/>
              <a:ext cx="53257" cy="65043"/>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29" name="Oval 328"/>
            <p:cNvSpPr/>
            <p:nvPr/>
          </p:nvSpPr>
          <p:spPr>
            <a:xfrm>
              <a:off x="2306579" y="256440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0" name="Oval 329"/>
            <p:cNvSpPr/>
            <p:nvPr/>
          </p:nvSpPr>
          <p:spPr>
            <a:xfrm>
              <a:off x="2498427" y="257582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1" name="Oval 330"/>
            <p:cNvSpPr/>
            <p:nvPr/>
          </p:nvSpPr>
          <p:spPr>
            <a:xfrm>
              <a:off x="2937053" y="2717655"/>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2" name="Oval 331"/>
            <p:cNvSpPr/>
            <p:nvPr/>
          </p:nvSpPr>
          <p:spPr>
            <a:xfrm>
              <a:off x="2662028" y="2648227"/>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3" name="Oval 332"/>
            <p:cNvSpPr/>
            <p:nvPr/>
          </p:nvSpPr>
          <p:spPr>
            <a:xfrm>
              <a:off x="2544145" y="2680684"/>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4" name="Oval 333"/>
            <p:cNvSpPr/>
            <p:nvPr/>
          </p:nvSpPr>
          <p:spPr>
            <a:xfrm>
              <a:off x="2457742" y="267941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5" name="Oval 334"/>
            <p:cNvSpPr/>
            <p:nvPr/>
          </p:nvSpPr>
          <p:spPr>
            <a:xfrm>
              <a:off x="3007034" y="267706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6" name="Oval 335"/>
            <p:cNvSpPr/>
            <p:nvPr/>
          </p:nvSpPr>
          <p:spPr>
            <a:xfrm>
              <a:off x="2859833" y="266890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7" name="Oval 336"/>
            <p:cNvSpPr/>
            <p:nvPr/>
          </p:nvSpPr>
          <p:spPr>
            <a:xfrm>
              <a:off x="2755827" y="2679201"/>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8" name="Oval 337"/>
            <p:cNvSpPr/>
            <p:nvPr/>
          </p:nvSpPr>
          <p:spPr>
            <a:xfrm>
              <a:off x="2243052" y="267706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39" name="Oval 338"/>
            <p:cNvSpPr/>
            <p:nvPr/>
          </p:nvSpPr>
          <p:spPr>
            <a:xfrm>
              <a:off x="2402503" y="255486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0" name="Oval 339"/>
            <p:cNvSpPr/>
            <p:nvPr/>
          </p:nvSpPr>
          <p:spPr>
            <a:xfrm>
              <a:off x="2354087" y="2670082"/>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1" name="Oval 340"/>
            <p:cNvSpPr/>
            <p:nvPr/>
          </p:nvSpPr>
          <p:spPr>
            <a:xfrm>
              <a:off x="2564912" y="245982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2" name="Oval 341"/>
            <p:cNvSpPr/>
            <p:nvPr/>
          </p:nvSpPr>
          <p:spPr>
            <a:xfrm>
              <a:off x="2444680" y="246760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3" name="Oval 342"/>
            <p:cNvSpPr/>
            <p:nvPr/>
          </p:nvSpPr>
          <p:spPr>
            <a:xfrm>
              <a:off x="2993972" y="246525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4" name="Oval 343"/>
            <p:cNvSpPr/>
            <p:nvPr/>
          </p:nvSpPr>
          <p:spPr>
            <a:xfrm>
              <a:off x="2846771" y="245709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5" name="Oval 344"/>
            <p:cNvSpPr/>
            <p:nvPr/>
          </p:nvSpPr>
          <p:spPr>
            <a:xfrm>
              <a:off x="2229990" y="246525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6" name="Oval 345"/>
            <p:cNvSpPr/>
            <p:nvPr/>
          </p:nvSpPr>
          <p:spPr>
            <a:xfrm>
              <a:off x="2341025" y="245827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7" name="Oval 346"/>
            <p:cNvSpPr/>
            <p:nvPr/>
          </p:nvSpPr>
          <p:spPr>
            <a:xfrm>
              <a:off x="2564912" y="234709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8" name="Oval 347"/>
            <p:cNvSpPr/>
            <p:nvPr/>
          </p:nvSpPr>
          <p:spPr>
            <a:xfrm>
              <a:off x="2444680" y="235487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49" name="Oval 348"/>
            <p:cNvSpPr/>
            <p:nvPr/>
          </p:nvSpPr>
          <p:spPr>
            <a:xfrm>
              <a:off x="2993972" y="235252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0" name="Oval 349"/>
            <p:cNvSpPr/>
            <p:nvPr/>
          </p:nvSpPr>
          <p:spPr>
            <a:xfrm>
              <a:off x="2846771" y="234435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1" name="Oval 350"/>
            <p:cNvSpPr/>
            <p:nvPr/>
          </p:nvSpPr>
          <p:spPr>
            <a:xfrm>
              <a:off x="2751191" y="2355765"/>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2" name="Oval 351"/>
            <p:cNvSpPr/>
            <p:nvPr/>
          </p:nvSpPr>
          <p:spPr>
            <a:xfrm>
              <a:off x="2229990" y="235252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3" name="Oval 352"/>
            <p:cNvSpPr/>
            <p:nvPr/>
          </p:nvSpPr>
          <p:spPr>
            <a:xfrm>
              <a:off x="2341025" y="234553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4" name="Oval 353"/>
            <p:cNvSpPr/>
            <p:nvPr/>
          </p:nvSpPr>
          <p:spPr>
            <a:xfrm>
              <a:off x="2833235" y="2558636"/>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5" name="Oval 354"/>
            <p:cNvSpPr/>
            <p:nvPr/>
          </p:nvSpPr>
          <p:spPr>
            <a:xfrm>
              <a:off x="2747631" y="2564143"/>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6" name="Oval 355"/>
            <p:cNvSpPr/>
            <p:nvPr/>
          </p:nvSpPr>
          <p:spPr>
            <a:xfrm>
              <a:off x="2584864" y="256766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7" name="Oval 356"/>
            <p:cNvSpPr/>
            <p:nvPr/>
          </p:nvSpPr>
          <p:spPr>
            <a:xfrm>
              <a:off x="3007034" y="256766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8" name="Oval 357"/>
            <p:cNvSpPr/>
            <p:nvPr/>
          </p:nvSpPr>
          <p:spPr>
            <a:xfrm>
              <a:off x="2229379" y="257412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59" name="Oval 358"/>
            <p:cNvSpPr/>
            <p:nvPr/>
          </p:nvSpPr>
          <p:spPr>
            <a:xfrm>
              <a:off x="2927839" y="2593232"/>
              <a:ext cx="59078" cy="67851"/>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0" name="Oval 359"/>
            <p:cNvSpPr/>
            <p:nvPr/>
          </p:nvSpPr>
          <p:spPr>
            <a:xfrm>
              <a:off x="2651368" y="249166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1" name="Oval 360"/>
            <p:cNvSpPr/>
            <p:nvPr/>
          </p:nvSpPr>
          <p:spPr>
            <a:xfrm>
              <a:off x="2921144" y="2416002"/>
              <a:ext cx="71239" cy="77917"/>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2" name="Oval 361"/>
            <p:cNvSpPr/>
            <p:nvPr/>
          </p:nvSpPr>
          <p:spPr>
            <a:xfrm>
              <a:off x="2764182" y="2465836"/>
              <a:ext cx="53257" cy="65043"/>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3" name="Oval 362"/>
            <p:cNvSpPr/>
            <p:nvPr/>
          </p:nvSpPr>
          <p:spPr>
            <a:xfrm>
              <a:off x="2567762" y="224683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4" name="Oval 363"/>
            <p:cNvSpPr/>
            <p:nvPr/>
          </p:nvSpPr>
          <p:spPr>
            <a:xfrm>
              <a:off x="2447530" y="225461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5" name="Oval 364"/>
            <p:cNvSpPr/>
            <p:nvPr/>
          </p:nvSpPr>
          <p:spPr>
            <a:xfrm>
              <a:off x="2996822" y="225226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6" name="Oval 365"/>
            <p:cNvSpPr/>
            <p:nvPr/>
          </p:nvSpPr>
          <p:spPr>
            <a:xfrm>
              <a:off x="2849621" y="224410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7" name="Oval 366"/>
            <p:cNvSpPr/>
            <p:nvPr/>
          </p:nvSpPr>
          <p:spPr>
            <a:xfrm>
              <a:off x="2232840" y="225226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8" name="Oval 367"/>
            <p:cNvSpPr/>
            <p:nvPr/>
          </p:nvSpPr>
          <p:spPr>
            <a:xfrm>
              <a:off x="2343875" y="224528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69" name="Oval 368"/>
            <p:cNvSpPr/>
            <p:nvPr/>
          </p:nvSpPr>
          <p:spPr>
            <a:xfrm>
              <a:off x="2567762" y="2134105"/>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0" name="Oval 369"/>
            <p:cNvSpPr/>
            <p:nvPr/>
          </p:nvSpPr>
          <p:spPr>
            <a:xfrm>
              <a:off x="2447530" y="214188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1" name="Oval 370"/>
            <p:cNvSpPr/>
            <p:nvPr/>
          </p:nvSpPr>
          <p:spPr>
            <a:xfrm>
              <a:off x="2996822" y="213953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2" name="Oval 371"/>
            <p:cNvSpPr/>
            <p:nvPr/>
          </p:nvSpPr>
          <p:spPr>
            <a:xfrm>
              <a:off x="2849621" y="213136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3" name="Oval 372"/>
            <p:cNvSpPr/>
            <p:nvPr/>
          </p:nvSpPr>
          <p:spPr>
            <a:xfrm>
              <a:off x="2713989" y="213953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4" name="Oval 373"/>
            <p:cNvSpPr/>
            <p:nvPr/>
          </p:nvSpPr>
          <p:spPr>
            <a:xfrm>
              <a:off x="2232840" y="213953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5" name="Oval 374"/>
            <p:cNvSpPr/>
            <p:nvPr/>
          </p:nvSpPr>
          <p:spPr>
            <a:xfrm>
              <a:off x="2343875" y="2132547"/>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6" name="Oval 375"/>
            <p:cNvSpPr/>
            <p:nvPr/>
          </p:nvSpPr>
          <p:spPr>
            <a:xfrm>
              <a:off x="2933780" y="2257519"/>
              <a:ext cx="66812" cy="8212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7" name="Oval 376"/>
            <p:cNvSpPr/>
            <p:nvPr/>
          </p:nvSpPr>
          <p:spPr>
            <a:xfrm>
              <a:off x="2924609" y="2169449"/>
              <a:ext cx="71240" cy="77917"/>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8" name="Oval 377"/>
            <p:cNvSpPr/>
            <p:nvPr/>
          </p:nvSpPr>
          <p:spPr>
            <a:xfrm>
              <a:off x="2671198" y="2250939"/>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79" name="Oval 378"/>
            <p:cNvSpPr/>
            <p:nvPr/>
          </p:nvSpPr>
          <p:spPr>
            <a:xfrm>
              <a:off x="2755827" y="225211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0" name="Oval 379"/>
            <p:cNvSpPr/>
            <p:nvPr/>
          </p:nvSpPr>
          <p:spPr>
            <a:xfrm>
              <a:off x="2650010" y="367221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1" name="Oval 380"/>
            <p:cNvSpPr/>
            <p:nvPr/>
          </p:nvSpPr>
          <p:spPr>
            <a:xfrm>
              <a:off x="2662510" y="2373411"/>
              <a:ext cx="78378"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cxnSp>
          <p:nvCxnSpPr>
            <p:cNvPr id="382" name="Straight Arrow Connector 381"/>
            <p:cNvCxnSpPr>
              <a:stCxn id="383" idx="1"/>
              <a:endCxn id="208" idx="3"/>
            </p:cNvCxnSpPr>
            <p:nvPr/>
          </p:nvCxnSpPr>
          <p:spPr>
            <a:xfrm flipH="1" flipV="1">
              <a:off x="3104376" y="4500960"/>
              <a:ext cx="683932" cy="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sp>
          <p:nvSpPr>
            <p:cNvPr id="383" name="TextBox 382"/>
            <p:cNvSpPr txBox="1"/>
            <p:nvPr/>
          </p:nvSpPr>
          <p:spPr>
            <a:xfrm>
              <a:off x="3788308" y="4177223"/>
              <a:ext cx="1065536" cy="676108"/>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smtClean="0">
                  <a:ln>
                    <a:noFill/>
                  </a:ln>
                  <a:solidFill>
                    <a:srgbClr val="000000"/>
                  </a:solidFill>
                  <a:effectLst/>
                  <a:uLnTx/>
                  <a:uFillTx/>
                  <a:latin typeface="+mj-lt"/>
                  <a:ea typeface="ＭＳ Ｐゴシック" pitchFamily="1" charset="-128"/>
                </a:rPr>
                <a:t>Pt foil</a:t>
              </a:r>
            </a:p>
            <a:p>
              <a:pPr marL="0" marR="0" lvl="0" indent="0" algn="ctr" defTabSz="914400" eaLnBrk="1" fontAlgn="base" latinLnBrk="0" hangingPunct="1">
                <a:lnSpc>
                  <a:spcPct val="100000"/>
                </a:lnSpc>
                <a:spcBef>
                  <a:spcPct val="0"/>
                </a:spcBef>
                <a:spcAft>
                  <a:spcPct val="0"/>
                </a:spcAft>
                <a:buClrTx/>
                <a:buSzTx/>
                <a:buFontTx/>
                <a:buNone/>
                <a:tabLst/>
                <a:defRPr/>
              </a:pPr>
              <a:r>
                <a:rPr lang="en-GB" sz="1400" kern="0" dirty="0" smtClean="0">
                  <a:solidFill>
                    <a:srgbClr val="000000"/>
                  </a:solidFill>
                  <a:latin typeface="+mj-lt"/>
                  <a:ea typeface="ＭＳ Ｐゴシック" pitchFamily="1" charset="-128"/>
                </a:rPr>
                <a:t>80µm</a:t>
              </a:r>
              <a:endParaRPr kumimoji="0" lang="en-GB" sz="1400" b="0" i="0" u="none" strike="noStrike" kern="0" cap="none" spc="0" normalizeH="0" baseline="0" noProof="0" dirty="0">
                <a:ln>
                  <a:noFill/>
                </a:ln>
                <a:solidFill>
                  <a:srgbClr val="000000"/>
                </a:solidFill>
                <a:effectLst/>
                <a:uLnTx/>
                <a:uFillTx/>
                <a:latin typeface="+mj-lt"/>
                <a:ea typeface="ＭＳ Ｐゴシック" pitchFamily="1" charset="-128"/>
              </a:endParaRPr>
            </a:p>
          </p:txBody>
        </p:sp>
        <p:sp>
          <p:nvSpPr>
            <p:cNvPr id="384" name="Oval 383"/>
            <p:cNvSpPr/>
            <p:nvPr/>
          </p:nvSpPr>
          <p:spPr>
            <a:xfrm>
              <a:off x="2314976" y="432335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5" name="Oval 384"/>
            <p:cNvSpPr/>
            <p:nvPr/>
          </p:nvSpPr>
          <p:spPr>
            <a:xfrm>
              <a:off x="2506824" y="433478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6" name="Oval 385"/>
            <p:cNvSpPr/>
            <p:nvPr/>
          </p:nvSpPr>
          <p:spPr>
            <a:xfrm>
              <a:off x="2671068" y="4339151"/>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7" name="Oval 386"/>
            <p:cNvSpPr/>
            <p:nvPr/>
          </p:nvSpPr>
          <p:spPr>
            <a:xfrm>
              <a:off x="2410900" y="431381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8" name="Oval 387"/>
            <p:cNvSpPr/>
            <p:nvPr/>
          </p:nvSpPr>
          <p:spPr>
            <a:xfrm>
              <a:off x="2863033" y="4317968"/>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89" name="Oval 388"/>
            <p:cNvSpPr/>
            <p:nvPr/>
          </p:nvSpPr>
          <p:spPr>
            <a:xfrm>
              <a:off x="2756028" y="4323094"/>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90" name="Oval 389"/>
            <p:cNvSpPr/>
            <p:nvPr/>
          </p:nvSpPr>
          <p:spPr>
            <a:xfrm>
              <a:off x="2593261" y="432661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91" name="Oval 390"/>
            <p:cNvSpPr/>
            <p:nvPr/>
          </p:nvSpPr>
          <p:spPr>
            <a:xfrm>
              <a:off x="3015431" y="4326616"/>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92" name="Oval 391"/>
            <p:cNvSpPr/>
            <p:nvPr/>
          </p:nvSpPr>
          <p:spPr>
            <a:xfrm>
              <a:off x="2237776" y="4333080"/>
              <a:ext cx="78377" cy="91440"/>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93" name="Rectangle 392"/>
            <p:cNvSpPr/>
            <p:nvPr/>
          </p:nvSpPr>
          <p:spPr>
            <a:xfrm>
              <a:off x="2219104" y="4583709"/>
              <a:ext cx="888274" cy="244255"/>
            </a:xfrm>
            <a:prstGeom prst="rect">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
          <p:nvSpPr>
            <p:cNvPr id="394" name="TextBox 393"/>
            <p:cNvSpPr txBox="1"/>
            <p:nvPr/>
          </p:nvSpPr>
          <p:spPr>
            <a:xfrm>
              <a:off x="666728" y="4473835"/>
              <a:ext cx="1246868" cy="397712"/>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smtClean="0">
                  <a:ln>
                    <a:noFill/>
                  </a:ln>
                  <a:solidFill>
                    <a:srgbClr val="000000"/>
                  </a:solidFill>
                  <a:effectLst/>
                  <a:uLnTx/>
                  <a:uFillTx/>
                  <a:latin typeface="+mj-lt"/>
                  <a:ea typeface="ＭＳ Ｐゴシック" pitchFamily="1" charset="-128"/>
                </a:rPr>
                <a:t>Nb Foil</a:t>
              </a:r>
              <a:endParaRPr kumimoji="0" lang="en-GB" sz="1400" b="0" i="0" u="none" strike="noStrike" kern="0" cap="none" spc="0" normalizeH="0" baseline="0" noProof="0" dirty="0">
                <a:ln>
                  <a:noFill/>
                </a:ln>
                <a:solidFill>
                  <a:srgbClr val="000000"/>
                </a:solidFill>
                <a:effectLst/>
                <a:uLnTx/>
                <a:uFillTx/>
                <a:latin typeface="+mj-lt"/>
                <a:ea typeface="ＭＳ Ｐゴシック" pitchFamily="1" charset="-128"/>
              </a:endParaRPr>
            </a:p>
          </p:txBody>
        </p:sp>
        <p:cxnSp>
          <p:nvCxnSpPr>
            <p:cNvPr id="395" name="Straight Arrow Connector 394"/>
            <p:cNvCxnSpPr/>
            <p:nvPr/>
          </p:nvCxnSpPr>
          <p:spPr>
            <a:xfrm>
              <a:off x="1841384" y="4710322"/>
              <a:ext cx="465195" cy="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grpSp>
      <p:sp>
        <p:nvSpPr>
          <p:cNvPr id="396" name="TextBox 395"/>
          <p:cNvSpPr txBox="1"/>
          <p:nvPr/>
        </p:nvSpPr>
        <p:spPr>
          <a:xfrm>
            <a:off x="5904639" y="2032555"/>
            <a:ext cx="927848" cy="523220"/>
          </a:xfrm>
          <a:prstGeom prst="rect">
            <a:avLst/>
          </a:prstGeom>
          <a:noFill/>
        </p:spPr>
        <p:txBody>
          <a:bodyPr wrap="square" rtlCol="0">
            <a:spAutoFit/>
          </a:bodyPr>
          <a:lstStyle/>
          <a:p>
            <a:pPr defTabSz="914400" fontAlgn="base">
              <a:spcBef>
                <a:spcPct val="0"/>
              </a:spcBef>
              <a:spcAft>
                <a:spcPct val="0"/>
              </a:spcAft>
              <a:defRPr/>
            </a:pPr>
            <a:r>
              <a:rPr lang="en-GB" sz="1400" dirty="0" smtClean="0">
                <a:solidFill>
                  <a:srgbClr val="000000"/>
                </a:solidFill>
                <a:latin typeface="+mj-lt"/>
                <a:ea typeface="ＭＳ Ｐゴシック" pitchFamily="1" charset="-128"/>
              </a:rPr>
              <a:t>Mild Steel Canister</a:t>
            </a:r>
            <a:endParaRPr lang="en-GB" sz="1400" dirty="0">
              <a:solidFill>
                <a:srgbClr val="000000"/>
              </a:solidFill>
              <a:latin typeface="+mj-lt"/>
              <a:ea typeface="ＭＳ Ｐゴシック" pitchFamily="1" charset="-128"/>
            </a:endParaRPr>
          </a:p>
        </p:txBody>
      </p:sp>
      <p:cxnSp>
        <p:nvCxnSpPr>
          <p:cNvPr id="397" name="Straight Arrow Connector 396"/>
          <p:cNvCxnSpPr/>
          <p:nvPr/>
        </p:nvCxnSpPr>
        <p:spPr>
          <a:xfrm>
            <a:off x="5425303" y="2283718"/>
            <a:ext cx="523977" cy="0"/>
          </a:xfrm>
          <a:prstGeom prst="straightConnector1">
            <a:avLst/>
          </a:prstGeom>
          <a:noFill/>
          <a:ln w="25400" cap="flat" cmpd="sng" algn="ctr">
            <a:solidFill>
              <a:srgbClr val="000000"/>
            </a:solidFill>
            <a:prstDash val="solid"/>
            <a:headEnd type="triangle"/>
            <a:tailEnd type="none"/>
          </a:ln>
          <a:effectLst>
            <a:outerShdw blurRad="40000" dist="20000" dir="5400000" rotWithShape="0">
              <a:srgbClr val="000000">
                <a:alpha val="38000"/>
              </a:srgbClr>
            </a:outerShdw>
          </a:effectLst>
        </p:spPr>
      </p:cxnSp>
      <p:sp>
        <p:nvSpPr>
          <p:cNvPr id="402" name="TextBox 401"/>
          <p:cNvSpPr txBox="1"/>
          <p:nvPr/>
        </p:nvSpPr>
        <p:spPr>
          <a:xfrm>
            <a:off x="3555124" y="2355799"/>
            <a:ext cx="977453" cy="319440"/>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smtClean="0">
                <a:ln>
                  <a:noFill/>
                </a:ln>
                <a:solidFill>
                  <a:srgbClr val="000000"/>
                </a:solidFill>
                <a:effectLst/>
                <a:uLnTx/>
                <a:uFillTx/>
                <a:latin typeface="+mj-lt"/>
                <a:ea typeface="ＭＳ Ｐゴシック" pitchFamily="1" charset="-128"/>
              </a:rPr>
              <a:t>Nb Powder</a:t>
            </a:r>
            <a:endParaRPr kumimoji="0" lang="en-GB" sz="1400" b="0" i="0" u="none" strike="noStrike" kern="0" cap="none" spc="0" normalizeH="0" baseline="0" noProof="0" dirty="0">
              <a:ln>
                <a:noFill/>
              </a:ln>
              <a:solidFill>
                <a:srgbClr val="000000"/>
              </a:solidFill>
              <a:effectLst/>
              <a:uLnTx/>
              <a:uFillTx/>
              <a:latin typeface="+mj-lt"/>
              <a:ea typeface="ＭＳ Ｐゴシック" pitchFamily="1" charset="-128"/>
            </a:endParaRPr>
          </a:p>
        </p:txBody>
      </p:sp>
      <p:cxnSp>
        <p:nvCxnSpPr>
          <p:cNvPr id="403" name="Straight Arrow Connector 402"/>
          <p:cNvCxnSpPr/>
          <p:nvPr/>
        </p:nvCxnSpPr>
        <p:spPr>
          <a:xfrm>
            <a:off x="4506025" y="2516485"/>
            <a:ext cx="360000" cy="0"/>
          </a:xfrm>
          <a:prstGeom prst="straightConnector1">
            <a:avLst/>
          </a:prstGeom>
          <a:noFill/>
          <a:ln w="25400" cap="flat" cmpd="sng" algn="ctr">
            <a:solidFill>
              <a:srgbClr val="000000"/>
            </a:solidFill>
            <a:prstDash val="solid"/>
            <a:tailEnd type="triangle"/>
          </a:ln>
          <a:effectLst>
            <a:outerShdw blurRad="40000" dist="20000" dir="5400000" rotWithShape="0">
              <a:srgbClr val="000000">
                <a:alpha val="38000"/>
              </a:srgbClr>
            </a:outerShdw>
          </a:effectLst>
        </p:spPr>
      </p:cxnSp>
      <p:sp>
        <p:nvSpPr>
          <p:cNvPr id="199" name="Oval 198"/>
          <p:cNvSpPr/>
          <p:nvPr/>
        </p:nvSpPr>
        <p:spPr>
          <a:xfrm>
            <a:off x="5150430" y="2864775"/>
            <a:ext cx="60654" cy="70763"/>
          </a:xfrm>
          <a:prstGeom prst="ellipse">
            <a:avLst/>
          </a:prstGeom>
          <a:solidFill>
            <a:srgbClr val="000000">
              <a:lumMod val="75000"/>
              <a:lumOff val="25000"/>
            </a:srgbClr>
          </a:solidFill>
          <a:ln w="9525" cap="flat" cmpd="sng" algn="ctr">
            <a:solidFill>
              <a:srgbClr val="FFFF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2800" b="0" i="0" u="none" strike="noStrike" kern="0" cap="none" spc="0" normalizeH="0" baseline="0" noProof="0">
              <a:ln>
                <a:noFill/>
              </a:ln>
              <a:solidFill>
                <a:srgbClr val="99FFFF"/>
              </a:solidFill>
              <a:effectLst/>
              <a:uLnTx/>
              <a:uFillTx/>
              <a:latin typeface="+mj-lt"/>
              <a:ea typeface="+mn-ea"/>
              <a:cs typeface="+mn-cs"/>
            </a:endParaRPr>
          </a:p>
        </p:txBody>
      </p:sp>
    </p:spTree>
    <p:extLst>
      <p:ext uri="{BB962C8B-B14F-4D97-AF65-F5344CB8AC3E}">
        <p14:creationId xmlns:p14="http://schemas.microsoft.com/office/powerpoint/2010/main" val="3104642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p:txBody>
          <a:bodyPr>
            <a:noAutofit/>
          </a:bodyPr>
          <a:lstStyle/>
          <a:p>
            <a:pPr algn="just"/>
            <a:endParaRPr lang="en-GB" sz="1800" dirty="0" smtClean="0">
              <a:solidFill>
                <a:srgbClr val="7F7F7F"/>
              </a:solidFill>
            </a:endParaRPr>
          </a:p>
          <a:p>
            <a:pPr algn="just"/>
            <a:endParaRPr lang="en-GB" sz="1800" dirty="0"/>
          </a:p>
          <a:p>
            <a:pPr algn="just"/>
            <a:endParaRPr lang="en-GB" sz="1800" dirty="0" smtClean="0">
              <a:solidFill>
                <a:srgbClr val="7F7F7F"/>
              </a:solidFill>
            </a:endParaRPr>
          </a:p>
          <a:p>
            <a:pPr marL="0" indent="0" algn="just">
              <a:spcBef>
                <a:spcPts val="0"/>
              </a:spcBef>
              <a:spcAft>
                <a:spcPts val="2400"/>
              </a:spcAft>
              <a:buNone/>
            </a:pPr>
            <a:r>
              <a:rPr lang="en-GB" sz="1800" dirty="0" smtClean="0">
                <a:solidFill>
                  <a:schemeClr val="tx1"/>
                </a:solidFill>
                <a:latin typeface="Calibri Light" panose="020F0302020204030204" pitchFamily="34" charset="0"/>
              </a:rPr>
              <a:t>TWI partners </a:t>
            </a:r>
            <a:r>
              <a:rPr lang="en-GB" sz="1800" dirty="0">
                <a:solidFill>
                  <a:schemeClr val="tx1"/>
                </a:solidFill>
                <a:latin typeface="Calibri Light" panose="020F0302020204030204" pitchFamily="34" charset="0"/>
              </a:rPr>
              <a:t>with</a:t>
            </a:r>
          </a:p>
          <a:p>
            <a:pPr algn="just">
              <a:spcBef>
                <a:spcPts val="800"/>
              </a:spcBef>
              <a:spcAft>
                <a:spcPts val="800"/>
              </a:spcAft>
            </a:pPr>
            <a:r>
              <a:rPr lang="en-GB" sz="1800" dirty="0" smtClean="0">
                <a:solidFill>
                  <a:schemeClr val="tx1"/>
                </a:solidFill>
                <a:latin typeface="Calibri Light" panose="020F0302020204030204" pitchFamily="34" charset="0"/>
              </a:rPr>
              <a:t>Airbus </a:t>
            </a:r>
            <a:r>
              <a:rPr lang="en-GB" sz="1800" dirty="0">
                <a:solidFill>
                  <a:schemeClr val="tx1"/>
                </a:solidFill>
                <a:latin typeface="Calibri Light" panose="020F0302020204030204" pitchFamily="34" charset="0"/>
              </a:rPr>
              <a:t>D&amp;S </a:t>
            </a:r>
            <a:r>
              <a:rPr lang="en-GB" sz="1800" dirty="0" smtClean="0">
                <a:solidFill>
                  <a:schemeClr val="tx1"/>
                </a:solidFill>
                <a:latin typeface="Calibri Light" panose="020F0302020204030204" pitchFamily="34" charset="0"/>
              </a:rPr>
              <a:t>UK</a:t>
            </a:r>
            <a:endParaRPr lang="en-GB" sz="1800" dirty="0">
              <a:solidFill>
                <a:schemeClr val="tx1"/>
              </a:solidFill>
              <a:latin typeface="Calibri Light" panose="020F0302020204030204" pitchFamily="34" charset="0"/>
            </a:endParaRPr>
          </a:p>
          <a:p>
            <a:pPr algn="just">
              <a:spcBef>
                <a:spcPts val="800"/>
              </a:spcBef>
              <a:spcAft>
                <a:spcPts val="800"/>
              </a:spcAft>
            </a:pPr>
            <a:r>
              <a:rPr lang="en-GB" sz="1800" dirty="0" smtClean="0">
                <a:solidFill>
                  <a:schemeClr val="tx1"/>
                </a:solidFill>
                <a:latin typeface="Calibri Light" panose="020F0302020204030204" pitchFamily="34" charset="0"/>
              </a:rPr>
              <a:t>Nammo </a:t>
            </a:r>
            <a:r>
              <a:rPr lang="en-GB" sz="1800" dirty="0">
                <a:solidFill>
                  <a:schemeClr val="tx1"/>
                </a:solidFill>
                <a:latin typeface="Calibri Light" panose="020F0302020204030204" pitchFamily="34" charset="0"/>
              </a:rPr>
              <a:t>Westcott Ltd </a:t>
            </a:r>
            <a:r>
              <a:rPr lang="en-GB" sz="1800" dirty="0" smtClean="0">
                <a:solidFill>
                  <a:schemeClr val="tx1"/>
                </a:solidFill>
                <a:latin typeface="Calibri Light" panose="020F0302020204030204" pitchFamily="34" charset="0"/>
              </a:rPr>
              <a:t>previously Moog </a:t>
            </a:r>
            <a:r>
              <a:rPr lang="en-GB" sz="1800" dirty="0">
                <a:solidFill>
                  <a:schemeClr val="tx1"/>
                </a:solidFill>
                <a:latin typeface="Calibri Light" panose="020F0302020204030204" pitchFamily="34" charset="0"/>
              </a:rPr>
              <a:t>ISP, </a:t>
            </a:r>
            <a:r>
              <a:rPr lang="en-GB" sz="1800" dirty="0" smtClean="0">
                <a:solidFill>
                  <a:schemeClr val="tx1"/>
                </a:solidFill>
                <a:latin typeface="Calibri Light" panose="020F0302020204030204" pitchFamily="34" charset="0"/>
              </a:rPr>
              <a:t>UK</a:t>
            </a:r>
            <a:endParaRPr lang="en-GB" sz="1800" dirty="0">
              <a:solidFill>
                <a:schemeClr val="tx1"/>
              </a:solidFill>
              <a:latin typeface="Calibri Light" panose="020F0302020204030204" pitchFamily="34" charset="0"/>
            </a:endParaRPr>
          </a:p>
          <a:p>
            <a:pPr algn="just">
              <a:spcBef>
                <a:spcPts val="800"/>
              </a:spcBef>
              <a:spcAft>
                <a:spcPts val="800"/>
              </a:spcAft>
            </a:pPr>
            <a:r>
              <a:rPr lang="en-GB" sz="1800" dirty="0" smtClean="0">
                <a:solidFill>
                  <a:schemeClr val="tx1"/>
                </a:solidFill>
                <a:latin typeface="Calibri Light" panose="020F0302020204030204" pitchFamily="34" charset="0"/>
              </a:rPr>
              <a:t>ESR </a:t>
            </a:r>
            <a:r>
              <a:rPr lang="en-GB" sz="1800" dirty="0">
                <a:solidFill>
                  <a:schemeClr val="tx1"/>
                </a:solidFill>
                <a:latin typeface="Calibri Light" panose="020F0302020204030204" pitchFamily="34" charset="0"/>
              </a:rPr>
              <a:t>Space/ESR </a:t>
            </a:r>
            <a:r>
              <a:rPr lang="en-GB" sz="1800" dirty="0" smtClean="0">
                <a:solidFill>
                  <a:schemeClr val="tx1"/>
                </a:solidFill>
                <a:latin typeface="Calibri Light" panose="020F0302020204030204" pitchFamily="34" charset="0"/>
              </a:rPr>
              <a:t>Technology</a:t>
            </a:r>
            <a:endParaRPr lang="en-GB" sz="1800" dirty="0">
              <a:solidFill>
                <a:schemeClr val="tx1"/>
              </a:solidFill>
              <a:latin typeface="Calibri Light" panose="020F0302020204030204" pitchFamily="34" charset="0"/>
            </a:endParaRPr>
          </a:p>
          <a:p>
            <a:pPr algn="just">
              <a:spcBef>
                <a:spcPts val="800"/>
              </a:spcBef>
              <a:spcAft>
                <a:spcPts val="800"/>
              </a:spcAft>
            </a:pPr>
            <a:r>
              <a:rPr lang="en-GB" sz="1800" dirty="0" smtClean="0">
                <a:solidFill>
                  <a:schemeClr val="tx1"/>
                </a:solidFill>
                <a:latin typeface="Calibri Light" panose="020F0302020204030204" pitchFamily="34" charset="0"/>
              </a:rPr>
              <a:t>University </a:t>
            </a:r>
            <a:r>
              <a:rPr lang="en-GB" sz="1800" dirty="0">
                <a:solidFill>
                  <a:schemeClr val="tx1"/>
                </a:solidFill>
                <a:latin typeface="Calibri Light" panose="020F0302020204030204" pitchFamily="34" charset="0"/>
              </a:rPr>
              <a:t>of </a:t>
            </a:r>
            <a:r>
              <a:rPr lang="en-GB" sz="1800" dirty="0" smtClean="0">
                <a:solidFill>
                  <a:schemeClr val="tx1"/>
                </a:solidFill>
                <a:latin typeface="Calibri Light" panose="020F0302020204030204" pitchFamily="34" charset="0"/>
              </a:rPr>
              <a:t>Birmingham</a:t>
            </a:r>
          </a:p>
        </p:txBody>
      </p:sp>
      <p:sp>
        <p:nvSpPr>
          <p:cNvPr id="3" name="Title 2"/>
          <p:cNvSpPr>
            <a:spLocks noGrp="1"/>
          </p:cNvSpPr>
          <p:nvPr>
            <p:ph type="title"/>
          </p:nvPr>
        </p:nvSpPr>
        <p:spPr/>
        <p:txBody>
          <a:bodyPr/>
          <a:lstStyle/>
          <a:p>
            <a:r>
              <a:rPr lang="en-GB" dirty="0" smtClean="0"/>
              <a:t>Project Partners</a:t>
            </a:r>
            <a:endParaRPr lang="en-GB"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976496" y="3003798"/>
            <a:ext cx="1278830" cy="211504"/>
          </a:xfrm>
          <a:prstGeom prst="rect">
            <a:avLst/>
          </a:prstGeom>
        </p:spPr>
      </p:pic>
      <p:pic>
        <p:nvPicPr>
          <p:cNvPr id="5" name="Picture 4"/>
          <p:cNvPicPr/>
          <p:nvPr/>
        </p:nvPicPr>
        <p:blipFill rotWithShape="1">
          <a:blip r:embed="rId4">
            <a:extLst>
              <a:ext uri="{28A0092B-C50C-407E-A947-70E740481C1C}">
                <a14:useLocalDpi xmlns:a14="http://schemas.microsoft.com/office/drawing/2010/main" val="0"/>
              </a:ext>
            </a:extLst>
          </a:blip>
          <a:srcRect l="5328" t="18420" r="3944" b="20028"/>
          <a:stretch/>
        </p:blipFill>
        <p:spPr>
          <a:xfrm>
            <a:off x="3212976" y="3332124"/>
            <a:ext cx="1543825" cy="411301"/>
          </a:xfrm>
          <a:prstGeom prst="rect">
            <a:avLst/>
          </a:prstGeom>
        </p:spPr>
      </p:pic>
      <p:pic>
        <p:nvPicPr>
          <p:cNvPr id="6" name="Picture 5" descr="http://www.airbus-group.com/mediaObject/mediacenter/images/Airbus-Group-Rebranding/Airbus_Defence_and_Space_Logo/stage/20131219_thumbnail_airbus_d&amp;s_large.jpg"/>
          <p:cNvPicPr/>
          <p:nvPr/>
        </p:nvPicPr>
        <p:blipFill>
          <a:blip r:embed="rId5" cstate="print">
            <a:extLst>
              <a:ext uri="{28A0092B-C50C-407E-A947-70E740481C1C}">
                <a14:useLocalDpi xmlns:a14="http://schemas.microsoft.com/office/drawing/2010/main" val="0"/>
              </a:ext>
            </a:extLst>
          </a:blip>
          <a:srcRect l="4411" t="30824" r="4881" b="31059"/>
          <a:stretch>
            <a:fillRect/>
          </a:stretch>
        </p:blipFill>
        <p:spPr bwMode="auto">
          <a:xfrm>
            <a:off x="2060848" y="2412386"/>
            <a:ext cx="1440160" cy="474704"/>
          </a:xfrm>
          <a:prstGeom prst="rect">
            <a:avLst/>
          </a:prstGeom>
          <a:noFill/>
          <a:ln>
            <a:noFill/>
          </a:ln>
        </p:spPr>
      </p:pic>
      <p:pic>
        <p:nvPicPr>
          <p:cNvPr id="7" name="Picture 2" descr="https://kp.cdnkic.com/wp-content/uploads/2016/09/university-of-birmingham-logo.gif"/>
          <p:cNvPicPr>
            <a:picLocks noChangeAspect="1" noChangeArrowheads="1"/>
          </p:cNvPicPr>
          <p:nvPr/>
        </p:nvPicPr>
        <p:blipFill rotWithShape="1">
          <a:blip r:embed="rId6">
            <a:extLst>
              <a:ext uri="{28A0092B-C50C-407E-A947-70E740481C1C}">
                <a14:useLocalDpi xmlns:a14="http://schemas.microsoft.com/office/drawing/2010/main" val="0"/>
              </a:ext>
            </a:extLst>
          </a:blip>
          <a:srcRect l="11478" t="31118" r="10900" b="33388"/>
          <a:stretch/>
        </p:blipFill>
        <p:spPr bwMode="auto">
          <a:xfrm>
            <a:off x="4756801" y="3743425"/>
            <a:ext cx="1718221" cy="4655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wi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1123" y="1472838"/>
            <a:ext cx="880910" cy="57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7250" y="732182"/>
            <a:ext cx="1239780" cy="615432"/>
          </a:xfrm>
          <a:prstGeom prst="rect">
            <a:avLst/>
          </a:prstGeom>
        </p:spPr>
      </p:pic>
      <p:sp>
        <p:nvSpPr>
          <p:cNvPr id="10" name="TextBox 9"/>
          <p:cNvSpPr txBox="1"/>
          <p:nvPr/>
        </p:nvSpPr>
        <p:spPr>
          <a:xfrm>
            <a:off x="3862671" y="856228"/>
            <a:ext cx="1726569" cy="646331"/>
          </a:xfrm>
          <a:prstGeom prst="rect">
            <a:avLst/>
          </a:prstGeom>
          <a:solidFill>
            <a:schemeClr val="bg1">
              <a:lumMod val="95000"/>
            </a:schemeClr>
          </a:solidFill>
          <a:ln w="3175">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ctr"/>
            <a:r>
              <a:rPr lang="en-GB" dirty="0" smtClean="0">
                <a:latin typeface="Calibri Light" panose="020F0302020204030204" pitchFamily="34" charset="0"/>
              </a:rPr>
              <a:t>Advenit Makaya</a:t>
            </a:r>
          </a:p>
          <a:p>
            <a:pPr algn="ctr"/>
            <a:r>
              <a:rPr lang="en-GB" dirty="0">
                <a:latin typeface="Calibri Light" panose="020F0302020204030204" pitchFamily="34" charset="0"/>
              </a:rPr>
              <a:t>Martina </a:t>
            </a:r>
            <a:r>
              <a:rPr lang="en-GB" dirty="0" smtClean="0">
                <a:latin typeface="Calibri Light" panose="020F0302020204030204" pitchFamily="34" charset="0"/>
              </a:rPr>
              <a:t>Meisnar</a:t>
            </a:r>
            <a:endParaRPr lang="en-GB" dirty="0">
              <a:latin typeface="Calibri Light" panose="020F0302020204030204" pitchFamily="34" charset="0"/>
            </a:endParaRPr>
          </a:p>
        </p:txBody>
      </p:sp>
    </p:spTree>
    <p:extLst>
      <p:ext uri="{BB962C8B-B14F-4D97-AF65-F5344CB8AC3E}">
        <p14:creationId xmlns:p14="http://schemas.microsoft.com/office/powerpoint/2010/main" val="62021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5751" y="1595576"/>
            <a:ext cx="3125391" cy="2539380"/>
          </a:xfrm>
        </p:spPr>
      </p:pic>
      <p:sp>
        <p:nvSpPr>
          <p:cNvPr id="5" name="Title 1"/>
          <p:cNvSpPr>
            <a:spLocks noGrp="1"/>
          </p:cNvSpPr>
          <p:nvPr>
            <p:ph type="title"/>
          </p:nvPr>
        </p:nvSpPr>
        <p:spPr>
          <a:xfrm>
            <a:off x="285751" y="341315"/>
            <a:ext cx="6276272" cy="495383"/>
          </a:xfrm>
        </p:spPr>
        <p:txBody>
          <a:bodyPr>
            <a:normAutofit fontScale="90000"/>
          </a:bodyPr>
          <a:lstStyle/>
          <a:p>
            <a:r>
              <a:rPr lang="en-GB" dirty="0" smtClean="0"/>
              <a:t>HIP Diffusion Bonded </a:t>
            </a:r>
            <a:r>
              <a:rPr lang="en-GB" dirty="0" err="1" smtClean="0"/>
              <a:t>Nb</a:t>
            </a:r>
            <a:r>
              <a:rPr lang="en-GB" dirty="0" smtClean="0"/>
              <a:t>-Pt-</a:t>
            </a:r>
            <a:r>
              <a:rPr lang="en-GB" dirty="0" err="1" smtClean="0"/>
              <a:t>Nb</a:t>
            </a:r>
            <a:r>
              <a:rPr lang="en-GB" dirty="0" smtClean="0"/>
              <a:t> Microstructure</a:t>
            </a:r>
            <a:endParaRPr lang="en-GB" dirty="0"/>
          </a:p>
        </p:txBody>
      </p:sp>
      <p:pic>
        <p:nvPicPr>
          <p:cNvPr id="6" name="Picture 5"/>
          <p:cNvPicPr>
            <a:picLocks noChangeAspect="1"/>
          </p:cNvPicPr>
          <p:nvPr/>
        </p:nvPicPr>
        <p:blipFill rotWithShape="1">
          <a:blip r:embed="rId3"/>
          <a:srcRect l="2945" t="3556" r="3690" b="5279"/>
          <a:stretch/>
        </p:blipFill>
        <p:spPr>
          <a:xfrm>
            <a:off x="3501008" y="1595576"/>
            <a:ext cx="3198589" cy="2480942"/>
          </a:xfrm>
          <a:prstGeom prst="rect">
            <a:avLst/>
          </a:prstGeom>
        </p:spPr>
      </p:pic>
      <p:sp>
        <p:nvSpPr>
          <p:cNvPr id="7" name="TextBox 6"/>
          <p:cNvSpPr txBox="1"/>
          <p:nvPr/>
        </p:nvSpPr>
        <p:spPr>
          <a:xfrm>
            <a:off x="3501008" y="1595576"/>
            <a:ext cx="2206260" cy="954107"/>
          </a:xfrm>
          <a:prstGeom prst="rect">
            <a:avLst/>
          </a:prstGeom>
          <a:noFill/>
        </p:spPr>
        <p:txBody>
          <a:bodyPr wrap="square" rtlCol="0">
            <a:spAutoFit/>
          </a:bodyPr>
          <a:lstStyle/>
          <a:p>
            <a:r>
              <a:rPr lang="en-GB" sz="1400" b="1" dirty="0" smtClean="0">
                <a:solidFill>
                  <a:srgbClr val="FFFF00"/>
                </a:solidFill>
                <a:latin typeface="+mj-lt"/>
              </a:rPr>
              <a:t>A=</a:t>
            </a:r>
            <a:r>
              <a:rPr lang="en-GB" sz="1400" dirty="0" smtClean="0">
                <a:solidFill>
                  <a:srgbClr val="FFFF00"/>
                </a:solidFill>
                <a:latin typeface="+mj-lt"/>
              </a:rPr>
              <a:t> Nb</a:t>
            </a:r>
            <a:r>
              <a:rPr lang="en-GB" sz="1400" baseline="-25000" dirty="0" smtClean="0">
                <a:solidFill>
                  <a:srgbClr val="FFFF00"/>
                </a:solidFill>
                <a:latin typeface="+mj-lt"/>
              </a:rPr>
              <a:t>3</a:t>
            </a:r>
            <a:r>
              <a:rPr lang="en-GB" sz="1400" dirty="0" smtClean="0">
                <a:solidFill>
                  <a:srgbClr val="FFFF00"/>
                </a:solidFill>
                <a:latin typeface="+mj-lt"/>
              </a:rPr>
              <a:t>Pt</a:t>
            </a:r>
          </a:p>
          <a:p>
            <a:r>
              <a:rPr lang="en-GB" sz="1400" b="1" dirty="0" smtClean="0">
                <a:solidFill>
                  <a:srgbClr val="FFFF00"/>
                </a:solidFill>
                <a:latin typeface="+mj-lt"/>
              </a:rPr>
              <a:t>B=</a:t>
            </a:r>
            <a:r>
              <a:rPr lang="en-GB" sz="1400" dirty="0" smtClean="0">
                <a:solidFill>
                  <a:srgbClr val="FFFF00"/>
                </a:solidFill>
                <a:latin typeface="+mj-lt"/>
              </a:rPr>
              <a:t> NbPt</a:t>
            </a:r>
          </a:p>
          <a:p>
            <a:r>
              <a:rPr lang="en-GB" sz="1400" b="1" dirty="0" smtClean="0">
                <a:solidFill>
                  <a:srgbClr val="FFFF00"/>
                </a:solidFill>
                <a:latin typeface="+mj-lt"/>
              </a:rPr>
              <a:t>C=</a:t>
            </a:r>
            <a:r>
              <a:rPr lang="en-GB" sz="1400" dirty="0" smtClean="0">
                <a:solidFill>
                  <a:srgbClr val="FFFF00"/>
                </a:solidFill>
                <a:latin typeface="+mj-lt"/>
              </a:rPr>
              <a:t>NbPt</a:t>
            </a:r>
            <a:r>
              <a:rPr lang="en-GB" sz="1400" baseline="-25000" dirty="0" smtClean="0">
                <a:solidFill>
                  <a:srgbClr val="FFFF00"/>
                </a:solidFill>
                <a:latin typeface="+mj-lt"/>
              </a:rPr>
              <a:t>2</a:t>
            </a:r>
          </a:p>
          <a:p>
            <a:r>
              <a:rPr lang="en-GB" sz="1400" b="1" dirty="0" smtClean="0">
                <a:solidFill>
                  <a:srgbClr val="FFFF00"/>
                </a:solidFill>
                <a:latin typeface="+mj-lt"/>
              </a:rPr>
              <a:t>D=</a:t>
            </a:r>
            <a:r>
              <a:rPr lang="en-GB" sz="1400" dirty="0" smtClean="0">
                <a:solidFill>
                  <a:srgbClr val="FFFF00"/>
                </a:solidFill>
                <a:latin typeface="+mj-lt"/>
              </a:rPr>
              <a:t> NbPt</a:t>
            </a:r>
            <a:r>
              <a:rPr lang="en-GB" sz="1400" baseline="-25000" dirty="0" smtClean="0">
                <a:solidFill>
                  <a:srgbClr val="FFFF00"/>
                </a:solidFill>
                <a:latin typeface="+mj-lt"/>
              </a:rPr>
              <a:t>3</a:t>
            </a:r>
            <a:endParaRPr lang="en-GB" sz="1400" baseline="-25000" dirty="0">
              <a:solidFill>
                <a:srgbClr val="FFFF00"/>
              </a:solidFill>
              <a:latin typeface="+mj-lt"/>
            </a:endParaRPr>
          </a:p>
        </p:txBody>
      </p:sp>
      <p:sp>
        <p:nvSpPr>
          <p:cNvPr id="8" name="TextBox 7"/>
          <p:cNvSpPr txBox="1"/>
          <p:nvPr/>
        </p:nvSpPr>
        <p:spPr>
          <a:xfrm>
            <a:off x="3501008" y="4259872"/>
            <a:ext cx="3312368" cy="400110"/>
          </a:xfrm>
          <a:prstGeom prst="rect">
            <a:avLst/>
          </a:prstGeom>
          <a:noFill/>
        </p:spPr>
        <p:txBody>
          <a:bodyPr wrap="square" rtlCol="0">
            <a:spAutoFit/>
          </a:bodyPr>
          <a:lstStyle/>
          <a:p>
            <a:r>
              <a:rPr lang="en-GB" sz="1000" i="1" dirty="0" smtClean="0">
                <a:latin typeface="+mj-lt"/>
              </a:rPr>
              <a:t>R.E. SEEDOLD “ELEVATED </a:t>
            </a:r>
            <a:r>
              <a:rPr lang="en-GB" sz="1000" i="1" dirty="0">
                <a:latin typeface="+mj-lt"/>
              </a:rPr>
              <a:t>TEMPERATURE DIFFUSION IN THE </a:t>
            </a:r>
            <a:r>
              <a:rPr lang="en-GB" sz="1000" i="1" dirty="0" smtClean="0">
                <a:latin typeface="+mj-lt"/>
              </a:rPr>
              <a:t>SYSTEMS </a:t>
            </a:r>
            <a:r>
              <a:rPr lang="en-GB" sz="1000" i="1" dirty="0" err="1" smtClean="0">
                <a:latin typeface="+mj-lt"/>
              </a:rPr>
              <a:t>Nb</a:t>
            </a:r>
            <a:r>
              <a:rPr lang="en-GB" sz="1000" i="1" dirty="0" smtClean="0">
                <a:latin typeface="+mj-lt"/>
              </a:rPr>
              <a:t>-Pt</a:t>
            </a:r>
            <a:r>
              <a:rPr lang="en-GB" sz="1000" i="1" dirty="0">
                <a:latin typeface="+mj-lt"/>
              </a:rPr>
              <a:t>, </a:t>
            </a:r>
            <a:r>
              <a:rPr lang="en-GB" sz="1000" i="1" dirty="0" err="1">
                <a:latin typeface="+mj-lt"/>
              </a:rPr>
              <a:t>Nb</a:t>
            </a:r>
            <a:r>
              <a:rPr lang="en-GB" sz="1000" i="1" dirty="0">
                <a:latin typeface="+mj-lt"/>
              </a:rPr>
              <a:t>-Se, </a:t>
            </a:r>
            <a:r>
              <a:rPr lang="en-GB" sz="1000" i="1" dirty="0" err="1">
                <a:latin typeface="+mj-lt"/>
              </a:rPr>
              <a:t>Nb</a:t>
            </a:r>
            <a:r>
              <a:rPr lang="en-GB" sz="1000" i="1" dirty="0">
                <a:latin typeface="+mj-lt"/>
              </a:rPr>
              <a:t>-Zn, </a:t>
            </a:r>
            <a:r>
              <a:rPr lang="en-GB" sz="1000" i="1" dirty="0" err="1">
                <a:latin typeface="+mj-lt"/>
              </a:rPr>
              <a:t>Nb</a:t>
            </a:r>
            <a:r>
              <a:rPr lang="en-GB" sz="1000" i="1" dirty="0">
                <a:latin typeface="+mj-lt"/>
              </a:rPr>
              <a:t>-Co, Ni-Ta, AND </a:t>
            </a:r>
            <a:r>
              <a:rPr lang="en-GB" sz="1000" i="1" dirty="0" smtClean="0">
                <a:latin typeface="+mj-lt"/>
              </a:rPr>
              <a:t>Fe-Mo</a:t>
            </a:r>
            <a:endParaRPr lang="en-GB" sz="1000" i="1" dirty="0">
              <a:latin typeface="+mj-lt"/>
            </a:endParaRPr>
          </a:p>
        </p:txBody>
      </p:sp>
      <p:sp>
        <p:nvSpPr>
          <p:cNvPr id="9" name="TextBox 8"/>
          <p:cNvSpPr txBox="1"/>
          <p:nvPr/>
        </p:nvSpPr>
        <p:spPr>
          <a:xfrm>
            <a:off x="158403" y="4136181"/>
            <a:ext cx="3198589" cy="307777"/>
          </a:xfrm>
          <a:prstGeom prst="rect">
            <a:avLst/>
          </a:prstGeom>
          <a:noFill/>
        </p:spPr>
        <p:txBody>
          <a:bodyPr wrap="square" rtlCol="0">
            <a:spAutoFit/>
          </a:bodyPr>
          <a:lstStyle/>
          <a:p>
            <a:r>
              <a:rPr lang="en-GB" sz="1400" b="1" i="1" dirty="0" smtClean="0">
                <a:latin typeface="+mj-lt"/>
              </a:rPr>
              <a:t>This work</a:t>
            </a:r>
            <a:endParaRPr lang="en-GB" sz="1400" b="1" i="1" dirty="0">
              <a:latin typeface="+mj-lt"/>
            </a:endParaRPr>
          </a:p>
        </p:txBody>
      </p:sp>
      <p:sp>
        <p:nvSpPr>
          <p:cNvPr id="10" name="TextBox 9"/>
          <p:cNvSpPr txBox="1"/>
          <p:nvPr/>
        </p:nvSpPr>
        <p:spPr>
          <a:xfrm>
            <a:off x="298206" y="2603689"/>
            <a:ext cx="590883" cy="461665"/>
          </a:xfrm>
          <a:prstGeom prst="rect">
            <a:avLst/>
          </a:prstGeom>
          <a:noFill/>
        </p:spPr>
        <p:txBody>
          <a:bodyPr wrap="square" rtlCol="0">
            <a:spAutoFit/>
          </a:bodyPr>
          <a:lstStyle/>
          <a:p>
            <a:r>
              <a:rPr lang="en-GB" sz="2400" b="1" dirty="0" smtClean="0">
                <a:solidFill>
                  <a:srgbClr val="FFFF00"/>
                </a:solidFill>
                <a:latin typeface="+mj-lt"/>
              </a:rPr>
              <a:t>Nb</a:t>
            </a:r>
            <a:endParaRPr lang="en-GB" sz="2400" b="1" dirty="0">
              <a:solidFill>
                <a:srgbClr val="FFFF00"/>
              </a:solidFill>
              <a:latin typeface="+mj-lt"/>
            </a:endParaRPr>
          </a:p>
        </p:txBody>
      </p:sp>
      <p:sp>
        <p:nvSpPr>
          <p:cNvPr id="11" name="TextBox 10"/>
          <p:cNvSpPr txBox="1"/>
          <p:nvPr/>
        </p:nvSpPr>
        <p:spPr>
          <a:xfrm>
            <a:off x="1772816" y="2603688"/>
            <a:ext cx="487368" cy="461665"/>
          </a:xfrm>
          <a:prstGeom prst="rect">
            <a:avLst/>
          </a:prstGeom>
          <a:noFill/>
        </p:spPr>
        <p:txBody>
          <a:bodyPr wrap="square" rtlCol="0">
            <a:spAutoFit/>
          </a:bodyPr>
          <a:lstStyle/>
          <a:p>
            <a:r>
              <a:rPr lang="en-GB" sz="2400" b="1" dirty="0" smtClean="0">
                <a:solidFill>
                  <a:srgbClr val="FFFF00"/>
                </a:solidFill>
                <a:latin typeface="+mj-lt"/>
              </a:rPr>
              <a:t>Pt</a:t>
            </a:r>
            <a:endParaRPr lang="en-GB" sz="2400" b="1" dirty="0">
              <a:solidFill>
                <a:srgbClr val="FFFF00"/>
              </a:solidFill>
              <a:latin typeface="+mj-lt"/>
            </a:endParaRPr>
          </a:p>
        </p:txBody>
      </p:sp>
      <p:sp>
        <p:nvSpPr>
          <p:cNvPr id="12" name="TextBox 11"/>
          <p:cNvSpPr txBox="1"/>
          <p:nvPr/>
        </p:nvSpPr>
        <p:spPr>
          <a:xfrm>
            <a:off x="260649" y="942741"/>
            <a:ext cx="6552728" cy="646331"/>
          </a:xfrm>
          <a:prstGeom prst="rect">
            <a:avLst/>
          </a:prstGeom>
          <a:noFill/>
        </p:spPr>
        <p:txBody>
          <a:bodyPr wrap="square" rtlCol="0">
            <a:spAutoFit/>
          </a:bodyPr>
          <a:lstStyle/>
          <a:p>
            <a:r>
              <a:rPr lang="en-GB" dirty="0">
                <a:latin typeface="+mj-lt"/>
              </a:rPr>
              <a:t>The Pt diffusion </a:t>
            </a:r>
            <a:r>
              <a:rPr lang="en-GB" dirty="0" smtClean="0">
                <a:latin typeface="+mj-lt"/>
              </a:rPr>
              <a:t>layer shows a dense microstructure with no apparent defects and with a reaction layer thickness of </a:t>
            </a:r>
            <a:r>
              <a:rPr lang="en-GB" dirty="0">
                <a:latin typeface="+mj-lt"/>
              </a:rPr>
              <a:t>around </a:t>
            </a:r>
            <a:r>
              <a:rPr lang="en-GB" dirty="0" smtClean="0">
                <a:latin typeface="+mj-lt"/>
              </a:rPr>
              <a:t>15</a:t>
            </a:r>
            <a:r>
              <a:rPr lang="el-GR" dirty="0" smtClean="0">
                <a:latin typeface="+mj-lt"/>
                <a:ea typeface="Verdana" panose="020B0604030504040204" pitchFamily="34" charset="0"/>
                <a:cs typeface="Verdana" panose="020B0604030504040204" pitchFamily="34" charset="0"/>
              </a:rPr>
              <a:t>μ</a:t>
            </a:r>
            <a:r>
              <a:rPr lang="en-GB" dirty="0">
                <a:latin typeface="+mj-lt"/>
                <a:ea typeface="Verdana" panose="020B0604030504040204" pitchFamily="34" charset="0"/>
                <a:cs typeface="Verdana" panose="020B0604030504040204" pitchFamily="34" charset="0"/>
              </a:rPr>
              <a:t>m</a:t>
            </a:r>
            <a:endParaRPr lang="en-GB" dirty="0">
              <a:latin typeface="+mj-lt"/>
            </a:endParaRPr>
          </a:p>
        </p:txBody>
      </p:sp>
    </p:spTree>
    <p:extLst>
      <p:ext uri="{BB962C8B-B14F-4D97-AF65-F5344CB8AC3E}">
        <p14:creationId xmlns:p14="http://schemas.microsoft.com/office/powerpoint/2010/main" val="382977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Nb-Ti6Al4V HIP Diffusion Bonding</a:t>
            </a:r>
            <a:endParaRPr lang="en-GB" dirty="0"/>
          </a:p>
        </p:txBody>
      </p:sp>
      <p:sp>
        <p:nvSpPr>
          <p:cNvPr id="3" name="TextBox 2"/>
          <p:cNvSpPr txBox="1"/>
          <p:nvPr/>
        </p:nvSpPr>
        <p:spPr>
          <a:xfrm>
            <a:off x="260649" y="942741"/>
            <a:ext cx="6336704" cy="369332"/>
          </a:xfrm>
          <a:prstGeom prst="rect">
            <a:avLst/>
          </a:prstGeom>
          <a:noFill/>
        </p:spPr>
        <p:txBody>
          <a:bodyPr wrap="square" rtlCol="0">
            <a:spAutoFit/>
          </a:bodyPr>
          <a:lstStyle/>
          <a:p>
            <a:pPr algn="ctr"/>
            <a:r>
              <a:rPr lang="en-GB" dirty="0" smtClean="0">
                <a:latin typeface="+mj-lt"/>
              </a:rPr>
              <a:t>Nb-Ti64 HIP DB microstructure shows ~15</a:t>
            </a:r>
            <a:r>
              <a:rPr lang="el-GR" dirty="0">
                <a:latin typeface="+mj-lt"/>
                <a:ea typeface="Verdana" panose="020B0604030504040204" pitchFamily="34" charset="0"/>
                <a:cs typeface="Verdana" panose="020B0604030504040204" pitchFamily="34" charset="0"/>
              </a:rPr>
              <a:t>μ</a:t>
            </a:r>
            <a:r>
              <a:rPr lang="en-GB" dirty="0" smtClean="0">
                <a:latin typeface="+mj-lt"/>
                <a:ea typeface="Verdana" panose="020B0604030504040204" pitchFamily="34" charset="0"/>
                <a:cs typeface="Verdana" panose="020B0604030504040204" pitchFamily="34" charset="0"/>
              </a:rPr>
              <a:t>m </a:t>
            </a:r>
            <a:r>
              <a:rPr lang="en-GB" dirty="0" smtClean="0">
                <a:latin typeface="+mj-lt"/>
              </a:rPr>
              <a:t>diffusion layer</a:t>
            </a:r>
            <a:endParaRPr lang="en-GB" dirty="0">
              <a:latin typeface="+mj-lt"/>
            </a:endParaRPr>
          </a:p>
        </p:txBody>
      </p:sp>
      <p:grpSp>
        <p:nvGrpSpPr>
          <p:cNvPr id="124" name="Group 123"/>
          <p:cNvGrpSpPr/>
          <p:nvPr/>
        </p:nvGrpSpPr>
        <p:grpSpPr>
          <a:xfrm>
            <a:off x="2665477" y="1514119"/>
            <a:ext cx="4014059" cy="3283428"/>
            <a:chOff x="2665477" y="1514119"/>
            <a:chExt cx="4014059" cy="328342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477" y="1536124"/>
              <a:ext cx="4014059" cy="3261423"/>
            </a:xfrm>
            <a:prstGeom prst="rect">
              <a:avLst/>
            </a:prstGeom>
          </p:spPr>
        </p:pic>
        <p:grpSp>
          <p:nvGrpSpPr>
            <p:cNvPr id="6" name="Group 5"/>
            <p:cNvGrpSpPr/>
            <p:nvPr/>
          </p:nvGrpSpPr>
          <p:grpSpPr>
            <a:xfrm>
              <a:off x="2744186" y="1514119"/>
              <a:ext cx="3935349" cy="369332"/>
              <a:chOff x="404664" y="1695115"/>
              <a:chExt cx="3227808" cy="326072"/>
            </a:xfrm>
          </p:grpSpPr>
          <p:sp>
            <p:nvSpPr>
              <p:cNvPr id="5" name="TextBox 4"/>
              <p:cNvSpPr txBox="1"/>
              <p:nvPr/>
            </p:nvSpPr>
            <p:spPr>
              <a:xfrm>
                <a:off x="3121498" y="1695115"/>
                <a:ext cx="510974" cy="326072"/>
              </a:xfrm>
              <a:prstGeom prst="rect">
                <a:avLst/>
              </a:prstGeom>
              <a:noFill/>
              <a:ln>
                <a:noFill/>
              </a:ln>
            </p:spPr>
            <p:txBody>
              <a:bodyPr wrap="square" rtlCol="0">
                <a:spAutoFit/>
              </a:bodyPr>
              <a:lstStyle/>
              <a:p>
                <a:r>
                  <a:rPr lang="en-GB" dirty="0" smtClean="0">
                    <a:solidFill>
                      <a:srgbClr val="FF0000"/>
                    </a:solidFill>
                  </a:rPr>
                  <a:t>Ti64</a:t>
                </a:r>
                <a:endParaRPr lang="en-GB" dirty="0">
                  <a:solidFill>
                    <a:srgbClr val="FF0000"/>
                  </a:solidFill>
                </a:endParaRPr>
              </a:p>
            </p:txBody>
          </p:sp>
          <p:sp>
            <p:nvSpPr>
              <p:cNvPr id="14" name="TextBox 13"/>
              <p:cNvSpPr txBox="1"/>
              <p:nvPr/>
            </p:nvSpPr>
            <p:spPr>
              <a:xfrm>
                <a:off x="404664" y="1695115"/>
                <a:ext cx="1500725" cy="326072"/>
              </a:xfrm>
              <a:prstGeom prst="rect">
                <a:avLst/>
              </a:prstGeom>
              <a:noFill/>
            </p:spPr>
            <p:txBody>
              <a:bodyPr wrap="square" rtlCol="0">
                <a:spAutoFit/>
              </a:bodyPr>
              <a:lstStyle/>
              <a:p>
                <a:r>
                  <a:rPr lang="en-GB" dirty="0" err="1" smtClean="0">
                    <a:solidFill>
                      <a:srgbClr val="FF0000"/>
                    </a:solidFill>
                  </a:rPr>
                  <a:t>HIPed</a:t>
                </a:r>
                <a:r>
                  <a:rPr lang="en-GB" dirty="0" smtClean="0">
                    <a:solidFill>
                      <a:srgbClr val="FF0000"/>
                    </a:solidFill>
                  </a:rPr>
                  <a:t> Nb</a:t>
                </a:r>
                <a:endParaRPr lang="en-GB" dirty="0">
                  <a:solidFill>
                    <a:srgbClr val="FF0000"/>
                  </a:solidFill>
                </a:endParaRPr>
              </a:p>
            </p:txBody>
          </p:sp>
        </p:grpSp>
      </p:grpSp>
      <p:grpSp>
        <p:nvGrpSpPr>
          <p:cNvPr id="13" name="Group 12"/>
          <p:cNvGrpSpPr/>
          <p:nvPr/>
        </p:nvGrpSpPr>
        <p:grpSpPr>
          <a:xfrm>
            <a:off x="-31098" y="1415708"/>
            <a:ext cx="2280423" cy="3096344"/>
            <a:chOff x="2092072" y="1562792"/>
            <a:chExt cx="2280423" cy="3657601"/>
          </a:xfrm>
        </p:grpSpPr>
        <p:grpSp>
          <p:nvGrpSpPr>
            <p:cNvPr id="15" name="Group 14"/>
            <p:cNvGrpSpPr/>
            <p:nvPr/>
          </p:nvGrpSpPr>
          <p:grpSpPr>
            <a:xfrm>
              <a:off x="3732415" y="1562792"/>
              <a:ext cx="640080" cy="3657601"/>
              <a:chOff x="3732415" y="1562792"/>
              <a:chExt cx="640080" cy="3657601"/>
            </a:xfrm>
          </p:grpSpPr>
          <p:sp>
            <p:nvSpPr>
              <p:cNvPr id="21" name="Rectangle 20"/>
              <p:cNvSpPr/>
              <p:nvPr/>
            </p:nvSpPr>
            <p:spPr>
              <a:xfrm>
                <a:off x="3732415" y="2377440"/>
                <a:ext cx="640080" cy="2842953"/>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956858" y="1562792"/>
                <a:ext cx="191193" cy="814648"/>
              </a:xfrm>
              <a:prstGeom prst="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765665" y="4148051"/>
                <a:ext cx="565265" cy="10557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3928058" y="4051761"/>
                <a:ext cx="57600" cy="5818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211573" y="4026856"/>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001781" y="4032624"/>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3788885" y="4026856"/>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4137451" y="4060679"/>
                <a:ext cx="57600" cy="5818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112251" y="3919579"/>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953009" y="3908884"/>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3800765" y="3908102"/>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3882736" y="2531130"/>
                <a:ext cx="57600" cy="5818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4258677" y="2513122"/>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3956459" y="2511993"/>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3743563" y="2506225"/>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4092129" y="2540048"/>
                <a:ext cx="57600" cy="5818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4066929" y="2398948"/>
                <a:ext cx="65201" cy="71612"/>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3907687" y="2388253"/>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755443" y="2387471"/>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flipV="1">
                <a:off x="4152069" y="3428873"/>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flipV="1">
                <a:off x="4241635" y="3950719"/>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flipV="1">
                <a:off x="4323559" y="3973578"/>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p:nvSpPr>
            <p:spPr>
              <a:xfrm flipV="1">
                <a:off x="3788885" y="3356202"/>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p:nvSpPr>
            <p:spPr>
              <a:xfrm flipV="1">
                <a:off x="3749748" y="3989845"/>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flipV="1">
                <a:off x="4194560" y="2422966"/>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flipV="1">
                <a:off x="3777905" y="2651091"/>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flipV="1">
                <a:off x="4109029" y="3029771"/>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4083451" y="3484333"/>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3870555" y="3478565"/>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4034679" y="3360593"/>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3882435" y="3359811"/>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flipV="1">
                <a:off x="4233513" y="2915369"/>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4249799" y="3821211"/>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4043477" y="3806534"/>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flipV="1">
                <a:off x="4216991" y="2721698"/>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flipV="1">
                <a:off x="3853807" y="2649027"/>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4148373" y="2777158"/>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3935477" y="2771390"/>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4106551" y="2627725"/>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3947357" y="2652636"/>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flipV="1">
                <a:off x="4312080" y="3669030"/>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flipV="1">
                <a:off x="3863235" y="3593814"/>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flipV="1">
                <a:off x="4080224" y="3714749"/>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4157801" y="3721945"/>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3944905" y="3716177"/>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4132883" y="3612382"/>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3956785" y="3597423"/>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flipV="1">
                <a:off x="3766025" y="3593813"/>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3750791" y="3773447"/>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flipV="1">
                <a:off x="3899186" y="3855134"/>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flipV="1">
                <a:off x="4009448" y="3484333"/>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rot="20585020">
                <a:off x="4233354" y="3392649"/>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p:cNvSpPr/>
              <p:nvPr/>
            </p:nvSpPr>
            <p:spPr>
              <a:xfrm rot="20585020">
                <a:off x="4148213" y="3294424"/>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rot="20585020">
                <a:off x="4222593" y="3518069"/>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flipV="1">
                <a:off x="4266958" y="3140555"/>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flipV="1">
                <a:off x="3924490" y="3014147"/>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4198340" y="3196015"/>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3985444" y="3190247"/>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4149568" y="3072275"/>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3997324" y="3071493"/>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flipV="1">
                <a:off x="3978124" y="3305496"/>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flipV="1">
                <a:off x="3880914" y="3305495"/>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flipV="1">
                <a:off x="4124337" y="3196015"/>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rot="20585020">
                <a:off x="4263102" y="3006106"/>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p:cNvSpPr/>
              <p:nvPr/>
            </p:nvSpPr>
            <p:spPr>
              <a:xfrm flipV="1">
                <a:off x="3772607" y="2902984"/>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3865033" y="3107137"/>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p:cNvSpPr/>
              <p:nvPr/>
            </p:nvSpPr>
            <p:spPr>
              <a:xfrm>
                <a:off x="4264494" y="2383614"/>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p:cNvSpPr/>
              <p:nvPr/>
            </p:nvSpPr>
            <p:spPr>
              <a:xfrm flipV="1">
                <a:off x="3857713" y="3222386"/>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flipV="1">
                <a:off x="3760503" y="3222385"/>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flipV="1">
                <a:off x="3898252" y="2696456"/>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flipV="1">
                <a:off x="3875392" y="2934067"/>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p:cNvSpPr/>
              <p:nvPr/>
            </p:nvSpPr>
            <p:spPr>
              <a:xfrm>
                <a:off x="3767339" y="2745139"/>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3992788" y="2899268"/>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p:cNvSpPr/>
              <p:nvPr/>
            </p:nvSpPr>
            <p:spPr>
              <a:xfrm flipV="1">
                <a:off x="4064243" y="2779433"/>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p:cNvSpPr/>
              <p:nvPr/>
            </p:nvSpPr>
            <p:spPr>
              <a:xfrm flipV="1">
                <a:off x="4170056" y="2537318"/>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p:cNvSpPr/>
              <p:nvPr/>
            </p:nvSpPr>
            <p:spPr>
              <a:xfrm flipV="1">
                <a:off x="4135765" y="2912184"/>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p:cNvSpPr/>
              <p:nvPr/>
            </p:nvSpPr>
            <p:spPr>
              <a:xfrm flipV="1">
                <a:off x="4296713" y="2779433"/>
                <a:ext cx="45719" cy="45719"/>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p:cNvSpPr/>
              <p:nvPr/>
            </p:nvSpPr>
            <p:spPr>
              <a:xfrm>
                <a:off x="3812106" y="3659840"/>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3755017" y="2993101"/>
                <a:ext cx="108000" cy="108000"/>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3991242" y="2192252"/>
                <a:ext cx="65201" cy="71612"/>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p:cNvSpPr/>
              <p:nvPr/>
            </p:nvSpPr>
            <p:spPr>
              <a:xfrm>
                <a:off x="4075541" y="2090534"/>
                <a:ext cx="65201" cy="71612"/>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4046788" y="2307778"/>
                <a:ext cx="65201" cy="71612"/>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p:cNvSpPr txBox="1"/>
            <p:nvPr/>
          </p:nvSpPr>
          <p:spPr>
            <a:xfrm>
              <a:off x="2409434" y="4491243"/>
              <a:ext cx="1362585" cy="369332"/>
            </a:xfrm>
            <a:prstGeom prst="rect">
              <a:avLst/>
            </a:prstGeom>
            <a:noFill/>
          </p:spPr>
          <p:txBody>
            <a:bodyPr wrap="square" rtlCol="0">
              <a:spAutoFit/>
            </a:bodyPr>
            <a:lstStyle/>
            <a:p>
              <a:r>
                <a:rPr lang="en-GB" dirty="0" smtClean="0"/>
                <a:t>HIPed Nb</a:t>
              </a:r>
              <a:endParaRPr lang="en-GB" dirty="0"/>
            </a:p>
          </p:txBody>
        </p:sp>
        <p:cxnSp>
          <p:nvCxnSpPr>
            <p:cNvPr id="17" name="Straight Arrow Connector 16"/>
            <p:cNvCxnSpPr/>
            <p:nvPr/>
          </p:nvCxnSpPr>
          <p:spPr>
            <a:xfrm flipH="1">
              <a:off x="3493671" y="4697584"/>
              <a:ext cx="238744"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92072" y="2673160"/>
              <a:ext cx="1379010" cy="646331"/>
            </a:xfrm>
            <a:prstGeom prst="rect">
              <a:avLst/>
            </a:prstGeom>
            <a:noFill/>
          </p:spPr>
          <p:txBody>
            <a:bodyPr wrap="square" rtlCol="0">
              <a:spAutoFit/>
            </a:bodyPr>
            <a:lstStyle/>
            <a:p>
              <a:r>
                <a:rPr lang="en-GB" dirty="0" smtClean="0"/>
                <a:t>Ti64 powder (15-45µm)</a:t>
              </a:r>
              <a:endParaRPr lang="en-GB" dirty="0"/>
            </a:p>
          </p:txBody>
        </p:sp>
        <p:cxnSp>
          <p:nvCxnSpPr>
            <p:cNvPr id="20" name="Straight Arrow Connector 19"/>
            <p:cNvCxnSpPr/>
            <p:nvPr/>
          </p:nvCxnSpPr>
          <p:spPr>
            <a:xfrm flipV="1">
              <a:off x="3456230" y="2995591"/>
              <a:ext cx="288299" cy="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2656439" y="1502542"/>
            <a:ext cx="4171215" cy="3295005"/>
            <a:chOff x="2673633" y="1502542"/>
            <a:chExt cx="4171215" cy="3295005"/>
          </a:xfrm>
        </p:grpSpPr>
        <p:grpSp>
          <p:nvGrpSpPr>
            <p:cNvPr id="106" name="Group 105"/>
            <p:cNvGrpSpPr/>
            <p:nvPr/>
          </p:nvGrpSpPr>
          <p:grpSpPr>
            <a:xfrm>
              <a:off x="2673633" y="1502542"/>
              <a:ext cx="4005902" cy="3295005"/>
              <a:chOff x="443204" y="88839"/>
              <a:chExt cx="5971592" cy="49088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04" y="145791"/>
                <a:ext cx="5971592" cy="4851918"/>
              </a:xfrm>
              <a:prstGeom prst="rect">
                <a:avLst/>
              </a:prstGeom>
            </p:spPr>
          </p:pic>
          <p:sp>
            <p:nvSpPr>
              <p:cNvPr id="12" name="TextBox 11"/>
              <p:cNvSpPr txBox="1"/>
              <p:nvPr/>
            </p:nvSpPr>
            <p:spPr>
              <a:xfrm>
                <a:off x="1910949" y="88839"/>
                <a:ext cx="3531763" cy="550228"/>
              </a:xfrm>
              <a:prstGeom prst="rect">
                <a:avLst/>
              </a:prstGeom>
              <a:noFill/>
            </p:spPr>
            <p:txBody>
              <a:bodyPr wrap="square" rtlCol="0">
                <a:spAutoFit/>
              </a:bodyPr>
              <a:lstStyle/>
              <a:p>
                <a:r>
                  <a:rPr lang="en-GB" dirty="0" smtClean="0">
                    <a:solidFill>
                      <a:srgbClr val="FF0000"/>
                    </a:solidFill>
                    <a:latin typeface="Calibri Light" panose="020F0302020204030204" pitchFamily="34" charset="0"/>
                    <a:cs typeface="Calibri Light" panose="020F0302020204030204" pitchFamily="34" charset="0"/>
                  </a:rPr>
                  <a:t>15µm diffusion layer</a:t>
                </a:r>
                <a:endParaRPr lang="en-GB" dirty="0">
                  <a:solidFill>
                    <a:srgbClr val="FF0000"/>
                  </a:solidFill>
                  <a:latin typeface="Calibri Light" panose="020F0302020204030204" pitchFamily="34" charset="0"/>
                  <a:cs typeface="Calibri Light" panose="020F0302020204030204" pitchFamily="34" charset="0"/>
                </a:endParaRPr>
              </a:p>
            </p:txBody>
          </p:sp>
          <p:grpSp>
            <p:nvGrpSpPr>
              <p:cNvPr id="105" name="Group 104"/>
              <p:cNvGrpSpPr/>
              <p:nvPr/>
            </p:nvGrpSpPr>
            <p:grpSpPr>
              <a:xfrm>
                <a:off x="2564904" y="573471"/>
                <a:ext cx="1656184" cy="108126"/>
                <a:chOff x="2564904" y="573471"/>
                <a:chExt cx="1656184" cy="108126"/>
              </a:xfrm>
            </p:grpSpPr>
            <p:cxnSp>
              <p:nvCxnSpPr>
                <p:cNvPr id="10" name="Straight Connector 9"/>
                <p:cNvCxnSpPr/>
                <p:nvPr/>
              </p:nvCxnSpPr>
              <p:spPr>
                <a:xfrm>
                  <a:off x="2564904" y="627534"/>
                  <a:ext cx="16561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564904" y="573471"/>
                  <a:ext cx="0" cy="1081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221088" y="573471"/>
                  <a:ext cx="0" cy="1081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07" name="TextBox 106"/>
            <p:cNvSpPr txBox="1"/>
            <p:nvPr/>
          </p:nvSpPr>
          <p:spPr>
            <a:xfrm>
              <a:off x="5444435" y="3792190"/>
              <a:ext cx="1400413" cy="338554"/>
            </a:xfrm>
            <a:prstGeom prst="rect">
              <a:avLst/>
            </a:prstGeom>
            <a:noFill/>
          </p:spPr>
          <p:txBody>
            <a:bodyPr wrap="square" rtlCol="0">
              <a:spAutoFit/>
            </a:bodyPr>
            <a:lstStyle/>
            <a:p>
              <a:r>
                <a:rPr lang="en-GB" sz="1600" dirty="0" smtClean="0">
                  <a:solidFill>
                    <a:srgbClr val="FF0000"/>
                  </a:solidFill>
                  <a:latin typeface="Calibri Light" panose="020F0302020204030204" pitchFamily="34" charset="0"/>
                  <a:cs typeface="Calibri Light" panose="020F0302020204030204" pitchFamily="34" charset="0"/>
                </a:rPr>
                <a:t>Nb-rich phase</a:t>
              </a:r>
              <a:endParaRPr lang="en-GB" sz="1600" dirty="0">
                <a:solidFill>
                  <a:srgbClr val="FF0000"/>
                </a:solidFill>
                <a:latin typeface="Calibri Light" panose="020F0302020204030204" pitchFamily="34" charset="0"/>
                <a:cs typeface="Calibri Light" panose="020F0302020204030204" pitchFamily="34" charset="0"/>
              </a:endParaRPr>
            </a:p>
          </p:txBody>
        </p:sp>
        <p:cxnSp>
          <p:nvCxnSpPr>
            <p:cNvPr id="109" name="Straight Arrow Connector 108"/>
            <p:cNvCxnSpPr>
              <a:stCxn id="107" idx="1"/>
            </p:cNvCxnSpPr>
            <p:nvPr/>
          </p:nvCxnSpPr>
          <p:spPr>
            <a:xfrm flipH="1" flipV="1">
              <a:off x="5207939" y="3792190"/>
              <a:ext cx="236496" cy="1692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710799" y="3220651"/>
              <a:ext cx="862217" cy="338554"/>
            </a:xfrm>
            <a:prstGeom prst="rect">
              <a:avLst/>
            </a:prstGeom>
            <a:noFill/>
          </p:spPr>
          <p:txBody>
            <a:bodyPr wrap="square" rtlCol="0">
              <a:spAutoFit/>
            </a:bodyPr>
            <a:lstStyle/>
            <a:p>
              <a:r>
                <a:rPr lang="el-GR" sz="1600" dirty="0" smtClean="0">
                  <a:solidFill>
                    <a:srgbClr val="FF0000"/>
                  </a:solidFill>
                  <a:latin typeface="Calibri Light" panose="020F0302020204030204" pitchFamily="34" charset="0"/>
                  <a:cs typeface="Calibri Light" panose="020F0302020204030204" pitchFamily="34" charset="0"/>
                </a:rPr>
                <a:t>α</a:t>
              </a:r>
              <a:r>
                <a:rPr lang="en-GB" sz="1600" dirty="0" smtClean="0">
                  <a:solidFill>
                    <a:srgbClr val="FF0000"/>
                  </a:solidFill>
                  <a:latin typeface="Calibri Light" panose="020F0302020204030204" pitchFamily="34" charset="0"/>
                  <a:cs typeface="Calibri Light" panose="020F0302020204030204" pitchFamily="34" charset="0"/>
                </a:rPr>
                <a:t>-phase</a:t>
              </a:r>
              <a:endParaRPr lang="en-GB" sz="1600" dirty="0">
                <a:solidFill>
                  <a:srgbClr val="FF0000"/>
                </a:solidFill>
                <a:latin typeface="Calibri Light" panose="020F0302020204030204" pitchFamily="34" charset="0"/>
                <a:cs typeface="Calibri Light" panose="020F0302020204030204" pitchFamily="34" charset="0"/>
              </a:endParaRPr>
            </a:p>
          </p:txBody>
        </p:sp>
        <p:cxnSp>
          <p:nvCxnSpPr>
            <p:cNvPr id="113" name="Straight Arrow Connector 112"/>
            <p:cNvCxnSpPr>
              <a:stCxn id="112" idx="3"/>
            </p:cNvCxnSpPr>
            <p:nvPr/>
          </p:nvCxnSpPr>
          <p:spPr>
            <a:xfrm flipV="1">
              <a:off x="3573016" y="3029299"/>
              <a:ext cx="578183" cy="3606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12" idx="3"/>
            </p:cNvCxnSpPr>
            <p:nvPr/>
          </p:nvCxnSpPr>
          <p:spPr>
            <a:xfrm>
              <a:off x="3573016" y="3389928"/>
              <a:ext cx="674485" cy="5715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8394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4"/>
                                        </p:tgtEl>
                                      </p:cBhvr>
                                    </p:animEffect>
                                    <p:set>
                                      <p:cBhvr>
                                        <p:cTn id="13" dur="1" fill="hold">
                                          <p:stCondLst>
                                            <p:cond delay="499"/>
                                          </p:stCondLst>
                                        </p:cTn>
                                        <p:tgtEl>
                                          <p:spTgt spid="1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0995" y="3492791"/>
            <a:ext cx="3039616" cy="776287"/>
          </a:xfrm>
        </p:spPr>
        <p:txBody>
          <a:bodyPr/>
          <a:lstStyle/>
          <a:p>
            <a:pPr algn="l"/>
            <a:r>
              <a:rPr lang="en-GB" sz="2000" dirty="0" smtClean="0"/>
              <a:t>Down-selected material:</a:t>
            </a:r>
            <a:br>
              <a:rPr lang="en-GB" sz="2000" dirty="0" smtClean="0"/>
            </a:br>
            <a:r>
              <a:rPr lang="en-GB" sz="1600" b="1" dirty="0" smtClean="0"/>
              <a:t>Performances and netshape</a:t>
            </a:r>
            <a:r>
              <a:rPr lang="en-GB" sz="1600" b="1" dirty="0"/>
              <a:t> </a:t>
            </a:r>
            <a:r>
              <a:rPr lang="en-GB" sz="1600" b="1" dirty="0" smtClean="0"/>
              <a:t>manufacturing</a:t>
            </a:r>
            <a:endParaRPr lang="en-GB" sz="2000" b="1" dirty="0"/>
          </a:p>
        </p:txBody>
      </p:sp>
      <p:pic>
        <p:nvPicPr>
          <p:cNvPr id="9" name="Picture Placeholder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869" r="12869"/>
          <a:stretch>
            <a:fillRect/>
          </a:stretch>
        </p:blipFill>
        <p:spPr/>
      </p:pic>
    </p:spTree>
    <p:extLst>
      <p:ext uri="{BB962C8B-B14F-4D97-AF65-F5344CB8AC3E}">
        <p14:creationId xmlns:p14="http://schemas.microsoft.com/office/powerpoint/2010/main" val="411186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Nb-5%SiC microstructure</a:t>
            </a:r>
            <a:endParaRPr lang="en-GB" dirty="0"/>
          </a:p>
        </p:txBody>
      </p:sp>
      <p:grpSp>
        <p:nvGrpSpPr>
          <p:cNvPr id="5" name="Group 4"/>
          <p:cNvGrpSpPr/>
          <p:nvPr/>
        </p:nvGrpSpPr>
        <p:grpSpPr>
          <a:xfrm>
            <a:off x="404664" y="1562770"/>
            <a:ext cx="6264696" cy="3241228"/>
            <a:chOff x="268239" y="1524670"/>
            <a:chExt cx="6440795" cy="3600400"/>
          </a:xfrm>
        </p:grpSpPr>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268239" y="1524670"/>
              <a:ext cx="6440795" cy="3600400"/>
            </a:xfrm>
            <a:prstGeom prst="rect">
              <a:avLst/>
            </a:prstGeom>
            <a:noFill/>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987" y="1668686"/>
              <a:ext cx="2014786" cy="1511090"/>
            </a:xfrm>
            <a:prstGeom prst="rect">
              <a:avLst/>
            </a:prstGeom>
          </p:spPr>
        </p:pic>
      </p:grpSp>
      <p:sp>
        <p:nvSpPr>
          <p:cNvPr id="15" name="TextBox 14"/>
          <p:cNvSpPr txBox="1"/>
          <p:nvPr/>
        </p:nvSpPr>
        <p:spPr>
          <a:xfrm>
            <a:off x="110096" y="743218"/>
            <a:ext cx="6747904" cy="923330"/>
          </a:xfrm>
          <a:prstGeom prst="rect">
            <a:avLst/>
          </a:prstGeom>
          <a:noFill/>
        </p:spPr>
        <p:txBody>
          <a:bodyPr wrap="square" rtlCol="0">
            <a:spAutoFit/>
          </a:bodyPr>
          <a:lstStyle/>
          <a:p>
            <a:r>
              <a:rPr lang="en-GB" dirty="0" smtClean="0">
                <a:latin typeface="+mj-lt"/>
              </a:rPr>
              <a:t>Presence of different hardening phases including carbides and </a:t>
            </a:r>
            <a:r>
              <a:rPr lang="en-GB" dirty="0" err="1" smtClean="0">
                <a:latin typeface="+mj-lt"/>
              </a:rPr>
              <a:t>silicides</a:t>
            </a:r>
            <a:r>
              <a:rPr lang="en-GB" dirty="0" smtClean="0">
                <a:latin typeface="+mj-lt"/>
              </a:rPr>
              <a:t>, responsible for the increase in tensile strength and high temperature oxidation properties.</a:t>
            </a:r>
            <a:endParaRPr lang="en-GB" dirty="0">
              <a:latin typeface="+mj-lt"/>
            </a:endParaRPr>
          </a:p>
        </p:txBody>
      </p:sp>
    </p:spTree>
    <p:extLst>
      <p:ext uri="{BB962C8B-B14F-4D97-AF65-F5344CB8AC3E}">
        <p14:creationId xmlns:p14="http://schemas.microsoft.com/office/powerpoint/2010/main" val="282701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Nb</a:t>
            </a:r>
            <a:r>
              <a:rPr lang="en-GB" dirty="0" smtClean="0"/>
              <a:t> and Nb-5%SiC Tensile Properties</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527931173"/>
              </p:ext>
            </p:extLst>
          </p:nvPr>
        </p:nvGraphicFramePr>
        <p:xfrm>
          <a:off x="110096" y="2427734"/>
          <a:ext cx="6559264" cy="1335405"/>
        </p:xfrm>
        <a:graphic>
          <a:graphicData uri="http://schemas.openxmlformats.org/drawingml/2006/table">
            <a:tbl>
              <a:tblPr firstRow="1" firstCol="1" bandRow="1">
                <a:tableStyleId>{5C22544A-7EE6-4342-B048-85BDC9FD1C3A}</a:tableStyleId>
              </a:tblPr>
              <a:tblGrid>
                <a:gridCol w="1470764">
                  <a:extLst>
                    <a:ext uri="{9D8B030D-6E8A-4147-A177-3AD203B41FA5}">
                      <a16:colId xmlns:a16="http://schemas.microsoft.com/office/drawing/2014/main" val="1333088136"/>
                    </a:ext>
                  </a:extLst>
                </a:gridCol>
                <a:gridCol w="1171295">
                  <a:extLst>
                    <a:ext uri="{9D8B030D-6E8A-4147-A177-3AD203B41FA5}">
                      <a16:colId xmlns:a16="http://schemas.microsoft.com/office/drawing/2014/main" val="1731284541"/>
                    </a:ext>
                  </a:extLst>
                </a:gridCol>
                <a:gridCol w="2072757">
                  <a:extLst>
                    <a:ext uri="{9D8B030D-6E8A-4147-A177-3AD203B41FA5}">
                      <a16:colId xmlns:a16="http://schemas.microsoft.com/office/drawing/2014/main" val="3602085068"/>
                    </a:ext>
                  </a:extLst>
                </a:gridCol>
                <a:gridCol w="1128822">
                  <a:extLst>
                    <a:ext uri="{9D8B030D-6E8A-4147-A177-3AD203B41FA5}">
                      <a16:colId xmlns:a16="http://schemas.microsoft.com/office/drawing/2014/main" val="2441839666"/>
                    </a:ext>
                  </a:extLst>
                </a:gridCol>
                <a:gridCol w="715626">
                  <a:extLst>
                    <a:ext uri="{9D8B030D-6E8A-4147-A177-3AD203B41FA5}">
                      <a16:colId xmlns:a16="http://schemas.microsoft.com/office/drawing/2014/main" val="1733922715"/>
                    </a:ext>
                  </a:extLst>
                </a:gridCol>
              </a:tblGrid>
              <a:tr h="268605">
                <a:tc>
                  <a:txBody>
                    <a:bodyPr/>
                    <a:lstStyle/>
                    <a:p>
                      <a:pPr marL="90170" algn="ctr">
                        <a:spcAft>
                          <a:spcPts val="0"/>
                        </a:spcAft>
                      </a:pPr>
                      <a:r>
                        <a:rPr lang="en-GB" sz="1400" dirty="0">
                          <a:effectLst/>
                          <a:latin typeface="+mn-lt"/>
                        </a:rPr>
                        <a:t>Sample</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latin typeface="+mn-lt"/>
                        </a:rPr>
                        <a:t>Temperature</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latin typeface="+mn-lt"/>
                        </a:rPr>
                        <a:t>0.2% proof </a:t>
                      </a:r>
                      <a:r>
                        <a:rPr lang="en-GB" sz="1400" dirty="0" smtClean="0">
                          <a:effectLst/>
                          <a:latin typeface="+mn-lt"/>
                        </a:rPr>
                        <a:t>stress</a:t>
                      </a:r>
                      <a:r>
                        <a:rPr lang="en-GB" sz="1400" baseline="0" dirty="0" smtClean="0">
                          <a:effectLst/>
                          <a:latin typeface="+mn-lt"/>
                        </a:rPr>
                        <a:t> [</a:t>
                      </a:r>
                      <a:r>
                        <a:rPr lang="en-GB" sz="1400" dirty="0" smtClean="0">
                          <a:effectLst/>
                          <a:latin typeface="+mn-lt"/>
                        </a:rPr>
                        <a:t>MPa]</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smtClean="0">
                          <a:effectLst/>
                          <a:latin typeface="+mn-lt"/>
                        </a:rPr>
                        <a:t>UTS</a:t>
                      </a:r>
                      <a:r>
                        <a:rPr lang="en-GB" sz="1400" baseline="0" dirty="0" smtClean="0">
                          <a:effectLst/>
                          <a:latin typeface="+mn-lt"/>
                        </a:rPr>
                        <a:t> [</a:t>
                      </a:r>
                      <a:r>
                        <a:rPr lang="en-GB" sz="1400" dirty="0" smtClean="0">
                          <a:effectLst/>
                          <a:latin typeface="+mn-lt"/>
                        </a:rPr>
                        <a:t>MPa]</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latin typeface="+mn-lt"/>
                        </a:rPr>
                        <a:t>%EL</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99055"/>
                  </a:ext>
                </a:extLst>
              </a:tr>
              <a:tr h="137795">
                <a:tc>
                  <a:txBody>
                    <a:bodyPr/>
                    <a:lstStyle/>
                    <a:p>
                      <a:pPr marL="90170" algn="ctr">
                        <a:spcAft>
                          <a:spcPts val="0"/>
                        </a:spcAft>
                      </a:pPr>
                      <a:r>
                        <a:rPr lang="en-GB" sz="1400" dirty="0" err="1">
                          <a:solidFill>
                            <a:schemeClr val="tx1"/>
                          </a:solidFill>
                          <a:effectLst/>
                          <a:latin typeface="+mn-lt"/>
                        </a:rPr>
                        <a:t>Nb</a:t>
                      </a:r>
                      <a:r>
                        <a:rPr lang="en-GB" sz="1400" dirty="0">
                          <a:solidFill>
                            <a:schemeClr val="tx1"/>
                          </a:solidFill>
                          <a:effectLst/>
                          <a:latin typeface="+mn-lt"/>
                        </a:rPr>
                        <a:t> (301 ppm)</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RT</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143</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latin typeface="+mn-lt"/>
                        </a:rPr>
                        <a:t>288</a:t>
                      </a:r>
                      <a:endParaRPr lang="en-GB" sz="1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latin typeface="+mn-lt"/>
                        </a:rPr>
                        <a:t>47.7</a:t>
                      </a:r>
                      <a:endParaRPr lang="en-GB" sz="1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2752913"/>
                  </a:ext>
                </a:extLst>
              </a:tr>
              <a:tr h="137795">
                <a:tc>
                  <a:txBody>
                    <a:bodyPr/>
                    <a:lstStyle/>
                    <a:p>
                      <a:pPr marL="90170" algn="ctr">
                        <a:spcAft>
                          <a:spcPts val="0"/>
                        </a:spcAft>
                      </a:pPr>
                      <a:r>
                        <a:rPr lang="en-GB" sz="1400" dirty="0" err="1">
                          <a:solidFill>
                            <a:schemeClr val="tx1"/>
                          </a:solidFill>
                          <a:effectLst/>
                          <a:latin typeface="+mn-lt"/>
                        </a:rPr>
                        <a:t>Nb</a:t>
                      </a:r>
                      <a:r>
                        <a:rPr lang="en-GB" sz="1400" dirty="0">
                          <a:solidFill>
                            <a:schemeClr val="tx1"/>
                          </a:solidFill>
                          <a:effectLst/>
                          <a:latin typeface="+mn-lt"/>
                        </a:rPr>
                        <a:t> (756 ppm)</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RT</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201</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latin typeface="+mn-lt"/>
                        </a:rPr>
                        <a:t>342.5</a:t>
                      </a:r>
                      <a:endParaRPr lang="en-GB" sz="1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latin typeface="+mn-lt"/>
                        </a:rPr>
                        <a:t>45.0</a:t>
                      </a:r>
                      <a:endParaRPr lang="en-GB" sz="1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3509499"/>
                  </a:ext>
                </a:extLst>
              </a:tr>
              <a:tr h="130810">
                <a:tc>
                  <a:txBody>
                    <a:bodyPr/>
                    <a:lstStyle/>
                    <a:p>
                      <a:pPr marL="90170" algn="ctr">
                        <a:spcAft>
                          <a:spcPts val="0"/>
                        </a:spcAft>
                      </a:pPr>
                      <a:r>
                        <a:rPr lang="en-GB" sz="1400" dirty="0">
                          <a:solidFill>
                            <a:schemeClr val="tx1"/>
                          </a:solidFill>
                          <a:effectLst/>
                          <a:latin typeface="+mn-lt"/>
                        </a:rPr>
                        <a:t>Nb-5%SiC</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RT</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330</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373</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latin typeface="+mn-lt"/>
                        </a:rPr>
                        <a:t>1.5</a:t>
                      </a:r>
                      <a:endParaRPr lang="en-GB" sz="140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3745829"/>
                  </a:ext>
                </a:extLst>
              </a:tr>
              <a:tr h="143510">
                <a:tc>
                  <a:txBody>
                    <a:bodyPr/>
                    <a:lstStyle/>
                    <a:p>
                      <a:pPr marL="90170" algn="ctr">
                        <a:spcAft>
                          <a:spcPts val="0"/>
                        </a:spcAft>
                      </a:pPr>
                      <a:r>
                        <a:rPr lang="en-GB" sz="1400" dirty="0">
                          <a:solidFill>
                            <a:schemeClr val="tx1"/>
                          </a:solidFill>
                          <a:effectLst/>
                          <a:latin typeface="+mn-lt"/>
                        </a:rPr>
                        <a:t>Nb-5%SiC</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650°C</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229</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305</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latin typeface="+mn-lt"/>
                        </a:rPr>
                        <a:t>2.0</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4138014"/>
                  </a:ext>
                </a:extLst>
              </a:tr>
              <a:tr h="143510">
                <a:tc>
                  <a:txBody>
                    <a:bodyPr/>
                    <a:lstStyle/>
                    <a:p>
                      <a:pPr marL="90170" algn="ctr">
                        <a:spcAft>
                          <a:spcPts val="0"/>
                        </a:spcAft>
                      </a:pPr>
                      <a:r>
                        <a:rPr lang="en-GB" sz="1400" dirty="0" smtClean="0">
                          <a:solidFill>
                            <a:schemeClr val="tx1"/>
                          </a:solidFill>
                          <a:effectLst/>
                          <a:latin typeface="+mn-lt"/>
                          <a:ea typeface="Times New Roman" panose="02020603050405020304" pitchFamily="18" charset="0"/>
                          <a:cs typeface="Times New Roman" panose="02020603050405020304" pitchFamily="18" charset="0"/>
                        </a:rPr>
                        <a:t>Wrought C-103*</a:t>
                      </a:r>
                      <a:endParaRPr lang="en-GB" sz="140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smtClean="0">
                          <a:effectLst/>
                          <a:latin typeface="+mn-lt"/>
                          <a:ea typeface="Times New Roman" panose="02020603050405020304" pitchFamily="18" charset="0"/>
                          <a:cs typeface="Times New Roman" panose="02020603050405020304" pitchFamily="18" charset="0"/>
                        </a:rPr>
                        <a:t>RT</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smtClean="0">
                          <a:effectLst/>
                          <a:latin typeface="+mn-lt"/>
                          <a:ea typeface="Times New Roman" panose="02020603050405020304" pitchFamily="18" charset="0"/>
                          <a:cs typeface="Times New Roman" panose="02020603050405020304" pitchFamily="18" charset="0"/>
                        </a:rPr>
                        <a:t>260</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smtClean="0">
                          <a:effectLst/>
                          <a:latin typeface="+mn-lt"/>
                          <a:ea typeface="Times New Roman" panose="02020603050405020304" pitchFamily="18" charset="0"/>
                          <a:cs typeface="Times New Roman" panose="02020603050405020304" pitchFamily="18" charset="0"/>
                        </a:rPr>
                        <a:t>370</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smtClean="0">
                          <a:effectLst/>
                          <a:latin typeface="+mn-lt"/>
                          <a:ea typeface="Times New Roman" panose="02020603050405020304" pitchFamily="18" charset="0"/>
                          <a:cs typeface="Times New Roman" panose="02020603050405020304" pitchFamily="18" charset="0"/>
                        </a:rPr>
                        <a:t>20</a:t>
                      </a:r>
                      <a:endParaRPr lang="en-GB" sz="1400"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9327108"/>
                  </a:ext>
                </a:extLst>
              </a:tr>
            </a:tbl>
          </a:graphicData>
        </a:graphic>
      </p:graphicFrame>
      <p:sp>
        <p:nvSpPr>
          <p:cNvPr id="5" name="TextBox 4"/>
          <p:cNvSpPr txBox="1"/>
          <p:nvPr/>
        </p:nvSpPr>
        <p:spPr>
          <a:xfrm>
            <a:off x="110096" y="836698"/>
            <a:ext cx="6747904"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mj-lt"/>
              </a:rPr>
              <a:t>Nb-5%SiC shows higher levels of YS if compared to the minimum specifications for wrought C-103. However, the presence of hard brittle phases limits the %EL. </a:t>
            </a:r>
          </a:p>
          <a:p>
            <a:pPr marL="285750" indent="-285750">
              <a:buFont typeface="Arial" panose="020B0604020202020204" pitchFamily="34" charset="0"/>
              <a:buChar char="•"/>
            </a:pPr>
            <a:r>
              <a:rPr lang="en-GB" dirty="0" err="1" smtClean="0">
                <a:latin typeface="+mj-lt"/>
              </a:rPr>
              <a:t>Nb</a:t>
            </a:r>
            <a:r>
              <a:rPr lang="en-GB" dirty="0" smtClean="0">
                <a:latin typeface="+mj-lt"/>
              </a:rPr>
              <a:t> (756ppm)  shows enhanced levels of strength retaining a good elongation. </a:t>
            </a:r>
            <a:endParaRPr lang="en-GB" dirty="0">
              <a:latin typeface="+mj-lt"/>
            </a:endParaRPr>
          </a:p>
        </p:txBody>
      </p:sp>
      <p:sp>
        <p:nvSpPr>
          <p:cNvPr id="6" name="Rectangle 5"/>
          <p:cNvSpPr/>
          <p:nvPr/>
        </p:nvSpPr>
        <p:spPr>
          <a:xfrm>
            <a:off x="1" y="3939902"/>
            <a:ext cx="6858000" cy="461665"/>
          </a:xfrm>
          <a:prstGeom prst="rect">
            <a:avLst/>
          </a:prstGeom>
        </p:spPr>
        <p:txBody>
          <a:bodyPr wrap="square">
            <a:spAutoFit/>
          </a:bodyPr>
          <a:lstStyle/>
          <a:p>
            <a:r>
              <a:rPr lang="en-GB" sz="1200" i="1" dirty="0" smtClean="0"/>
              <a:t>*ASTM </a:t>
            </a:r>
            <a:r>
              <a:rPr lang="en-GB" sz="1200" i="1" dirty="0"/>
              <a:t>International. B655/B655M-10(2018) Standard Specification for Niobium-Hafnium Alloy Bar and Wire. West Conshohocken, PA; ASTM International, 2018</a:t>
            </a:r>
          </a:p>
        </p:txBody>
      </p:sp>
    </p:spTree>
    <p:extLst>
      <p:ext uri="{BB962C8B-B14F-4D97-AF65-F5344CB8AC3E}">
        <p14:creationId xmlns:p14="http://schemas.microsoft.com/office/powerpoint/2010/main" val="1084852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Nb-5%SiC Creep Properties</a:t>
            </a:r>
            <a:endParaRPr lang="en-GB"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450156" y="960137"/>
            <a:ext cx="3201540" cy="2396712"/>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10248061"/>
              </p:ext>
            </p:extLst>
          </p:nvPr>
        </p:nvGraphicFramePr>
        <p:xfrm>
          <a:off x="196078" y="3451713"/>
          <a:ext cx="6455618" cy="1097280"/>
        </p:xfrm>
        <a:graphic>
          <a:graphicData uri="http://schemas.openxmlformats.org/drawingml/2006/table">
            <a:tbl>
              <a:tblPr firstRow="1" firstCol="1" bandRow="1">
                <a:tableStyleId>{5C22544A-7EE6-4342-B048-85BDC9FD1C3A}</a:tableStyleId>
              </a:tblPr>
              <a:tblGrid>
                <a:gridCol w="1205937">
                  <a:extLst>
                    <a:ext uri="{9D8B030D-6E8A-4147-A177-3AD203B41FA5}">
                      <a16:colId xmlns:a16="http://schemas.microsoft.com/office/drawing/2014/main" val="1426144237"/>
                    </a:ext>
                  </a:extLst>
                </a:gridCol>
                <a:gridCol w="1154826">
                  <a:extLst>
                    <a:ext uri="{9D8B030D-6E8A-4147-A177-3AD203B41FA5}">
                      <a16:colId xmlns:a16="http://schemas.microsoft.com/office/drawing/2014/main" val="198111336"/>
                    </a:ext>
                  </a:extLst>
                </a:gridCol>
                <a:gridCol w="1154826">
                  <a:extLst>
                    <a:ext uri="{9D8B030D-6E8A-4147-A177-3AD203B41FA5}">
                      <a16:colId xmlns:a16="http://schemas.microsoft.com/office/drawing/2014/main" val="1493074229"/>
                    </a:ext>
                  </a:extLst>
                </a:gridCol>
                <a:gridCol w="1155567">
                  <a:extLst>
                    <a:ext uri="{9D8B030D-6E8A-4147-A177-3AD203B41FA5}">
                      <a16:colId xmlns:a16="http://schemas.microsoft.com/office/drawing/2014/main" val="1997452185"/>
                    </a:ext>
                  </a:extLst>
                </a:gridCol>
                <a:gridCol w="1018529">
                  <a:extLst>
                    <a:ext uri="{9D8B030D-6E8A-4147-A177-3AD203B41FA5}">
                      <a16:colId xmlns:a16="http://schemas.microsoft.com/office/drawing/2014/main" val="1381523230"/>
                    </a:ext>
                  </a:extLst>
                </a:gridCol>
                <a:gridCol w="765933">
                  <a:extLst>
                    <a:ext uri="{9D8B030D-6E8A-4147-A177-3AD203B41FA5}">
                      <a16:colId xmlns:a16="http://schemas.microsoft.com/office/drawing/2014/main" val="1207269578"/>
                    </a:ext>
                  </a:extLst>
                </a:gridCol>
              </a:tblGrid>
              <a:tr h="0">
                <a:tc>
                  <a:txBody>
                    <a:bodyPr/>
                    <a:lstStyle/>
                    <a:p>
                      <a:pPr marL="90170" algn="ctr">
                        <a:spcAft>
                          <a:spcPts val="0"/>
                        </a:spcAft>
                      </a:pPr>
                      <a:r>
                        <a:rPr lang="en-GB" sz="1200" dirty="0">
                          <a:effectLst/>
                        </a:rPr>
                        <a:t>Sample</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200" dirty="0">
                          <a:effectLst/>
                        </a:rPr>
                        <a:t>Initial gauge diameter,</a:t>
                      </a:r>
                    </a:p>
                    <a:p>
                      <a:pPr marL="90170" algn="ctr">
                        <a:spcAft>
                          <a:spcPts val="0"/>
                        </a:spcAft>
                      </a:pPr>
                      <a:r>
                        <a:rPr lang="en-GB" sz="1200" dirty="0">
                          <a:effectLst/>
                        </a:rPr>
                        <a:t>mm</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200" dirty="0">
                          <a:effectLst/>
                        </a:rPr>
                        <a:t>Final gauge diameter, mm</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200" dirty="0">
                          <a:effectLst/>
                        </a:rPr>
                        <a:t>Initial overall length, mm</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200" dirty="0">
                          <a:effectLst/>
                        </a:rPr>
                        <a:t>Final overall length, mm</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200" dirty="0">
                          <a:effectLst/>
                        </a:rPr>
                        <a:t>Plastic strain%</a:t>
                      </a:r>
                      <a:endParaRPr lang="en-GB" sz="12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004806"/>
                  </a:ext>
                </a:extLst>
              </a:tr>
              <a:tr h="0">
                <a:tc>
                  <a:txBody>
                    <a:bodyPr/>
                    <a:lstStyle/>
                    <a:p>
                      <a:pPr marL="90170" algn="ctr">
                        <a:spcAft>
                          <a:spcPts val="0"/>
                        </a:spcAft>
                      </a:pPr>
                      <a:r>
                        <a:rPr lang="en-GB" sz="1200" dirty="0">
                          <a:solidFill>
                            <a:schemeClr val="tx1"/>
                          </a:solidFill>
                          <a:effectLst/>
                        </a:rPr>
                        <a:t>Nb-5%Si</a:t>
                      </a:r>
                      <a:r>
                        <a:rPr lang="en-GB" sz="1200" baseline="-25000" dirty="0">
                          <a:solidFill>
                            <a:schemeClr val="tx1"/>
                          </a:solidFill>
                          <a:effectLst/>
                        </a:rPr>
                        <a:t>3</a:t>
                      </a:r>
                      <a:r>
                        <a:rPr lang="en-GB" sz="1200" dirty="0">
                          <a:solidFill>
                            <a:schemeClr val="tx1"/>
                          </a:solidFill>
                          <a:effectLst/>
                        </a:rPr>
                        <a:t>N</a:t>
                      </a:r>
                      <a:r>
                        <a:rPr lang="en-GB" sz="1200" baseline="-25000" dirty="0">
                          <a:solidFill>
                            <a:schemeClr val="tx1"/>
                          </a:solidFill>
                          <a:effectLst/>
                        </a:rPr>
                        <a:t>4</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2.00</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1.99</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39.97</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40.00</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0.08</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6326713"/>
                  </a:ext>
                </a:extLst>
              </a:tr>
              <a:tr h="0">
                <a:tc>
                  <a:txBody>
                    <a:bodyPr/>
                    <a:lstStyle/>
                    <a:p>
                      <a:pPr marL="90170" algn="ctr">
                        <a:spcAft>
                          <a:spcPts val="0"/>
                        </a:spcAft>
                      </a:pPr>
                      <a:r>
                        <a:rPr lang="en-GB" sz="1200">
                          <a:solidFill>
                            <a:schemeClr val="tx1"/>
                          </a:solidFill>
                          <a:effectLst/>
                        </a:rPr>
                        <a:t>Nb-5%SiC</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dirty="0">
                          <a:solidFill>
                            <a:schemeClr val="tx1"/>
                          </a:solidFill>
                          <a:effectLst/>
                        </a:rPr>
                        <a:t>2.00</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dirty="0">
                          <a:solidFill>
                            <a:schemeClr val="tx1"/>
                          </a:solidFill>
                          <a:effectLst/>
                        </a:rPr>
                        <a:t>2.00</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dirty="0">
                          <a:solidFill>
                            <a:schemeClr val="tx1"/>
                          </a:solidFill>
                          <a:effectLst/>
                        </a:rPr>
                        <a:t>40.05</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dirty="0">
                          <a:solidFill>
                            <a:schemeClr val="tx1"/>
                          </a:solidFill>
                          <a:effectLst/>
                        </a:rPr>
                        <a:t>40.08</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dirty="0">
                          <a:solidFill>
                            <a:schemeClr val="tx1"/>
                          </a:solidFill>
                          <a:effectLst/>
                        </a:rPr>
                        <a:t>0.07</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0291084"/>
                  </a:ext>
                </a:extLst>
              </a:tr>
              <a:tr h="0">
                <a:tc>
                  <a:txBody>
                    <a:bodyPr/>
                    <a:lstStyle/>
                    <a:p>
                      <a:pPr marL="90170" algn="ctr">
                        <a:spcAft>
                          <a:spcPts val="0"/>
                        </a:spcAft>
                      </a:pPr>
                      <a:r>
                        <a:rPr lang="en-GB" sz="1200">
                          <a:solidFill>
                            <a:schemeClr val="tx1"/>
                          </a:solidFill>
                          <a:effectLst/>
                        </a:rPr>
                        <a:t>Wrought C-103</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2.04</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2.04</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40.07</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a:solidFill>
                            <a:schemeClr val="tx1"/>
                          </a:solidFill>
                          <a:effectLst/>
                        </a:rPr>
                        <a:t>40.11</a:t>
                      </a:r>
                      <a:endParaRPr lang="en-GB" sz="12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200" dirty="0">
                          <a:solidFill>
                            <a:schemeClr val="tx1"/>
                          </a:solidFill>
                          <a:effectLst/>
                        </a:rPr>
                        <a:t>0.10</a:t>
                      </a:r>
                      <a:endParaRPr lang="en-GB" sz="12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5000717"/>
                  </a:ext>
                </a:extLst>
              </a:tr>
            </a:tbl>
          </a:graphicData>
        </a:graphic>
      </p:graphicFrame>
      <p:sp>
        <p:nvSpPr>
          <p:cNvPr id="6" name="TextBox 5"/>
          <p:cNvSpPr txBox="1"/>
          <p:nvPr/>
        </p:nvSpPr>
        <p:spPr>
          <a:xfrm>
            <a:off x="312391" y="960137"/>
            <a:ext cx="3102880" cy="2308324"/>
          </a:xfrm>
          <a:prstGeom prst="rect">
            <a:avLst/>
          </a:prstGeom>
          <a:noFill/>
        </p:spPr>
        <p:txBody>
          <a:bodyPr wrap="square" rtlCol="0">
            <a:spAutoFit/>
          </a:bodyPr>
          <a:lstStyle/>
          <a:p>
            <a:r>
              <a:rPr lang="en-GB" dirty="0" smtClean="0">
                <a:latin typeface="+mj-lt"/>
              </a:rPr>
              <a:t>Creep test were performed as per </a:t>
            </a:r>
            <a:r>
              <a:rPr lang="en-GB" dirty="0" err="1" smtClean="0">
                <a:latin typeface="+mj-lt"/>
              </a:rPr>
              <a:t>Nammo</a:t>
            </a:r>
            <a:r>
              <a:rPr lang="en-GB" dirty="0" smtClean="0">
                <a:latin typeface="+mj-lt"/>
              </a:rPr>
              <a:t> test procedure using vacuum furnace.</a:t>
            </a:r>
          </a:p>
          <a:p>
            <a:r>
              <a:rPr lang="en-GB" dirty="0" smtClean="0">
                <a:latin typeface="+mj-lt"/>
              </a:rPr>
              <a:t>Nb-5%SiC showed the lowest levels of plastic strain creep properties if compared to wrought C-103 and Nb-5%Si</a:t>
            </a:r>
            <a:r>
              <a:rPr lang="en-GB" baseline="-25000" dirty="0" smtClean="0">
                <a:latin typeface="+mj-lt"/>
              </a:rPr>
              <a:t>3</a:t>
            </a:r>
            <a:r>
              <a:rPr lang="en-GB" dirty="0" smtClean="0">
                <a:latin typeface="+mj-lt"/>
              </a:rPr>
              <a:t>N</a:t>
            </a:r>
            <a:r>
              <a:rPr lang="en-GB" baseline="-25000" dirty="0" smtClean="0">
                <a:latin typeface="+mj-lt"/>
              </a:rPr>
              <a:t>4.</a:t>
            </a:r>
            <a:endParaRPr lang="en-GB" dirty="0" smtClean="0">
              <a:latin typeface="+mj-lt"/>
            </a:endParaRPr>
          </a:p>
        </p:txBody>
      </p:sp>
      <p:sp>
        <p:nvSpPr>
          <p:cNvPr id="7" name="TextBox 6"/>
          <p:cNvSpPr txBox="1"/>
          <p:nvPr/>
        </p:nvSpPr>
        <p:spPr>
          <a:xfrm>
            <a:off x="3415271" y="2371885"/>
            <a:ext cx="3102880" cy="954107"/>
          </a:xfrm>
          <a:prstGeom prst="rect">
            <a:avLst/>
          </a:prstGeom>
          <a:noFill/>
        </p:spPr>
        <p:txBody>
          <a:bodyPr wrap="square" rtlCol="0">
            <a:spAutoFit/>
          </a:bodyPr>
          <a:lstStyle/>
          <a:p>
            <a:r>
              <a:rPr lang="en-GB" sz="1400" b="1" dirty="0" smtClean="0">
                <a:solidFill>
                  <a:srgbClr val="FF0000"/>
                </a:solidFill>
                <a:latin typeface="+mj-lt"/>
              </a:rPr>
              <a:t>Test conditions:</a:t>
            </a:r>
          </a:p>
          <a:p>
            <a:r>
              <a:rPr lang="en-GB" sz="1400" dirty="0">
                <a:solidFill>
                  <a:srgbClr val="FF0000"/>
                </a:solidFill>
                <a:latin typeface="+mj-lt"/>
              </a:rPr>
              <a:t>T=1200°C </a:t>
            </a:r>
            <a:endParaRPr lang="en-GB" sz="1400" dirty="0" smtClean="0">
              <a:solidFill>
                <a:srgbClr val="FF0000"/>
              </a:solidFill>
              <a:latin typeface="+mj-lt"/>
            </a:endParaRPr>
          </a:p>
          <a:p>
            <a:r>
              <a:rPr lang="en-GB" sz="1400" dirty="0" smtClean="0">
                <a:solidFill>
                  <a:srgbClr val="FF0000"/>
                </a:solidFill>
                <a:latin typeface="+mj-lt"/>
              </a:rPr>
              <a:t>Holding time=10h</a:t>
            </a:r>
          </a:p>
          <a:p>
            <a:r>
              <a:rPr lang="en-GB" sz="1400" dirty="0" smtClean="0">
                <a:solidFill>
                  <a:srgbClr val="FF0000"/>
                </a:solidFill>
                <a:latin typeface="+mj-lt"/>
              </a:rPr>
              <a:t>Load= 11.9MPa</a:t>
            </a:r>
          </a:p>
        </p:txBody>
      </p:sp>
    </p:spTree>
    <p:extLst>
      <p:ext uri="{BB962C8B-B14F-4D97-AF65-F5344CB8AC3E}">
        <p14:creationId xmlns:p14="http://schemas.microsoft.com/office/powerpoint/2010/main" val="1803574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Thruster’s Combustion Chamber Demonstrators</a:t>
            </a:r>
            <a:endParaRPr lang="en-GB" dirty="0"/>
          </a:p>
        </p:txBody>
      </p:sp>
      <p:grpSp>
        <p:nvGrpSpPr>
          <p:cNvPr id="6" name="Group 5"/>
          <p:cNvGrpSpPr/>
          <p:nvPr/>
        </p:nvGrpSpPr>
        <p:grpSpPr>
          <a:xfrm>
            <a:off x="528200" y="3003798"/>
            <a:ext cx="2837412" cy="1566452"/>
            <a:chOff x="4785995" y="2614121"/>
            <a:chExt cx="2492857" cy="1376235"/>
          </a:xfrm>
        </p:grpSpPr>
        <p:pic>
          <p:nvPicPr>
            <p:cNvPr id="7" name="Picture 6"/>
            <p:cNvPicPr>
              <a:picLocks noChangeAspect="1"/>
            </p:cNvPicPr>
            <p:nvPr/>
          </p:nvPicPr>
          <p:blipFill rotWithShape="1">
            <a:blip r:embed="rId3"/>
            <a:srcRect l="11993" t="13851" r="5659" b="26014"/>
            <a:stretch/>
          </p:blipFill>
          <p:spPr>
            <a:xfrm>
              <a:off x="4785995" y="2614121"/>
              <a:ext cx="2451678" cy="1342765"/>
            </a:xfrm>
            <a:prstGeom prst="rect">
              <a:avLst/>
            </a:prstGeom>
          </p:spPr>
        </p:pic>
        <p:cxnSp>
          <p:nvCxnSpPr>
            <p:cNvPr id="8" name="Straight Connector 7"/>
            <p:cNvCxnSpPr/>
            <p:nvPr/>
          </p:nvCxnSpPr>
          <p:spPr>
            <a:xfrm>
              <a:off x="6781800" y="3917950"/>
              <a:ext cx="3778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713702" y="3728746"/>
              <a:ext cx="565150" cy="261610"/>
            </a:xfrm>
            <a:prstGeom prst="rect">
              <a:avLst/>
            </a:prstGeom>
            <a:noFill/>
          </p:spPr>
          <p:txBody>
            <a:bodyPr wrap="square" rtlCol="0">
              <a:spAutoFit/>
            </a:bodyPr>
            <a:lstStyle/>
            <a:p>
              <a:r>
                <a:rPr lang="en-GB" sz="1100" b="1" dirty="0" smtClean="0"/>
                <a:t>10mm</a:t>
              </a:r>
              <a:endParaRPr lang="en-GB" sz="1100" b="1" dirty="0"/>
            </a:p>
          </p:txBody>
        </p:sp>
      </p:grpSp>
      <p:sp>
        <p:nvSpPr>
          <p:cNvPr id="3" name="TextBox 2"/>
          <p:cNvSpPr txBox="1"/>
          <p:nvPr/>
        </p:nvSpPr>
        <p:spPr>
          <a:xfrm>
            <a:off x="480358" y="1184340"/>
            <a:ext cx="3024336" cy="369332"/>
          </a:xfrm>
          <a:prstGeom prst="rect">
            <a:avLst/>
          </a:prstGeom>
          <a:noFill/>
        </p:spPr>
        <p:txBody>
          <a:bodyPr wrap="square" rtlCol="0">
            <a:spAutoFit/>
          </a:bodyPr>
          <a:lstStyle/>
          <a:p>
            <a:pPr algn="ctr"/>
            <a:r>
              <a:rPr lang="en-GB" dirty="0" smtClean="0">
                <a:latin typeface="+mj-lt"/>
              </a:rPr>
              <a:t>Pure Nb combustion chamber</a:t>
            </a:r>
            <a:endParaRPr lang="en-GB" dirty="0">
              <a:latin typeface="+mj-lt"/>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8742" r="32705"/>
          <a:stretch/>
        </p:blipFill>
        <p:spPr>
          <a:xfrm rot="5400000">
            <a:off x="1201685" y="856509"/>
            <a:ext cx="1416147" cy="2789797"/>
          </a:xfrm>
          <a:prstGeom prst="rect">
            <a:avLst/>
          </a:prstGeom>
        </p:spPr>
      </p:pic>
      <p:sp>
        <p:nvSpPr>
          <p:cNvPr id="13" name="TextBox 12"/>
          <p:cNvSpPr txBox="1"/>
          <p:nvPr/>
        </p:nvSpPr>
        <p:spPr>
          <a:xfrm>
            <a:off x="3573016" y="1184340"/>
            <a:ext cx="3284984" cy="369332"/>
          </a:xfrm>
          <a:prstGeom prst="rect">
            <a:avLst/>
          </a:prstGeom>
          <a:noFill/>
        </p:spPr>
        <p:txBody>
          <a:bodyPr wrap="square" rtlCol="0">
            <a:spAutoFit/>
          </a:bodyPr>
          <a:lstStyle/>
          <a:p>
            <a:pPr algn="ctr"/>
            <a:r>
              <a:rPr lang="en-GB" dirty="0" smtClean="0">
                <a:latin typeface="+mj-lt"/>
              </a:rPr>
              <a:t>Nb-5v.%SiC combustion chamber</a:t>
            </a:r>
            <a:endParaRPr lang="en-GB" dirty="0">
              <a:latin typeface="+mj-lt"/>
            </a:endParaRPr>
          </a:p>
        </p:txBody>
      </p:sp>
      <p:pic>
        <p:nvPicPr>
          <p:cNvPr id="4" name="Picture 3"/>
          <p:cNvPicPr>
            <a:picLocks noChangeAspect="1"/>
          </p:cNvPicPr>
          <p:nvPr/>
        </p:nvPicPr>
        <p:blipFill>
          <a:blip r:embed="rId5"/>
          <a:stretch>
            <a:fillRect/>
          </a:stretch>
        </p:blipFill>
        <p:spPr>
          <a:xfrm>
            <a:off x="4437112" y="1553672"/>
            <a:ext cx="1728192" cy="3088016"/>
          </a:xfrm>
          <a:prstGeom prst="rect">
            <a:avLst/>
          </a:prstGeom>
        </p:spPr>
      </p:pic>
    </p:spTree>
    <p:extLst>
      <p:ext uri="{BB962C8B-B14F-4D97-AF65-F5344CB8AC3E}">
        <p14:creationId xmlns:p14="http://schemas.microsoft.com/office/powerpoint/2010/main" val="2574232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101763" y="486711"/>
            <a:ext cx="4081909" cy="4161600"/>
          </a:xfrm>
        </p:spPr>
      </p:pic>
      <p:sp>
        <p:nvSpPr>
          <p:cNvPr id="4" name="Title 3"/>
          <p:cNvSpPr>
            <a:spLocks noGrp="1"/>
          </p:cNvSpPr>
          <p:nvPr>
            <p:ph type="ctrTitle"/>
          </p:nvPr>
        </p:nvSpPr>
        <p:spPr>
          <a:xfrm>
            <a:off x="4077072" y="3429111"/>
            <a:ext cx="2247528" cy="776287"/>
          </a:xfrm>
        </p:spPr>
        <p:txBody>
          <a:bodyPr/>
          <a:lstStyle/>
          <a:p>
            <a:r>
              <a:rPr lang="en-GB" dirty="0" smtClean="0"/>
              <a:t>Mechanical Seals</a:t>
            </a:r>
            <a:endParaRPr lang="en-GB" dirty="0"/>
          </a:p>
        </p:txBody>
      </p:sp>
    </p:spTree>
    <p:extLst>
      <p:ext uri="{BB962C8B-B14F-4D97-AF65-F5344CB8AC3E}">
        <p14:creationId xmlns:p14="http://schemas.microsoft.com/office/powerpoint/2010/main" val="23459482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1"/>
          </p:nvPr>
        </p:nvSpPr>
        <p:spPr>
          <a:xfrm>
            <a:off x="285751" y="897564"/>
            <a:ext cx="6276272" cy="3618477"/>
          </a:xfrm>
        </p:spPr>
        <p:txBody>
          <a:bodyPr>
            <a:normAutofit/>
          </a:bodyPr>
          <a:lstStyle/>
          <a:p>
            <a:r>
              <a:rPr lang="en-GB" sz="1800" dirty="0" smtClean="0">
                <a:solidFill>
                  <a:schemeClr val="tx1"/>
                </a:solidFill>
                <a:latin typeface="Calibri Light" panose="020F0302020204030204" pitchFamily="34" charset="0"/>
              </a:rPr>
              <a:t>Current state-of-the-art</a:t>
            </a:r>
          </a:p>
          <a:p>
            <a:pPr lvl="1"/>
            <a:r>
              <a:rPr lang="en-GB" dirty="0" smtClean="0">
                <a:solidFill>
                  <a:schemeClr val="tx1"/>
                </a:solidFill>
                <a:latin typeface="Calibri Light" panose="020F0302020204030204" pitchFamily="34" charset="0"/>
              </a:rPr>
              <a:t>Ti alloy, SS, Ni alloy, Al</a:t>
            </a:r>
            <a:r>
              <a:rPr lang="en-GB" baseline="-25000" dirty="0" smtClean="0">
                <a:solidFill>
                  <a:schemeClr val="tx1"/>
                </a:solidFill>
                <a:latin typeface="Calibri Light" panose="020F0302020204030204" pitchFamily="34" charset="0"/>
              </a:rPr>
              <a:t>2</a:t>
            </a:r>
            <a:r>
              <a:rPr lang="en-GB" dirty="0" smtClean="0">
                <a:solidFill>
                  <a:schemeClr val="tx1"/>
                </a:solidFill>
                <a:latin typeface="Calibri Light" panose="020F0302020204030204" pitchFamily="34" charset="0"/>
              </a:rPr>
              <a:t>O</a:t>
            </a:r>
            <a:r>
              <a:rPr lang="en-GB" baseline="-25000" dirty="0" smtClean="0">
                <a:solidFill>
                  <a:schemeClr val="tx1"/>
                </a:solidFill>
                <a:latin typeface="Calibri Light" panose="020F0302020204030204" pitchFamily="34" charset="0"/>
              </a:rPr>
              <a:t>3</a:t>
            </a:r>
            <a:r>
              <a:rPr lang="en-GB" dirty="0" smtClean="0">
                <a:solidFill>
                  <a:schemeClr val="tx1"/>
                </a:solidFill>
                <a:latin typeface="Calibri Light" panose="020F0302020204030204" pitchFamily="34" charset="0"/>
              </a:rPr>
              <a:t>, SiC, Si</a:t>
            </a:r>
            <a:r>
              <a:rPr lang="en-GB" baseline="-25000" dirty="0" smtClean="0">
                <a:solidFill>
                  <a:schemeClr val="tx1"/>
                </a:solidFill>
                <a:latin typeface="Calibri Light" panose="020F0302020204030204" pitchFamily="34" charset="0"/>
              </a:rPr>
              <a:t>3</a:t>
            </a:r>
            <a:r>
              <a:rPr lang="en-GB" dirty="0" smtClean="0">
                <a:solidFill>
                  <a:schemeClr val="tx1"/>
                </a:solidFill>
                <a:latin typeface="Calibri Light" panose="020F0302020204030204" pitchFamily="34" charset="0"/>
              </a:rPr>
              <a:t>N</a:t>
            </a:r>
            <a:r>
              <a:rPr lang="en-GB" baseline="-25000" dirty="0" smtClean="0">
                <a:solidFill>
                  <a:schemeClr val="tx1"/>
                </a:solidFill>
                <a:latin typeface="Calibri Light" panose="020F0302020204030204" pitchFamily="34" charset="0"/>
              </a:rPr>
              <a:t>4</a:t>
            </a:r>
            <a:r>
              <a:rPr lang="en-GB" dirty="0">
                <a:solidFill>
                  <a:schemeClr val="tx1"/>
                </a:solidFill>
                <a:latin typeface="Calibri Light" panose="020F0302020204030204" pitchFamily="34" charset="0"/>
              </a:rPr>
              <a:t>, </a:t>
            </a:r>
            <a:r>
              <a:rPr lang="en-GB" dirty="0" smtClean="0">
                <a:solidFill>
                  <a:schemeClr val="tx1"/>
                </a:solidFill>
                <a:latin typeface="Calibri Light" panose="020F0302020204030204" pitchFamily="34" charset="0"/>
              </a:rPr>
              <a:t>WC </a:t>
            </a:r>
            <a:r>
              <a:rPr lang="en-GB" dirty="0">
                <a:solidFill>
                  <a:schemeClr val="tx1"/>
                </a:solidFill>
                <a:latin typeface="Calibri Light" panose="020F0302020204030204" pitchFamily="34" charset="0"/>
              </a:rPr>
              <a:t>depending </a:t>
            </a:r>
            <a:r>
              <a:rPr lang="en-GB" dirty="0" smtClean="0">
                <a:solidFill>
                  <a:schemeClr val="tx1"/>
                </a:solidFill>
                <a:latin typeface="Calibri Light" panose="020F0302020204030204" pitchFamily="34" charset="0"/>
              </a:rPr>
              <a:t>on specific application</a:t>
            </a:r>
          </a:p>
          <a:p>
            <a:pPr marL="0" indent="0">
              <a:spcBef>
                <a:spcPts val="1200"/>
              </a:spcBef>
              <a:spcAft>
                <a:spcPts val="1200"/>
              </a:spcAft>
              <a:buNone/>
            </a:pPr>
            <a:r>
              <a:rPr lang="en-GB" sz="1800" u="sng" dirty="0" smtClean="0">
                <a:solidFill>
                  <a:schemeClr val="tx1"/>
                </a:solidFill>
                <a:latin typeface="Calibri Light" panose="020F0302020204030204" pitchFamily="34" charset="0"/>
              </a:rPr>
              <a:t>Target performance requirements:</a:t>
            </a:r>
          </a:p>
          <a:p>
            <a:r>
              <a:rPr lang="en-GB" sz="1800" dirty="0">
                <a:solidFill>
                  <a:schemeClr val="tx1"/>
                </a:solidFill>
                <a:latin typeface="Calibri Light" panose="020F0302020204030204" pitchFamily="34" charset="0"/>
              </a:rPr>
              <a:t>Max service temperature 650°C </a:t>
            </a:r>
          </a:p>
          <a:p>
            <a:r>
              <a:rPr lang="en-GB" sz="1800" dirty="0" smtClean="0">
                <a:solidFill>
                  <a:schemeClr val="tx1"/>
                </a:solidFill>
                <a:latin typeface="Calibri Light" panose="020F0302020204030204" pitchFamily="34" charset="0"/>
              </a:rPr>
              <a:t>Hardness </a:t>
            </a:r>
            <a:r>
              <a:rPr lang="en-GB" sz="1800" dirty="0">
                <a:solidFill>
                  <a:schemeClr val="tx1"/>
                </a:solidFill>
                <a:latin typeface="Calibri Light" panose="020F0302020204030204" pitchFamily="34" charset="0"/>
              </a:rPr>
              <a:t>≥700HV </a:t>
            </a:r>
          </a:p>
          <a:p>
            <a:r>
              <a:rPr lang="en-GB" sz="1800" dirty="0" smtClean="0">
                <a:solidFill>
                  <a:schemeClr val="tx1"/>
                </a:solidFill>
                <a:latin typeface="Calibri Light" panose="020F0302020204030204" pitchFamily="34" charset="0"/>
              </a:rPr>
              <a:t>1000 </a:t>
            </a:r>
            <a:r>
              <a:rPr lang="en-GB" sz="1800" dirty="0">
                <a:solidFill>
                  <a:schemeClr val="tx1"/>
                </a:solidFill>
                <a:latin typeface="Calibri Light" panose="020F0302020204030204" pitchFamily="34" charset="0"/>
              </a:rPr>
              <a:t>Cycles in engine operation mode</a:t>
            </a:r>
          </a:p>
          <a:p>
            <a:r>
              <a:rPr lang="en-GB" sz="1800" dirty="0">
                <a:solidFill>
                  <a:schemeClr val="tx1"/>
                </a:solidFill>
                <a:latin typeface="Calibri Light" panose="020F0302020204030204" pitchFamily="34" charset="0"/>
              </a:rPr>
              <a:t>CTE similar to </a:t>
            </a:r>
            <a:r>
              <a:rPr lang="en-GB" sz="1800" dirty="0" smtClean="0">
                <a:solidFill>
                  <a:schemeClr val="tx1"/>
                </a:solidFill>
                <a:latin typeface="Calibri Light" panose="020F0302020204030204" pitchFamily="34" charset="0"/>
              </a:rPr>
              <a:t>Inconel (IN) </a:t>
            </a:r>
            <a:r>
              <a:rPr lang="en-GB" sz="1800" dirty="0">
                <a:solidFill>
                  <a:schemeClr val="tx1"/>
                </a:solidFill>
                <a:latin typeface="Calibri Light" panose="020F0302020204030204" pitchFamily="34" charset="0"/>
              </a:rPr>
              <a:t>or </a:t>
            </a:r>
            <a:r>
              <a:rPr lang="en-GB" sz="1800" dirty="0" smtClean="0">
                <a:solidFill>
                  <a:schemeClr val="tx1"/>
                </a:solidFill>
                <a:latin typeface="Calibri Light" panose="020F0302020204030204" pitchFamily="34" charset="0"/>
              </a:rPr>
              <a:t>Ti</a:t>
            </a:r>
          </a:p>
          <a:p>
            <a:r>
              <a:rPr lang="en-GB" sz="1800" dirty="0" smtClean="0">
                <a:solidFill>
                  <a:schemeClr val="tx1"/>
                </a:solidFill>
                <a:latin typeface="Calibri Light" panose="020F0302020204030204" pitchFamily="34" charset="0"/>
              </a:rPr>
              <a:t>Excellent edge retention properties</a:t>
            </a:r>
            <a:endParaRPr lang="en-GB" sz="1800" dirty="0">
              <a:solidFill>
                <a:schemeClr val="tx1"/>
              </a:solidFill>
              <a:latin typeface="Calibri Light" panose="020F0302020204030204" pitchFamily="34" charset="0"/>
            </a:endParaRPr>
          </a:p>
        </p:txBody>
      </p:sp>
      <p:sp>
        <p:nvSpPr>
          <p:cNvPr id="7" name="Title 3"/>
          <p:cNvSpPr>
            <a:spLocks noGrp="1"/>
          </p:cNvSpPr>
          <p:nvPr>
            <p:ph type="title"/>
          </p:nvPr>
        </p:nvSpPr>
        <p:spPr>
          <a:xfrm>
            <a:off x="285751" y="341315"/>
            <a:ext cx="6276272" cy="495383"/>
          </a:xfrm>
        </p:spPr>
        <p:txBody>
          <a:bodyPr>
            <a:normAutofit/>
          </a:bodyPr>
          <a:lstStyle/>
          <a:p>
            <a:r>
              <a:rPr lang="en-GB" dirty="0" smtClean="0"/>
              <a:t>Mechanical Gas Seals</a:t>
            </a:r>
            <a:endParaRPr lang="en-GB" dirty="0"/>
          </a:p>
        </p:txBody>
      </p:sp>
    </p:spTree>
    <p:extLst>
      <p:ext uri="{BB962C8B-B14F-4D97-AF65-F5344CB8AC3E}">
        <p14:creationId xmlns:p14="http://schemas.microsoft.com/office/powerpoint/2010/main" val="4232626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Mechanical Gas Seals</a:t>
            </a:r>
            <a:endParaRPr lang="en-GB" dirty="0"/>
          </a:p>
        </p:txBody>
      </p:sp>
      <p:sp>
        <p:nvSpPr>
          <p:cNvPr id="5" name="TextBox 4"/>
          <p:cNvSpPr txBox="1"/>
          <p:nvPr/>
        </p:nvSpPr>
        <p:spPr>
          <a:xfrm>
            <a:off x="1515675" y="827847"/>
            <a:ext cx="3816424" cy="923330"/>
          </a:xfrm>
          <a:prstGeom prst="rect">
            <a:avLst/>
          </a:prstGeom>
          <a:noFill/>
        </p:spPr>
        <p:txBody>
          <a:bodyPr wrap="square" rtlCol="0">
            <a:spAutoFit/>
          </a:bodyPr>
          <a:lstStyle/>
          <a:p>
            <a:pPr algn="ctr"/>
            <a:r>
              <a:rPr lang="en-GB" b="1" dirty="0" smtClean="0">
                <a:solidFill>
                  <a:srgbClr val="00B050"/>
                </a:solidFill>
                <a:latin typeface="Calibri Light" panose="020F0302020204030204" pitchFamily="34" charset="0"/>
                <a:cs typeface="Calibri Light" panose="020F0302020204030204" pitchFamily="34" charset="0"/>
              </a:rPr>
              <a:t>Selected Materials</a:t>
            </a:r>
          </a:p>
          <a:p>
            <a:pPr algn="ctr"/>
            <a:r>
              <a:rPr lang="en-GB" b="1" dirty="0" smtClean="0">
                <a:latin typeface="Calibri Light" panose="020F0302020204030204" pitchFamily="34" charset="0"/>
                <a:cs typeface="Calibri Light" panose="020F0302020204030204" pitchFamily="34" charset="0"/>
              </a:rPr>
              <a:t>IN625-MMCs</a:t>
            </a:r>
          </a:p>
          <a:p>
            <a:pPr algn="ctr"/>
            <a:endParaRPr lang="en-GB" b="1" dirty="0">
              <a:solidFill>
                <a:srgbClr val="00B050"/>
              </a:solidFill>
              <a:latin typeface="Calibri Light" panose="020F0302020204030204" pitchFamily="34" charset="0"/>
              <a:cs typeface="Calibri Light" panose="020F0302020204030204" pitchFamily="34" charset="0"/>
            </a:endParaRPr>
          </a:p>
        </p:txBody>
      </p:sp>
      <p:sp>
        <p:nvSpPr>
          <p:cNvPr id="6" name="TextBox 5"/>
          <p:cNvSpPr txBox="1"/>
          <p:nvPr/>
        </p:nvSpPr>
        <p:spPr>
          <a:xfrm>
            <a:off x="1299651" y="1407214"/>
            <a:ext cx="4248472" cy="923330"/>
          </a:xfrm>
          <a:prstGeom prst="rect">
            <a:avLst/>
          </a:prstGeom>
          <a:noFill/>
        </p:spPr>
        <p:txBody>
          <a:bodyPr wrap="square" rtlCol="0">
            <a:spAutoFit/>
          </a:bodyPr>
          <a:lstStyle/>
          <a:p>
            <a:pPr algn="ctr"/>
            <a:r>
              <a:rPr lang="en-GB" b="1" dirty="0">
                <a:solidFill>
                  <a:srgbClr val="00B050"/>
                </a:solidFill>
                <a:latin typeface="Calibri Light" panose="020F0302020204030204" pitchFamily="34" charset="0"/>
                <a:cs typeface="Calibri Light" panose="020F0302020204030204" pitchFamily="34" charset="0"/>
              </a:rPr>
              <a:t>Selected reinforcements for </a:t>
            </a:r>
            <a:r>
              <a:rPr lang="en-GB" b="1" dirty="0" err="1">
                <a:solidFill>
                  <a:srgbClr val="00B050"/>
                </a:solidFill>
                <a:latin typeface="Calibri Light" panose="020F0302020204030204" pitchFamily="34" charset="0"/>
                <a:cs typeface="Calibri Light" panose="020F0302020204030204" pitchFamily="34" charset="0"/>
              </a:rPr>
              <a:t>Nb</a:t>
            </a:r>
            <a:r>
              <a:rPr lang="en-GB" b="1" dirty="0">
                <a:solidFill>
                  <a:srgbClr val="00B050"/>
                </a:solidFill>
                <a:latin typeface="Calibri Light" panose="020F0302020204030204" pitchFamily="34" charset="0"/>
                <a:cs typeface="Calibri Light" panose="020F0302020204030204" pitchFamily="34" charset="0"/>
              </a:rPr>
              <a:t>-MMCs</a:t>
            </a:r>
          </a:p>
          <a:p>
            <a:pPr algn="ctr"/>
            <a:r>
              <a:rPr lang="en-GB" b="1" dirty="0" err="1" smtClean="0">
                <a:latin typeface="Calibri Light" panose="020F0302020204030204" pitchFamily="34" charset="0"/>
                <a:cs typeface="Calibri Light" panose="020F0302020204030204" pitchFamily="34" charset="0"/>
              </a:rPr>
              <a:t>SiC</a:t>
            </a:r>
            <a:r>
              <a:rPr lang="en-GB" b="1" dirty="0" smtClean="0">
                <a:latin typeface="Calibri Light" panose="020F0302020204030204" pitchFamily="34" charset="0"/>
                <a:cs typeface="Calibri Light" panose="020F0302020204030204" pitchFamily="34" charset="0"/>
              </a:rPr>
              <a:t> and TiB</a:t>
            </a:r>
            <a:r>
              <a:rPr lang="en-GB" b="1" baseline="-25000" dirty="0" smtClean="0">
                <a:latin typeface="Calibri Light" panose="020F0302020204030204" pitchFamily="34" charset="0"/>
                <a:cs typeface="Calibri Light" panose="020F0302020204030204" pitchFamily="34" charset="0"/>
              </a:rPr>
              <a:t>2</a:t>
            </a:r>
            <a:endParaRPr lang="en-GB" b="1" dirty="0" smtClean="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8" name="Subtitle 1"/>
          <p:cNvSpPr>
            <a:spLocks noGrp="1"/>
          </p:cNvSpPr>
          <p:nvPr>
            <p:ph idx="1"/>
          </p:nvPr>
        </p:nvSpPr>
        <p:spPr>
          <a:xfrm>
            <a:off x="506888" y="2352590"/>
            <a:ext cx="6276272" cy="3384375"/>
          </a:xfrm>
        </p:spPr>
        <p:txBody>
          <a:bodyPr>
            <a:noAutofit/>
          </a:bodyPr>
          <a:lstStyle/>
          <a:p>
            <a:pPr algn="just">
              <a:spcBef>
                <a:spcPts val="1000"/>
              </a:spcBef>
              <a:spcAft>
                <a:spcPts val="1000"/>
              </a:spcAft>
            </a:pPr>
            <a:r>
              <a:rPr lang="en-GB" sz="1600" dirty="0" smtClean="0">
                <a:solidFill>
                  <a:schemeClr val="tx1"/>
                </a:solidFill>
                <a:latin typeface="Calibri Light" panose="020F0302020204030204" pitchFamily="34" charset="0"/>
              </a:rPr>
              <a:t>IN625 has a good level of ductility, excellent corrosion properties and </a:t>
            </a:r>
            <a:r>
              <a:rPr lang="en-GB" sz="1600" dirty="0" smtClean="0">
                <a:solidFill>
                  <a:schemeClr val="tx1"/>
                </a:solidFill>
                <a:latin typeface="Calibri Light" panose="020F0302020204030204" pitchFamily="34" charset="0"/>
                <a:cs typeface="Calibri Light" panose="020F0302020204030204" pitchFamily="34" charset="0"/>
              </a:rPr>
              <a:t>mechanical properties up to 650°C.</a:t>
            </a:r>
          </a:p>
          <a:p>
            <a:pPr algn="just">
              <a:spcBef>
                <a:spcPts val="1000"/>
              </a:spcBef>
              <a:spcAft>
                <a:spcPts val="1000"/>
              </a:spcAft>
            </a:pPr>
            <a:r>
              <a:rPr lang="en-GB" sz="1600" dirty="0" smtClean="0">
                <a:solidFill>
                  <a:schemeClr val="tx1"/>
                </a:solidFill>
                <a:latin typeface="Calibri Light" panose="020F0302020204030204" pitchFamily="34" charset="0"/>
              </a:rPr>
              <a:t>The addition of </a:t>
            </a:r>
            <a:r>
              <a:rPr lang="en-GB" sz="1600" dirty="0" err="1" smtClean="0">
                <a:solidFill>
                  <a:schemeClr val="tx1"/>
                </a:solidFill>
                <a:latin typeface="Calibri Light" panose="020F0302020204030204" pitchFamily="34" charset="0"/>
              </a:rPr>
              <a:t>SiC</a:t>
            </a:r>
            <a:r>
              <a:rPr lang="en-GB" sz="1600" dirty="0" smtClean="0">
                <a:solidFill>
                  <a:schemeClr val="tx1"/>
                </a:solidFill>
                <a:latin typeface="Calibri Light" panose="020F0302020204030204" pitchFamily="34" charset="0"/>
              </a:rPr>
              <a:t> and TiB</a:t>
            </a:r>
            <a:r>
              <a:rPr lang="en-GB" sz="1600" baseline="-25000" dirty="0" smtClean="0">
                <a:solidFill>
                  <a:schemeClr val="tx1"/>
                </a:solidFill>
                <a:latin typeface="Calibri Light" panose="020F0302020204030204" pitchFamily="34" charset="0"/>
              </a:rPr>
              <a:t>2</a:t>
            </a:r>
            <a:r>
              <a:rPr lang="en-GB" sz="1600" dirty="0" smtClean="0">
                <a:solidFill>
                  <a:schemeClr val="tx1"/>
                </a:solidFill>
                <a:latin typeface="Calibri Light" panose="020F0302020204030204" pitchFamily="34" charset="0"/>
              </a:rPr>
              <a:t> improves hardness and wear resistance of the alloy.</a:t>
            </a:r>
          </a:p>
        </p:txBody>
      </p:sp>
      <p:sp>
        <p:nvSpPr>
          <p:cNvPr id="9" name="TextBox 8"/>
          <p:cNvSpPr txBox="1"/>
          <p:nvPr/>
        </p:nvSpPr>
        <p:spPr>
          <a:xfrm>
            <a:off x="506888" y="1998527"/>
            <a:ext cx="1440160" cy="646331"/>
          </a:xfrm>
          <a:prstGeom prst="rect">
            <a:avLst/>
          </a:prstGeom>
          <a:noFill/>
        </p:spPr>
        <p:txBody>
          <a:bodyPr wrap="square" rtlCol="0">
            <a:spAutoFit/>
          </a:bodyPr>
          <a:lstStyle/>
          <a:p>
            <a:r>
              <a:rPr lang="en-GB" b="1" dirty="0" smtClean="0">
                <a:latin typeface="Calibri Light" panose="020F0302020204030204" pitchFamily="34" charset="0"/>
                <a:cs typeface="Calibri Light" panose="020F0302020204030204" pitchFamily="34" charset="0"/>
              </a:rPr>
              <a:t>Advantages</a:t>
            </a:r>
            <a:endParaRPr lang="en-GB" b="1" dirty="0">
              <a:latin typeface="Calibri Light" panose="020F0302020204030204" pitchFamily="34" charset="0"/>
              <a:cs typeface="Calibri Light" panose="020F0302020204030204" pitchFamily="34" charset="0"/>
            </a:endParaRPr>
          </a:p>
          <a:p>
            <a:endParaRPr lang="en-GB" dirty="0"/>
          </a:p>
        </p:txBody>
      </p:sp>
    </p:spTree>
    <p:extLst>
      <p:ext uri="{BB962C8B-B14F-4D97-AF65-F5344CB8AC3E}">
        <p14:creationId xmlns:p14="http://schemas.microsoft.com/office/powerpoint/2010/main" val="2995754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p:txBody>
          <a:bodyPr>
            <a:normAutofit fontScale="92500" lnSpcReduction="20000"/>
          </a:bodyPr>
          <a:lstStyle/>
          <a:p>
            <a:pPr algn="just">
              <a:spcBef>
                <a:spcPts val="1000"/>
              </a:spcBef>
              <a:spcAft>
                <a:spcPts val="1000"/>
              </a:spcAft>
            </a:pPr>
            <a:r>
              <a:rPr lang="en-GB" sz="1800" dirty="0" smtClean="0">
                <a:solidFill>
                  <a:schemeClr val="tx1"/>
                </a:solidFill>
                <a:latin typeface="Calibri Light" panose="020F0302020204030204" pitchFamily="34" charset="0"/>
              </a:rPr>
              <a:t>Develop </a:t>
            </a:r>
            <a:r>
              <a:rPr lang="en-GB" sz="1800" dirty="0">
                <a:solidFill>
                  <a:schemeClr val="tx1"/>
                </a:solidFill>
                <a:latin typeface="Calibri Light" panose="020F0302020204030204" pitchFamily="34" charset="0"/>
              </a:rPr>
              <a:t>novel materials for </a:t>
            </a:r>
            <a:r>
              <a:rPr lang="en-GB" sz="1800" dirty="0" smtClean="0">
                <a:solidFill>
                  <a:schemeClr val="tx1"/>
                </a:solidFill>
                <a:latin typeface="Calibri Light" panose="020F0302020204030204" pitchFamily="34" charset="0"/>
              </a:rPr>
              <a:t>spacecraft systems </a:t>
            </a:r>
            <a:r>
              <a:rPr lang="en-GB" sz="1800" dirty="0">
                <a:solidFill>
                  <a:schemeClr val="tx1"/>
                </a:solidFill>
                <a:latin typeface="Calibri Light" panose="020F0302020204030204" pitchFamily="34" charset="0"/>
              </a:rPr>
              <a:t>with high hardness, high wear </a:t>
            </a:r>
            <a:r>
              <a:rPr lang="en-GB" sz="1800" dirty="0" smtClean="0">
                <a:solidFill>
                  <a:schemeClr val="tx1"/>
                </a:solidFill>
                <a:latin typeface="Calibri Light" panose="020F0302020204030204" pitchFamily="34" charset="0"/>
              </a:rPr>
              <a:t>resistance </a:t>
            </a:r>
            <a:r>
              <a:rPr lang="en-GB" sz="1800" dirty="0">
                <a:solidFill>
                  <a:schemeClr val="tx1"/>
                </a:solidFill>
                <a:latin typeface="Calibri Light" panose="020F0302020204030204" pitchFamily="34" charset="0"/>
              </a:rPr>
              <a:t>and high temperature capability using powder metallurgy (PM) based consolidation </a:t>
            </a:r>
            <a:r>
              <a:rPr lang="en-GB" sz="1800" dirty="0" smtClean="0">
                <a:solidFill>
                  <a:schemeClr val="tx1"/>
                </a:solidFill>
                <a:latin typeface="Calibri Light" panose="020F0302020204030204" pitchFamily="34" charset="0"/>
              </a:rPr>
              <a:t>techniques</a:t>
            </a:r>
            <a:r>
              <a:rPr lang="en-GB" sz="1800" dirty="0">
                <a:solidFill>
                  <a:schemeClr val="tx1"/>
                </a:solidFill>
                <a:latin typeface="Calibri Light" panose="020F0302020204030204" pitchFamily="34" charset="0"/>
              </a:rPr>
              <a:t>.</a:t>
            </a:r>
          </a:p>
          <a:p>
            <a:pPr algn="just">
              <a:spcBef>
                <a:spcPts val="1000"/>
              </a:spcBef>
              <a:spcAft>
                <a:spcPts val="1000"/>
              </a:spcAft>
            </a:pPr>
            <a:r>
              <a:rPr lang="en-GB" sz="1800" dirty="0" smtClean="0">
                <a:solidFill>
                  <a:schemeClr val="tx1"/>
                </a:solidFill>
                <a:latin typeface="Calibri Light" panose="020F0302020204030204" pitchFamily="34" charset="0"/>
              </a:rPr>
              <a:t>Consolidate, evaluate </a:t>
            </a:r>
            <a:r>
              <a:rPr lang="en-GB" sz="1800" dirty="0">
                <a:solidFill>
                  <a:schemeClr val="tx1"/>
                </a:solidFill>
                <a:latin typeface="Calibri Light" panose="020F0302020204030204" pitchFamily="34" charset="0"/>
              </a:rPr>
              <a:t>and </a:t>
            </a:r>
            <a:r>
              <a:rPr lang="en-GB" sz="1800" dirty="0" smtClean="0">
                <a:solidFill>
                  <a:schemeClr val="tx1"/>
                </a:solidFill>
                <a:latin typeface="Calibri Light" panose="020F0302020204030204" pitchFamily="34" charset="0"/>
              </a:rPr>
              <a:t>test novel PM materials to check their suitability for space applications.</a:t>
            </a:r>
            <a:endParaRPr lang="en-GB" sz="1800" dirty="0">
              <a:solidFill>
                <a:schemeClr val="tx1"/>
              </a:solidFill>
              <a:latin typeface="Calibri Light" panose="020F0302020204030204" pitchFamily="34" charset="0"/>
            </a:endParaRPr>
          </a:p>
          <a:p>
            <a:pPr algn="just">
              <a:spcBef>
                <a:spcPts val="1000"/>
              </a:spcBef>
              <a:spcAft>
                <a:spcPts val="1000"/>
              </a:spcAft>
            </a:pPr>
            <a:r>
              <a:rPr lang="en-GB" sz="1800" dirty="0" smtClean="0">
                <a:solidFill>
                  <a:schemeClr val="tx1"/>
                </a:solidFill>
                <a:latin typeface="Calibri Light" panose="020F0302020204030204" pitchFamily="34" charset="0"/>
              </a:rPr>
              <a:t>2x demonstrator components;</a:t>
            </a:r>
          </a:p>
          <a:p>
            <a:pPr lvl="1" algn="just">
              <a:spcBef>
                <a:spcPts val="1000"/>
              </a:spcBef>
              <a:spcAft>
                <a:spcPts val="1000"/>
              </a:spcAft>
            </a:pPr>
            <a:r>
              <a:rPr lang="en-GB" dirty="0" smtClean="0">
                <a:solidFill>
                  <a:schemeClr val="tx1"/>
                </a:solidFill>
                <a:latin typeface="Calibri Light" panose="020F0302020204030204" pitchFamily="34" charset="0"/>
              </a:rPr>
              <a:t>Materials</a:t>
            </a:r>
          </a:p>
          <a:p>
            <a:pPr lvl="1" algn="just">
              <a:spcBef>
                <a:spcPts val="1000"/>
              </a:spcBef>
              <a:spcAft>
                <a:spcPts val="1000"/>
              </a:spcAft>
            </a:pPr>
            <a:r>
              <a:rPr lang="en-GB" dirty="0" smtClean="0">
                <a:solidFill>
                  <a:schemeClr val="tx1"/>
                </a:solidFill>
                <a:latin typeface="Calibri Light" panose="020F0302020204030204" pitchFamily="34" charset="0"/>
              </a:rPr>
              <a:t>Consolidation </a:t>
            </a:r>
            <a:r>
              <a:rPr lang="en-GB" dirty="0">
                <a:solidFill>
                  <a:schemeClr val="tx1"/>
                </a:solidFill>
                <a:latin typeface="Calibri Light" panose="020F0302020204030204" pitchFamily="34" charset="0"/>
              </a:rPr>
              <a:t>method</a:t>
            </a:r>
          </a:p>
          <a:p>
            <a:pPr lvl="1" algn="just">
              <a:spcBef>
                <a:spcPts val="1000"/>
              </a:spcBef>
              <a:spcAft>
                <a:spcPts val="1000"/>
              </a:spcAft>
            </a:pPr>
            <a:r>
              <a:rPr lang="en-GB" dirty="0" smtClean="0">
                <a:solidFill>
                  <a:schemeClr val="tx1"/>
                </a:solidFill>
                <a:latin typeface="Calibri Light" panose="020F0302020204030204" pitchFamily="34" charset="0"/>
              </a:rPr>
              <a:t>Near </a:t>
            </a:r>
            <a:r>
              <a:rPr lang="en-GB" dirty="0">
                <a:solidFill>
                  <a:schemeClr val="tx1"/>
                </a:solidFill>
                <a:latin typeface="Calibri Light" panose="020F0302020204030204" pitchFamily="34" charset="0"/>
              </a:rPr>
              <a:t>net </a:t>
            </a:r>
            <a:r>
              <a:rPr lang="en-GB" dirty="0" smtClean="0">
                <a:solidFill>
                  <a:schemeClr val="tx1"/>
                </a:solidFill>
                <a:latin typeface="Calibri Light" panose="020F0302020204030204" pitchFamily="34" charset="0"/>
              </a:rPr>
              <a:t>shape</a:t>
            </a:r>
          </a:p>
          <a:p>
            <a:pPr lvl="1" algn="just">
              <a:spcBef>
                <a:spcPts val="1000"/>
              </a:spcBef>
              <a:spcAft>
                <a:spcPts val="1000"/>
              </a:spcAft>
            </a:pPr>
            <a:r>
              <a:rPr lang="en-GB" dirty="0" smtClean="0">
                <a:solidFill>
                  <a:schemeClr val="tx1"/>
                </a:solidFill>
                <a:latin typeface="Calibri Light" panose="020F0302020204030204" pitchFamily="34" charset="0"/>
              </a:rPr>
              <a:t>Performance</a:t>
            </a:r>
            <a:endParaRPr lang="en-GB" dirty="0">
              <a:solidFill>
                <a:schemeClr val="tx1"/>
              </a:solidFill>
              <a:latin typeface="Calibri Light" panose="020F0302020204030204" pitchFamily="34" charset="0"/>
            </a:endParaRPr>
          </a:p>
        </p:txBody>
      </p:sp>
      <p:sp>
        <p:nvSpPr>
          <p:cNvPr id="3" name="Title 2"/>
          <p:cNvSpPr>
            <a:spLocks noGrp="1"/>
          </p:cNvSpPr>
          <p:nvPr>
            <p:ph type="title"/>
          </p:nvPr>
        </p:nvSpPr>
        <p:spPr/>
        <p:txBody>
          <a:bodyPr/>
          <a:lstStyle/>
          <a:p>
            <a:r>
              <a:rPr lang="en-GB" dirty="0" smtClean="0"/>
              <a:t>Aim &amp; Objectives</a:t>
            </a:r>
            <a:endParaRPr lang="en-GB" dirty="0"/>
          </a:p>
        </p:txBody>
      </p:sp>
    </p:spTree>
    <p:extLst>
      <p:ext uri="{BB962C8B-B14F-4D97-AF65-F5344CB8AC3E}">
        <p14:creationId xmlns:p14="http://schemas.microsoft.com/office/powerpoint/2010/main" val="4035117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285751" y="1059582"/>
            <a:ext cx="6276272" cy="3751276"/>
          </a:xfrm>
        </p:spPr>
        <p:txBody>
          <a:bodyPr>
            <a:noAutofit/>
          </a:bodyPr>
          <a:lstStyle/>
          <a:p>
            <a:pPr algn="just">
              <a:spcBef>
                <a:spcPts val="1000"/>
              </a:spcBef>
              <a:spcAft>
                <a:spcPts val="1000"/>
              </a:spcAft>
            </a:pPr>
            <a:r>
              <a:rPr lang="en-GB" sz="1800" dirty="0" smtClean="0">
                <a:solidFill>
                  <a:schemeClr val="tx1"/>
                </a:solidFill>
                <a:latin typeface="Calibri Light" panose="020F0302020204030204" pitchFamily="34" charset="0"/>
              </a:rPr>
              <a:t>Material down-selection i.e., Inconel 625-base MMCs</a:t>
            </a:r>
          </a:p>
          <a:p>
            <a:pPr algn="just">
              <a:spcBef>
                <a:spcPts val="1000"/>
              </a:spcBef>
              <a:spcAft>
                <a:spcPts val="1000"/>
              </a:spcAft>
            </a:pPr>
            <a:r>
              <a:rPr lang="en-GB" sz="1800" dirty="0" smtClean="0">
                <a:solidFill>
                  <a:schemeClr val="tx1"/>
                </a:solidFill>
                <a:latin typeface="Calibri Light" panose="020F0302020204030204" pitchFamily="34" charset="0"/>
              </a:rPr>
              <a:t>HIP response of reinforcements ceramics with various volume fractions</a:t>
            </a:r>
            <a:endParaRPr lang="en-GB" sz="1800" dirty="0">
              <a:solidFill>
                <a:schemeClr val="tx1"/>
              </a:solidFill>
              <a:latin typeface="Calibri Light" panose="020F0302020204030204" pitchFamily="34" charset="0"/>
            </a:endParaRPr>
          </a:p>
          <a:p>
            <a:pPr algn="just">
              <a:spcBef>
                <a:spcPts val="1000"/>
              </a:spcBef>
              <a:spcAft>
                <a:spcPts val="1000"/>
              </a:spcAft>
            </a:pPr>
            <a:r>
              <a:rPr lang="en-GB" sz="1800" dirty="0" smtClean="0">
                <a:solidFill>
                  <a:schemeClr val="tx1"/>
                </a:solidFill>
                <a:latin typeface="Calibri Light" panose="020F0302020204030204" pitchFamily="34" charset="0"/>
              </a:rPr>
              <a:t>Understand the HIP response and the microstructure of IN625-MMCs</a:t>
            </a:r>
          </a:p>
          <a:p>
            <a:pPr algn="just">
              <a:spcBef>
                <a:spcPts val="1000"/>
              </a:spcBef>
              <a:spcAft>
                <a:spcPts val="1000"/>
              </a:spcAft>
            </a:pPr>
            <a:r>
              <a:rPr lang="en-GB" sz="1800" dirty="0" smtClean="0">
                <a:solidFill>
                  <a:schemeClr val="tx1"/>
                </a:solidFill>
                <a:latin typeface="Calibri Light" panose="020F0302020204030204" pitchFamily="34" charset="0"/>
              </a:rPr>
              <a:t>Determine </a:t>
            </a:r>
            <a:r>
              <a:rPr lang="en-GB" sz="1800" dirty="0" err="1" smtClean="0">
                <a:solidFill>
                  <a:schemeClr val="tx1"/>
                </a:solidFill>
                <a:latin typeface="Calibri Light" panose="020F0302020204030204" pitchFamily="34" charset="0"/>
              </a:rPr>
              <a:t>microhardness</a:t>
            </a:r>
            <a:r>
              <a:rPr lang="en-GB" sz="1800" dirty="0" smtClean="0">
                <a:solidFill>
                  <a:schemeClr val="tx1"/>
                </a:solidFill>
                <a:latin typeface="Calibri Light" panose="020F0302020204030204" pitchFamily="34" charset="0"/>
              </a:rPr>
              <a:t> and wear properties of IN625-MMCs and compare results with the base material</a:t>
            </a:r>
          </a:p>
          <a:p>
            <a:pPr algn="just">
              <a:spcBef>
                <a:spcPts val="1000"/>
              </a:spcBef>
              <a:spcAft>
                <a:spcPts val="1000"/>
              </a:spcAft>
            </a:pPr>
            <a:r>
              <a:rPr lang="en-GB" sz="1800" dirty="0" smtClean="0">
                <a:solidFill>
                  <a:schemeClr val="tx1"/>
                </a:solidFill>
                <a:latin typeface="Calibri Light" panose="020F0302020204030204" pitchFamily="34" charset="0"/>
              </a:rPr>
              <a:t>Manufacture a mechanical seal demonstrator using the down-selected material</a:t>
            </a:r>
          </a:p>
        </p:txBody>
      </p:sp>
      <p:sp>
        <p:nvSpPr>
          <p:cNvPr id="3" name="Title 2"/>
          <p:cNvSpPr>
            <a:spLocks noGrp="1"/>
          </p:cNvSpPr>
          <p:nvPr>
            <p:ph type="title"/>
          </p:nvPr>
        </p:nvSpPr>
        <p:spPr/>
        <p:txBody>
          <a:bodyPr>
            <a:normAutofit/>
          </a:bodyPr>
          <a:lstStyle/>
          <a:p>
            <a:r>
              <a:rPr lang="en-GB" dirty="0" smtClean="0"/>
              <a:t>Mechanical Gas Seals</a:t>
            </a:r>
            <a:endParaRPr lang="en-GB" dirty="0"/>
          </a:p>
        </p:txBody>
      </p:sp>
    </p:spTree>
    <p:extLst>
      <p:ext uri="{BB962C8B-B14F-4D97-AF65-F5344CB8AC3E}">
        <p14:creationId xmlns:p14="http://schemas.microsoft.com/office/powerpoint/2010/main" val="4395285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IN625-MMCs Experimental Procedure</a:t>
            </a:r>
            <a:endParaRPr lang="en-GB" dirty="0"/>
          </a:p>
        </p:txBody>
      </p:sp>
      <p:sp>
        <p:nvSpPr>
          <p:cNvPr id="129" name="TextBox 128"/>
          <p:cNvSpPr txBox="1"/>
          <p:nvPr/>
        </p:nvSpPr>
        <p:spPr>
          <a:xfrm>
            <a:off x="533610" y="961440"/>
            <a:ext cx="2103301" cy="1661993"/>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en-GB" b="1" dirty="0" smtClean="0">
                <a:latin typeface="+mj-lt"/>
              </a:rPr>
              <a:t>IN625 powders:</a:t>
            </a:r>
          </a:p>
          <a:p>
            <a:pPr marL="285750" indent="-285750" algn="just">
              <a:buFontTx/>
              <a:buChar char="-"/>
            </a:pPr>
            <a:r>
              <a:rPr lang="en-GB" b="1" dirty="0" smtClean="0">
                <a:latin typeface="+mj-lt"/>
              </a:rPr>
              <a:t>IN625 (&lt;45µm)</a:t>
            </a:r>
          </a:p>
          <a:p>
            <a:pPr marL="285750" indent="-285750" algn="just">
              <a:buFontTx/>
              <a:buChar char="-"/>
            </a:pPr>
            <a:r>
              <a:rPr lang="en-GB" b="1" dirty="0" smtClean="0">
                <a:latin typeface="+mj-lt"/>
              </a:rPr>
              <a:t>IN625-SiC</a:t>
            </a:r>
          </a:p>
          <a:p>
            <a:pPr marL="285750" indent="-285750" algn="just">
              <a:buFontTx/>
              <a:buChar char="-"/>
            </a:pPr>
            <a:r>
              <a:rPr lang="en-GB" b="1" dirty="0" smtClean="0">
                <a:latin typeface="+mj-lt"/>
              </a:rPr>
              <a:t>IN625-TiB</a:t>
            </a:r>
            <a:r>
              <a:rPr lang="en-GB" b="1" baseline="-25000" dirty="0" smtClean="0">
                <a:latin typeface="+mj-lt"/>
              </a:rPr>
              <a:t>2</a:t>
            </a:r>
          </a:p>
          <a:p>
            <a:pPr algn="just"/>
            <a:r>
              <a:rPr lang="en-GB" sz="1000" b="1" dirty="0">
                <a:latin typeface="+mj-lt"/>
              </a:rPr>
              <a:t>*</a:t>
            </a:r>
            <a:r>
              <a:rPr lang="en-GB" sz="1000" b="1" dirty="0" smtClean="0">
                <a:latin typeface="+mj-lt"/>
              </a:rPr>
              <a:t>5%, 10% and 25% volume reinforcement were used for IN625-SiC and IN625-TiB</a:t>
            </a:r>
            <a:r>
              <a:rPr lang="en-GB" sz="1000" b="1" baseline="-25000" dirty="0" smtClean="0">
                <a:latin typeface="+mj-lt"/>
              </a:rPr>
              <a:t>2</a:t>
            </a:r>
            <a:endParaRPr lang="en-GB" sz="1000" b="1" dirty="0" smtClean="0">
              <a:latin typeface="+mj-lt"/>
            </a:endParaRPr>
          </a:p>
        </p:txBody>
      </p:sp>
      <p:cxnSp>
        <p:nvCxnSpPr>
          <p:cNvPr id="131" name="Straight Arrow Connector 130"/>
          <p:cNvCxnSpPr>
            <a:stCxn id="129" idx="3"/>
            <a:endCxn id="133" idx="1"/>
          </p:cNvCxnSpPr>
          <p:nvPr/>
        </p:nvCxnSpPr>
        <p:spPr>
          <a:xfrm flipV="1">
            <a:off x="2636911" y="1792436"/>
            <a:ext cx="333038"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2969949" y="1607770"/>
            <a:ext cx="2520280"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Powder Characterisation</a:t>
            </a:r>
            <a:endParaRPr lang="en-GB" b="1" dirty="0">
              <a:latin typeface="+mj-lt"/>
            </a:endParaRPr>
          </a:p>
        </p:txBody>
      </p:sp>
      <p:cxnSp>
        <p:nvCxnSpPr>
          <p:cNvPr id="136" name="Elbow Connector 135"/>
          <p:cNvCxnSpPr>
            <a:stCxn id="133" idx="3"/>
            <a:endCxn id="140" idx="3"/>
          </p:cNvCxnSpPr>
          <p:nvPr/>
        </p:nvCxnSpPr>
        <p:spPr>
          <a:xfrm>
            <a:off x="5490229" y="1792436"/>
            <a:ext cx="963107" cy="1316762"/>
          </a:xfrm>
          <a:prstGeom prst="bentConnector3">
            <a:avLst>
              <a:gd name="adj1" fmla="val 123736"/>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5805264" y="2924532"/>
            <a:ext cx="648072"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HIP</a:t>
            </a:r>
            <a:endParaRPr lang="en-GB" b="1" dirty="0">
              <a:latin typeface="+mj-lt"/>
            </a:endParaRPr>
          </a:p>
        </p:txBody>
      </p:sp>
      <p:sp>
        <p:nvSpPr>
          <p:cNvPr id="143" name="TextBox 142"/>
          <p:cNvSpPr txBox="1"/>
          <p:nvPr/>
        </p:nvSpPr>
        <p:spPr>
          <a:xfrm>
            <a:off x="3302986" y="2781239"/>
            <a:ext cx="2016224" cy="646331"/>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Microstructure &amp; Microhardness</a:t>
            </a:r>
            <a:endParaRPr lang="en-GB" b="1" dirty="0">
              <a:latin typeface="+mj-lt"/>
            </a:endParaRPr>
          </a:p>
        </p:txBody>
      </p:sp>
      <p:cxnSp>
        <p:nvCxnSpPr>
          <p:cNvPr id="145" name="Straight Arrow Connector 144"/>
          <p:cNvCxnSpPr>
            <a:stCxn id="140" idx="1"/>
            <a:endCxn id="143" idx="3"/>
          </p:cNvCxnSpPr>
          <p:nvPr/>
        </p:nvCxnSpPr>
        <p:spPr>
          <a:xfrm flipH="1" flipV="1">
            <a:off x="5319210" y="3104405"/>
            <a:ext cx="486054" cy="47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143" idx="1"/>
            <a:endCxn id="151" idx="3"/>
          </p:cNvCxnSpPr>
          <p:nvPr/>
        </p:nvCxnSpPr>
        <p:spPr>
          <a:xfrm flipH="1">
            <a:off x="2636912" y="3104405"/>
            <a:ext cx="666074" cy="31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1" name="TextBox 150"/>
          <p:cNvSpPr txBox="1"/>
          <p:nvPr/>
        </p:nvSpPr>
        <p:spPr>
          <a:xfrm>
            <a:off x="902305" y="2922895"/>
            <a:ext cx="1734607"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Wear Properties</a:t>
            </a:r>
            <a:endParaRPr lang="en-GB" b="1" dirty="0">
              <a:latin typeface="+mj-lt"/>
            </a:endParaRPr>
          </a:p>
        </p:txBody>
      </p:sp>
      <p:cxnSp>
        <p:nvCxnSpPr>
          <p:cNvPr id="155" name="Elbow Connector 154"/>
          <p:cNvCxnSpPr>
            <a:stCxn id="151" idx="1"/>
          </p:cNvCxnSpPr>
          <p:nvPr/>
        </p:nvCxnSpPr>
        <p:spPr>
          <a:xfrm rot="10800000" flipH="1" flipV="1">
            <a:off x="902304" y="3107560"/>
            <a:ext cx="150431" cy="1007715"/>
          </a:xfrm>
          <a:prstGeom prst="bentConnector3">
            <a:avLst>
              <a:gd name="adj1" fmla="val -15196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1052735" y="3930609"/>
            <a:ext cx="5616625" cy="369332"/>
          </a:xfrm>
          <a:prstGeom prst="rect">
            <a:avLst/>
          </a:prstGeom>
          <a:solidFill>
            <a:schemeClr val="accent2">
              <a:lumMod val="20000"/>
              <a:lumOff val="80000"/>
            </a:schemeClr>
          </a:solidFill>
          <a:ln>
            <a:solidFill>
              <a:srgbClr val="0058A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b="1" dirty="0" smtClean="0">
                <a:latin typeface="+mj-lt"/>
              </a:rPr>
              <a:t>Demonstrator Manufacture*</a:t>
            </a:r>
            <a:endParaRPr lang="en-GB" b="1" dirty="0">
              <a:latin typeface="+mj-lt"/>
            </a:endParaRPr>
          </a:p>
        </p:txBody>
      </p:sp>
      <p:sp>
        <p:nvSpPr>
          <p:cNvPr id="170" name="TextBox 169"/>
          <p:cNvSpPr txBox="1"/>
          <p:nvPr/>
        </p:nvSpPr>
        <p:spPr>
          <a:xfrm>
            <a:off x="1339465" y="4299941"/>
            <a:ext cx="5043164" cy="369332"/>
          </a:xfrm>
          <a:prstGeom prst="rect">
            <a:avLst/>
          </a:prstGeom>
          <a:noFill/>
        </p:spPr>
        <p:txBody>
          <a:bodyPr wrap="square" rtlCol="0">
            <a:spAutoFit/>
          </a:bodyPr>
          <a:lstStyle/>
          <a:p>
            <a:r>
              <a:rPr lang="en-GB" dirty="0" smtClean="0">
                <a:latin typeface="+mj-lt"/>
              </a:rPr>
              <a:t>*using IN625-10v.%SiC</a:t>
            </a:r>
          </a:p>
        </p:txBody>
      </p:sp>
    </p:spTree>
    <p:extLst>
      <p:ext uri="{BB962C8B-B14F-4D97-AF65-F5344CB8AC3E}">
        <p14:creationId xmlns:p14="http://schemas.microsoft.com/office/powerpoint/2010/main" val="2138467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Powder Morphology</a:t>
            </a:r>
            <a:endParaRPr lang="en-GB" dirty="0"/>
          </a:p>
        </p:txBody>
      </p:sp>
      <p:pic>
        <p:nvPicPr>
          <p:cNvPr id="18" name="Picture 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349" y="1032530"/>
            <a:ext cx="6061075" cy="3072130"/>
          </a:xfrm>
          <a:prstGeom prst="rect">
            <a:avLst/>
          </a:prstGeom>
          <a:noFill/>
        </p:spPr>
      </p:pic>
      <p:sp>
        <p:nvSpPr>
          <p:cNvPr id="8" name="Rectangle 7"/>
          <p:cNvSpPr/>
          <p:nvPr/>
        </p:nvSpPr>
        <p:spPr>
          <a:xfrm>
            <a:off x="400968" y="4119900"/>
            <a:ext cx="6061075" cy="523220"/>
          </a:xfrm>
          <a:prstGeom prst="rect">
            <a:avLst/>
          </a:prstGeom>
        </p:spPr>
        <p:txBody>
          <a:bodyPr wrap="square">
            <a:spAutoFit/>
          </a:bodyPr>
          <a:lstStyle/>
          <a:p>
            <a:r>
              <a:rPr lang="en-GB" sz="1400" dirty="0">
                <a:latin typeface="+mj-lt"/>
                <a:ea typeface="Calibri" panose="020F0502020204030204" pitchFamily="34" charset="0"/>
                <a:cs typeface="Times New Roman" panose="02020603050405020304" pitchFamily="18" charset="0"/>
              </a:rPr>
              <a:t>SEM powder morphology of: a) </a:t>
            </a:r>
            <a:r>
              <a:rPr lang="en-GB" sz="1400" dirty="0" smtClean="0">
                <a:latin typeface="+mj-lt"/>
                <a:ea typeface="Calibri" panose="020F0502020204030204" pitchFamily="34" charset="0"/>
                <a:cs typeface="Times New Roman" panose="02020603050405020304" pitchFamily="18" charset="0"/>
              </a:rPr>
              <a:t>IN625-v.5%SiC</a:t>
            </a:r>
            <a:r>
              <a:rPr lang="en-GB" sz="1400" dirty="0">
                <a:latin typeface="+mj-lt"/>
                <a:ea typeface="Calibri" panose="020F0502020204030204" pitchFamily="34" charset="0"/>
                <a:cs typeface="Times New Roman" panose="02020603050405020304" pitchFamily="18" charset="0"/>
              </a:rPr>
              <a:t>; b) </a:t>
            </a:r>
            <a:r>
              <a:rPr lang="en-GB" sz="1400" dirty="0" smtClean="0">
                <a:latin typeface="+mj-lt"/>
                <a:ea typeface="Calibri" panose="020F0502020204030204" pitchFamily="34" charset="0"/>
                <a:cs typeface="Times New Roman" panose="02020603050405020304" pitchFamily="18" charset="0"/>
              </a:rPr>
              <a:t>IN625-10v.%SiC</a:t>
            </a:r>
            <a:r>
              <a:rPr lang="en-GB" sz="1400" dirty="0">
                <a:latin typeface="+mj-lt"/>
                <a:ea typeface="Calibri" panose="020F0502020204030204" pitchFamily="34" charset="0"/>
                <a:cs typeface="Times New Roman" panose="02020603050405020304" pitchFamily="18" charset="0"/>
              </a:rPr>
              <a:t>; c) </a:t>
            </a:r>
            <a:r>
              <a:rPr lang="en-GB" sz="1400" dirty="0" smtClean="0">
                <a:latin typeface="+mj-lt"/>
                <a:ea typeface="Calibri" panose="020F0502020204030204" pitchFamily="34" charset="0"/>
                <a:cs typeface="Times New Roman" panose="02020603050405020304" pitchFamily="18" charset="0"/>
              </a:rPr>
              <a:t>IN625-25v.%SiC</a:t>
            </a:r>
            <a:r>
              <a:rPr lang="en-GB" sz="1400" dirty="0">
                <a:latin typeface="+mj-lt"/>
                <a:ea typeface="Calibri" panose="020F0502020204030204" pitchFamily="34" charset="0"/>
                <a:cs typeface="Times New Roman" panose="02020603050405020304" pitchFamily="18" charset="0"/>
              </a:rPr>
              <a:t>; d) </a:t>
            </a:r>
            <a:r>
              <a:rPr lang="en-GB" sz="1400" dirty="0" smtClean="0">
                <a:latin typeface="+mj-lt"/>
                <a:ea typeface="Calibri" panose="020F0502020204030204" pitchFamily="34" charset="0"/>
                <a:cs typeface="Times New Roman" panose="02020603050405020304" pitchFamily="18" charset="0"/>
              </a:rPr>
              <a:t>IN625-5v.%TiB</a:t>
            </a:r>
            <a:r>
              <a:rPr lang="en-GB" sz="1400" baseline="-25000" dirty="0" smtClean="0">
                <a:latin typeface="+mj-lt"/>
                <a:ea typeface="Calibri" panose="020F0502020204030204" pitchFamily="34" charset="0"/>
                <a:cs typeface="Times New Roman" panose="02020603050405020304" pitchFamily="18" charset="0"/>
              </a:rPr>
              <a:t>2</a:t>
            </a:r>
            <a:r>
              <a:rPr lang="en-GB" sz="1400" dirty="0">
                <a:latin typeface="+mj-lt"/>
                <a:ea typeface="Calibri" panose="020F0502020204030204" pitchFamily="34" charset="0"/>
                <a:cs typeface="Times New Roman" panose="02020603050405020304" pitchFamily="18" charset="0"/>
              </a:rPr>
              <a:t>; e) </a:t>
            </a:r>
            <a:r>
              <a:rPr lang="en-GB" sz="1400" dirty="0" smtClean="0">
                <a:latin typeface="+mj-lt"/>
                <a:ea typeface="Calibri" panose="020F0502020204030204" pitchFamily="34" charset="0"/>
                <a:cs typeface="Times New Roman" panose="02020603050405020304" pitchFamily="18" charset="0"/>
              </a:rPr>
              <a:t>IN625-10v.%TiB</a:t>
            </a:r>
            <a:r>
              <a:rPr lang="en-GB" sz="1400" baseline="-25000" dirty="0" smtClean="0">
                <a:latin typeface="+mj-lt"/>
                <a:ea typeface="Calibri" panose="020F0502020204030204" pitchFamily="34" charset="0"/>
                <a:cs typeface="Times New Roman" panose="02020603050405020304" pitchFamily="18" charset="0"/>
              </a:rPr>
              <a:t>2</a:t>
            </a:r>
            <a:r>
              <a:rPr lang="en-GB" sz="1400" dirty="0">
                <a:latin typeface="+mj-lt"/>
                <a:ea typeface="Calibri" panose="020F0502020204030204" pitchFamily="34" charset="0"/>
                <a:cs typeface="Times New Roman" panose="02020603050405020304" pitchFamily="18" charset="0"/>
              </a:rPr>
              <a:t>; f) </a:t>
            </a:r>
            <a:r>
              <a:rPr lang="en-GB" sz="1400" dirty="0" smtClean="0">
                <a:latin typeface="+mj-lt"/>
                <a:ea typeface="Calibri" panose="020F0502020204030204" pitchFamily="34" charset="0"/>
                <a:cs typeface="Times New Roman" panose="02020603050405020304" pitchFamily="18" charset="0"/>
              </a:rPr>
              <a:t>IN625-25v.%TiB</a:t>
            </a:r>
            <a:r>
              <a:rPr lang="en-GB" sz="1400" baseline="-25000" dirty="0" smtClean="0">
                <a:latin typeface="+mj-lt"/>
                <a:ea typeface="Calibri" panose="020F0502020204030204" pitchFamily="34" charset="0"/>
                <a:cs typeface="Times New Roman" panose="02020603050405020304" pitchFamily="18" charset="0"/>
              </a:rPr>
              <a:t>2</a:t>
            </a:r>
            <a:endParaRPr lang="en-GB" sz="1400" dirty="0">
              <a:latin typeface="+mj-lt"/>
            </a:endParaRPr>
          </a:p>
        </p:txBody>
      </p:sp>
    </p:spTree>
    <p:extLst>
      <p:ext uri="{BB962C8B-B14F-4D97-AF65-F5344CB8AC3E}">
        <p14:creationId xmlns:p14="http://schemas.microsoft.com/office/powerpoint/2010/main" val="888022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As-</a:t>
            </a:r>
            <a:r>
              <a:rPr lang="en-GB" dirty="0" err="1" smtClean="0"/>
              <a:t>HIPed</a:t>
            </a:r>
            <a:r>
              <a:rPr lang="en-GB" dirty="0" smtClean="0"/>
              <a:t> Microstructure</a:t>
            </a:r>
            <a:endParaRPr lang="en-GB" dirty="0"/>
          </a:p>
        </p:txBody>
      </p:sp>
      <p:sp>
        <p:nvSpPr>
          <p:cNvPr id="8" name="Rectangle 7"/>
          <p:cNvSpPr/>
          <p:nvPr/>
        </p:nvSpPr>
        <p:spPr>
          <a:xfrm>
            <a:off x="393349" y="3993726"/>
            <a:ext cx="6061075" cy="523220"/>
          </a:xfrm>
          <a:prstGeom prst="rect">
            <a:avLst/>
          </a:prstGeom>
        </p:spPr>
        <p:txBody>
          <a:bodyPr wrap="square">
            <a:spAutoFit/>
          </a:bodyPr>
          <a:lstStyle/>
          <a:p>
            <a:r>
              <a:rPr lang="en-GB" sz="1400" dirty="0">
                <a:latin typeface="+mj-lt"/>
                <a:ea typeface="Calibri" panose="020F0502020204030204" pitchFamily="34" charset="0"/>
                <a:cs typeface="Times New Roman" panose="02020603050405020304" pitchFamily="18" charset="0"/>
              </a:rPr>
              <a:t>SEM </a:t>
            </a:r>
            <a:r>
              <a:rPr lang="en-GB" sz="1400" dirty="0" smtClean="0">
                <a:latin typeface="+mj-lt"/>
                <a:ea typeface="Calibri" panose="020F0502020204030204" pitchFamily="34" charset="0"/>
                <a:cs typeface="Times New Roman" panose="02020603050405020304" pitchFamily="18" charset="0"/>
              </a:rPr>
              <a:t>as-HIPed microstructure of</a:t>
            </a:r>
            <a:r>
              <a:rPr lang="en-GB" sz="1400" dirty="0">
                <a:latin typeface="+mj-lt"/>
                <a:ea typeface="Calibri" panose="020F0502020204030204" pitchFamily="34" charset="0"/>
                <a:cs typeface="Times New Roman" panose="02020603050405020304" pitchFamily="18" charset="0"/>
              </a:rPr>
              <a:t>: a) </a:t>
            </a:r>
            <a:r>
              <a:rPr lang="en-GB" sz="1400" dirty="0" smtClean="0">
                <a:latin typeface="+mj-lt"/>
                <a:ea typeface="Calibri" panose="020F0502020204030204" pitchFamily="34" charset="0"/>
                <a:cs typeface="Times New Roman" panose="02020603050405020304" pitchFamily="18" charset="0"/>
              </a:rPr>
              <a:t>IN625-v.5%SiC</a:t>
            </a:r>
            <a:r>
              <a:rPr lang="en-GB" sz="1400" dirty="0">
                <a:latin typeface="+mj-lt"/>
                <a:ea typeface="Calibri" panose="020F0502020204030204" pitchFamily="34" charset="0"/>
                <a:cs typeface="Times New Roman" panose="02020603050405020304" pitchFamily="18" charset="0"/>
              </a:rPr>
              <a:t>; b) </a:t>
            </a:r>
            <a:r>
              <a:rPr lang="en-GB" sz="1400" dirty="0" smtClean="0">
                <a:latin typeface="+mj-lt"/>
                <a:ea typeface="Calibri" panose="020F0502020204030204" pitchFamily="34" charset="0"/>
                <a:cs typeface="Times New Roman" panose="02020603050405020304" pitchFamily="18" charset="0"/>
              </a:rPr>
              <a:t>IN625-10v.%SiC</a:t>
            </a:r>
            <a:r>
              <a:rPr lang="en-GB" sz="1400" dirty="0">
                <a:latin typeface="+mj-lt"/>
                <a:ea typeface="Calibri" panose="020F0502020204030204" pitchFamily="34" charset="0"/>
                <a:cs typeface="Times New Roman" panose="02020603050405020304" pitchFamily="18" charset="0"/>
              </a:rPr>
              <a:t>; c) </a:t>
            </a:r>
            <a:r>
              <a:rPr lang="en-GB" sz="1400" dirty="0" smtClean="0">
                <a:latin typeface="+mj-lt"/>
                <a:ea typeface="Calibri" panose="020F0502020204030204" pitchFamily="34" charset="0"/>
                <a:cs typeface="Times New Roman" panose="02020603050405020304" pitchFamily="18" charset="0"/>
              </a:rPr>
              <a:t>IN625-25v.%SiC</a:t>
            </a:r>
            <a:r>
              <a:rPr lang="en-GB" sz="1400" dirty="0">
                <a:latin typeface="+mj-lt"/>
                <a:ea typeface="Calibri" panose="020F0502020204030204" pitchFamily="34" charset="0"/>
                <a:cs typeface="Times New Roman" panose="02020603050405020304" pitchFamily="18" charset="0"/>
              </a:rPr>
              <a:t>; d) </a:t>
            </a:r>
            <a:r>
              <a:rPr lang="en-GB" sz="1400" dirty="0" smtClean="0">
                <a:latin typeface="+mj-lt"/>
                <a:ea typeface="Calibri" panose="020F0502020204030204" pitchFamily="34" charset="0"/>
                <a:cs typeface="Times New Roman" panose="02020603050405020304" pitchFamily="18" charset="0"/>
              </a:rPr>
              <a:t>IN625-5v.%TiB</a:t>
            </a:r>
            <a:r>
              <a:rPr lang="en-GB" sz="1400" baseline="-25000" dirty="0" smtClean="0">
                <a:latin typeface="+mj-lt"/>
                <a:ea typeface="Calibri" panose="020F0502020204030204" pitchFamily="34" charset="0"/>
                <a:cs typeface="Times New Roman" panose="02020603050405020304" pitchFamily="18" charset="0"/>
              </a:rPr>
              <a:t>2</a:t>
            </a:r>
            <a:r>
              <a:rPr lang="en-GB" sz="1400" dirty="0">
                <a:latin typeface="+mj-lt"/>
                <a:ea typeface="Calibri" panose="020F0502020204030204" pitchFamily="34" charset="0"/>
                <a:cs typeface="Times New Roman" panose="02020603050405020304" pitchFamily="18" charset="0"/>
              </a:rPr>
              <a:t>; e) </a:t>
            </a:r>
            <a:r>
              <a:rPr lang="en-GB" sz="1400" dirty="0" smtClean="0">
                <a:latin typeface="+mj-lt"/>
                <a:ea typeface="Calibri" panose="020F0502020204030204" pitchFamily="34" charset="0"/>
                <a:cs typeface="Times New Roman" panose="02020603050405020304" pitchFamily="18" charset="0"/>
              </a:rPr>
              <a:t>IN625-10v.%TiB</a:t>
            </a:r>
            <a:r>
              <a:rPr lang="en-GB" sz="1400" baseline="-25000" dirty="0" smtClean="0">
                <a:latin typeface="+mj-lt"/>
                <a:ea typeface="Calibri" panose="020F0502020204030204" pitchFamily="34" charset="0"/>
                <a:cs typeface="Times New Roman" panose="02020603050405020304" pitchFamily="18" charset="0"/>
              </a:rPr>
              <a:t>2</a:t>
            </a:r>
            <a:r>
              <a:rPr lang="en-GB" sz="1400" dirty="0">
                <a:latin typeface="+mj-lt"/>
                <a:ea typeface="Calibri" panose="020F0502020204030204" pitchFamily="34" charset="0"/>
                <a:cs typeface="Times New Roman" panose="02020603050405020304" pitchFamily="18" charset="0"/>
              </a:rPr>
              <a:t>; f) </a:t>
            </a:r>
            <a:r>
              <a:rPr lang="en-GB" sz="1400" dirty="0" smtClean="0">
                <a:latin typeface="+mj-lt"/>
                <a:ea typeface="Calibri" panose="020F0502020204030204" pitchFamily="34" charset="0"/>
                <a:cs typeface="Times New Roman" panose="02020603050405020304" pitchFamily="18" charset="0"/>
              </a:rPr>
              <a:t>IN625-25v.%TiB</a:t>
            </a:r>
            <a:r>
              <a:rPr lang="en-GB" sz="1400" baseline="-25000" dirty="0" smtClean="0">
                <a:latin typeface="+mj-lt"/>
                <a:ea typeface="Calibri" panose="020F0502020204030204" pitchFamily="34" charset="0"/>
                <a:cs typeface="Times New Roman" panose="02020603050405020304" pitchFamily="18" charset="0"/>
              </a:rPr>
              <a:t>2</a:t>
            </a:r>
            <a:endParaRPr lang="en-GB" sz="1400" dirty="0">
              <a:latin typeface="+mj-lt"/>
            </a:endParaRP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l="573" t="1833" b="-1"/>
          <a:stretch/>
        </p:blipFill>
        <p:spPr bwMode="auto">
          <a:xfrm>
            <a:off x="441360" y="962871"/>
            <a:ext cx="6045835" cy="30308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4294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As-</a:t>
            </a:r>
            <a:r>
              <a:rPr lang="en-GB" dirty="0" err="1" smtClean="0"/>
              <a:t>HIPed</a:t>
            </a:r>
            <a:r>
              <a:rPr lang="en-GB" dirty="0" smtClean="0"/>
              <a:t> Microstructure EDS analysis</a:t>
            </a:r>
            <a:endParaRPr lang="en-GB" dirty="0"/>
          </a:p>
        </p:txBody>
      </p:sp>
      <p:pic>
        <p:nvPicPr>
          <p:cNvPr id="5" name="Picture 4"/>
          <p:cNvPicPr/>
          <p:nvPr/>
        </p:nvPicPr>
        <p:blipFill rotWithShape="1">
          <a:blip r:embed="rId3">
            <a:extLst>
              <a:ext uri="{28A0092B-C50C-407E-A947-70E740481C1C}">
                <a14:useLocalDpi xmlns:a14="http://schemas.microsoft.com/office/drawing/2010/main" val="0"/>
              </a:ext>
            </a:extLst>
          </a:blip>
          <a:srcRect l="50100"/>
          <a:stretch/>
        </p:blipFill>
        <p:spPr bwMode="auto">
          <a:xfrm>
            <a:off x="1095279" y="1241144"/>
            <a:ext cx="2229816" cy="1514358"/>
          </a:xfrm>
          <a:prstGeom prst="rect">
            <a:avLst/>
          </a:prstGeom>
          <a:noFill/>
        </p:spPr>
      </p:pic>
      <p:pic>
        <p:nvPicPr>
          <p:cNvPr id="6" name="Picture 5"/>
          <p:cNvPicPr/>
          <p:nvPr/>
        </p:nvPicPr>
        <p:blipFill rotWithShape="1">
          <a:blip r:embed="rId4">
            <a:extLst>
              <a:ext uri="{28A0092B-C50C-407E-A947-70E740481C1C}">
                <a14:useLocalDpi xmlns:a14="http://schemas.microsoft.com/office/drawing/2010/main" val="0"/>
              </a:ext>
            </a:extLst>
          </a:blip>
          <a:srcRect l="50100"/>
          <a:stretch/>
        </p:blipFill>
        <p:spPr bwMode="auto">
          <a:xfrm>
            <a:off x="3573016" y="1241144"/>
            <a:ext cx="2223334" cy="1514358"/>
          </a:xfrm>
          <a:prstGeom prst="rect">
            <a:avLst/>
          </a:prstGeom>
          <a:noFill/>
        </p:spPr>
      </p:pic>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027" y="3049217"/>
            <a:ext cx="4684323" cy="1754781"/>
          </a:xfrm>
          <a:prstGeom prst="rect">
            <a:avLst/>
          </a:prstGeom>
          <a:noFill/>
        </p:spPr>
      </p:pic>
      <p:sp>
        <p:nvSpPr>
          <p:cNvPr id="2" name="TextBox 1"/>
          <p:cNvSpPr txBox="1"/>
          <p:nvPr/>
        </p:nvSpPr>
        <p:spPr>
          <a:xfrm>
            <a:off x="1418099" y="902590"/>
            <a:ext cx="1584176" cy="338554"/>
          </a:xfrm>
          <a:prstGeom prst="rect">
            <a:avLst/>
          </a:prstGeom>
          <a:noFill/>
        </p:spPr>
        <p:txBody>
          <a:bodyPr wrap="square" rtlCol="0">
            <a:spAutoFit/>
          </a:bodyPr>
          <a:lstStyle/>
          <a:p>
            <a:r>
              <a:rPr lang="en-GB" sz="1600" dirty="0" smtClean="0"/>
              <a:t>IN625-5v.%SiC</a:t>
            </a:r>
            <a:endParaRPr lang="en-GB" sz="1600" dirty="0"/>
          </a:p>
        </p:txBody>
      </p:sp>
      <p:sp>
        <p:nvSpPr>
          <p:cNvPr id="10" name="TextBox 9"/>
          <p:cNvSpPr txBox="1"/>
          <p:nvPr/>
        </p:nvSpPr>
        <p:spPr>
          <a:xfrm>
            <a:off x="3892594" y="902590"/>
            <a:ext cx="1696645" cy="338554"/>
          </a:xfrm>
          <a:prstGeom prst="rect">
            <a:avLst/>
          </a:prstGeom>
          <a:noFill/>
        </p:spPr>
        <p:txBody>
          <a:bodyPr wrap="square" rtlCol="0">
            <a:spAutoFit/>
          </a:bodyPr>
          <a:lstStyle/>
          <a:p>
            <a:r>
              <a:rPr lang="en-GB" sz="1600" dirty="0" smtClean="0"/>
              <a:t>IN625-10v.%SiC</a:t>
            </a:r>
            <a:endParaRPr lang="en-GB" sz="1600" dirty="0"/>
          </a:p>
        </p:txBody>
      </p:sp>
      <p:sp>
        <p:nvSpPr>
          <p:cNvPr id="11" name="TextBox 10"/>
          <p:cNvSpPr txBox="1"/>
          <p:nvPr/>
        </p:nvSpPr>
        <p:spPr>
          <a:xfrm>
            <a:off x="2636912" y="2737252"/>
            <a:ext cx="1584176" cy="338554"/>
          </a:xfrm>
          <a:prstGeom prst="rect">
            <a:avLst/>
          </a:prstGeom>
          <a:noFill/>
        </p:spPr>
        <p:txBody>
          <a:bodyPr wrap="square" rtlCol="0">
            <a:spAutoFit/>
          </a:bodyPr>
          <a:lstStyle/>
          <a:p>
            <a:r>
              <a:rPr lang="en-GB" sz="1600" dirty="0" smtClean="0"/>
              <a:t>IN625-25v.%SiC</a:t>
            </a:r>
            <a:endParaRPr lang="en-GB" sz="1600" dirty="0"/>
          </a:p>
        </p:txBody>
      </p:sp>
    </p:spTree>
    <p:extLst>
      <p:ext uri="{BB962C8B-B14F-4D97-AF65-F5344CB8AC3E}">
        <p14:creationId xmlns:p14="http://schemas.microsoft.com/office/powerpoint/2010/main" val="1501010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As-HIPed Microhardness</a:t>
            </a:r>
            <a:endParaRPr lang="en-GB" dirty="0"/>
          </a:p>
        </p:txBody>
      </p:sp>
      <p:graphicFrame>
        <p:nvGraphicFramePr>
          <p:cNvPr id="13" name="Chart 12"/>
          <p:cNvGraphicFramePr/>
          <p:nvPr>
            <p:extLst>
              <p:ext uri="{D42A27DB-BD31-4B8C-83A1-F6EECF244321}">
                <p14:modId xmlns:p14="http://schemas.microsoft.com/office/powerpoint/2010/main" val="415686672"/>
              </p:ext>
            </p:extLst>
          </p:nvPr>
        </p:nvGraphicFramePr>
        <p:xfrm>
          <a:off x="12430" y="2023904"/>
          <a:ext cx="3431281" cy="20485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p:nvPr>
            <p:extLst>
              <p:ext uri="{D42A27DB-BD31-4B8C-83A1-F6EECF244321}">
                <p14:modId xmlns:p14="http://schemas.microsoft.com/office/powerpoint/2010/main" val="4037628521"/>
              </p:ext>
            </p:extLst>
          </p:nvPr>
        </p:nvGraphicFramePr>
        <p:xfrm>
          <a:off x="3405199" y="2023904"/>
          <a:ext cx="3454751" cy="207266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332656" y="915566"/>
            <a:ext cx="6048672" cy="646331"/>
          </a:xfrm>
          <a:prstGeom prst="rect">
            <a:avLst/>
          </a:prstGeom>
          <a:noFill/>
        </p:spPr>
        <p:txBody>
          <a:bodyPr wrap="square" rtlCol="0">
            <a:spAutoFit/>
          </a:bodyPr>
          <a:lstStyle/>
          <a:p>
            <a:r>
              <a:rPr lang="en-GB" dirty="0" smtClean="0">
                <a:latin typeface="+mj-lt"/>
              </a:rPr>
              <a:t>Similar values of </a:t>
            </a:r>
            <a:r>
              <a:rPr lang="en-GB" dirty="0" err="1" smtClean="0">
                <a:latin typeface="+mj-lt"/>
              </a:rPr>
              <a:t>microhardness</a:t>
            </a:r>
            <a:r>
              <a:rPr lang="en-GB" dirty="0" smtClean="0">
                <a:latin typeface="+mj-lt"/>
              </a:rPr>
              <a:t> for IN625-SiC and IN625-TiB</a:t>
            </a:r>
            <a:r>
              <a:rPr lang="en-GB" baseline="-25000" dirty="0" smtClean="0">
                <a:latin typeface="+mj-lt"/>
              </a:rPr>
              <a:t>2</a:t>
            </a:r>
            <a:r>
              <a:rPr lang="en-GB" dirty="0" smtClean="0">
                <a:latin typeface="+mj-lt"/>
              </a:rPr>
              <a:t>. IN625-25v.%SiC has higher level of hardness</a:t>
            </a:r>
            <a:endParaRPr lang="en-GB" dirty="0">
              <a:latin typeface="+mj-lt"/>
            </a:endParaRPr>
          </a:p>
        </p:txBody>
      </p:sp>
    </p:spTree>
    <p:extLst>
      <p:ext uri="{BB962C8B-B14F-4D97-AF65-F5344CB8AC3E}">
        <p14:creationId xmlns:p14="http://schemas.microsoft.com/office/powerpoint/2010/main" val="2315966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Wear Test, COF IN625-SiC</a:t>
            </a:r>
            <a:endParaRPr lang="en-GB" dirty="0"/>
          </a:p>
        </p:txBody>
      </p:sp>
      <p:sp>
        <p:nvSpPr>
          <p:cNvPr id="3" name="TextBox 2"/>
          <p:cNvSpPr txBox="1"/>
          <p:nvPr/>
        </p:nvSpPr>
        <p:spPr>
          <a:xfrm>
            <a:off x="332656" y="915566"/>
            <a:ext cx="6048672" cy="646331"/>
          </a:xfrm>
          <a:prstGeom prst="rect">
            <a:avLst/>
          </a:prstGeom>
          <a:noFill/>
        </p:spPr>
        <p:txBody>
          <a:bodyPr wrap="square" rtlCol="0">
            <a:spAutoFit/>
          </a:bodyPr>
          <a:lstStyle/>
          <a:p>
            <a:r>
              <a:rPr lang="en-GB" dirty="0" smtClean="0">
                <a:latin typeface="+mj-lt"/>
              </a:rPr>
              <a:t>Coefficient of Friction (</a:t>
            </a:r>
            <a:r>
              <a:rPr lang="en-GB" dirty="0" err="1" smtClean="0">
                <a:latin typeface="+mj-lt"/>
              </a:rPr>
              <a:t>CoF</a:t>
            </a:r>
            <a:r>
              <a:rPr lang="en-GB" dirty="0">
                <a:latin typeface="+mj-lt"/>
              </a:rPr>
              <a:t>)</a:t>
            </a:r>
            <a:r>
              <a:rPr lang="en-GB" dirty="0" smtClean="0">
                <a:latin typeface="+mj-lt"/>
              </a:rPr>
              <a:t> reduces as the reinforcement fraction increases</a:t>
            </a:r>
            <a:endParaRPr lang="en-GB" dirty="0">
              <a:latin typeface="+mj-lt"/>
            </a:endParaRPr>
          </a:p>
        </p:txBody>
      </p:sp>
      <p:graphicFrame>
        <p:nvGraphicFramePr>
          <p:cNvPr id="6" name="Chart 5"/>
          <p:cNvGraphicFramePr/>
          <p:nvPr>
            <p:extLst>
              <p:ext uri="{D42A27DB-BD31-4B8C-83A1-F6EECF244321}">
                <p14:modId xmlns:p14="http://schemas.microsoft.com/office/powerpoint/2010/main" val="1850594788"/>
              </p:ext>
            </p:extLst>
          </p:nvPr>
        </p:nvGraphicFramePr>
        <p:xfrm>
          <a:off x="367700" y="1640765"/>
          <a:ext cx="5832098" cy="2963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5814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Wear Test, COF IN625-TiB</a:t>
            </a:r>
            <a:r>
              <a:rPr lang="en-GB" baseline="-25000" dirty="0" smtClean="0"/>
              <a:t>2</a:t>
            </a:r>
            <a:endParaRPr lang="en-GB" dirty="0"/>
          </a:p>
        </p:txBody>
      </p:sp>
      <p:sp>
        <p:nvSpPr>
          <p:cNvPr id="3" name="TextBox 2"/>
          <p:cNvSpPr txBox="1"/>
          <p:nvPr/>
        </p:nvSpPr>
        <p:spPr>
          <a:xfrm>
            <a:off x="332656" y="915566"/>
            <a:ext cx="6048672" cy="369332"/>
          </a:xfrm>
          <a:prstGeom prst="rect">
            <a:avLst/>
          </a:prstGeom>
          <a:noFill/>
        </p:spPr>
        <p:txBody>
          <a:bodyPr wrap="square" rtlCol="0">
            <a:spAutoFit/>
          </a:bodyPr>
          <a:lstStyle/>
          <a:p>
            <a:r>
              <a:rPr lang="en-GB" dirty="0" err="1" smtClean="0">
                <a:latin typeface="+mj-lt"/>
              </a:rPr>
              <a:t>CoF</a:t>
            </a:r>
            <a:r>
              <a:rPr lang="en-GB" dirty="0" smtClean="0">
                <a:latin typeface="+mj-lt"/>
              </a:rPr>
              <a:t> reduces as the reinforcement fraction increases.</a:t>
            </a:r>
            <a:endParaRPr lang="en-GB" dirty="0">
              <a:latin typeface="+mj-lt"/>
            </a:endParaRPr>
          </a:p>
        </p:txBody>
      </p:sp>
      <p:graphicFrame>
        <p:nvGraphicFramePr>
          <p:cNvPr id="5" name="Chart 4"/>
          <p:cNvGraphicFramePr/>
          <p:nvPr>
            <p:extLst>
              <p:ext uri="{D42A27DB-BD31-4B8C-83A1-F6EECF244321}">
                <p14:modId xmlns:p14="http://schemas.microsoft.com/office/powerpoint/2010/main" val="3875311775"/>
              </p:ext>
            </p:extLst>
          </p:nvPr>
        </p:nvGraphicFramePr>
        <p:xfrm>
          <a:off x="332656" y="1269256"/>
          <a:ext cx="6119495" cy="31102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4455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Wear Test, wear </a:t>
            </a:r>
            <a:r>
              <a:rPr lang="en-GB" smtClean="0"/>
              <a:t>loss IN625-MMCs</a:t>
            </a:r>
            <a:endParaRPr lang="en-GB" dirty="0"/>
          </a:p>
        </p:txBody>
      </p:sp>
      <p:sp>
        <p:nvSpPr>
          <p:cNvPr id="3" name="TextBox 2"/>
          <p:cNvSpPr txBox="1"/>
          <p:nvPr/>
        </p:nvSpPr>
        <p:spPr>
          <a:xfrm>
            <a:off x="332656" y="915566"/>
            <a:ext cx="6048672" cy="646331"/>
          </a:xfrm>
          <a:prstGeom prst="rect">
            <a:avLst/>
          </a:prstGeom>
          <a:noFill/>
        </p:spPr>
        <p:txBody>
          <a:bodyPr wrap="square" rtlCol="0">
            <a:spAutoFit/>
          </a:bodyPr>
          <a:lstStyle/>
          <a:p>
            <a:r>
              <a:rPr lang="en-GB" dirty="0" smtClean="0">
                <a:latin typeface="+mj-lt"/>
              </a:rPr>
              <a:t>Wear rate drastically reduces as the reinforcement fraction increases.</a:t>
            </a:r>
            <a:endParaRPr lang="en-GB" dirty="0">
              <a:latin typeface="+mj-lt"/>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4" y="1941653"/>
            <a:ext cx="3428635" cy="2142265"/>
          </a:xfrm>
          <a:prstGeom prst="rect">
            <a:avLst/>
          </a:prstGeom>
          <a:noFill/>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1129" y="1910797"/>
            <a:ext cx="3474667" cy="2173121"/>
          </a:xfrm>
          <a:prstGeom prst="rect">
            <a:avLst/>
          </a:prstGeom>
          <a:noFill/>
        </p:spPr>
      </p:pic>
      <p:sp>
        <p:nvSpPr>
          <p:cNvPr id="2" name="TextBox 1"/>
          <p:cNvSpPr txBox="1"/>
          <p:nvPr/>
        </p:nvSpPr>
        <p:spPr>
          <a:xfrm>
            <a:off x="1156583" y="1597483"/>
            <a:ext cx="1152128" cy="369332"/>
          </a:xfrm>
          <a:prstGeom prst="rect">
            <a:avLst/>
          </a:prstGeom>
          <a:noFill/>
        </p:spPr>
        <p:txBody>
          <a:bodyPr wrap="square" rtlCol="0">
            <a:spAutoFit/>
          </a:bodyPr>
          <a:lstStyle/>
          <a:p>
            <a:r>
              <a:rPr lang="en-GB" dirty="0" smtClean="0"/>
              <a:t>IN625-SiC</a:t>
            </a:r>
            <a:endParaRPr lang="en-GB" dirty="0"/>
          </a:p>
        </p:txBody>
      </p:sp>
      <p:sp>
        <p:nvSpPr>
          <p:cNvPr id="8" name="TextBox 7"/>
          <p:cNvSpPr txBox="1"/>
          <p:nvPr/>
        </p:nvSpPr>
        <p:spPr>
          <a:xfrm>
            <a:off x="4572398" y="1597483"/>
            <a:ext cx="1232866" cy="369332"/>
          </a:xfrm>
          <a:prstGeom prst="rect">
            <a:avLst/>
          </a:prstGeom>
          <a:noFill/>
        </p:spPr>
        <p:txBody>
          <a:bodyPr wrap="square" rtlCol="0">
            <a:spAutoFit/>
          </a:bodyPr>
          <a:lstStyle/>
          <a:p>
            <a:r>
              <a:rPr lang="en-GB" dirty="0" smtClean="0"/>
              <a:t>IN625-TiB</a:t>
            </a:r>
            <a:r>
              <a:rPr lang="en-GB" baseline="-25000" dirty="0"/>
              <a:t>2</a:t>
            </a:r>
            <a:endParaRPr lang="en-GB" dirty="0"/>
          </a:p>
        </p:txBody>
      </p:sp>
    </p:spTree>
    <p:extLst>
      <p:ext uri="{BB962C8B-B14F-4D97-AF65-F5344CB8AC3E}">
        <p14:creationId xmlns:p14="http://schemas.microsoft.com/office/powerpoint/2010/main" val="2019457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Wear Test, wear tracks</a:t>
            </a:r>
            <a:endParaRPr lang="en-GB" dirty="0"/>
          </a:p>
        </p:txBody>
      </p:sp>
      <p:pic>
        <p:nvPicPr>
          <p:cNvPr id="5" name="Picture 4"/>
          <p:cNvPicPr>
            <a:picLocks noChangeAspect="1"/>
          </p:cNvPicPr>
          <p:nvPr/>
        </p:nvPicPr>
        <p:blipFill>
          <a:blip r:embed="rId3"/>
          <a:stretch>
            <a:fillRect/>
          </a:stretch>
        </p:blipFill>
        <p:spPr>
          <a:xfrm>
            <a:off x="404664" y="1039713"/>
            <a:ext cx="5904656" cy="3005470"/>
          </a:xfrm>
          <a:prstGeom prst="rect">
            <a:avLst/>
          </a:prstGeom>
        </p:spPr>
      </p:pic>
      <p:sp>
        <p:nvSpPr>
          <p:cNvPr id="9" name="Rectangle 8"/>
          <p:cNvSpPr/>
          <p:nvPr/>
        </p:nvSpPr>
        <p:spPr>
          <a:xfrm>
            <a:off x="404664" y="4054301"/>
            <a:ext cx="5904656" cy="461665"/>
          </a:xfrm>
          <a:prstGeom prst="rect">
            <a:avLst/>
          </a:prstGeom>
        </p:spPr>
        <p:txBody>
          <a:bodyPr wrap="square">
            <a:spAutoFit/>
          </a:bodyPr>
          <a:lstStyle/>
          <a:p>
            <a:r>
              <a:rPr lang="en-GB" sz="1200" dirty="0">
                <a:latin typeface="+mj-lt"/>
                <a:ea typeface="Calibri" panose="020F0502020204030204" pitchFamily="34" charset="0"/>
                <a:cs typeface="Times New Roman" panose="02020603050405020304" pitchFamily="18" charset="0"/>
              </a:rPr>
              <a:t>SEM micrographs of wear tracks for: a) </a:t>
            </a:r>
            <a:r>
              <a:rPr lang="en-GB" sz="1200" dirty="0" smtClean="0">
                <a:latin typeface="+mj-lt"/>
                <a:ea typeface="Calibri" panose="020F0502020204030204" pitchFamily="34" charset="0"/>
                <a:cs typeface="Times New Roman" panose="02020603050405020304" pitchFamily="18" charset="0"/>
              </a:rPr>
              <a:t>IN625-v.5%SiC</a:t>
            </a:r>
            <a:r>
              <a:rPr lang="en-GB" sz="1200" dirty="0">
                <a:latin typeface="+mj-lt"/>
                <a:ea typeface="Calibri" panose="020F0502020204030204" pitchFamily="34" charset="0"/>
                <a:cs typeface="Times New Roman" panose="02020603050405020304" pitchFamily="18" charset="0"/>
              </a:rPr>
              <a:t>; b) </a:t>
            </a:r>
            <a:r>
              <a:rPr lang="en-GB" sz="1200" dirty="0" smtClean="0">
                <a:latin typeface="+mj-lt"/>
                <a:ea typeface="Calibri" panose="020F0502020204030204" pitchFamily="34" charset="0"/>
                <a:cs typeface="Times New Roman" panose="02020603050405020304" pitchFamily="18" charset="0"/>
              </a:rPr>
              <a:t>IN625-10v.%SiC</a:t>
            </a:r>
            <a:r>
              <a:rPr lang="en-GB" sz="1200" dirty="0">
                <a:latin typeface="+mj-lt"/>
                <a:ea typeface="Calibri" panose="020F0502020204030204" pitchFamily="34" charset="0"/>
                <a:cs typeface="Times New Roman" panose="02020603050405020304" pitchFamily="18" charset="0"/>
              </a:rPr>
              <a:t>; c) </a:t>
            </a:r>
            <a:r>
              <a:rPr lang="en-GB" sz="1200" dirty="0" smtClean="0">
                <a:latin typeface="+mj-lt"/>
                <a:ea typeface="Calibri" panose="020F0502020204030204" pitchFamily="34" charset="0"/>
                <a:cs typeface="Times New Roman" panose="02020603050405020304" pitchFamily="18" charset="0"/>
              </a:rPr>
              <a:t>IN625-25v.%SiC</a:t>
            </a:r>
            <a:r>
              <a:rPr lang="en-GB" sz="1200" dirty="0">
                <a:latin typeface="+mj-lt"/>
                <a:ea typeface="Calibri" panose="020F0502020204030204" pitchFamily="34" charset="0"/>
                <a:cs typeface="Times New Roman" panose="02020603050405020304" pitchFamily="18" charset="0"/>
              </a:rPr>
              <a:t>; d) </a:t>
            </a:r>
            <a:r>
              <a:rPr lang="en-GB" sz="1200" dirty="0" smtClean="0">
                <a:latin typeface="+mj-lt"/>
                <a:ea typeface="Calibri" panose="020F0502020204030204" pitchFamily="34" charset="0"/>
                <a:cs typeface="Times New Roman" panose="02020603050405020304" pitchFamily="18" charset="0"/>
              </a:rPr>
              <a:t>IN625-5v.%TiB</a:t>
            </a:r>
            <a:r>
              <a:rPr lang="en-GB" sz="1200" baseline="-25000" dirty="0" smtClean="0">
                <a:latin typeface="+mj-lt"/>
                <a:ea typeface="Calibri" panose="020F0502020204030204" pitchFamily="34" charset="0"/>
                <a:cs typeface="Times New Roman" panose="02020603050405020304" pitchFamily="18" charset="0"/>
              </a:rPr>
              <a:t>2</a:t>
            </a:r>
            <a:r>
              <a:rPr lang="en-GB" sz="1200" dirty="0">
                <a:latin typeface="+mj-lt"/>
                <a:ea typeface="Calibri" panose="020F0502020204030204" pitchFamily="34" charset="0"/>
                <a:cs typeface="Times New Roman" panose="02020603050405020304" pitchFamily="18" charset="0"/>
              </a:rPr>
              <a:t>; e) </a:t>
            </a:r>
            <a:r>
              <a:rPr lang="en-GB" sz="1200" dirty="0" smtClean="0">
                <a:latin typeface="+mj-lt"/>
                <a:ea typeface="Calibri" panose="020F0502020204030204" pitchFamily="34" charset="0"/>
                <a:cs typeface="Times New Roman" panose="02020603050405020304" pitchFamily="18" charset="0"/>
              </a:rPr>
              <a:t>IN625-10v.%TiB</a:t>
            </a:r>
            <a:r>
              <a:rPr lang="en-GB" sz="1200" baseline="-25000" dirty="0" smtClean="0">
                <a:latin typeface="+mj-lt"/>
                <a:ea typeface="Calibri" panose="020F0502020204030204" pitchFamily="34" charset="0"/>
                <a:cs typeface="Times New Roman" panose="02020603050405020304" pitchFamily="18" charset="0"/>
              </a:rPr>
              <a:t>2</a:t>
            </a:r>
            <a:r>
              <a:rPr lang="en-GB" sz="1200" dirty="0">
                <a:latin typeface="+mj-lt"/>
                <a:ea typeface="Calibri" panose="020F0502020204030204" pitchFamily="34" charset="0"/>
                <a:cs typeface="Times New Roman" panose="02020603050405020304" pitchFamily="18" charset="0"/>
              </a:rPr>
              <a:t>; f) </a:t>
            </a:r>
            <a:r>
              <a:rPr lang="en-GB" sz="1200" dirty="0" smtClean="0">
                <a:latin typeface="+mj-lt"/>
                <a:ea typeface="Calibri" panose="020F0502020204030204" pitchFamily="34" charset="0"/>
                <a:cs typeface="Times New Roman" panose="02020603050405020304" pitchFamily="18" charset="0"/>
              </a:rPr>
              <a:t>IN625-25v.%TiB</a:t>
            </a:r>
            <a:r>
              <a:rPr lang="en-GB" sz="1200" baseline="-25000" dirty="0" smtClean="0">
                <a:latin typeface="+mj-lt"/>
                <a:ea typeface="Calibri" panose="020F0502020204030204" pitchFamily="34" charset="0"/>
                <a:cs typeface="Times New Roman" panose="02020603050405020304" pitchFamily="18" charset="0"/>
              </a:rPr>
              <a:t>2</a:t>
            </a:r>
            <a:endParaRPr lang="en-GB" sz="1200" dirty="0">
              <a:latin typeface="+mj-lt"/>
            </a:endParaRPr>
          </a:p>
        </p:txBody>
      </p:sp>
    </p:spTree>
    <p:extLst>
      <p:ext uri="{BB962C8B-B14F-4D97-AF65-F5344CB8AC3E}">
        <p14:creationId xmlns:p14="http://schemas.microsoft.com/office/powerpoint/2010/main" val="2790240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p:txBody>
          <a:bodyPr>
            <a:normAutofit fontScale="70000" lnSpcReduction="20000"/>
          </a:bodyPr>
          <a:lstStyle/>
          <a:p>
            <a:pPr algn="just">
              <a:spcBef>
                <a:spcPts val="1000"/>
              </a:spcBef>
              <a:spcAft>
                <a:spcPts val="1000"/>
              </a:spcAft>
            </a:pPr>
            <a:r>
              <a:rPr lang="en-GB" dirty="0" smtClean="0">
                <a:solidFill>
                  <a:schemeClr val="tx1"/>
                </a:solidFill>
                <a:latin typeface="Calibri Light" panose="020F0302020204030204" pitchFamily="34" charset="0"/>
              </a:rPr>
              <a:t>Space application and PM materials selection</a:t>
            </a:r>
            <a:endParaRPr lang="en-GB" dirty="0">
              <a:solidFill>
                <a:schemeClr val="tx1"/>
              </a:solidFill>
              <a:latin typeface="Calibri Light" panose="020F0302020204030204" pitchFamily="34" charset="0"/>
            </a:endParaRPr>
          </a:p>
          <a:p>
            <a:pPr algn="just">
              <a:spcBef>
                <a:spcPts val="1000"/>
              </a:spcBef>
              <a:spcAft>
                <a:spcPts val="1000"/>
              </a:spcAft>
            </a:pPr>
            <a:r>
              <a:rPr lang="en-GB" dirty="0" smtClean="0">
                <a:solidFill>
                  <a:schemeClr val="tx1"/>
                </a:solidFill>
                <a:latin typeface="Calibri Light" panose="020F0302020204030204" pitchFamily="34" charset="0"/>
              </a:rPr>
              <a:t>Experimental Plan</a:t>
            </a:r>
          </a:p>
          <a:p>
            <a:pPr algn="just">
              <a:spcBef>
                <a:spcPts val="1000"/>
              </a:spcBef>
              <a:spcAft>
                <a:spcPts val="1000"/>
              </a:spcAft>
            </a:pPr>
            <a:r>
              <a:rPr lang="en-GB" dirty="0" smtClean="0">
                <a:solidFill>
                  <a:schemeClr val="tx1"/>
                </a:solidFill>
                <a:latin typeface="Calibri Light" panose="020F0302020204030204" pitchFamily="34" charset="0"/>
              </a:rPr>
              <a:t>Results &amp; Discussion</a:t>
            </a:r>
          </a:p>
          <a:p>
            <a:pPr lvl="1" algn="just">
              <a:spcBef>
                <a:spcPts val="1000"/>
              </a:spcBef>
              <a:spcAft>
                <a:spcPts val="1000"/>
              </a:spcAft>
            </a:pPr>
            <a:r>
              <a:rPr lang="en-GB" sz="2100" dirty="0" smtClean="0">
                <a:solidFill>
                  <a:schemeClr val="tx1"/>
                </a:solidFill>
                <a:latin typeface="Calibri Light" panose="020F0302020204030204" pitchFamily="34" charset="0"/>
              </a:rPr>
              <a:t>Powder characterisation</a:t>
            </a:r>
          </a:p>
          <a:p>
            <a:pPr lvl="1" algn="just">
              <a:spcBef>
                <a:spcPts val="1000"/>
              </a:spcBef>
              <a:spcAft>
                <a:spcPts val="1000"/>
              </a:spcAft>
            </a:pPr>
            <a:r>
              <a:rPr lang="en-GB" sz="2100" dirty="0" smtClean="0">
                <a:solidFill>
                  <a:schemeClr val="tx1"/>
                </a:solidFill>
                <a:latin typeface="Calibri Light" panose="020F0302020204030204" pitchFamily="34" charset="0"/>
              </a:rPr>
              <a:t>Microstructure &amp; mechanical properties </a:t>
            </a:r>
            <a:endParaRPr lang="en-GB" sz="2100" dirty="0">
              <a:solidFill>
                <a:schemeClr val="tx1"/>
              </a:solidFill>
              <a:latin typeface="Calibri Light" panose="020F0302020204030204" pitchFamily="34" charset="0"/>
            </a:endParaRPr>
          </a:p>
          <a:p>
            <a:pPr lvl="1" algn="just">
              <a:spcBef>
                <a:spcPts val="1000"/>
              </a:spcBef>
              <a:spcAft>
                <a:spcPts val="1000"/>
              </a:spcAft>
            </a:pPr>
            <a:r>
              <a:rPr lang="en-GB" sz="2100" dirty="0" smtClean="0">
                <a:solidFill>
                  <a:schemeClr val="tx1"/>
                </a:solidFill>
                <a:latin typeface="Calibri Light" panose="020F0302020204030204" pitchFamily="34" charset="0"/>
              </a:rPr>
              <a:t>Near </a:t>
            </a:r>
            <a:r>
              <a:rPr lang="en-GB" sz="2100" dirty="0">
                <a:solidFill>
                  <a:schemeClr val="tx1"/>
                </a:solidFill>
                <a:latin typeface="Calibri Light" panose="020F0302020204030204" pitchFamily="34" charset="0"/>
              </a:rPr>
              <a:t>net </a:t>
            </a:r>
            <a:r>
              <a:rPr lang="en-GB" sz="2100" dirty="0" smtClean="0">
                <a:solidFill>
                  <a:schemeClr val="tx1"/>
                </a:solidFill>
                <a:latin typeface="Calibri Light" panose="020F0302020204030204" pitchFamily="34" charset="0"/>
              </a:rPr>
              <a:t>shape manufacturing</a:t>
            </a:r>
          </a:p>
          <a:p>
            <a:pPr lvl="1" algn="just">
              <a:spcBef>
                <a:spcPts val="1000"/>
              </a:spcBef>
              <a:spcAft>
                <a:spcPts val="1000"/>
              </a:spcAft>
            </a:pPr>
            <a:r>
              <a:rPr lang="en-GB" sz="2100" dirty="0" smtClean="0">
                <a:solidFill>
                  <a:schemeClr val="tx1"/>
                </a:solidFill>
                <a:latin typeface="Calibri Light" panose="020F0302020204030204" pitchFamily="34" charset="0"/>
              </a:rPr>
              <a:t>Demonstrators PM material performance</a:t>
            </a:r>
          </a:p>
          <a:p>
            <a:pPr algn="just">
              <a:spcBef>
                <a:spcPts val="1000"/>
              </a:spcBef>
              <a:spcAft>
                <a:spcPts val="1000"/>
              </a:spcAft>
            </a:pPr>
            <a:r>
              <a:rPr lang="en-GB" dirty="0" smtClean="0">
                <a:solidFill>
                  <a:schemeClr val="tx1"/>
                </a:solidFill>
                <a:latin typeface="Calibri Light" panose="020F0302020204030204" pitchFamily="34" charset="0"/>
              </a:rPr>
              <a:t>Conclusions</a:t>
            </a:r>
          </a:p>
          <a:p>
            <a:pPr algn="just">
              <a:spcBef>
                <a:spcPts val="1000"/>
              </a:spcBef>
              <a:spcAft>
                <a:spcPts val="1000"/>
              </a:spcAft>
            </a:pPr>
            <a:r>
              <a:rPr lang="en-GB" dirty="0" smtClean="0">
                <a:solidFill>
                  <a:schemeClr val="tx1"/>
                </a:solidFill>
                <a:latin typeface="Calibri Light" panose="020F0302020204030204" pitchFamily="34" charset="0"/>
              </a:rPr>
              <a:t>Proposed Future Work</a:t>
            </a:r>
            <a:endParaRPr lang="en-GB" dirty="0">
              <a:solidFill>
                <a:schemeClr val="tx1"/>
              </a:solidFill>
              <a:latin typeface="Calibri Light" panose="020F0302020204030204" pitchFamily="34" charset="0"/>
            </a:endParaRPr>
          </a:p>
        </p:txBody>
      </p:sp>
      <p:sp>
        <p:nvSpPr>
          <p:cNvPr id="3" name="Title 2"/>
          <p:cNvSpPr>
            <a:spLocks noGrp="1"/>
          </p:cNvSpPr>
          <p:nvPr>
            <p:ph type="title"/>
          </p:nvPr>
        </p:nvSpPr>
        <p:spPr/>
        <p:txBody>
          <a:bodyPr/>
          <a:lstStyle/>
          <a:p>
            <a:r>
              <a:rPr lang="en-GB" dirty="0" smtClean="0"/>
              <a:t>Presentation Outline</a:t>
            </a:r>
            <a:endParaRPr lang="en-GB" dirty="0"/>
          </a:p>
        </p:txBody>
      </p:sp>
    </p:spTree>
    <p:extLst>
      <p:ext uri="{BB962C8B-B14F-4D97-AF65-F5344CB8AC3E}">
        <p14:creationId xmlns:p14="http://schemas.microsoft.com/office/powerpoint/2010/main" val="1717643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50995" y="3492791"/>
            <a:ext cx="3039616" cy="776287"/>
          </a:xfrm>
        </p:spPr>
        <p:txBody>
          <a:bodyPr/>
          <a:lstStyle/>
          <a:p>
            <a:pPr algn="l"/>
            <a:r>
              <a:rPr lang="en-GB" sz="2000" dirty="0" smtClean="0"/>
              <a:t>Down-selected material:</a:t>
            </a:r>
            <a:br>
              <a:rPr lang="en-GB" sz="2000" dirty="0" smtClean="0"/>
            </a:br>
            <a:r>
              <a:rPr lang="en-GB" sz="1600" b="1" dirty="0" smtClean="0"/>
              <a:t>Performances and netshape</a:t>
            </a:r>
            <a:r>
              <a:rPr lang="en-GB" sz="1600" b="1" dirty="0"/>
              <a:t> </a:t>
            </a:r>
            <a:r>
              <a:rPr lang="en-GB" sz="1600" b="1" dirty="0" smtClean="0"/>
              <a:t>manufacturing</a:t>
            </a:r>
            <a:endParaRPr lang="en-GB" sz="2000" b="1" dirty="0"/>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454" r="10454"/>
          <a:stretch>
            <a:fillRect/>
          </a:stretch>
        </p:blipFill>
        <p:spPr/>
      </p:pic>
    </p:spTree>
    <p:extLst>
      <p:ext uri="{BB962C8B-B14F-4D97-AF65-F5344CB8AC3E}">
        <p14:creationId xmlns:p14="http://schemas.microsoft.com/office/powerpoint/2010/main" val="23296738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Microstructure IN625-10%SiC</a:t>
            </a:r>
            <a:endParaRPr lang="en-GB" dirty="0"/>
          </a:p>
        </p:txBody>
      </p:sp>
      <p:sp>
        <p:nvSpPr>
          <p:cNvPr id="3" name="TextBox 2"/>
          <p:cNvSpPr txBox="1"/>
          <p:nvPr/>
        </p:nvSpPr>
        <p:spPr>
          <a:xfrm>
            <a:off x="271578" y="821782"/>
            <a:ext cx="6453336" cy="923330"/>
          </a:xfrm>
          <a:prstGeom prst="rect">
            <a:avLst/>
          </a:prstGeom>
          <a:noFill/>
        </p:spPr>
        <p:txBody>
          <a:bodyPr wrap="square" rtlCol="0">
            <a:spAutoFit/>
          </a:bodyPr>
          <a:lstStyle/>
          <a:p>
            <a:r>
              <a:rPr lang="en-GB" dirty="0" smtClean="0">
                <a:latin typeface="+mj-lt"/>
              </a:rPr>
              <a:t>IN625-10%SiC was selected thanks to its high level of hardness, uniform and fully dense microstructure and </a:t>
            </a:r>
            <a:r>
              <a:rPr lang="en-GB" dirty="0">
                <a:latin typeface="+mj-lt"/>
              </a:rPr>
              <a:t>to the enhanced </a:t>
            </a:r>
            <a:r>
              <a:rPr lang="en-GB" dirty="0" err="1" smtClean="0">
                <a:latin typeface="+mj-lt"/>
              </a:rPr>
              <a:t>tribological</a:t>
            </a:r>
            <a:r>
              <a:rPr lang="en-GB" dirty="0" smtClean="0">
                <a:latin typeface="+mj-lt"/>
              </a:rPr>
              <a:t> properties.</a:t>
            </a:r>
            <a:endParaRPr lang="en-GB" dirty="0">
              <a:latin typeface="+mj-lt"/>
            </a:endParaRPr>
          </a:p>
        </p:txBody>
      </p:sp>
      <p:grpSp>
        <p:nvGrpSpPr>
          <p:cNvPr id="7" name="Group 6"/>
          <p:cNvGrpSpPr/>
          <p:nvPr/>
        </p:nvGrpSpPr>
        <p:grpSpPr>
          <a:xfrm>
            <a:off x="687583" y="1745124"/>
            <a:ext cx="5472608" cy="3037110"/>
            <a:chOff x="285751" y="1913704"/>
            <a:chExt cx="5396662" cy="3221077"/>
          </a:xfrm>
        </p:grpSpPr>
        <p:pic>
          <p:nvPicPr>
            <p:cNvPr id="5" name="Picture 4"/>
            <p:cNvPicPr>
              <a:picLocks noChangeAspect="1"/>
            </p:cNvPicPr>
            <p:nvPr/>
          </p:nvPicPr>
          <p:blipFill>
            <a:blip r:embed="rId3"/>
            <a:stretch>
              <a:fillRect/>
            </a:stretch>
          </p:blipFill>
          <p:spPr>
            <a:xfrm>
              <a:off x="285751" y="1913704"/>
              <a:ext cx="5396662" cy="32210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6371" y="2018950"/>
              <a:ext cx="2072074" cy="1554054"/>
            </a:xfrm>
            <a:prstGeom prst="rect">
              <a:avLst/>
            </a:prstGeom>
          </p:spPr>
        </p:pic>
      </p:grpSp>
    </p:spTree>
    <p:extLst>
      <p:ext uri="{BB962C8B-B14F-4D97-AF65-F5344CB8AC3E}">
        <p14:creationId xmlns:p14="http://schemas.microsoft.com/office/powerpoint/2010/main" val="4027107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Wear Properties IN625-10%SiC</a:t>
            </a:r>
            <a:endParaRPr lang="en-GB" dirty="0"/>
          </a:p>
        </p:txBody>
      </p:sp>
      <p:sp>
        <p:nvSpPr>
          <p:cNvPr id="3" name="TextBox 2"/>
          <p:cNvSpPr txBox="1"/>
          <p:nvPr/>
        </p:nvSpPr>
        <p:spPr>
          <a:xfrm>
            <a:off x="271578" y="821782"/>
            <a:ext cx="6453336" cy="646331"/>
          </a:xfrm>
          <a:prstGeom prst="rect">
            <a:avLst/>
          </a:prstGeom>
          <a:noFill/>
        </p:spPr>
        <p:txBody>
          <a:bodyPr wrap="square" rtlCol="0">
            <a:spAutoFit/>
          </a:bodyPr>
          <a:lstStyle/>
          <a:p>
            <a:r>
              <a:rPr lang="en-GB" dirty="0" smtClean="0">
                <a:latin typeface="Calibri Light" panose="020F0302020204030204" pitchFamily="34" charset="0"/>
                <a:cs typeface="Calibri Light" panose="020F0302020204030204" pitchFamily="34" charset="0"/>
              </a:rPr>
              <a:t>IN625-10%SiC shows better wear properties if compared to the base material in all the tested conditions at both RT and 200°C.</a:t>
            </a:r>
            <a:endParaRPr lang="en-GB" dirty="0">
              <a:latin typeface="Calibri Light" panose="020F0302020204030204" pitchFamily="34" charset="0"/>
              <a:cs typeface="Calibri Light" panose="020F0302020204030204" pitchFamily="34" charset="0"/>
            </a:endParaRPr>
          </a:p>
        </p:txBody>
      </p:sp>
      <p:pic>
        <p:nvPicPr>
          <p:cNvPr id="2" name="Picture 1"/>
          <p:cNvPicPr>
            <a:picLocks noChangeAspect="1"/>
          </p:cNvPicPr>
          <p:nvPr/>
        </p:nvPicPr>
        <p:blipFill>
          <a:blip r:embed="rId3"/>
          <a:stretch>
            <a:fillRect/>
          </a:stretch>
        </p:blipFill>
        <p:spPr>
          <a:xfrm>
            <a:off x="764704" y="1419622"/>
            <a:ext cx="5112568" cy="3335287"/>
          </a:xfrm>
          <a:prstGeom prst="rect">
            <a:avLst/>
          </a:prstGeom>
        </p:spPr>
      </p:pic>
    </p:spTree>
    <p:extLst>
      <p:ext uri="{BB962C8B-B14F-4D97-AF65-F5344CB8AC3E}">
        <p14:creationId xmlns:p14="http://schemas.microsoft.com/office/powerpoint/2010/main" val="2393998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Tensile Properties</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140153967"/>
              </p:ext>
            </p:extLst>
          </p:nvPr>
        </p:nvGraphicFramePr>
        <p:xfrm>
          <a:off x="166106" y="2067694"/>
          <a:ext cx="6515562" cy="1930271"/>
        </p:xfrm>
        <a:graphic>
          <a:graphicData uri="http://schemas.openxmlformats.org/drawingml/2006/table">
            <a:tbl>
              <a:tblPr firstRow="1" firstCol="1" bandRow="1">
                <a:tableStyleId>{5C22544A-7EE6-4342-B048-85BDC9FD1C3A}</a:tableStyleId>
              </a:tblPr>
              <a:tblGrid>
                <a:gridCol w="1539981">
                  <a:extLst>
                    <a:ext uri="{9D8B030D-6E8A-4147-A177-3AD203B41FA5}">
                      <a16:colId xmlns:a16="http://schemas.microsoft.com/office/drawing/2014/main" val="3044403842"/>
                    </a:ext>
                  </a:extLst>
                </a:gridCol>
                <a:gridCol w="1279310">
                  <a:extLst>
                    <a:ext uri="{9D8B030D-6E8A-4147-A177-3AD203B41FA5}">
                      <a16:colId xmlns:a16="http://schemas.microsoft.com/office/drawing/2014/main" val="3092716950"/>
                    </a:ext>
                  </a:extLst>
                </a:gridCol>
                <a:gridCol w="2057447">
                  <a:extLst>
                    <a:ext uri="{9D8B030D-6E8A-4147-A177-3AD203B41FA5}">
                      <a16:colId xmlns:a16="http://schemas.microsoft.com/office/drawing/2014/main" val="1175391842"/>
                    </a:ext>
                  </a:extLst>
                </a:gridCol>
                <a:gridCol w="1026931">
                  <a:extLst>
                    <a:ext uri="{9D8B030D-6E8A-4147-A177-3AD203B41FA5}">
                      <a16:colId xmlns:a16="http://schemas.microsoft.com/office/drawing/2014/main" val="1852179416"/>
                    </a:ext>
                  </a:extLst>
                </a:gridCol>
                <a:gridCol w="611893">
                  <a:extLst>
                    <a:ext uri="{9D8B030D-6E8A-4147-A177-3AD203B41FA5}">
                      <a16:colId xmlns:a16="http://schemas.microsoft.com/office/drawing/2014/main" val="1864747600"/>
                    </a:ext>
                  </a:extLst>
                </a:gridCol>
              </a:tblGrid>
              <a:tr h="368806">
                <a:tc>
                  <a:txBody>
                    <a:bodyPr/>
                    <a:lstStyle/>
                    <a:p>
                      <a:pPr marL="90170" algn="ctr">
                        <a:spcAft>
                          <a:spcPts val="0"/>
                        </a:spcAft>
                      </a:pPr>
                      <a:r>
                        <a:rPr lang="en-GB" sz="1400" dirty="0">
                          <a:effectLst/>
                        </a:rPr>
                        <a:t>Sample</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rPr>
                        <a:t>Temperature</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rPr>
                        <a:t>0.2% proof stress [MPa]</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rPr>
                        <a:t>UTS [MPa]</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0170" algn="ctr">
                        <a:spcAft>
                          <a:spcPts val="0"/>
                        </a:spcAft>
                      </a:pPr>
                      <a:r>
                        <a:rPr lang="en-GB" sz="1400" dirty="0">
                          <a:effectLst/>
                        </a:rPr>
                        <a:t>%EL</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50888"/>
                  </a:ext>
                </a:extLst>
              </a:tr>
              <a:tr h="264160">
                <a:tc>
                  <a:txBody>
                    <a:bodyPr/>
                    <a:lstStyle/>
                    <a:p>
                      <a:pPr marL="90170" algn="ctr">
                        <a:spcAft>
                          <a:spcPts val="0"/>
                        </a:spcAft>
                      </a:pPr>
                      <a:r>
                        <a:rPr lang="en-GB" sz="1400" dirty="0">
                          <a:solidFill>
                            <a:schemeClr val="tx1"/>
                          </a:solidFill>
                          <a:effectLst/>
                        </a:rPr>
                        <a:t>IN625 (wrought)</a:t>
                      </a:r>
                      <a:endParaRPr lang="en-GB" sz="14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RT</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575</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872</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47</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0608028"/>
                  </a:ext>
                </a:extLst>
              </a:tr>
              <a:tr h="259080">
                <a:tc>
                  <a:txBody>
                    <a:bodyPr/>
                    <a:lstStyle/>
                    <a:p>
                      <a:pPr marL="90170" algn="ctr">
                        <a:spcAft>
                          <a:spcPts val="0"/>
                        </a:spcAft>
                      </a:pPr>
                      <a:r>
                        <a:rPr lang="en-GB" sz="1400" dirty="0">
                          <a:solidFill>
                            <a:schemeClr val="tx1"/>
                          </a:solidFill>
                          <a:effectLst/>
                        </a:rPr>
                        <a:t>IN625 (wrought)</a:t>
                      </a:r>
                      <a:endParaRPr lang="en-GB" sz="14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650°C</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418</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748</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78.4</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9607278"/>
                  </a:ext>
                </a:extLst>
              </a:tr>
              <a:tr h="254000">
                <a:tc>
                  <a:txBody>
                    <a:bodyPr/>
                    <a:lstStyle/>
                    <a:p>
                      <a:pPr marL="90170" algn="ctr">
                        <a:spcAft>
                          <a:spcPts val="0"/>
                        </a:spcAft>
                      </a:pPr>
                      <a:r>
                        <a:rPr lang="en-GB" sz="1400" dirty="0">
                          <a:solidFill>
                            <a:schemeClr val="tx1"/>
                          </a:solidFill>
                          <a:effectLst/>
                        </a:rPr>
                        <a:t>IN625 (</a:t>
                      </a:r>
                      <a:r>
                        <a:rPr lang="en-GB" sz="1400" dirty="0" err="1">
                          <a:solidFill>
                            <a:schemeClr val="tx1"/>
                          </a:solidFill>
                          <a:effectLst/>
                        </a:rPr>
                        <a:t>HIPed</a:t>
                      </a:r>
                      <a:r>
                        <a:rPr lang="en-GB" sz="1400" dirty="0">
                          <a:solidFill>
                            <a:schemeClr val="tx1"/>
                          </a:solidFill>
                          <a:effectLst/>
                        </a:rPr>
                        <a:t>)</a:t>
                      </a:r>
                      <a:endParaRPr lang="en-GB" sz="14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RT</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523</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918</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30</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9766683"/>
                  </a:ext>
                </a:extLst>
              </a:tr>
              <a:tr h="266065">
                <a:tc>
                  <a:txBody>
                    <a:bodyPr/>
                    <a:lstStyle/>
                    <a:p>
                      <a:pPr marL="90170" algn="ctr">
                        <a:spcAft>
                          <a:spcPts val="0"/>
                        </a:spcAft>
                      </a:pPr>
                      <a:r>
                        <a:rPr lang="en-GB" sz="1400" dirty="0">
                          <a:solidFill>
                            <a:schemeClr val="tx1"/>
                          </a:solidFill>
                          <a:effectLst/>
                        </a:rPr>
                        <a:t>IN625 (</a:t>
                      </a:r>
                      <a:r>
                        <a:rPr lang="en-GB" sz="1400" dirty="0" err="1">
                          <a:solidFill>
                            <a:schemeClr val="tx1"/>
                          </a:solidFill>
                          <a:effectLst/>
                        </a:rPr>
                        <a:t>HIPed</a:t>
                      </a:r>
                      <a:r>
                        <a:rPr lang="en-GB" sz="1400" dirty="0">
                          <a:solidFill>
                            <a:schemeClr val="tx1"/>
                          </a:solidFill>
                          <a:effectLst/>
                        </a:rPr>
                        <a:t>)</a:t>
                      </a:r>
                      <a:endParaRPr lang="en-GB" sz="14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650°C</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426</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749</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72</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0236547"/>
                  </a:ext>
                </a:extLst>
              </a:tr>
              <a:tr h="261620">
                <a:tc>
                  <a:txBody>
                    <a:bodyPr/>
                    <a:lstStyle/>
                    <a:p>
                      <a:pPr marL="90170" algn="ctr">
                        <a:spcAft>
                          <a:spcPts val="0"/>
                        </a:spcAft>
                      </a:pPr>
                      <a:r>
                        <a:rPr lang="en-GB" sz="1400" dirty="0">
                          <a:solidFill>
                            <a:schemeClr val="tx1"/>
                          </a:solidFill>
                          <a:effectLst/>
                        </a:rPr>
                        <a:t>IN625-10%SiC</a:t>
                      </a:r>
                      <a:endParaRPr lang="en-GB" sz="14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RT</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747</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2.5</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8463681"/>
                  </a:ext>
                </a:extLst>
              </a:tr>
              <a:tr h="256540">
                <a:tc>
                  <a:txBody>
                    <a:bodyPr/>
                    <a:lstStyle/>
                    <a:p>
                      <a:pPr marL="90170" algn="ctr">
                        <a:spcAft>
                          <a:spcPts val="0"/>
                        </a:spcAft>
                      </a:pPr>
                      <a:r>
                        <a:rPr lang="en-GB" sz="1400" dirty="0">
                          <a:solidFill>
                            <a:schemeClr val="tx1"/>
                          </a:solidFill>
                          <a:effectLst/>
                        </a:rPr>
                        <a:t>IN625-10%SiC</a:t>
                      </a:r>
                      <a:endParaRPr lang="en-GB" sz="1400" dirty="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a:effectLst/>
                        </a:rPr>
                        <a:t>650°C</a:t>
                      </a:r>
                      <a:endParaRPr lang="en-GB" sz="14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568</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574</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0170" algn="ctr">
                        <a:spcAft>
                          <a:spcPts val="0"/>
                        </a:spcAft>
                      </a:pPr>
                      <a:r>
                        <a:rPr lang="en-GB" sz="1400" dirty="0">
                          <a:effectLst/>
                        </a:rPr>
                        <a:t>1.0</a:t>
                      </a:r>
                      <a:endParaRPr lang="en-GB" sz="14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3102705"/>
                  </a:ext>
                </a:extLst>
              </a:tr>
            </a:tbl>
          </a:graphicData>
        </a:graphic>
      </p:graphicFrame>
      <p:sp>
        <p:nvSpPr>
          <p:cNvPr id="5" name="TextBox 4"/>
          <p:cNvSpPr txBox="1"/>
          <p:nvPr/>
        </p:nvSpPr>
        <p:spPr>
          <a:xfrm>
            <a:off x="285751" y="836698"/>
            <a:ext cx="6453336" cy="923330"/>
          </a:xfrm>
          <a:prstGeom prst="rect">
            <a:avLst/>
          </a:prstGeom>
          <a:noFill/>
        </p:spPr>
        <p:txBody>
          <a:bodyPr wrap="square" rtlCol="0">
            <a:spAutoFit/>
          </a:bodyPr>
          <a:lstStyle/>
          <a:p>
            <a:r>
              <a:rPr lang="en-GB" dirty="0" smtClean="0">
                <a:latin typeface="Calibri Light" panose="020F0302020204030204" pitchFamily="34" charset="0"/>
                <a:cs typeface="Calibri Light" panose="020F0302020204030204" pitchFamily="34" charset="0"/>
              </a:rPr>
              <a:t>IN625-10%SiC exhibits low levels of %EL, and low </a:t>
            </a:r>
            <a:r>
              <a:rPr lang="en-GB" dirty="0" err="1" smtClean="0">
                <a:latin typeface="Calibri Light" panose="020F0302020204030204" pitchFamily="34" charset="0"/>
                <a:cs typeface="Calibri Light" panose="020F0302020204030204" pitchFamily="34" charset="0"/>
              </a:rPr>
              <a:t>Charpy</a:t>
            </a:r>
            <a:r>
              <a:rPr lang="en-GB" dirty="0" smtClean="0">
                <a:latin typeface="Calibri Light" panose="020F0302020204030204" pitchFamily="34" charset="0"/>
                <a:cs typeface="Calibri Light" panose="020F0302020204030204" pitchFamily="34" charset="0"/>
              </a:rPr>
              <a:t> V-notch absorbed energy (2J). This is caused by the presence of brittle phases around the particle boundaries.</a:t>
            </a:r>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816162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Mechanical Seal Demonstrator</a:t>
            </a:r>
            <a:endParaRPr lang="en-GB"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94418"/>
            <a:ext cx="3523857" cy="2021548"/>
          </a:xfrm>
          <a:prstGeom prst="rect">
            <a:avLst/>
          </a:prstGeom>
          <a:noFill/>
        </p:spPr>
      </p:pic>
      <p:sp>
        <p:nvSpPr>
          <p:cNvPr id="3" name="Right Arrow 2"/>
          <p:cNvSpPr/>
          <p:nvPr/>
        </p:nvSpPr>
        <p:spPr>
          <a:xfrm>
            <a:off x="3523857" y="352537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p:nvPr/>
        </p:nvPicPr>
        <p:blipFill rotWithShape="1">
          <a:blip r:embed="rId4">
            <a:extLst>
              <a:ext uri="{28A0092B-C50C-407E-A947-70E740481C1C}">
                <a14:useLocalDpi xmlns:a14="http://schemas.microsoft.com/office/drawing/2010/main" val="0"/>
              </a:ext>
            </a:extLst>
          </a:blip>
          <a:srcRect r="6302" b="3149"/>
          <a:stretch/>
        </p:blipFill>
        <p:spPr bwMode="auto">
          <a:xfrm>
            <a:off x="4077072" y="2929128"/>
            <a:ext cx="2664296" cy="1465363"/>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16632" y="2098407"/>
            <a:ext cx="3456384" cy="369332"/>
          </a:xfrm>
          <a:prstGeom prst="rect">
            <a:avLst/>
          </a:prstGeom>
          <a:noFill/>
        </p:spPr>
        <p:txBody>
          <a:bodyPr wrap="square" rtlCol="0">
            <a:spAutoFit/>
          </a:bodyPr>
          <a:lstStyle/>
          <a:p>
            <a:r>
              <a:rPr lang="en-GB" dirty="0" smtClean="0"/>
              <a:t>3D CAD drawing of canister design</a:t>
            </a:r>
            <a:endParaRPr lang="en-GB" dirty="0"/>
          </a:p>
        </p:txBody>
      </p:sp>
      <p:sp>
        <p:nvSpPr>
          <p:cNvPr id="11" name="TextBox 10"/>
          <p:cNvSpPr txBox="1"/>
          <p:nvPr/>
        </p:nvSpPr>
        <p:spPr>
          <a:xfrm>
            <a:off x="4050391" y="2559796"/>
            <a:ext cx="2717658" cy="369332"/>
          </a:xfrm>
          <a:prstGeom prst="rect">
            <a:avLst/>
          </a:prstGeom>
          <a:noFill/>
        </p:spPr>
        <p:txBody>
          <a:bodyPr wrap="square" rtlCol="0">
            <a:spAutoFit/>
          </a:bodyPr>
          <a:lstStyle/>
          <a:p>
            <a:r>
              <a:rPr lang="en-GB" dirty="0" smtClean="0"/>
              <a:t>Netshape Mechanical Seals</a:t>
            </a:r>
            <a:endParaRPr lang="en-GB" dirty="0"/>
          </a:p>
        </p:txBody>
      </p:sp>
      <p:sp>
        <p:nvSpPr>
          <p:cNvPr id="10" name="TextBox 9"/>
          <p:cNvSpPr txBox="1"/>
          <p:nvPr/>
        </p:nvSpPr>
        <p:spPr>
          <a:xfrm>
            <a:off x="197219" y="807662"/>
            <a:ext cx="6570830" cy="1200329"/>
          </a:xfrm>
          <a:prstGeom prst="rect">
            <a:avLst/>
          </a:prstGeom>
          <a:noFill/>
        </p:spPr>
        <p:txBody>
          <a:bodyPr wrap="square" rtlCol="0">
            <a:spAutoFit/>
          </a:bodyPr>
          <a:lstStyle/>
          <a:p>
            <a:r>
              <a:rPr lang="en-GB" dirty="0" smtClean="0">
                <a:latin typeface="Calibri Light" panose="020F0302020204030204" pitchFamily="34" charset="0"/>
                <a:cs typeface="Calibri Light" panose="020F0302020204030204" pitchFamily="34" charset="0"/>
              </a:rPr>
              <a:t>Mechanical seal demonstrators were successfully manufactured. The results show a good geometrical accuracy and demonstrate the machining operations can be successfully performed on IN625-10%SiC</a:t>
            </a:r>
            <a:endParaRPr lang="en-GB"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92840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1" y="987574"/>
            <a:ext cx="6276272" cy="3618477"/>
          </a:xfrm>
        </p:spPr>
        <p:txBody>
          <a:bodyPr>
            <a:noAutofit/>
          </a:bodyPr>
          <a:lstStyle/>
          <a:p>
            <a:r>
              <a:rPr lang="en-GB" sz="16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Nb</a:t>
            </a:r>
            <a:r>
              <a:rPr lang="en-GB" sz="16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&amp; IN625-MMCs were successfully HIPed showing a fully dense microstructure.</a:t>
            </a:r>
            <a:endParaRPr lang="en-GB" sz="1600" dirty="0">
              <a:solidFill>
                <a:schemeClr val="tx1"/>
              </a:solidFill>
              <a:latin typeface="Calibri Light" panose="020F0302020204030204" pitchFamily="34" charset="0"/>
              <a:ea typeface="Verdana" panose="020B0604030504040204" pitchFamily="34" charset="0"/>
              <a:cs typeface="Verdana" panose="020B0604030504040204" pitchFamily="34" charset="0"/>
            </a:endParaRPr>
          </a:p>
          <a:p>
            <a:r>
              <a:rPr lang="en-GB" sz="16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Microstructure, hardness and tribological properties are greatly affected by the reinforcement type and their fraction.</a:t>
            </a:r>
            <a:endParaRPr lang="en-GB" sz="1600" dirty="0">
              <a:solidFill>
                <a:schemeClr val="tx1"/>
              </a:solidFill>
              <a:latin typeface="Calibri Light" panose="020F0302020204030204" pitchFamily="34" charset="0"/>
              <a:ea typeface="Verdana" panose="020B0604030504040204" pitchFamily="34" charset="0"/>
              <a:cs typeface="Verdana" panose="020B0604030504040204" pitchFamily="34" charset="0"/>
            </a:endParaRPr>
          </a:p>
          <a:p>
            <a:pPr>
              <a:spcAft>
                <a:spcPts val="600"/>
              </a:spcAft>
            </a:pPr>
            <a:r>
              <a:rPr lang="en-GB" sz="16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As the reinforcement fraction increase, hardness increases and above all a drastic improvement in the wear properties is noticed</a:t>
            </a:r>
            <a:r>
              <a:rPr lang="en-GB" sz="1600" dirty="0">
                <a:solidFill>
                  <a:schemeClr val="tx1"/>
                </a:solidFill>
                <a:latin typeface="Calibri Light" panose="020F0302020204030204" pitchFamily="34" charset="0"/>
                <a:ea typeface="Verdana" panose="020B0604030504040204" pitchFamily="34" charset="0"/>
                <a:cs typeface="Verdana" panose="020B0604030504040204" pitchFamily="34" charset="0"/>
              </a:rPr>
              <a:t> </a:t>
            </a:r>
            <a:r>
              <a:rPr lang="en-GB" sz="16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but at the expense of elongation and fracture toughness.</a:t>
            </a:r>
          </a:p>
          <a:p>
            <a:pPr>
              <a:spcAft>
                <a:spcPts val="600"/>
              </a:spcAft>
            </a:pPr>
            <a:r>
              <a:rPr lang="en-GB" sz="16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HIP diffusion bonding was successfully demonstrated between: Nb &amp; Pt and Nb &amp; Ti6Al4V materials combination which can revolutionised the manufacturing of combustion chamber using this approach for any future ESA products.</a:t>
            </a:r>
          </a:p>
          <a:p>
            <a:pPr>
              <a:spcAft>
                <a:spcPts val="600"/>
              </a:spcAft>
            </a:pPr>
            <a:r>
              <a:rPr lang="en-GB" sz="16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Combustion chamber and Mechanical </a:t>
            </a:r>
            <a:r>
              <a:rPr lang="en-GB" sz="1600" dirty="0">
                <a:solidFill>
                  <a:schemeClr val="tx1"/>
                </a:solidFill>
                <a:latin typeface="Calibri Light" panose="020F0302020204030204" pitchFamily="34" charset="0"/>
                <a:ea typeface="Verdana" panose="020B0604030504040204" pitchFamily="34" charset="0"/>
                <a:cs typeface="Verdana" panose="020B0604030504040204" pitchFamily="34" charset="0"/>
              </a:rPr>
              <a:t>seals demonstrators were successfully HIP in near </a:t>
            </a:r>
            <a:r>
              <a:rPr lang="en-GB" sz="1600" dirty="0" err="1">
                <a:solidFill>
                  <a:schemeClr val="tx1"/>
                </a:solidFill>
                <a:latin typeface="Calibri Light" panose="020F0302020204030204" pitchFamily="34" charset="0"/>
                <a:ea typeface="Verdana" panose="020B0604030504040204" pitchFamily="34" charset="0"/>
                <a:cs typeface="Verdana" panose="020B0604030504040204" pitchFamily="34" charset="0"/>
              </a:rPr>
              <a:t>netshaped</a:t>
            </a:r>
            <a:r>
              <a:rPr lang="en-GB" sz="1600" dirty="0">
                <a:solidFill>
                  <a:schemeClr val="tx1"/>
                </a:solidFill>
                <a:latin typeface="Calibri Light" panose="020F0302020204030204" pitchFamily="34" charset="0"/>
                <a:ea typeface="Verdana" panose="020B0604030504040204" pitchFamily="34" charset="0"/>
                <a:cs typeface="Verdana" panose="020B0604030504040204" pitchFamily="34" charset="0"/>
              </a:rPr>
              <a:t> form via PM HIP technique.</a:t>
            </a:r>
          </a:p>
        </p:txBody>
      </p:sp>
      <p:sp>
        <p:nvSpPr>
          <p:cNvPr id="3" name="Title 2"/>
          <p:cNvSpPr>
            <a:spLocks noGrp="1"/>
          </p:cNvSpPr>
          <p:nvPr>
            <p:ph type="title"/>
          </p:nvPr>
        </p:nvSpPr>
        <p:spPr/>
        <p:txBody>
          <a:bodyPr/>
          <a:lstStyle/>
          <a:p>
            <a:r>
              <a:rPr lang="en-GB" dirty="0" smtClean="0"/>
              <a:t>Conclusions</a:t>
            </a:r>
            <a:endParaRPr lang="en-GB" dirty="0"/>
          </a:p>
        </p:txBody>
      </p:sp>
    </p:spTree>
    <p:extLst>
      <p:ext uri="{BB962C8B-B14F-4D97-AF65-F5344CB8AC3E}">
        <p14:creationId xmlns:p14="http://schemas.microsoft.com/office/powerpoint/2010/main" val="2141156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1" y="836698"/>
            <a:ext cx="6276272" cy="3618477"/>
          </a:xfrm>
        </p:spPr>
        <p:txBody>
          <a:bodyPr>
            <a:noAutofit/>
          </a:bodyPr>
          <a:lstStyle/>
          <a:p>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High temperature oxidation resistance test and thermal shock tests on </a:t>
            </a:r>
            <a:r>
              <a:rPr lang="en-GB" sz="14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Nb</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-Pt system.</a:t>
            </a:r>
          </a:p>
          <a:p>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Perform in-situ HIP of </a:t>
            </a:r>
            <a:r>
              <a:rPr lang="en-GB" sz="14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Nb</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with graphite powders to develop </a:t>
            </a:r>
            <a:r>
              <a:rPr lang="en-GB" sz="14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NbC</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and improve both the strength and high temperature properties</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a:t>
            </a:r>
          </a:p>
          <a:p>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Assess the effect of phase dissolution on the mechanical properties of PM base MMCs materials for high temperature applications. </a:t>
            </a:r>
            <a:endPar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endParaRPr>
          </a:p>
          <a:p>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Perform a diffusion bonding study to assess the possibility of Pt HIP cladding on C-103 powder.</a:t>
            </a:r>
          </a:p>
          <a:p>
            <a:pPr>
              <a:spcAft>
                <a:spcPts val="600"/>
              </a:spcAft>
            </a:pP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Assess the bonding strength of Nb-Ti6Al4V system.</a:t>
            </a:r>
          </a:p>
          <a:p>
            <a:pPr>
              <a:spcAft>
                <a:spcPts val="600"/>
              </a:spcAft>
            </a:pP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Assess the use of nanoparticles reinforcement for both </a:t>
            </a:r>
            <a:r>
              <a:rPr lang="en-GB" sz="14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Nb</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and IN625- matrix materials to maintain good wear resistance while improving the tensile, </a:t>
            </a:r>
            <a:r>
              <a:rPr lang="en-GB" sz="14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Charpy</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impact and creep resistance properties.</a:t>
            </a:r>
          </a:p>
          <a:p>
            <a:pPr>
              <a:spcAft>
                <a:spcPts val="600"/>
              </a:spcAft>
            </a:pP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Production of </a:t>
            </a:r>
            <a:r>
              <a:rPr lang="en-GB" sz="1400" dirty="0" err="1" smtClean="0">
                <a:solidFill>
                  <a:schemeClr val="tx1"/>
                </a:solidFill>
                <a:latin typeface="Calibri Light" panose="020F0302020204030204" pitchFamily="34" charset="0"/>
                <a:ea typeface="Verdana" panose="020B0604030504040204" pitchFamily="34" charset="0"/>
                <a:cs typeface="Verdana" panose="020B0604030504040204" pitchFamily="34" charset="0"/>
              </a:rPr>
              <a:t>Nb</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 + ceramic powders by incorporating ceramic nanoparticles during billet casting, wire drawing, plasma atomisation (PA) or electrode induction gas atomisation (EIGA</a:t>
            </a:r>
            <a:r>
              <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rPr>
              <a:t>).</a:t>
            </a:r>
            <a:endParaRPr lang="en-GB" sz="1400" dirty="0" smtClean="0">
              <a:solidFill>
                <a:schemeClr val="tx1"/>
              </a:solidFill>
              <a:latin typeface="Calibri Light" panose="020F030202020403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p:nvPr>
        </p:nvSpPr>
        <p:spPr/>
        <p:txBody>
          <a:bodyPr/>
          <a:lstStyle/>
          <a:p>
            <a:r>
              <a:rPr lang="en-GB" dirty="0" smtClean="0"/>
              <a:t>Future Works</a:t>
            </a:r>
            <a:endParaRPr lang="en-GB" dirty="0"/>
          </a:p>
        </p:txBody>
      </p:sp>
    </p:spTree>
    <p:extLst>
      <p:ext uri="{BB962C8B-B14F-4D97-AF65-F5344CB8AC3E}">
        <p14:creationId xmlns:p14="http://schemas.microsoft.com/office/powerpoint/2010/main" val="2722356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a:spLocks noGrp="1"/>
          </p:cNvSpPr>
          <p:nvPr>
            <p:ph type="body" sz="half" idx="4294967295"/>
          </p:nvPr>
        </p:nvSpPr>
        <p:spPr>
          <a:xfrm>
            <a:off x="188640" y="1352450"/>
            <a:ext cx="3932237" cy="3811588"/>
          </a:xfrm>
          <a:prstGeom prst="rect">
            <a:avLst/>
          </a:prstGeom>
        </p:spPr>
        <p:txBody>
          <a:bodyPr/>
          <a:lstStyle/>
          <a:p>
            <a:pPr marL="0" indent="0">
              <a:lnSpc>
                <a:spcPct val="80000"/>
              </a:lnSpc>
              <a:spcBef>
                <a:spcPts val="600"/>
              </a:spcBef>
              <a:spcAft>
                <a:spcPts val="600"/>
              </a:spcAft>
              <a:buNone/>
            </a:pPr>
            <a:r>
              <a:rPr lang="en-GB" sz="1800" dirty="0">
                <a:solidFill>
                  <a:srgbClr val="FF66FF"/>
                </a:solidFill>
              </a:rPr>
              <a:t>Technology Consultant</a:t>
            </a:r>
          </a:p>
          <a:p>
            <a:pPr marL="0" indent="0">
              <a:spcBef>
                <a:spcPts val="600"/>
              </a:spcBef>
              <a:spcAft>
                <a:spcPts val="600"/>
              </a:spcAft>
              <a:buNone/>
            </a:pPr>
            <a:r>
              <a:rPr lang="en-GB" dirty="0">
                <a:solidFill>
                  <a:srgbClr val="002060"/>
                </a:solidFill>
              </a:rPr>
              <a:t>Thermal Processing Technologies</a:t>
            </a:r>
          </a:p>
          <a:p>
            <a:pPr marL="0" indent="0">
              <a:spcBef>
                <a:spcPts val="600"/>
              </a:spcBef>
              <a:spcAft>
                <a:spcPts val="600"/>
              </a:spcAft>
              <a:buNone/>
            </a:pPr>
            <a:r>
              <a:rPr lang="en-GB" dirty="0">
                <a:solidFill>
                  <a:srgbClr val="002060"/>
                </a:solidFill>
              </a:rPr>
              <a:t>Advanced Manufacturing Technologies</a:t>
            </a:r>
          </a:p>
          <a:p>
            <a:pPr marL="0" indent="0">
              <a:spcBef>
                <a:spcPts val="600"/>
              </a:spcBef>
              <a:spcAft>
                <a:spcPts val="600"/>
              </a:spcAft>
              <a:buNone/>
            </a:pPr>
            <a:r>
              <a:rPr lang="en-GB" dirty="0">
                <a:solidFill>
                  <a:srgbClr val="002060"/>
                </a:solidFill>
              </a:rPr>
              <a:t>TWI Cambridge</a:t>
            </a:r>
            <a:br>
              <a:rPr lang="en-GB" dirty="0">
                <a:solidFill>
                  <a:srgbClr val="002060"/>
                </a:solidFill>
              </a:rPr>
            </a:br>
            <a:r>
              <a:rPr lang="en-GB" sz="1800" dirty="0">
                <a:solidFill>
                  <a:srgbClr val="002060"/>
                </a:solidFill>
              </a:rPr>
              <a:t/>
            </a:r>
            <a:br>
              <a:rPr lang="en-GB" sz="1800" dirty="0">
                <a:solidFill>
                  <a:srgbClr val="002060"/>
                </a:solidFill>
              </a:rPr>
            </a:br>
            <a:r>
              <a:rPr lang="en-GB" dirty="0">
                <a:solidFill>
                  <a:srgbClr val="002060"/>
                </a:solidFill>
              </a:rPr>
              <a:t>DD:         +44 (0)1223 899 557</a:t>
            </a:r>
          </a:p>
          <a:p>
            <a:pPr marL="0" indent="0">
              <a:spcBef>
                <a:spcPts val="600"/>
              </a:spcBef>
              <a:spcAft>
                <a:spcPts val="600"/>
              </a:spcAft>
              <a:buNone/>
            </a:pPr>
            <a:r>
              <a:rPr lang="en-GB" dirty="0">
                <a:solidFill>
                  <a:srgbClr val="002060"/>
                </a:solidFill>
              </a:rPr>
              <a:t>Mob:      +44 (0)7525 910549</a:t>
            </a:r>
          </a:p>
          <a:p>
            <a:pPr marL="0" indent="0">
              <a:spcBef>
                <a:spcPts val="600"/>
              </a:spcBef>
              <a:spcAft>
                <a:spcPts val="600"/>
              </a:spcAft>
              <a:buNone/>
            </a:pPr>
            <a:r>
              <a:rPr lang="en-GB" dirty="0">
                <a:solidFill>
                  <a:srgbClr val="002060"/>
                </a:solidFill>
              </a:rPr>
              <a:t>Email:     raja.khan@twi.co.uk</a:t>
            </a:r>
          </a:p>
        </p:txBody>
      </p:sp>
      <p:pic>
        <p:nvPicPr>
          <p:cNvPr id="4" name="Picture Placeholder 11"/>
          <p:cNvPicPr>
            <a:picLocks noChangeAspect="1"/>
          </p:cNvPicPr>
          <p:nvPr/>
        </p:nvPicPr>
        <p:blipFill rotWithShape="1">
          <a:blip r:embed="rId2" cstate="print">
            <a:extLst>
              <a:ext uri="{28A0092B-C50C-407E-A947-70E740481C1C}">
                <a14:useLocalDpi xmlns:a14="http://schemas.microsoft.com/office/drawing/2010/main" val="0"/>
              </a:ext>
            </a:extLst>
          </a:blip>
          <a:srcRect t="21808" b="21808"/>
          <a:stretch/>
        </p:blipFill>
        <p:spPr>
          <a:xfrm>
            <a:off x="4120877" y="1779662"/>
            <a:ext cx="2553447" cy="2016224"/>
          </a:xfrm>
          <a:prstGeom prst="rect">
            <a:avLst/>
          </a:prstGeom>
        </p:spPr>
      </p:pic>
      <p:sp>
        <p:nvSpPr>
          <p:cNvPr id="6" name="Title 3"/>
          <p:cNvSpPr>
            <a:spLocks noGrp="1"/>
          </p:cNvSpPr>
          <p:nvPr>
            <p:ph type="title"/>
          </p:nvPr>
        </p:nvSpPr>
        <p:spPr>
          <a:xfrm>
            <a:off x="260648" y="123478"/>
            <a:ext cx="4343400" cy="1600200"/>
          </a:xfrm>
        </p:spPr>
        <p:txBody>
          <a:bodyPr/>
          <a:lstStyle/>
          <a:p>
            <a:r>
              <a:rPr lang="en-GB" dirty="0" smtClean="0">
                <a:solidFill>
                  <a:srgbClr val="00B0F0"/>
                </a:solidFill>
              </a:rPr>
              <a:t>Dr Raja Khan </a:t>
            </a:r>
            <a:r>
              <a:rPr lang="en-GB" sz="1200" dirty="0" smtClean="0">
                <a:solidFill>
                  <a:srgbClr val="00B0F0"/>
                </a:solidFill>
              </a:rPr>
              <a:t>CEng FWeldI FIMMM</a:t>
            </a:r>
            <a:endParaRPr lang="en-GB" dirty="0">
              <a:solidFill>
                <a:srgbClr val="00B0F0"/>
              </a:solidFill>
            </a:endParaRPr>
          </a:p>
        </p:txBody>
      </p:sp>
      <p:pic>
        <p:nvPicPr>
          <p:cNvPr id="7" name="Picture 2" descr="Image result for twi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871" y="771550"/>
            <a:ext cx="1218782" cy="79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456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raja.khan\Desktop\2018\Projects\32058_ESA\WP1000\Nammo_Combustion Chamber\Nammo Combustion Chamber_CA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888" y="1635646"/>
            <a:ext cx="4391006" cy="1224136"/>
          </a:xfrm>
          <a:prstGeom prst="rect">
            <a:avLst/>
          </a:prstGeom>
          <a:noFill/>
          <a:ln>
            <a:noFill/>
          </a:ln>
        </p:spPr>
      </p:pic>
      <p:pic>
        <p:nvPicPr>
          <p:cNvPr id="9" name="Picture 8"/>
          <p:cNvPicPr/>
          <p:nvPr/>
        </p:nvPicPr>
        <p:blipFill>
          <a:blip r:embed="rId4" cstate="print"/>
          <a:srcRect/>
          <a:stretch>
            <a:fillRect/>
          </a:stretch>
        </p:blipFill>
        <p:spPr bwMode="auto">
          <a:xfrm>
            <a:off x="5157192" y="3179641"/>
            <a:ext cx="1296143" cy="1480341"/>
          </a:xfrm>
          <a:prstGeom prst="rect">
            <a:avLst/>
          </a:prstGeom>
          <a:noFill/>
          <a:ln w="9525">
            <a:noFill/>
            <a:miter lim="800000"/>
            <a:headEnd/>
            <a:tailEnd/>
          </a:ln>
        </p:spPr>
      </p:pic>
      <p:pic>
        <p:nvPicPr>
          <p:cNvPr id="10" name="Picture 9"/>
          <p:cNvPicPr/>
          <p:nvPr/>
        </p:nvPicPr>
        <p:blipFill>
          <a:blip r:embed="rId5" cstate="print"/>
          <a:srcRect/>
          <a:stretch>
            <a:fillRect/>
          </a:stretch>
        </p:blipFill>
        <p:spPr bwMode="auto">
          <a:xfrm>
            <a:off x="3068960" y="3179640"/>
            <a:ext cx="1008112" cy="1480341"/>
          </a:xfrm>
          <a:prstGeom prst="rect">
            <a:avLst/>
          </a:prstGeom>
          <a:noFill/>
          <a:ln w="9525">
            <a:noFill/>
            <a:miter lim="800000"/>
            <a:headEnd/>
            <a:tailEnd/>
          </a:ln>
        </p:spPr>
      </p:pic>
      <p:sp>
        <p:nvSpPr>
          <p:cNvPr id="2" name="Subtitle 1"/>
          <p:cNvSpPr>
            <a:spLocks noGrp="1"/>
          </p:cNvSpPr>
          <p:nvPr>
            <p:ph idx="1"/>
          </p:nvPr>
        </p:nvSpPr>
        <p:spPr/>
        <p:txBody>
          <a:bodyPr>
            <a:normAutofit/>
          </a:bodyPr>
          <a:lstStyle/>
          <a:p>
            <a:pPr algn="l"/>
            <a:endParaRPr lang="en-GB" sz="1800" dirty="0" smtClean="0">
              <a:solidFill>
                <a:schemeClr val="tx1"/>
              </a:solidFill>
              <a:latin typeface="Calibri Light" panose="020F0302020204030204" pitchFamily="34" charset="0"/>
            </a:endParaRPr>
          </a:p>
          <a:p>
            <a:pPr algn="l"/>
            <a:r>
              <a:rPr lang="en-GB" sz="1800" dirty="0" smtClean="0">
                <a:solidFill>
                  <a:schemeClr val="tx1"/>
                </a:solidFill>
                <a:latin typeface="Calibri Light" panose="020F0302020204030204" pitchFamily="34" charset="0"/>
              </a:rPr>
              <a:t>Thruster Combustion Chambers</a:t>
            </a:r>
          </a:p>
          <a:p>
            <a:pPr algn="l"/>
            <a:endParaRPr lang="en-GB" sz="1800" dirty="0">
              <a:solidFill>
                <a:schemeClr val="tx1"/>
              </a:solidFill>
              <a:latin typeface="Calibri Light" panose="020F0302020204030204" pitchFamily="34" charset="0"/>
            </a:endParaRPr>
          </a:p>
          <a:p>
            <a:pPr algn="l"/>
            <a:endParaRPr lang="en-GB" sz="1800" dirty="0" smtClean="0">
              <a:solidFill>
                <a:schemeClr val="tx1"/>
              </a:solidFill>
              <a:latin typeface="Calibri Light" panose="020F0302020204030204" pitchFamily="34" charset="0"/>
            </a:endParaRPr>
          </a:p>
          <a:p>
            <a:pPr algn="l"/>
            <a:endParaRPr lang="en-GB" sz="1800" dirty="0" smtClean="0">
              <a:solidFill>
                <a:schemeClr val="tx1"/>
              </a:solidFill>
              <a:latin typeface="Calibri Light" panose="020F0302020204030204" pitchFamily="34" charset="0"/>
            </a:endParaRPr>
          </a:p>
          <a:p>
            <a:pPr algn="l"/>
            <a:endParaRPr lang="en-GB" sz="1800" dirty="0" smtClean="0">
              <a:solidFill>
                <a:schemeClr val="tx1"/>
              </a:solidFill>
              <a:latin typeface="Calibri Light" panose="020F0302020204030204" pitchFamily="34" charset="0"/>
            </a:endParaRPr>
          </a:p>
          <a:p>
            <a:pPr algn="l"/>
            <a:endParaRPr lang="en-GB" sz="1800" dirty="0" smtClean="0">
              <a:solidFill>
                <a:schemeClr val="tx1"/>
              </a:solidFill>
              <a:latin typeface="Calibri Light" panose="020F0302020204030204" pitchFamily="34" charset="0"/>
            </a:endParaRPr>
          </a:p>
          <a:p>
            <a:pPr algn="l"/>
            <a:r>
              <a:rPr lang="en-GB" sz="1800" dirty="0" smtClean="0">
                <a:solidFill>
                  <a:schemeClr val="tx1"/>
                </a:solidFill>
                <a:latin typeface="Calibri Light" panose="020F0302020204030204" pitchFamily="34" charset="0"/>
              </a:rPr>
              <a:t>Mechanical Gas Seals</a:t>
            </a:r>
          </a:p>
          <a:p>
            <a:pPr marL="0" indent="0" algn="l">
              <a:buNone/>
            </a:pPr>
            <a:endParaRPr lang="en-GB" sz="1800" dirty="0">
              <a:solidFill>
                <a:schemeClr val="tx1"/>
              </a:solidFill>
              <a:latin typeface="Calibri Light" panose="020F0302020204030204" pitchFamily="34" charset="0"/>
            </a:endParaRPr>
          </a:p>
        </p:txBody>
      </p:sp>
      <p:sp>
        <p:nvSpPr>
          <p:cNvPr id="3" name="Title 2"/>
          <p:cNvSpPr>
            <a:spLocks noGrp="1"/>
          </p:cNvSpPr>
          <p:nvPr>
            <p:ph type="title"/>
          </p:nvPr>
        </p:nvSpPr>
        <p:spPr/>
        <p:txBody>
          <a:bodyPr>
            <a:normAutofit/>
          </a:bodyPr>
          <a:lstStyle/>
          <a:p>
            <a:r>
              <a:rPr lang="en-GB" dirty="0" smtClean="0"/>
              <a:t>Space Applications Selection</a:t>
            </a:r>
            <a:endParaRPr lang="en-GB" dirty="0"/>
          </a:p>
        </p:txBody>
      </p:sp>
    </p:spTree>
    <p:extLst>
      <p:ext uri="{BB962C8B-B14F-4D97-AF65-F5344CB8AC3E}">
        <p14:creationId xmlns:p14="http://schemas.microsoft.com/office/powerpoint/2010/main" val="2409027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4924" t="8728" r="14286" b="-8728"/>
          <a:stretch/>
        </p:blipFill>
        <p:spPr>
          <a:xfrm>
            <a:off x="989535" y="486711"/>
            <a:ext cx="4306365" cy="4161600"/>
          </a:xfrm>
        </p:spPr>
      </p:pic>
      <p:sp>
        <p:nvSpPr>
          <p:cNvPr id="4" name="Title 3"/>
          <p:cNvSpPr>
            <a:spLocks noGrp="1"/>
          </p:cNvSpPr>
          <p:nvPr>
            <p:ph type="ctrTitle"/>
          </p:nvPr>
        </p:nvSpPr>
        <p:spPr/>
        <p:txBody>
          <a:bodyPr/>
          <a:lstStyle/>
          <a:p>
            <a:r>
              <a:rPr lang="en-GB" dirty="0" smtClean="0"/>
              <a:t>Thruster Combustion Chamber</a:t>
            </a:r>
            <a:endParaRPr lang="en-GB" dirty="0"/>
          </a:p>
        </p:txBody>
      </p:sp>
    </p:spTree>
    <p:extLst>
      <p:ext uri="{BB962C8B-B14F-4D97-AF65-F5344CB8AC3E}">
        <p14:creationId xmlns:p14="http://schemas.microsoft.com/office/powerpoint/2010/main" val="1991282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GB" sz="1800" dirty="0" smtClean="0">
                <a:solidFill>
                  <a:schemeClr val="tx1"/>
                </a:solidFill>
                <a:latin typeface="Calibri Light" panose="020F0302020204030204" pitchFamily="34" charset="0"/>
              </a:rPr>
              <a:t>Current state-of-the-art</a:t>
            </a:r>
          </a:p>
          <a:p>
            <a:pPr lvl="1"/>
            <a:r>
              <a:rPr lang="en-GB" dirty="0" smtClean="0">
                <a:solidFill>
                  <a:schemeClr val="tx1"/>
                </a:solidFill>
                <a:latin typeface="Calibri Light" panose="020F0302020204030204" pitchFamily="34" charset="0"/>
              </a:rPr>
              <a:t>C103 niobium alloy </a:t>
            </a:r>
            <a:r>
              <a:rPr lang="en-GB" dirty="0">
                <a:solidFill>
                  <a:schemeClr val="tx1"/>
                </a:solidFill>
                <a:latin typeface="Calibri Light" panose="020F0302020204030204" pitchFamily="34" charset="0"/>
              </a:rPr>
              <a:t>is used with R512E di-silicide coating for chamber temperature up to ~</a:t>
            </a:r>
            <a:r>
              <a:rPr lang="en-GB" dirty="0" smtClean="0">
                <a:solidFill>
                  <a:schemeClr val="tx1"/>
                </a:solidFill>
                <a:latin typeface="Calibri Light" panose="020F0302020204030204" pitchFamily="34" charset="0"/>
              </a:rPr>
              <a:t>1350°C</a:t>
            </a:r>
          </a:p>
          <a:p>
            <a:pPr marL="0" indent="0">
              <a:spcBef>
                <a:spcPts val="1200"/>
              </a:spcBef>
              <a:spcAft>
                <a:spcPts val="1200"/>
              </a:spcAft>
              <a:buNone/>
            </a:pPr>
            <a:r>
              <a:rPr lang="en-GB" sz="1800" u="sng" dirty="0" smtClean="0">
                <a:solidFill>
                  <a:schemeClr val="tx1"/>
                </a:solidFill>
                <a:latin typeface="Calibri Light" panose="020F0302020204030204" pitchFamily="34" charset="0"/>
              </a:rPr>
              <a:t>Target performance requirements:</a:t>
            </a:r>
          </a:p>
          <a:p>
            <a:r>
              <a:rPr lang="en-GB" sz="1800" dirty="0" smtClean="0">
                <a:solidFill>
                  <a:schemeClr val="tx1"/>
                </a:solidFill>
                <a:latin typeface="Calibri Light" panose="020F0302020204030204" pitchFamily="34" charset="0"/>
              </a:rPr>
              <a:t>Max </a:t>
            </a:r>
            <a:r>
              <a:rPr lang="en-GB" sz="1800" dirty="0">
                <a:solidFill>
                  <a:schemeClr val="tx1"/>
                </a:solidFill>
                <a:latin typeface="Calibri Light" panose="020F0302020204030204" pitchFamily="34" charset="0"/>
              </a:rPr>
              <a:t>service temperature ≥</a:t>
            </a:r>
            <a:r>
              <a:rPr lang="en-GB" sz="1800" dirty="0" smtClean="0">
                <a:solidFill>
                  <a:schemeClr val="tx1"/>
                </a:solidFill>
                <a:latin typeface="Calibri Light" panose="020F0302020204030204" pitchFamily="34" charset="0"/>
              </a:rPr>
              <a:t>1400°C </a:t>
            </a:r>
            <a:endParaRPr lang="en-GB" sz="1800" dirty="0">
              <a:solidFill>
                <a:schemeClr val="tx1"/>
              </a:solidFill>
              <a:latin typeface="Calibri Light" panose="020F0302020204030204" pitchFamily="34" charset="0"/>
            </a:endParaRPr>
          </a:p>
          <a:p>
            <a:r>
              <a:rPr lang="en-GB" sz="1800" dirty="0">
                <a:solidFill>
                  <a:schemeClr val="tx1"/>
                </a:solidFill>
                <a:latin typeface="Calibri Light" panose="020F0302020204030204" pitchFamily="34" charset="0"/>
              </a:rPr>
              <a:t>High </a:t>
            </a:r>
            <a:r>
              <a:rPr lang="en-GB" sz="1800" dirty="0" smtClean="0">
                <a:solidFill>
                  <a:schemeClr val="tx1"/>
                </a:solidFill>
                <a:latin typeface="Calibri Light" panose="020F0302020204030204" pitchFamily="34" charset="0"/>
              </a:rPr>
              <a:t>temperature </a:t>
            </a:r>
            <a:r>
              <a:rPr lang="en-GB" sz="1800" dirty="0">
                <a:solidFill>
                  <a:schemeClr val="tx1"/>
                </a:solidFill>
                <a:latin typeface="Calibri Light" panose="020F0302020204030204" pitchFamily="34" charset="0"/>
              </a:rPr>
              <a:t>c</a:t>
            </a:r>
            <a:r>
              <a:rPr lang="en-GB" sz="1800" dirty="0" smtClean="0">
                <a:solidFill>
                  <a:schemeClr val="tx1"/>
                </a:solidFill>
                <a:latin typeface="Calibri Light" panose="020F0302020204030204" pitchFamily="34" charset="0"/>
              </a:rPr>
              <a:t>reep &amp; oxidation </a:t>
            </a:r>
            <a:r>
              <a:rPr lang="en-GB" sz="1800" dirty="0">
                <a:solidFill>
                  <a:schemeClr val="tx1"/>
                </a:solidFill>
                <a:latin typeface="Calibri Light" panose="020F0302020204030204" pitchFamily="34" charset="0"/>
              </a:rPr>
              <a:t>r</a:t>
            </a:r>
            <a:r>
              <a:rPr lang="en-GB" sz="1800" dirty="0" smtClean="0">
                <a:solidFill>
                  <a:schemeClr val="tx1"/>
                </a:solidFill>
                <a:latin typeface="Calibri Light" panose="020F0302020204030204" pitchFamily="34" charset="0"/>
              </a:rPr>
              <a:t>esistance</a:t>
            </a:r>
            <a:endParaRPr lang="en-GB" sz="1800" dirty="0">
              <a:solidFill>
                <a:schemeClr val="tx1"/>
              </a:solidFill>
              <a:latin typeface="Calibri Light" panose="020F0302020204030204" pitchFamily="34" charset="0"/>
            </a:endParaRPr>
          </a:p>
          <a:p>
            <a:r>
              <a:rPr lang="en-GB" sz="1800" dirty="0" smtClean="0">
                <a:solidFill>
                  <a:schemeClr val="tx1"/>
                </a:solidFill>
                <a:latin typeface="Calibri Light" panose="020F0302020204030204" pitchFamily="34" charset="0"/>
              </a:rPr>
              <a:t>Yield stress at 20°C &gt;260MPa</a:t>
            </a:r>
          </a:p>
          <a:p>
            <a:r>
              <a:rPr lang="en-GB" sz="1800" dirty="0" smtClean="0">
                <a:solidFill>
                  <a:schemeClr val="tx1"/>
                </a:solidFill>
                <a:latin typeface="Calibri Light" panose="020F0302020204030204" pitchFamily="34" charset="0"/>
              </a:rPr>
              <a:t>1000 thermal cycles </a:t>
            </a:r>
            <a:r>
              <a:rPr lang="en-GB" sz="1800" dirty="0">
                <a:solidFill>
                  <a:schemeClr val="tx1"/>
                </a:solidFill>
                <a:latin typeface="Calibri Light" panose="020F0302020204030204" pitchFamily="34" charset="0"/>
              </a:rPr>
              <a:t>in mission operation mode </a:t>
            </a:r>
          </a:p>
          <a:p>
            <a:r>
              <a:rPr lang="en-GB" sz="1800" dirty="0">
                <a:solidFill>
                  <a:schemeClr val="tx1"/>
                </a:solidFill>
                <a:latin typeface="Calibri Light" panose="020F0302020204030204" pitchFamily="34" charset="0"/>
              </a:rPr>
              <a:t>CTE similar to </a:t>
            </a:r>
            <a:r>
              <a:rPr lang="en-GB" sz="1800" dirty="0" smtClean="0">
                <a:solidFill>
                  <a:schemeClr val="tx1"/>
                </a:solidFill>
                <a:latin typeface="Calibri Light" panose="020F0302020204030204" pitchFamily="34" charset="0"/>
              </a:rPr>
              <a:t>Ti6Al4V</a:t>
            </a:r>
          </a:p>
          <a:p>
            <a:r>
              <a:rPr lang="en-GB" sz="1800" dirty="0" smtClean="0">
                <a:solidFill>
                  <a:schemeClr val="tx1"/>
                </a:solidFill>
                <a:latin typeface="Calibri Light" panose="020F0302020204030204" pitchFamily="34" charset="0"/>
              </a:rPr>
              <a:t>Weldability with Ti6Al4V</a:t>
            </a:r>
            <a:endParaRPr lang="en-GB" sz="1800" dirty="0">
              <a:solidFill>
                <a:schemeClr val="tx1"/>
              </a:solidFill>
              <a:latin typeface="Calibri Light" panose="020F0302020204030204" pitchFamily="34" charset="0"/>
            </a:endParaRPr>
          </a:p>
        </p:txBody>
      </p:sp>
      <p:sp>
        <p:nvSpPr>
          <p:cNvPr id="4" name="Title 3"/>
          <p:cNvSpPr>
            <a:spLocks noGrp="1"/>
          </p:cNvSpPr>
          <p:nvPr>
            <p:ph type="title"/>
          </p:nvPr>
        </p:nvSpPr>
        <p:spPr/>
        <p:txBody>
          <a:bodyPr>
            <a:normAutofit/>
          </a:bodyPr>
          <a:lstStyle/>
          <a:p>
            <a:r>
              <a:rPr lang="en-GB" dirty="0" smtClean="0"/>
              <a:t>Thruster Combustion Chamber</a:t>
            </a:r>
            <a:endParaRPr lang="en-GB" dirty="0"/>
          </a:p>
        </p:txBody>
      </p:sp>
      <p:pic>
        <p:nvPicPr>
          <p:cNvPr id="7" name="Picture 6"/>
          <p:cNvPicPr/>
          <p:nvPr/>
        </p:nvPicPr>
        <p:blipFill rotWithShape="1">
          <a:blip r:embed="rId3" cstate="print">
            <a:extLst>
              <a:ext uri="{28A0092B-C50C-407E-A947-70E740481C1C}">
                <a14:useLocalDpi xmlns:a14="http://schemas.microsoft.com/office/drawing/2010/main"/>
              </a:ext>
            </a:extLst>
          </a:blip>
          <a:srcRect l="5041" t="4253" r="2040" b="2165"/>
          <a:stretch/>
        </p:blipFill>
        <p:spPr bwMode="auto">
          <a:xfrm>
            <a:off x="4949113" y="1851670"/>
            <a:ext cx="1908887" cy="1368152"/>
          </a:xfrm>
          <a:prstGeom prst="rect">
            <a:avLst/>
          </a:prstGeom>
          <a:noFill/>
          <a:ln w="9525">
            <a:noFill/>
            <a:miter lim="800000"/>
            <a:headEnd/>
            <a:tailEnd/>
          </a:ln>
        </p:spPr>
      </p:pic>
    </p:spTree>
    <p:extLst>
      <p:ext uri="{BB962C8B-B14F-4D97-AF65-F5344CB8AC3E}">
        <p14:creationId xmlns:p14="http://schemas.microsoft.com/office/powerpoint/2010/main" val="3753384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Thruster Combustion Chamber</a:t>
            </a:r>
            <a:endParaRPr lang="en-GB" dirty="0"/>
          </a:p>
        </p:txBody>
      </p:sp>
      <p:sp>
        <p:nvSpPr>
          <p:cNvPr id="5" name="TextBox 4"/>
          <p:cNvSpPr txBox="1"/>
          <p:nvPr/>
        </p:nvSpPr>
        <p:spPr>
          <a:xfrm>
            <a:off x="1515675" y="870091"/>
            <a:ext cx="3816424" cy="369332"/>
          </a:xfrm>
          <a:prstGeom prst="rect">
            <a:avLst/>
          </a:prstGeom>
          <a:noFill/>
        </p:spPr>
        <p:txBody>
          <a:bodyPr wrap="square" rtlCol="0">
            <a:spAutoFit/>
          </a:bodyPr>
          <a:lstStyle/>
          <a:p>
            <a:pPr algn="ctr"/>
            <a:r>
              <a:rPr lang="en-GB" b="1" dirty="0" smtClean="0">
                <a:solidFill>
                  <a:srgbClr val="00B050"/>
                </a:solidFill>
                <a:latin typeface="Calibri Light" panose="020F0302020204030204" pitchFamily="34" charset="0"/>
                <a:cs typeface="Calibri Light" panose="020F0302020204030204" pitchFamily="34" charset="0"/>
              </a:rPr>
              <a:t>Selected Materials: </a:t>
            </a:r>
            <a:r>
              <a:rPr lang="en-GB" b="1" dirty="0" err="1" smtClean="0">
                <a:latin typeface="Calibri Light" panose="020F0302020204030204" pitchFamily="34" charset="0"/>
                <a:cs typeface="Calibri Light" panose="020F0302020204030204" pitchFamily="34" charset="0"/>
              </a:rPr>
              <a:t>Nb</a:t>
            </a:r>
            <a:r>
              <a:rPr lang="en-GB" b="1" dirty="0" smtClean="0">
                <a:latin typeface="Calibri Light" panose="020F0302020204030204" pitchFamily="34" charset="0"/>
                <a:cs typeface="Calibri Light" panose="020F0302020204030204" pitchFamily="34" charset="0"/>
              </a:rPr>
              <a:t> and </a:t>
            </a:r>
            <a:r>
              <a:rPr lang="en-GB" b="1" dirty="0" err="1" smtClean="0">
                <a:latin typeface="Calibri Light" panose="020F0302020204030204" pitchFamily="34" charset="0"/>
                <a:cs typeface="Calibri Light" panose="020F0302020204030204" pitchFamily="34" charset="0"/>
              </a:rPr>
              <a:t>Nb</a:t>
            </a:r>
            <a:r>
              <a:rPr lang="en-GB" b="1" dirty="0" smtClean="0">
                <a:latin typeface="Calibri Light" panose="020F0302020204030204" pitchFamily="34" charset="0"/>
                <a:cs typeface="Calibri Light" panose="020F0302020204030204" pitchFamily="34" charset="0"/>
              </a:rPr>
              <a:t>-MMCs</a:t>
            </a:r>
            <a:endParaRPr lang="en-GB" b="1" dirty="0">
              <a:solidFill>
                <a:srgbClr val="00B050"/>
              </a:solidFill>
              <a:latin typeface="Calibri Light" panose="020F0302020204030204" pitchFamily="34" charset="0"/>
              <a:cs typeface="Calibri Light" panose="020F0302020204030204" pitchFamily="34" charset="0"/>
            </a:endParaRPr>
          </a:p>
        </p:txBody>
      </p:sp>
      <p:sp>
        <p:nvSpPr>
          <p:cNvPr id="6" name="TextBox 5"/>
          <p:cNvSpPr txBox="1"/>
          <p:nvPr/>
        </p:nvSpPr>
        <p:spPr>
          <a:xfrm>
            <a:off x="695590" y="1264574"/>
            <a:ext cx="5262372" cy="646331"/>
          </a:xfrm>
          <a:prstGeom prst="rect">
            <a:avLst/>
          </a:prstGeom>
          <a:noFill/>
        </p:spPr>
        <p:txBody>
          <a:bodyPr wrap="square" rtlCol="0">
            <a:spAutoFit/>
          </a:bodyPr>
          <a:lstStyle/>
          <a:p>
            <a:pPr algn="ctr"/>
            <a:r>
              <a:rPr lang="en-GB" b="1" dirty="0">
                <a:solidFill>
                  <a:srgbClr val="00B050"/>
                </a:solidFill>
                <a:latin typeface="Calibri Light" panose="020F0302020204030204" pitchFamily="34" charset="0"/>
                <a:cs typeface="Calibri Light" panose="020F0302020204030204" pitchFamily="34" charset="0"/>
              </a:rPr>
              <a:t>Selected reinforcements for </a:t>
            </a:r>
            <a:r>
              <a:rPr lang="en-GB" b="1" dirty="0" err="1" smtClean="0">
                <a:solidFill>
                  <a:srgbClr val="00B050"/>
                </a:solidFill>
                <a:latin typeface="Calibri Light" panose="020F0302020204030204" pitchFamily="34" charset="0"/>
                <a:cs typeface="Calibri Light" panose="020F0302020204030204" pitchFamily="34" charset="0"/>
              </a:rPr>
              <a:t>Nb</a:t>
            </a:r>
            <a:r>
              <a:rPr lang="en-GB" b="1" dirty="0" smtClean="0">
                <a:solidFill>
                  <a:srgbClr val="00B050"/>
                </a:solidFill>
                <a:latin typeface="Calibri Light" panose="020F0302020204030204" pitchFamily="34" charset="0"/>
                <a:cs typeface="Calibri Light" panose="020F0302020204030204" pitchFamily="34" charset="0"/>
              </a:rPr>
              <a:t>-MMCs: </a:t>
            </a:r>
            <a:r>
              <a:rPr lang="en-GB" b="1" dirty="0" err="1" smtClean="0">
                <a:latin typeface="Calibri Light" panose="020F0302020204030204" pitchFamily="34" charset="0"/>
                <a:cs typeface="Calibri Light" panose="020F0302020204030204" pitchFamily="34" charset="0"/>
              </a:rPr>
              <a:t>SiC</a:t>
            </a:r>
            <a:r>
              <a:rPr lang="en-GB" b="1" dirty="0" smtClean="0">
                <a:latin typeface="Calibri Light" panose="020F0302020204030204" pitchFamily="34" charset="0"/>
                <a:cs typeface="Calibri Light" panose="020F0302020204030204" pitchFamily="34" charset="0"/>
              </a:rPr>
              <a:t> and Si</a:t>
            </a:r>
            <a:r>
              <a:rPr lang="en-GB" b="1" baseline="-25000" dirty="0" smtClean="0">
                <a:latin typeface="Calibri Light" panose="020F0302020204030204" pitchFamily="34" charset="0"/>
                <a:cs typeface="Calibri Light" panose="020F0302020204030204" pitchFamily="34" charset="0"/>
              </a:rPr>
              <a:t>3</a:t>
            </a:r>
            <a:r>
              <a:rPr lang="en-GB" b="1" dirty="0" smtClean="0">
                <a:latin typeface="Calibri Light" panose="020F0302020204030204" pitchFamily="34" charset="0"/>
                <a:cs typeface="Calibri Light" panose="020F0302020204030204" pitchFamily="34" charset="0"/>
              </a:rPr>
              <a:t>N</a:t>
            </a:r>
            <a:r>
              <a:rPr lang="en-GB" b="1" baseline="-25000" dirty="0" smtClean="0">
                <a:latin typeface="Calibri Light" panose="020F0302020204030204" pitchFamily="34" charset="0"/>
                <a:cs typeface="Calibri Light" panose="020F0302020204030204" pitchFamily="34" charset="0"/>
              </a:rPr>
              <a:t>4</a:t>
            </a:r>
            <a:endParaRPr lang="en-GB" b="1" dirty="0" smtClean="0">
              <a:latin typeface="Calibri Light" panose="020F0302020204030204" pitchFamily="34" charset="0"/>
              <a:cs typeface="Calibri Light" panose="020F0302020204030204" pitchFamily="34" charset="0"/>
            </a:endParaRPr>
          </a:p>
          <a:p>
            <a:endParaRPr lang="en-GB" dirty="0">
              <a:latin typeface="Calibri Light" panose="020F0302020204030204" pitchFamily="34" charset="0"/>
              <a:cs typeface="Calibri Light" panose="020F0302020204030204" pitchFamily="34" charset="0"/>
            </a:endParaRPr>
          </a:p>
        </p:txBody>
      </p:sp>
      <p:sp>
        <p:nvSpPr>
          <p:cNvPr id="8" name="Subtitle 1"/>
          <p:cNvSpPr>
            <a:spLocks noGrp="1"/>
          </p:cNvSpPr>
          <p:nvPr>
            <p:ph idx="1"/>
          </p:nvPr>
        </p:nvSpPr>
        <p:spPr>
          <a:xfrm>
            <a:off x="188640" y="1995686"/>
            <a:ext cx="6276272" cy="2664296"/>
          </a:xfrm>
        </p:spPr>
        <p:txBody>
          <a:bodyPr>
            <a:noAutofit/>
          </a:bodyPr>
          <a:lstStyle/>
          <a:p>
            <a:pPr algn="just">
              <a:spcBef>
                <a:spcPts val="1000"/>
              </a:spcBef>
              <a:spcAft>
                <a:spcPts val="1000"/>
              </a:spcAft>
            </a:pPr>
            <a:r>
              <a:rPr lang="en-GB" sz="1600" dirty="0" smtClean="0">
                <a:solidFill>
                  <a:schemeClr val="tx1"/>
                </a:solidFill>
                <a:latin typeface="Calibri Light" panose="020F0302020204030204" pitchFamily="34" charset="0"/>
              </a:rPr>
              <a:t>Niobium (</a:t>
            </a:r>
            <a:r>
              <a:rPr lang="en-GB" sz="1600" dirty="0" err="1" smtClean="0">
                <a:solidFill>
                  <a:schemeClr val="tx1"/>
                </a:solidFill>
                <a:latin typeface="Calibri Light" panose="020F0302020204030204" pitchFamily="34" charset="0"/>
              </a:rPr>
              <a:t>Nb</a:t>
            </a:r>
            <a:r>
              <a:rPr lang="en-GB" sz="1600" dirty="0" smtClean="0">
                <a:solidFill>
                  <a:schemeClr val="tx1"/>
                </a:solidFill>
                <a:latin typeface="Calibri Light" panose="020F0302020204030204" pitchFamily="34" charset="0"/>
              </a:rPr>
              <a:t>) </a:t>
            </a:r>
            <a:r>
              <a:rPr lang="en-GB" sz="1600" dirty="0">
                <a:solidFill>
                  <a:schemeClr val="tx1"/>
                </a:solidFill>
                <a:latin typeface="Calibri Light" panose="020F0302020204030204" pitchFamily="34" charset="0"/>
              </a:rPr>
              <a:t>a</a:t>
            </a:r>
            <a:r>
              <a:rPr lang="en-GB" sz="1600" dirty="0" smtClean="0">
                <a:solidFill>
                  <a:schemeClr val="tx1"/>
                </a:solidFill>
                <a:latin typeface="Calibri Light" panose="020F0302020204030204" pitchFamily="34" charset="0"/>
              </a:rPr>
              <a:t> refractory metal with low density, good ductility and excellent high temperature mechanical properties.</a:t>
            </a:r>
          </a:p>
          <a:p>
            <a:pPr algn="just">
              <a:spcBef>
                <a:spcPts val="1000"/>
              </a:spcBef>
              <a:spcAft>
                <a:spcPts val="1000"/>
              </a:spcAft>
            </a:pPr>
            <a:r>
              <a:rPr lang="en-GB" sz="1600" dirty="0" smtClean="0">
                <a:solidFill>
                  <a:schemeClr val="tx1"/>
                </a:solidFill>
                <a:latin typeface="Calibri Light" panose="020F0302020204030204" pitchFamily="34" charset="0"/>
              </a:rPr>
              <a:t>High oxygen (O) solid solubility, thus it is possible to tailor the mechanical properties by changing the O concentration.</a:t>
            </a:r>
          </a:p>
          <a:p>
            <a:pPr algn="just">
              <a:spcBef>
                <a:spcPts val="1000"/>
              </a:spcBef>
              <a:spcAft>
                <a:spcPts val="1000"/>
              </a:spcAft>
            </a:pPr>
            <a:r>
              <a:rPr lang="en-GB" sz="1600" dirty="0" smtClean="0">
                <a:solidFill>
                  <a:schemeClr val="tx1"/>
                </a:solidFill>
                <a:latin typeface="Calibri Light" panose="020F0302020204030204" pitchFamily="34" charset="0"/>
              </a:rPr>
              <a:t>Similar coefficient of thermal expansion (CTE) if compared to Ti6Al4V and better metallurgical compatibility with oxidation resistant coatings.</a:t>
            </a:r>
          </a:p>
          <a:p>
            <a:pPr algn="just">
              <a:spcBef>
                <a:spcPts val="1000"/>
              </a:spcBef>
              <a:spcAft>
                <a:spcPts val="1000"/>
              </a:spcAft>
            </a:pPr>
            <a:r>
              <a:rPr lang="en-GB" sz="1600" dirty="0" err="1" smtClean="0">
                <a:solidFill>
                  <a:schemeClr val="tx1"/>
                </a:solidFill>
                <a:latin typeface="Calibri Light" panose="020F0302020204030204" pitchFamily="34" charset="0"/>
              </a:rPr>
              <a:t>SiC</a:t>
            </a:r>
            <a:r>
              <a:rPr lang="en-GB" sz="1600" dirty="0" smtClean="0">
                <a:solidFill>
                  <a:schemeClr val="tx1"/>
                </a:solidFill>
                <a:latin typeface="Calibri Light" panose="020F0302020204030204" pitchFamily="34" charset="0"/>
              </a:rPr>
              <a:t> and Si</a:t>
            </a:r>
            <a:r>
              <a:rPr lang="en-GB" sz="1600" baseline="-25000" dirty="0" smtClean="0">
                <a:solidFill>
                  <a:schemeClr val="tx1"/>
                </a:solidFill>
                <a:latin typeface="Calibri Light" panose="020F0302020204030204" pitchFamily="34" charset="0"/>
              </a:rPr>
              <a:t>3</a:t>
            </a:r>
            <a:r>
              <a:rPr lang="en-GB" sz="1600" dirty="0" smtClean="0">
                <a:solidFill>
                  <a:schemeClr val="tx1"/>
                </a:solidFill>
                <a:latin typeface="Calibri Light" panose="020F0302020204030204" pitchFamily="34" charset="0"/>
              </a:rPr>
              <a:t>N</a:t>
            </a:r>
            <a:r>
              <a:rPr lang="en-GB" sz="1600" baseline="-25000" dirty="0" smtClean="0">
                <a:solidFill>
                  <a:schemeClr val="tx1"/>
                </a:solidFill>
                <a:latin typeface="Calibri Light" panose="020F0302020204030204" pitchFamily="34" charset="0"/>
              </a:rPr>
              <a:t>4</a:t>
            </a:r>
            <a:r>
              <a:rPr lang="en-GB" sz="1600" dirty="0" smtClean="0">
                <a:solidFill>
                  <a:schemeClr val="tx1"/>
                </a:solidFill>
                <a:latin typeface="Calibri Light" panose="020F0302020204030204" pitchFamily="34" charset="0"/>
              </a:rPr>
              <a:t> reinforcements can contribute to improve strength, creep- and high temperature oxidation- resistance.</a:t>
            </a:r>
            <a:endParaRPr lang="en-GB" sz="1600" dirty="0">
              <a:solidFill>
                <a:schemeClr val="tx1"/>
              </a:solidFill>
              <a:latin typeface="Calibri Light" panose="020F0302020204030204" pitchFamily="34" charset="0"/>
            </a:endParaRPr>
          </a:p>
        </p:txBody>
      </p:sp>
      <p:sp>
        <p:nvSpPr>
          <p:cNvPr id="9" name="TextBox 8"/>
          <p:cNvSpPr txBox="1"/>
          <p:nvPr/>
        </p:nvSpPr>
        <p:spPr>
          <a:xfrm>
            <a:off x="188640" y="1619968"/>
            <a:ext cx="1440160" cy="369332"/>
          </a:xfrm>
          <a:prstGeom prst="rect">
            <a:avLst/>
          </a:prstGeom>
          <a:noFill/>
        </p:spPr>
        <p:txBody>
          <a:bodyPr wrap="square" rtlCol="0">
            <a:spAutoFit/>
          </a:bodyPr>
          <a:lstStyle/>
          <a:p>
            <a:r>
              <a:rPr lang="en-GB" b="1" dirty="0" smtClean="0">
                <a:latin typeface="Calibri Light" panose="020F0302020204030204" pitchFamily="34" charset="0"/>
                <a:cs typeface="Calibri Light" panose="020F0302020204030204" pitchFamily="34" charset="0"/>
              </a:rPr>
              <a:t>Advantages:</a:t>
            </a:r>
            <a:endParaRPr lang="en-GB" dirty="0"/>
          </a:p>
        </p:txBody>
      </p:sp>
    </p:spTree>
    <p:extLst>
      <p:ext uri="{BB962C8B-B14F-4D97-AF65-F5344CB8AC3E}">
        <p14:creationId xmlns:p14="http://schemas.microsoft.com/office/powerpoint/2010/main" val="1297193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285751" y="843558"/>
            <a:ext cx="6276272" cy="3618477"/>
          </a:xfrm>
        </p:spPr>
        <p:txBody>
          <a:bodyPr>
            <a:noAutofit/>
          </a:bodyPr>
          <a:lstStyle/>
          <a:p>
            <a:pPr algn="just">
              <a:spcBef>
                <a:spcPts val="1000"/>
              </a:spcBef>
              <a:spcAft>
                <a:spcPts val="1000"/>
              </a:spcAft>
            </a:pPr>
            <a:r>
              <a:rPr lang="en-GB" sz="1600" dirty="0" smtClean="0">
                <a:solidFill>
                  <a:schemeClr val="tx1"/>
                </a:solidFill>
                <a:latin typeface="Calibri Light" panose="020F0302020204030204" pitchFamily="34" charset="0"/>
              </a:rPr>
              <a:t>Down-select PM materials i.e. pure Nb and Nb-MMCs </a:t>
            </a:r>
          </a:p>
          <a:p>
            <a:pPr algn="just">
              <a:spcBef>
                <a:spcPts val="1000"/>
              </a:spcBef>
              <a:spcAft>
                <a:spcPts val="1000"/>
              </a:spcAft>
            </a:pPr>
            <a:r>
              <a:rPr lang="en-GB" sz="1600" dirty="0" smtClean="0">
                <a:solidFill>
                  <a:schemeClr val="tx1"/>
                </a:solidFill>
                <a:latin typeface="Calibri Light" panose="020F0302020204030204" pitchFamily="34" charset="0"/>
              </a:rPr>
              <a:t>Characterise powder materials</a:t>
            </a:r>
          </a:p>
          <a:p>
            <a:pPr algn="just">
              <a:spcBef>
                <a:spcPts val="1000"/>
              </a:spcBef>
              <a:spcAft>
                <a:spcPts val="1000"/>
              </a:spcAft>
            </a:pPr>
            <a:r>
              <a:rPr lang="en-GB" sz="1600" dirty="0" smtClean="0">
                <a:solidFill>
                  <a:schemeClr val="tx1"/>
                </a:solidFill>
                <a:latin typeface="Calibri Light" panose="020F0302020204030204" pitchFamily="34" charset="0"/>
              </a:rPr>
              <a:t>Consolidate pure Nb and Nb-MMCs via Hot Isostatic Pressing (HIP)</a:t>
            </a:r>
            <a:endParaRPr lang="en-GB" sz="1600" dirty="0">
              <a:solidFill>
                <a:schemeClr val="tx1"/>
              </a:solidFill>
              <a:latin typeface="Calibri Light" panose="020F0302020204030204" pitchFamily="34" charset="0"/>
            </a:endParaRPr>
          </a:p>
          <a:p>
            <a:pPr algn="just">
              <a:spcBef>
                <a:spcPts val="1000"/>
              </a:spcBef>
              <a:spcAft>
                <a:spcPts val="1000"/>
              </a:spcAft>
            </a:pPr>
            <a:r>
              <a:rPr lang="en-GB" sz="1600" dirty="0" smtClean="0">
                <a:solidFill>
                  <a:schemeClr val="tx1"/>
                </a:solidFill>
                <a:latin typeface="Calibri Light" panose="020F0302020204030204" pitchFamily="34" charset="0"/>
              </a:rPr>
              <a:t>Determine as-HIPed material properties (microstructure, </a:t>
            </a:r>
            <a:r>
              <a:rPr lang="en-GB" sz="1600" dirty="0" err="1" smtClean="0">
                <a:solidFill>
                  <a:schemeClr val="tx1"/>
                </a:solidFill>
                <a:latin typeface="Calibri Light" panose="020F0302020204030204" pitchFamily="34" charset="0"/>
              </a:rPr>
              <a:t>microhardness</a:t>
            </a:r>
            <a:r>
              <a:rPr lang="en-GB" sz="1600" dirty="0" smtClean="0">
                <a:solidFill>
                  <a:schemeClr val="tx1"/>
                </a:solidFill>
                <a:latin typeface="Calibri Light" panose="020F0302020204030204" pitchFamily="34" charset="0"/>
              </a:rPr>
              <a:t>, tensile and creep) to compare against wrought C-103, currently used for the manufacture of thruster combustion chamber</a:t>
            </a:r>
            <a:endParaRPr lang="en-GB" sz="1600" dirty="0">
              <a:solidFill>
                <a:schemeClr val="tx1"/>
              </a:solidFill>
              <a:latin typeface="Calibri Light" panose="020F0302020204030204" pitchFamily="34" charset="0"/>
            </a:endParaRPr>
          </a:p>
          <a:p>
            <a:pPr algn="just">
              <a:spcBef>
                <a:spcPts val="1000"/>
              </a:spcBef>
              <a:spcAft>
                <a:spcPts val="1000"/>
              </a:spcAft>
            </a:pPr>
            <a:r>
              <a:rPr lang="en-GB" sz="1600" dirty="0" smtClean="0">
                <a:solidFill>
                  <a:schemeClr val="tx1"/>
                </a:solidFill>
                <a:latin typeface="Calibri Light" panose="020F0302020204030204" pitchFamily="34" charset="0"/>
              </a:rPr>
              <a:t>Perform diffusion bonding (DB) trials to confirm the possibility of developing a high-temperature oxidation protective layer and explore the possibility of bonding Nb with Ti6Al4V via HIP DB</a:t>
            </a:r>
          </a:p>
          <a:p>
            <a:pPr algn="just">
              <a:spcBef>
                <a:spcPts val="1000"/>
              </a:spcBef>
              <a:spcAft>
                <a:spcPts val="1000"/>
              </a:spcAft>
            </a:pPr>
            <a:r>
              <a:rPr lang="en-GB" sz="1600" dirty="0" smtClean="0">
                <a:solidFill>
                  <a:schemeClr val="tx1"/>
                </a:solidFill>
                <a:latin typeface="Calibri Light" panose="020F0302020204030204" pitchFamily="34" charset="0"/>
              </a:rPr>
              <a:t>Manufacture thruster combustion chamber demonstrator using both Nb and Nb-MMCs</a:t>
            </a:r>
          </a:p>
        </p:txBody>
      </p:sp>
      <p:sp>
        <p:nvSpPr>
          <p:cNvPr id="3" name="Title 2"/>
          <p:cNvSpPr>
            <a:spLocks noGrp="1"/>
          </p:cNvSpPr>
          <p:nvPr>
            <p:ph type="title"/>
          </p:nvPr>
        </p:nvSpPr>
        <p:spPr/>
        <p:txBody>
          <a:bodyPr>
            <a:normAutofit/>
          </a:bodyPr>
          <a:lstStyle/>
          <a:p>
            <a:r>
              <a:rPr lang="en-GB" dirty="0" smtClean="0"/>
              <a:t>Thruster Combustion Chamber</a:t>
            </a:r>
            <a:endParaRPr lang="en-GB" dirty="0"/>
          </a:p>
        </p:txBody>
      </p:sp>
    </p:spTree>
    <p:extLst>
      <p:ext uri="{BB962C8B-B14F-4D97-AF65-F5344CB8AC3E}">
        <p14:creationId xmlns:p14="http://schemas.microsoft.com/office/powerpoint/2010/main" val="2700052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WI Corporate template">
  <a:themeElements>
    <a:clrScheme name="TWI Palette  - 2018">
      <a:dk1>
        <a:srgbClr val="3C3C3B"/>
      </a:dk1>
      <a:lt1>
        <a:srgbClr val="FFFFFF"/>
      </a:lt1>
      <a:dk2>
        <a:srgbClr val="3C3C3B"/>
      </a:dk2>
      <a:lt2>
        <a:srgbClr val="FFFFFF"/>
      </a:lt2>
      <a:accent1>
        <a:srgbClr val="0058A2"/>
      </a:accent1>
      <a:accent2>
        <a:srgbClr val="0090D2"/>
      </a:accent2>
      <a:accent3>
        <a:srgbClr val="EC671C"/>
      </a:accent3>
      <a:accent4>
        <a:srgbClr val="B2B2B2"/>
      </a:accent4>
      <a:accent5>
        <a:srgbClr val="706F6F"/>
      </a:accent5>
      <a:accent6>
        <a:srgbClr val="3C3C3B"/>
      </a:accent6>
      <a:hlink>
        <a:srgbClr val="7F7F7F"/>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D50A442-F58D-4A35-B60E-C04214DBABFC}" vid="{1237AF1B-6724-44A7-9FF5-F227065DA3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TWI Corporate 2019 template_final</Template>
  <TotalTime>4700</TotalTime>
  <Words>2475</Words>
  <Application>Microsoft Office PowerPoint</Application>
  <PresentationFormat>Custom</PresentationFormat>
  <Paragraphs>393</Paragraphs>
  <Slides>47</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ＭＳ Ｐゴシック</vt:lpstr>
      <vt:lpstr>Arial</vt:lpstr>
      <vt:lpstr>Calibri</vt:lpstr>
      <vt:lpstr>Calibri Light</vt:lpstr>
      <vt:lpstr>Times New Roman</vt:lpstr>
      <vt:lpstr>Verdana</vt:lpstr>
      <vt:lpstr>Wingdings</vt:lpstr>
      <vt:lpstr>TWI Corporate template</vt:lpstr>
      <vt:lpstr>Powder Metallurgy Based Materials for High Wear Resistance, High Hardness and High Temperature</vt:lpstr>
      <vt:lpstr>Project Partners</vt:lpstr>
      <vt:lpstr>Aim &amp; Objectives</vt:lpstr>
      <vt:lpstr>Presentation Outline</vt:lpstr>
      <vt:lpstr>Space Applications Selection</vt:lpstr>
      <vt:lpstr>Thruster Combustion Chamber</vt:lpstr>
      <vt:lpstr>Thruster Combustion Chamber</vt:lpstr>
      <vt:lpstr>Thruster Combustion Chamber</vt:lpstr>
      <vt:lpstr>Thruster Combustion Chamber</vt:lpstr>
      <vt:lpstr>Nb Experimental Procedure</vt:lpstr>
      <vt:lpstr>Nb Powder Characterisation</vt:lpstr>
      <vt:lpstr>Nb as-HIPed Microstructure</vt:lpstr>
      <vt:lpstr>Nb as-HIPed Microhardness</vt:lpstr>
      <vt:lpstr>RT Tensile Properties as-HIPed Nb Mid range</vt:lpstr>
      <vt:lpstr>Why Sieving?</vt:lpstr>
      <vt:lpstr>Microstructure of unsieved/sieved HIP Nb Powders</vt:lpstr>
      <vt:lpstr>RT Tensile Properties of Sieved Nb</vt:lpstr>
      <vt:lpstr>Tensile properties Nb-MMCs</vt:lpstr>
      <vt:lpstr>Pt-Nb HIP Diffusion Bonding Strategy</vt:lpstr>
      <vt:lpstr>HIP Diffusion Bonded Nb-Pt-Nb Microstructure</vt:lpstr>
      <vt:lpstr>Nb-Ti6Al4V HIP Diffusion Bonding</vt:lpstr>
      <vt:lpstr>Down-selected material: Performances and netshape manufacturing</vt:lpstr>
      <vt:lpstr>Nb-5%SiC microstructure</vt:lpstr>
      <vt:lpstr>Nb and Nb-5%SiC Tensile Properties</vt:lpstr>
      <vt:lpstr>Nb-5%SiC Creep Properties</vt:lpstr>
      <vt:lpstr>Thruster’s Combustion Chamber Demonstrators</vt:lpstr>
      <vt:lpstr>Mechanical Seals</vt:lpstr>
      <vt:lpstr>Mechanical Gas Seals</vt:lpstr>
      <vt:lpstr>Mechanical Gas Seals</vt:lpstr>
      <vt:lpstr>Mechanical Gas Seals</vt:lpstr>
      <vt:lpstr>IN625-MMCs Experimental Procedure</vt:lpstr>
      <vt:lpstr>Powder Morphology</vt:lpstr>
      <vt:lpstr>As-HIPed Microstructure</vt:lpstr>
      <vt:lpstr>As-HIPed Microstructure EDS analysis</vt:lpstr>
      <vt:lpstr>As-HIPed Microhardness</vt:lpstr>
      <vt:lpstr>Wear Test, COF IN625-SiC</vt:lpstr>
      <vt:lpstr>Wear Test, COF IN625-TiB2</vt:lpstr>
      <vt:lpstr>Wear Test, wear loss IN625-MMCs</vt:lpstr>
      <vt:lpstr>Wear Test, wear tracks</vt:lpstr>
      <vt:lpstr>Down-selected material: Performances and netshape manufacturing</vt:lpstr>
      <vt:lpstr>Microstructure IN625-10%SiC</vt:lpstr>
      <vt:lpstr>Wear Properties IN625-10%SiC</vt:lpstr>
      <vt:lpstr>Tensile Properties</vt:lpstr>
      <vt:lpstr>Mechanical Seal Demonstrator</vt:lpstr>
      <vt:lpstr>Conclusions</vt:lpstr>
      <vt:lpstr>Future Works</vt:lpstr>
      <vt:lpstr>Dr Raja Khan CEng FWeldI FIMMM</vt:lpstr>
    </vt:vector>
  </TitlesOfParts>
  <Company>TWI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 Corporate template</dc:title>
  <dc:creator>Raja Khan</dc:creator>
  <cp:lastModifiedBy>Raja Khan</cp:lastModifiedBy>
  <cp:revision>493</cp:revision>
  <dcterms:created xsi:type="dcterms:W3CDTF">2019-02-18T13:53:43Z</dcterms:created>
  <dcterms:modified xsi:type="dcterms:W3CDTF">2021-07-01T10:19:28Z</dcterms:modified>
</cp:coreProperties>
</file>