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24" r:id="rId3"/>
    <p:sldId id="347" r:id="rId4"/>
    <p:sldId id="353" r:id="rId5"/>
    <p:sldId id="349" r:id="rId6"/>
    <p:sldId id="363" r:id="rId7"/>
    <p:sldId id="343" r:id="rId8"/>
    <p:sldId id="364" r:id="rId9"/>
    <p:sldId id="358" r:id="rId10"/>
    <p:sldId id="355" r:id="rId11"/>
    <p:sldId id="373" r:id="rId12"/>
    <p:sldId id="366" r:id="rId13"/>
    <p:sldId id="362" r:id="rId14"/>
    <p:sldId id="367" r:id="rId15"/>
    <p:sldId id="368" r:id="rId16"/>
    <p:sldId id="365" r:id="rId17"/>
    <p:sldId id="361" r:id="rId18"/>
    <p:sldId id="372" r:id="rId19"/>
    <p:sldId id="369" r:id="rId20"/>
    <p:sldId id="354" r:id="rId21"/>
    <p:sldId id="3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8D0CDB-BCFD-4310-9A88-6B451090C216}">
          <p14:sldIdLst>
            <p14:sldId id="256"/>
          </p14:sldIdLst>
        </p14:section>
        <p14:section name="Presentation" id="{2336982D-7A9E-4427-A9AE-A39230C711A2}">
          <p14:sldIdLst>
            <p14:sldId id="324"/>
            <p14:sldId id="347"/>
            <p14:sldId id="353"/>
            <p14:sldId id="349"/>
            <p14:sldId id="363"/>
            <p14:sldId id="343"/>
            <p14:sldId id="364"/>
            <p14:sldId id="358"/>
            <p14:sldId id="355"/>
            <p14:sldId id="373"/>
            <p14:sldId id="366"/>
            <p14:sldId id="362"/>
            <p14:sldId id="367"/>
            <p14:sldId id="368"/>
            <p14:sldId id="365"/>
            <p14:sldId id="361"/>
            <p14:sldId id="372"/>
            <p14:sldId id="369"/>
            <p14:sldId id="354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1593" autoAdjust="0"/>
  </p:normalViewPr>
  <p:slideViewPr>
    <p:cSldViewPr snapToGrid="0" snapToObjects="1">
      <p:cViewPr varScale="1">
        <p:scale>
          <a:sx n="51" d="100"/>
          <a:sy n="51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ofer Ganer Skaug" userId="48369ead-d433-4a94-bbe8-e2120e8d960c" providerId="ADAL" clId="{C4FDC7BF-0CD1-4232-8107-72961FECE456}"/>
    <pc:docChg chg="custSel modSld">
      <pc:chgData name="Kristofer Ganer Skaug" userId="48369ead-d433-4a94-bbe8-e2120e8d960c" providerId="ADAL" clId="{C4FDC7BF-0CD1-4232-8107-72961FECE456}" dt="2024-06-01T15:37:49.727" v="494" actId="1035"/>
      <pc:docMkLst>
        <pc:docMk/>
      </pc:docMkLst>
      <pc:sldChg chg="modSp mod">
        <pc:chgData name="Kristofer Ganer Skaug" userId="48369ead-d433-4a94-bbe8-e2120e8d960c" providerId="ADAL" clId="{C4FDC7BF-0CD1-4232-8107-72961FECE456}" dt="2024-06-01T15:23:40.657" v="249" actId="207"/>
        <pc:sldMkLst>
          <pc:docMk/>
          <pc:sldMk cId="3169625285" sldId="343"/>
        </pc:sldMkLst>
        <pc:spChg chg="mod">
          <ac:chgData name="Kristofer Ganer Skaug" userId="48369ead-d433-4a94-bbe8-e2120e8d960c" providerId="ADAL" clId="{C4FDC7BF-0CD1-4232-8107-72961FECE456}" dt="2024-06-01T15:22:57.567" v="202" actId="20577"/>
          <ac:spMkLst>
            <pc:docMk/>
            <pc:sldMk cId="3169625285" sldId="343"/>
            <ac:spMk id="2" creationId="{8A8DA5E8-A301-62B1-2545-97E00DA90B21}"/>
          </ac:spMkLst>
        </pc:spChg>
        <pc:spChg chg="mod">
          <ac:chgData name="Kristofer Ganer Skaug" userId="48369ead-d433-4a94-bbe8-e2120e8d960c" providerId="ADAL" clId="{C4FDC7BF-0CD1-4232-8107-72961FECE456}" dt="2024-06-01T15:23:40.657" v="249" actId="207"/>
          <ac:spMkLst>
            <pc:docMk/>
            <pc:sldMk cId="3169625285" sldId="343"/>
            <ac:spMk id="29" creationId="{2AF70890-9188-1F00-65B5-F3D9393465B3}"/>
          </ac:spMkLst>
        </pc:spChg>
      </pc:sldChg>
      <pc:sldChg chg="modSp mod">
        <pc:chgData name="Kristofer Ganer Skaug" userId="48369ead-d433-4a94-bbe8-e2120e8d960c" providerId="ADAL" clId="{C4FDC7BF-0CD1-4232-8107-72961FECE456}" dt="2024-06-01T14:31:00.941" v="150" actId="20577"/>
        <pc:sldMkLst>
          <pc:docMk/>
          <pc:sldMk cId="1570858786" sldId="347"/>
        </pc:sldMkLst>
        <pc:spChg chg="mod">
          <ac:chgData name="Kristofer Ganer Skaug" userId="48369ead-d433-4a94-bbe8-e2120e8d960c" providerId="ADAL" clId="{C4FDC7BF-0CD1-4232-8107-72961FECE456}" dt="2024-06-01T14:31:00.941" v="150" actId="20577"/>
          <ac:spMkLst>
            <pc:docMk/>
            <pc:sldMk cId="1570858786" sldId="347"/>
            <ac:spMk id="12" creationId="{73E45914-1B1A-75A1-48C9-33BC4BB58702}"/>
          </ac:spMkLst>
        </pc:spChg>
      </pc:sldChg>
      <pc:sldChg chg="modSp mod">
        <pc:chgData name="Kristofer Ganer Skaug" userId="48369ead-d433-4a94-bbe8-e2120e8d960c" providerId="ADAL" clId="{C4FDC7BF-0CD1-4232-8107-72961FECE456}" dt="2024-06-01T14:35:46.557" v="165" actId="6549"/>
        <pc:sldMkLst>
          <pc:docMk/>
          <pc:sldMk cId="3389377718" sldId="355"/>
        </pc:sldMkLst>
        <pc:spChg chg="mod">
          <ac:chgData name="Kristofer Ganer Skaug" userId="48369ead-d433-4a94-bbe8-e2120e8d960c" providerId="ADAL" clId="{C4FDC7BF-0CD1-4232-8107-72961FECE456}" dt="2024-06-01T14:35:46.557" v="165" actId="6549"/>
          <ac:spMkLst>
            <pc:docMk/>
            <pc:sldMk cId="3389377718" sldId="355"/>
            <ac:spMk id="11" creationId="{4AAAA201-026F-63EC-8B39-E0D314BF0AA4}"/>
          </ac:spMkLst>
        </pc:spChg>
      </pc:sldChg>
      <pc:sldChg chg="addSp modSp mod">
        <pc:chgData name="Kristofer Ganer Skaug" userId="48369ead-d433-4a94-bbe8-e2120e8d960c" providerId="ADAL" clId="{C4FDC7BF-0CD1-4232-8107-72961FECE456}" dt="2024-06-01T15:37:49.727" v="494" actId="1035"/>
        <pc:sldMkLst>
          <pc:docMk/>
          <pc:sldMk cId="2180498240" sldId="363"/>
        </pc:sldMkLst>
        <pc:spChg chg="mod">
          <ac:chgData name="Kristofer Ganer Skaug" userId="48369ead-d433-4a94-bbe8-e2120e8d960c" providerId="ADAL" clId="{C4FDC7BF-0CD1-4232-8107-72961FECE456}" dt="2024-06-01T15:31:56.644" v="261" actId="13926"/>
          <ac:spMkLst>
            <pc:docMk/>
            <pc:sldMk cId="2180498240" sldId="363"/>
            <ac:spMk id="3" creationId="{4A5DA2A5-EAC9-4C28-2CBF-C645300E3FD9}"/>
          </ac:spMkLst>
        </pc:spChg>
        <pc:spChg chg="add mod">
          <ac:chgData name="Kristofer Ganer Skaug" userId="48369ead-d433-4a94-bbe8-e2120e8d960c" providerId="ADAL" clId="{C4FDC7BF-0CD1-4232-8107-72961FECE456}" dt="2024-06-01T15:37:12.971" v="489" actId="20577"/>
          <ac:spMkLst>
            <pc:docMk/>
            <pc:sldMk cId="2180498240" sldId="363"/>
            <ac:spMk id="6" creationId="{A8B2EAD1-182D-B8E4-24A7-9E919F7858E1}"/>
          </ac:spMkLst>
        </pc:spChg>
        <pc:spChg chg="mod">
          <ac:chgData name="Kristofer Ganer Skaug" userId="48369ead-d433-4a94-bbe8-e2120e8d960c" providerId="ADAL" clId="{C4FDC7BF-0CD1-4232-8107-72961FECE456}" dt="2024-06-01T15:32:08.063" v="268" actId="13926"/>
          <ac:spMkLst>
            <pc:docMk/>
            <pc:sldMk cId="2180498240" sldId="363"/>
            <ac:spMk id="25" creationId="{76A4C13F-6E98-526E-ABF0-66537035455A}"/>
          </ac:spMkLst>
        </pc:spChg>
        <pc:spChg chg="mod">
          <ac:chgData name="Kristofer Ganer Skaug" userId="48369ead-d433-4a94-bbe8-e2120e8d960c" providerId="ADAL" clId="{C4FDC7BF-0CD1-4232-8107-72961FECE456}" dt="2024-06-01T15:35:02.763" v="290" actId="1038"/>
          <ac:spMkLst>
            <pc:docMk/>
            <pc:sldMk cId="2180498240" sldId="363"/>
            <ac:spMk id="27" creationId="{522EBE36-1C39-1E37-495B-696956D5899F}"/>
          </ac:spMkLst>
        </pc:spChg>
        <pc:spChg chg="mod">
          <ac:chgData name="Kristofer Ganer Skaug" userId="48369ead-d433-4a94-bbe8-e2120e8d960c" providerId="ADAL" clId="{C4FDC7BF-0CD1-4232-8107-72961FECE456}" dt="2024-06-01T15:34:51.891" v="288" actId="13926"/>
          <ac:spMkLst>
            <pc:docMk/>
            <pc:sldMk cId="2180498240" sldId="363"/>
            <ac:spMk id="28" creationId="{748B667C-71B5-0720-5671-505377BD65FB}"/>
          </ac:spMkLst>
        </pc:spChg>
        <pc:spChg chg="mod">
          <ac:chgData name="Kristofer Ganer Skaug" userId="48369ead-d433-4a94-bbe8-e2120e8d960c" providerId="ADAL" clId="{C4FDC7BF-0CD1-4232-8107-72961FECE456}" dt="2024-06-01T15:35:54.740" v="294" actId="13926"/>
          <ac:spMkLst>
            <pc:docMk/>
            <pc:sldMk cId="2180498240" sldId="363"/>
            <ac:spMk id="29" creationId="{E54A8425-ACBA-FDB7-CCC2-3F507ED389EA}"/>
          </ac:spMkLst>
        </pc:spChg>
        <pc:spChg chg="mod">
          <ac:chgData name="Kristofer Ganer Skaug" userId="48369ead-d433-4a94-bbe8-e2120e8d960c" providerId="ADAL" clId="{C4FDC7BF-0CD1-4232-8107-72961FECE456}" dt="2024-06-01T15:37:49.727" v="494" actId="1035"/>
          <ac:spMkLst>
            <pc:docMk/>
            <pc:sldMk cId="2180498240" sldId="363"/>
            <ac:spMk id="30" creationId="{9BF5A631-583A-5C24-4E31-C031111C7882}"/>
          </ac:spMkLst>
        </pc:spChg>
        <pc:spChg chg="mod">
          <ac:chgData name="Kristofer Ganer Skaug" userId="48369ead-d433-4a94-bbe8-e2120e8d960c" providerId="ADAL" clId="{C4FDC7BF-0CD1-4232-8107-72961FECE456}" dt="2024-06-01T15:36:20.930" v="327" actId="1038"/>
          <ac:spMkLst>
            <pc:docMk/>
            <pc:sldMk cId="2180498240" sldId="363"/>
            <ac:spMk id="31" creationId="{979B1ABE-C238-1074-5FBD-E23FDB816AED}"/>
          </ac:spMkLst>
        </pc:spChg>
        <pc:cxnChg chg="add mod">
          <ac:chgData name="Kristofer Ganer Skaug" userId="48369ead-d433-4a94-bbe8-e2120e8d960c" providerId="ADAL" clId="{C4FDC7BF-0CD1-4232-8107-72961FECE456}" dt="2024-06-01T15:36:47.520" v="410" actId="1037"/>
          <ac:cxnSpMkLst>
            <pc:docMk/>
            <pc:sldMk cId="2180498240" sldId="363"/>
            <ac:cxnSpMk id="5" creationId="{38214F6B-7C32-EAAC-5D5B-2559FFC5DB6E}"/>
          </ac:cxnSpMkLst>
        </pc:cxnChg>
        <pc:cxnChg chg="mod">
          <ac:chgData name="Kristofer Ganer Skaug" userId="48369ead-d433-4a94-bbe8-e2120e8d960c" providerId="ADAL" clId="{C4FDC7BF-0CD1-4232-8107-72961FECE456}" dt="2024-06-01T15:37:39.375" v="490" actId="14100"/>
          <ac:cxnSpMkLst>
            <pc:docMk/>
            <pc:sldMk cId="2180498240" sldId="363"/>
            <ac:cxnSpMk id="22" creationId="{2F3E071C-33AD-32CA-2B47-EA5815233CD8}"/>
          </ac:cxnSpMkLst>
        </pc:cxnChg>
        <pc:cxnChg chg="mod">
          <ac:chgData name="Kristofer Ganer Skaug" userId="48369ead-d433-4a94-bbe8-e2120e8d960c" providerId="ADAL" clId="{C4FDC7BF-0CD1-4232-8107-72961FECE456}" dt="2024-06-01T15:34:00.656" v="283" actId="1076"/>
          <ac:cxnSpMkLst>
            <pc:docMk/>
            <pc:sldMk cId="2180498240" sldId="363"/>
            <ac:cxnSpMk id="34" creationId="{7D196595-D874-0B9C-6309-303D148B0F2E}"/>
          </ac:cxnSpMkLst>
        </pc:cxnChg>
        <pc:cxnChg chg="mod">
          <ac:chgData name="Kristofer Ganer Skaug" userId="48369ead-d433-4a94-bbe8-e2120e8d960c" providerId="ADAL" clId="{C4FDC7BF-0CD1-4232-8107-72961FECE456}" dt="2024-06-01T15:35:14.341" v="291" actId="1076"/>
          <ac:cxnSpMkLst>
            <pc:docMk/>
            <pc:sldMk cId="2180498240" sldId="363"/>
            <ac:cxnSpMk id="35" creationId="{2A6B3CBC-998B-9FB8-60D9-6D548757200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9EC18-93EC-4B14-92CE-A100F634CB61}" type="datetimeFigureOut">
              <a:rPr lang="en-DK" smtClean="0"/>
              <a:t>05/06/2024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07AA-6DED-4FD0-9F90-C71116B275A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941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46631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56322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0583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8373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2847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8007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45124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97512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841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8857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19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6361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64214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B465-1D82-498A-67EB-786102C1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57274-FB4F-5248-48B0-230C5EA4C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ADFDD-4125-E8B0-E99D-40556BE1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7875-875F-8B8D-D337-399EF376E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89074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21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83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B465-1D82-498A-67EB-786102C1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57274-FB4F-5248-48B0-230C5EA4C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ADFDD-4125-E8B0-E99D-40556BE1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7875-875F-8B8D-D337-399EF376E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7471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B465-1D82-498A-67EB-786102C1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57274-FB4F-5248-48B0-230C5EA4C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ADFDD-4125-E8B0-E99D-40556BE1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7875-875F-8B8D-D337-399EF376E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52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BF44-B822-2153-DCC4-B844BC507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0C851-142C-F2D7-46D6-C0D685483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789C8A-AD26-D41C-BF48-3BA779F7C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C6CF0-D8DA-2F3C-053D-C0EA5CC49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8993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BF44-B822-2153-DCC4-B844BC507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0C851-142C-F2D7-46D6-C0D685483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789C8A-AD26-D41C-BF48-3BA779F7C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C6CF0-D8DA-2F3C-053D-C0EA5CC49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102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0249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9283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6670-F69E-CA35-4762-19830E8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7EDB7-63CA-5B6E-E7ED-95FE2E99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48D9B-6331-3D9A-C188-C620FCAF9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B006-8F08-B51E-6776-C7D351CF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07AA-6DED-4FD0-9F90-C71116B275A5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520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DK"/>
              <a:t>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1E92-0AED-B545-8CC8-58E267D8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Visio_Drawing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43" y="4400457"/>
            <a:ext cx="2533736" cy="966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6225" y="2821391"/>
            <a:ext cx="415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DESI CC</a:t>
            </a:r>
            <a:endParaRPr lang="en-DK" sz="3600" b="1" dirty="0">
              <a:solidFill>
                <a:schemeClr val="tx1">
                  <a:lumMod val="65000"/>
                  <a:lumOff val="3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1600" dirty="0">
              <a:solidFill>
                <a:srgbClr val="FF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4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June 2024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698870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Key Features Achieved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AAA201-026F-63EC-8B39-E0D314BF0AA4}"/>
              </a:ext>
            </a:extLst>
          </p:cNvPr>
          <p:cNvSpPr txBox="1"/>
          <p:nvPr/>
        </p:nvSpPr>
        <p:spPr>
          <a:xfrm>
            <a:off x="141798" y="1157400"/>
            <a:ext cx="11908403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300" b="1" dirty="0"/>
              <a:t>1. Import TM/TC in EGS-CC: </a:t>
            </a:r>
            <a:r>
              <a:rPr lang="en-US" sz="2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EGS-CC knows generic telecommands from the </a:t>
            </a:r>
            <a:r>
              <a:rPr lang="en-US" sz="23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Rovsing</a:t>
            </a:r>
            <a:r>
              <a:rPr lang="en-US" sz="2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Controller SW. </a:t>
            </a:r>
          </a:p>
          <a:p>
            <a:endParaRPr lang="en-US" sz="2300" dirty="0"/>
          </a:p>
          <a:p>
            <a:r>
              <a:rPr lang="en-US" sz="2300" b="1" dirty="0"/>
              <a:t>2. Connect to </a:t>
            </a:r>
            <a:r>
              <a:rPr lang="en-US" sz="2300" b="1" dirty="0" err="1"/>
              <a:t>Rovsing</a:t>
            </a:r>
            <a:r>
              <a:rPr lang="en-US" sz="2300" b="1" dirty="0"/>
              <a:t> FEE Controller via the M&amp;C Adapters: </a:t>
            </a:r>
            <a:r>
              <a:rPr lang="en-US" sz="2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The EGS-CC test environment is sending telecommands and receiving telemetry from the </a:t>
            </a:r>
            <a:r>
              <a:rPr lang="en-US" sz="23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Rovsing</a:t>
            </a:r>
            <a:r>
              <a:rPr lang="en-US" sz="2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Controller SW. </a:t>
            </a:r>
            <a:endParaRPr lang="en-DK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/>
          </a:p>
          <a:p>
            <a:r>
              <a:rPr lang="en-US" sz="2300" b="1" dirty="0"/>
              <a:t>3. Create Procedures/Scripts for Testing: </a:t>
            </a:r>
            <a:r>
              <a:rPr lang="en-US" sz="2300" dirty="0"/>
              <a:t>The EGS-CC can run test scripts reading telemetry from the </a:t>
            </a:r>
            <a:r>
              <a:rPr lang="en-US" sz="2300" dirty="0" err="1"/>
              <a:t>Rovsing</a:t>
            </a:r>
            <a:r>
              <a:rPr lang="en-US" sz="2300" dirty="0"/>
              <a:t> Controller SW and sending telecommands to it</a:t>
            </a:r>
          </a:p>
          <a:p>
            <a:endParaRPr lang="en-US" sz="2300" dirty="0"/>
          </a:p>
          <a:p>
            <a:r>
              <a:rPr lang="en-US" sz="2300" b="1" dirty="0"/>
              <a:t>4. Use EGS-CC for logging/archiving </a:t>
            </a:r>
            <a:r>
              <a:rPr lang="en-US" sz="2300" dirty="0">
                <a:effectLst/>
                <a:ea typeface="MS Mincho" panose="02020609040205080304" pitchFamily="49" charset="-128"/>
              </a:rPr>
              <a:t>The EGS-CC takes care of logging and archiving of all TM/TCs</a:t>
            </a:r>
            <a:r>
              <a:rPr lang="en-US" sz="2300" dirty="0">
                <a:ea typeface="MS Mincho" panose="02020609040205080304" pitchFamily="49" charset="-128"/>
              </a:rPr>
              <a:t>.</a:t>
            </a:r>
          </a:p>
          <a:p>
            <a:endParaRPr lang="en-US" sz="2300" dirty="0"/>
          </a:p>
          <a:p>
            <a:r>
              <a:rPr lang="en-US" sz="2300" b="1" dirty="0"/>
              <a:t>5. Utilize EGS-CC UDD for displays: </a:t>
            </a:r>
            <a:r>
              <a:rPr lang="en-US" sz="2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EGS-CC as a CCS to control the </a:t>
            </a:r>
            <a:r>
              <a:rPr lang="en-US" sz="23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Rovsing</a:t>
            </a:r>
            <a:r>
              <a:rPr lang="en-US" sz="23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Controller SW as a SCOE system. UDD displays represent SCOE Controller. Output is a set of UDD that is linked to the SCOE Controller TDM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893777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1" y="370687"/>
            <a:ext cx="11184921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overall EGSCC UI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D8D9F35-03EA-89C4-32CB-13FD374C9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713" y="1905556"/>
            <a:ext cx="9523956" cy="4718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B3BD1F-1F5F-3E07-1828-4216D8A6271C}"/>
              </a:ext>
            </a:extLst>
          </p:cNvPr>
          <p:cNvSpPr txBox="1"/>
          <p:nvPr/>
        </p:nvSpPr>
        <p:spPr>
          <a:xfrm>
            <a:off x="269110" y="1417818"/>
            <a:ext cx="6125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“Live” TM/TC in communication with the SCOE controller.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1348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698870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MMI Features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5345D-68F8-6CA3-3AB6-3FBCA9A3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140" y="1381466"/>
            <a:ext cx="4667466" cy="1448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C945-E354-6D2A-24F4-8D879DA58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140" y="2778946"/>
            <a:ext cx="4560983" cy="1448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E40DC-1F1A-C2EC-49EC-2943493AE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140" y="4237210"/>
            <a:ext cx="5179322" cy="1546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A841B-8E39-38CB-A04B-80F076DB1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38" y="3169603"/>
            <a:ext cx="4257299" cy="1799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92BE1C-025B-309A-3F33-2CCD76DDA4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538" y="4866137"/>
            <a:ext cx="3332389" cy="195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68213-C396-6BF9-5A83-86C53A6C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538" y="1404157"/>
            <a:ext cx="4257299" cy="1868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24D6F-77DD-7004-3F2E-6C3DFC5876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7900" y="1404157"/>
            <a:ext cx="1881369" cy="2857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AE9D82-B526-7243-C4D0-42966E5D3565}"/>
              </a:ext>
            </a:extLst>
          </p:cNvPr>
          <p:cNvSpPr txBox="1"/>
          <p:nvPr/>
        </p:nvSpPr>
        <p:spPr>
          <a:xfrm>
            <a:off x="1222743" y="3064858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Rovsing Native MMI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CE1CD-AED8-07C7-F9B0-F46218BE0EC9}"/>
              </a:ext>
            </a:extLst>
          </p:cNvPr>
          <p:cNvSpPr txBox="1"/>
          <p:nvPr/>
        </p:nvSpPr>
        <p:spPr>
          <a:xfrm>
            <a:off x="7952628" y="3064858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EGSCC UDD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D9CB3-9252-C976-9F24-8666BE2FC1DF}"/>
              </a:ext>
            </a:extLst>
          </p:cNvPr>
          <p:cNvSpPr txBox="1"/>
          <p:nvPr/>
        </p:nvSpPr>
        <p:spPr>
          <a:xfrm>
            <a:off x="4573837" y="5999214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UMB SCOE SYSTEM</a:t>
            </a:r>
          </a:p>
        </p:txBody>
      </p:sp>
    </p:spTree>
    <p:extLst>
      <p:ext uri="{BB962C8B-B14F-4D97-AF65-F5344CB8AC3E}">
        <p14:creationId xmlns:p14="http://schemas.microsoft.com/office/powerpoint/2010/main" val="2911654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698870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MMI Features Main Power Supply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68213-C396-6BF9-5A83-86C53A6C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562" y="1448606"/>
            <a:ext cx="6852475" cy="3007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5345D-68F8-6CA3-3AB6-3FBCA9A321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80"/>
          <a:stretch/>
        </p:blipFill>
        <p:spPr>
          <a:xfrm>
            <a:off x="2283562" y="4202472"/>
            <a:ext cx="5796437" cy="24740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57DB0A-8050-E374-7076-0C8A5B9D6F7C}"/>
              </a:ext>
            </a:extLst>
          </p:cNvPr>
          <p:cNvSpPr/>
          <p:nvPr/>
        </p:nvSpPr>
        <p:spPr>
          <a:xfrm>
            <a:off x="2283562" y="1713297"/>
            <a:ext cx="6754560" cy="1309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50D5E-1E68-E04B-C950-2CA689CC6503}"/>
              </a:ext>
            </a:extLst>
          </p:cNvPr>
          <p:cNvSpPr/>
          <p:nvPr/>
        </p:nvSpPr>
        <p:spPr>
          <a:xfrm>
            <a:off x="2292150" y="6085622"/>
            <a:ext cx="5702430" cy="59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47DE-58A6-EAB8-CC43-514A19993352}"/>
              </a:ext>
            </a:extLst>
          </p:cNvPr>
          <p:cNvSpPr/>
          <p:nvPr/>
        </p:nvSpPr>
        <p:spPr>
          <a:xfrm>
            <a:off x="2283562" y="3088282"/>
            <a:ext cx="6754560" cy="106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43399-CB2E-0001-CD82-587B73B303FB}"/>
              </a:ext>
            </a:extLst>
          </p:cNvPr>
          <p:cNvSpPr/>
          <p:nvPr/>
        </p:nvSpPr>
        <p:spPr>
          <a:xfrm>
            <a:off x="2283562" y="4245834"/>
            <a:ext cx="5702430" cy="1787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81AF2-D409-54F9-9614-F7D8E0A7866B}"/>
              </a:ext>
            </a:extLst>
          </p:cNvPr>
          <p:cNvSpPr txBox="1"/>
          <p:nvPr/>
        </p:nvSpPr>
        <p:spPr>
          <a:xfrm>
            <a:off x="660093" y="3275477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B3E25-C528-F312-FC3B-715469C57D4F}"/>
              </a:ext>
            </a:extLst>
          </p:cNvPr>
          <p:cNvSpPr txBox="1"/>
          <p:nvPr/>
        </p:nvSpPr>
        <p:spPr>
          <a:xfrm>
            <a:off x="758008" y="6105019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AE5EF-708B-CE8E-E1BF-E7D5E7D31DCA}"/>
              </a:ext>
            </a:extLst>
          </p:cNvPr>
          <p:cNvSpPr txBox="1"/>
          <p:nvPr/>
        </p:nvSpPr>
        <p:spPr>
          <a:xfrm>
            <a:off x="823998" y="2156464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D8B44-37E3-9FC6-8BED-42D41C569EA7}"/>
              </a:ext>
            </a:extLst>
          </p:cNvPr>
          <p:cNvSpPr txBox="1"/>
          <p:nvPr/>
        </p:nvSpPr>
        <p:spPr>
          <a:xfrm>
            <a:off x="823998" y="4854735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77803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698870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MMI Battery Charger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A841B-8E39-38CB-A04B-80F076DB1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403" y="1314022"/>
            <a:ext cx="7480016" cy="3161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C945-E354-6D2A-24F4-8D879DA58B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681"/>
          <a:stretch/>
        </p:blipFill>
        <p:spPr>
          <a:xfrm>
            <a:off x="2521109" y="4055369"/>
            <a:ext cx="6458296" cy="28365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21FD4B-FEFE-6758-1EC6-F43FD5DF9D52}"/>
              </a:ext>
            </a:extLst>
          </p:cNvPr>
          <p:cNvSpPr/>
          <p:nvPr/>
        </p:nvSpPr>
        <p:spPr>
          <a:xfrm>
            <a:off x="2532784" y="2979272"/>
            <a:ext cx="7211192" cy="106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10C12-2686-2E49-AD83-A3D350856201}"/>
              </a:ext>
            </a:extLst>
          </p:cNvPr>
          <p:cNvSpPr/>
          <p:nvPr/>
        </p:nvSpPr>
        <p:spPr>
          <a:xfrm>
            <a:off x="2532784" y="1524622"/>
            <a:ext cx="7211193" cy="1367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30E9A-0B98-F036-6461-77AF2F2D85B0}"/>
              </a:ext>
            </a:extLst>
          </p:cNvPr>
          <p:cNvSpPr/>
          <p:nvPr/>
        </p:nvSpPr>
        <p:spPr>
          <a:xfrm>
            <a:off x="2532784" y="5777637"/>
            <a:ext cx="6446621" cy="106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11165-5BBD-E71C-7E63-A3A2067A893B}"/>
              </a:ext>
            </a:extLst>
          </p:cNvPr>
          <p:cNvSpPr/>
          <p:nvPr/>
        </p:nvSpPr>
        <p:spPr>
          <a:xfrm>
            <a:off x="2532784" y="4065041"/>
            <a:ext cx="6446621" cy="1712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36682-3D92-9D1F-2D31-15E94B396F60}"/>
              </a:ext>
            </a:extLst>
          </p:cNvPr>
          <p:cNvSpPr txBox="1"/>
          <p:nvPr/>
        </p:nvSpPr>
        <p:spPr>
          <a:xfrm>
            <a:off x="660093" y="3275477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C125C-6FFF-70C0-BE6E-FDB84A98A799}"/>
              </a:ext>
            </a:extLst>
          </p:cNvPr>
          <p:cNvSpPr txBox="1"/>
          <p:nvPr/>
        </p:nvSpPr>
        <p:spPr>
          <a:xfrm>
            <a:off x="606542" y="6093388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44E2CE-FEB4-85EB-9905-BFFA1EFDCEFB}"/>
              </a:ext>
            </a:extLst>
          </p:cNvPr>
          <p:cNvSpPr txBox="1"/>
          <p:nvPr/>
        </p:nvSpPr>
        <p:spPr>
          <a:xfrm>
            <a:off x="823998" y="2156464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65785E-5273-47E2-45A4-59471A949CFB}"/>
              </a:ext>
            </a:extLst>
          </p:cNvPr>
          <p:cNvSpPr txBox="1"/>
          <p:nvPr/>
        </p:nvSpPr>
        <p:spPr>
          <a:xfrm>
            <a:off x="770508" y="4854735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064275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698870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MMI Umbilical Subsystem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E40DC-1F1A-C2EC-49EC-2943493AE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951"/>
          <a:stretch/>
        </p:blipFill>
        <p:spPr>
          <a:xfrm>
            <a:off x="6096000" y="2751674"/>
            <a:ext cx="5908526" cy="2517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92BE1C-025B-309A-3F33-2CCD76DDA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74" y="1920839"/>
            <a:ext cx="6136229" cy="35996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75F78A-9AC4-75AA-6EDF-C04EA3803716}"/>
              </a:ext>
            </a:extLst>
          </p:cNvPr>
          <p:cNvSpPr/>
          <p:nvPr/>
        </p:nvSpPr>
        <p:spPr>
          <a:xfrm>
            <a:off x="187475" y="2220930"/>
            <a:ext cx="6025436" cy="1524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3D6970-1776-C6CF-604F-05E366F7597D}"/>
              </a:ext>
            </a:extLst>
          </p:cNvPr>
          <p:cNvSpPr/>
          <p:nvPr/>
        </p:nvSpPr>
        <p:spPr>
          <a:xfrm>
            <a:off x="194376" y="3971691"/>
            <a:ext cx="6025436" cy="1524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24923-D827-74DE-FACF-E3FE19250B21}"/>
              </a:ext>
            </a:extLst>
          </p:cNvPr>
          <p:cNvSpPr/>
          <p:nvPr/>
        </p:nvSpPr>
        <p:spPr>
          <a:xfrm>
            <a:off x="6226712" y="2666824"/>
            <a:ext cx="3846304" cy="1524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EC0CE-3214-4ABB-8722-B7188ACF9400}"/>
              </a:ext>
            </a:extLst>
          </p:cNvPr>
          <p:cNvSpPr/>
          <p:nvPr/>
        </p:nvSpPr>
        <p:spPr>
          <a:xfrm>
            <a:off x="6226712" y="4198204"/>
            <a:ext cx="5680821" cy="10713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FCF7E-DBD6-0548-C6E8-BFD46057B7DB}"/>
              </a:ext>
            </a:extLst>
          </p:cNvPr>
          <p:cNvSpPr txBox="1"/>
          <p:nvPr/>
        </p:nvSpPr>
        <p:spPr>
          <a:xfrm>
            <a:off x="3365047" y="4841479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5B4AF-39ED-5777-8673-03C58E967B63}"/>
              </a:ext>
            </a:extLst>
          </p:cNvPr>
          <p:cNvSpPr txBox="1"/>
          <p:nvPr/>
        </p:nvSpPr>
        <p:spPr>
          <a:xfrm>
            <a:off x="8293715" y="4810231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1E46F-157A-EB58-9F93-1F132380C789}"/>
              </a:ext>
            </a:extLst>
          </p:cNvPr>
          <p:cNvSpPr txBox="1"/>
          <p:nvPr/>
        </p:nvSpPr>
        <p:spPr>
          <a:xfrm>
            <a:off x="2118984" y="2156464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C400D9-B102-7EBA-EEB6-F2C9BA0BC649}"/>
              </a:ext>
            </a:extLst>
          </p:cNvPr>
          <p:cNvSpPr txBox="1"/>
          <p:nvPr/>
        </p:nvSpPr>
        <p:spPr>
          <a:xfrm>
            <a:off x="7525423" y="2086294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705042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698870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MMI System Status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5345D-68F8-6CA3-3AB6-3FBCA9A32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80"/>
          <a:stretch/>
        </p:blipFill>
        <p:spPr>
          <a:xfrm>
            <a:off x="6702147" y="1670099"/>
            <a:ext cx="2960249" cy="3233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24D6F-77DD-7004-3F2E-6C3DFC587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458" y="1433032"/>
            <a:ext cx="2960249" cy="4496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1A81C7-96F7-29BF-97D6-91FAA47B3D9E}"/>
              </a:ext>
            </a:extLst>
          </p:cNvPr>
          <p:cNvSpPr/>
          <p:nvPr/>
        </p:nvSpPr>
        <p:spPr>
          <a:xfrm>
            <a:off x="2529604" y="4773149"/>
            <a:ext cx="2778996" cy="106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2E468-D0F2-AE38-BA6F-EC7FF4CE9B1C}"/>
              </a:ext>
            </a:extLst>
          </p:cNvPr>
          <p:cNvSpPr/>
          <p:nvPr/>
        </p:nvSpPr>
        <p:spPr>
          <a:xfrm>
            <a:off x="2544084" y="1679668"/>
            <a:ext cx="2778996" cy="106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D30AB-4AC0-7B60-22C4-D90BD6F0A90C}"/>
              </a:ext>
            </a:extLst>
          </p:cNvPr>
          <p:cNvSpPr/>
          <p:nvPr/>
        </p:nvSpPr>
        <p:spPr>
          <a:xfrm>
            <a:off x="6792773" y="1742082"/>
            <a:ext cx="2778996" cy="106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BED686-24C1-F950-EE43-162EB632BC02}"/>
              </a:ext>
            </a:extLst>
          </p:cNvPr>
          <p:cNvSpPr/>
          <p:nvPr/>
        </p:nvSpPr>
        <p:spPr>
          <a:xfrm>
            <a:off x="6796226" y="2992945"/>
            <a:ext cx="2778996" cy="106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7D29E-3ED9-D6B9-9A14-273EE1C77697}"/>
              </a:ext>
            </a:extLst>
          </p:cNvPr>
          <p:cNvSpPr txBox="1"/>
          <p:nvPr/>
        </p:nvSpPr>
        <p:spPr>
          <a:xfrm>
            <a:off x="823998" y="1955798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47646-A024-D777-5B11-DBDF59699B8D}"/>
              </a:ext>
            </a:extLst>
          </p:cNvPr>
          <p:cNvSpPr txBox="1"/>
          <p:nvPr/>
        </p:nvSpPr>
        <p:spPr>
          <a:xfrm>
            <a:off x="823998" y="4854735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FBCE04-BFDA-881A-B665-DD748B24577E}"/>
              </a:ext>
            </a:extLst>
          </p:cNvPr>
          <p:cNvSpPr/>
          <p:nvPr/>
        </p:nvSpPr>
        <p:spPr>
          <a:xfrm>
            <a:off x="4127500" y="3544179"/>
            <a:ext cx="454393" cy="572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C1DB1-4460-1FB6-63A1-8793D3327F81}"/>
              </a:ext>
            </a:extLst>
          </p:cNvPr>
          <p:cNvSpPr txBox="1"/>
          <p:nvPr/>
        </p:nvSpPr>
        <p:spPr>
          <a:xfrm>
            <a:off x="9753022" y="2016476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12499-85DF-A549-2ED3-5685071287D9}"/>
              </a:ext>
            </a:extLst>
          </p:cNvPr>
          <p:cNvSpPr txBox="1"/>
          <p:nvPr/>
        </p:nvSpPr>
        <p:spPr>
          <a:xfrm>
            <a:off x="4697660" y="3601635"/>
            <a:ext cx="38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654170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698870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Key Features Achieved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AAA201-026F-63EC-8B39-E0D314BF0AA4}"/>
              </a:ext>
            </a:extLst>
          </p:cNvPr>
          <p:cNvSpPr txBox="1"/>
          <p:nvPr/>
        </p:nvSpPr>
        <p:spPr>
          <a:xfrm>
            <a:off x="283597" y="1576872"/>
            <a:ext cx="2509707" cy="47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MME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2C97B-1E79-7F94-3B43-B4EA45047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936" y="2321104"/>
            <a:ext cx="3487467" cy="261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99855-4697-AE48-7139-C42F3BD7D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3" y="3213949"/>
            <a:ext cx="3400900" cy="2991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081123-EC59-9108-1F38-36D47972714C}"/>
              </a:ext>
            </a:extLst>
          </p:cNvPr>
          <p:cNvSpPr txBox="1"/>
          <p:nvPr/>
        </p:nvSpPr>
        <p:spPr>
          <a:xfrm>
            <a:off x="8797336" y="1576872"/>
            <a:ext cx="598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Telemetries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34EDC-E031-8893-A7C2-22CB64DDADAD}"/>
              </a:ext>
            </a:extLst>
          </p:cNvPr>
          <p:cNvSpPr txBox="1"/>
          <p:nvPr/>
        </p:nvSpPr>
        <p:spPr>
          <a:xfrm>
            <a:off x="4198341" y="1575464"/>
            <a:ext cx="356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Telecommands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63E3B8-8C20-8D0B-ADF8-92342DDB3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705" y="2175050"/>
            <a:ext cx="4944165" cy="4448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1B0436-F6BA-92CF-7131-C95ECF2FA7A7}"/>
              </a:ext>
            </a:extLst>
          </p:cNvPr>
          <p:cNvSpPr txBox="1"/>
          <p:nvPr/>
        </p:nvSpPr>
        <p:spPr>
          <a:xfrm>
            <a:off x="113920" y="2795319"/>
            <a:ext cx="598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Mission Model</a:t>
            </a:r>
          </a:p>
        </p:txBody>
      </p:sp>
    </p:spTree>
    <p:extLst>
      <p:ext uri="{BB962C8B-B14F-4D97-AF65-F5344CB8AC3E}">
        <p14:creationId xmlns:p14="http://schemas.microsoft.com/office/powerpoint/2010/main" val="7237237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809871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MiB import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21C0B-3D0A-5E2B-6BF9-72D577848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561" y="1409273"/>
            <a:ext cx="3743847" cy="1733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4AFBA-FD8F-CC2F-C547-A42C291A7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561" y="3429000"/>
            <a:ext cx="3953427" cy="2429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FD9BC-D3EA-635F-4574-F25FE2F6D6F3}"/>
              </a:ext>
            </a:extLst>
          </p:cNvPr>
          <p:cNvSpPr txBox="1"/>
          <p:nvPr/>
        </p:nvSpPr>
        <p:spPr>
          <a:xfrm>
            <a:off x="524345" y="1504286"/>
            <a:ext cx="38580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Key </a:t>
            </a:r>
            <a:r>
              <a:rPr lang="es-ES" b="1" dirty="0" err="1"/>
              <a:t>Points</a:t>
            </a:r>
            <a:r>
              <a:rPr lang="es-E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Adding</a:t>
            </a:r>
            <a:r>
              <a:rPr lang="es-ES" dirty="0"/>
              <a:t> </a:t>
            </a:r>
            <a:r>
              <a:rPr lang="es-ES" dirty="0" err="1"/>
              <a:t>arguments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telecomands</a:t>
            </a:r>
            <a:r>
              <a:rPr lang="es-ES" dirty="0"/>
              <a:t> </a:t>
            </a:r>
            <a:r>
              <a:rPr lang="es-ES" dirty="0" err="1"/>
              <a:t>manually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Structure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housekeeping</a:t>
            </a:r>
            <a:r>
              <a:rPr lang="es-ES" dirty="0"/>
              <a:t> </a:t>
            </a:r>
            <a:r>
              <a:rPr lang="es-ES" dirty="0" err="1"/>
              <a:t>package</a:t>
            </a:r>
            <a:r>
              <a:rPr lang="es-ES" dirty="0"/>
              <a:t> </a:t>
            </a:r>
            <a:r>
              <a:rPr lang="es-ES" dirty="0" err="1"/>
              <a:t>correctly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parameters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/>
              <a:t>arguments</a:t>
            </a:r>
            <a:r>
              <a:rPr lang="es-ES" dirty="0"/>
              <a:t> and </a:t>
            </a:r>
            <a:r>
              <a:rPr lang="es-ES" dirty="0" err="1"/>
              <a:t>parameters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Unique</a:t>
            </a:r>
            <a:r>
              <a:rPr lang="es-ES" dirty="0"/>
              <a:t> </a:t>
            </a:r>
            <a:r>
              <a:rPr lang="es-ES" dirty="0" err="1"/>
              <a:t>IDs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be </a:t>
            </a:r>
            <a:r>
              <a:rPr lang="es-ES" dirty="0" err="1"/>
              <a:t>take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consideration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generate</a:t>
            </a:r>
            <a:r>
              <a:rPr lang="es-ES" dirty="0"/>
              <a:t> new </a:t>
            </a:r>
            <a:r>
              <a:rPr lang="es-ES" dirty="0" err="1"/>
              <a:t>items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18334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809871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Acceptance Test setup/configuration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C9127-F4E3-0727-5888-F31F858F6A9F}"/>
              </a:ext>
            </a:extLst>
          </p:cNvPr>
          <p:cNvSpPr txBox="1"/>
          <p:nvPr/>
        </p:nvSpPr>
        <p:spPr>
          <a:xfrm>
            <a:off x="563526" y="1628507"/>
            <a:ext cx="590107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/>
              <a:t>Rovsing </a:t>
            </a:r>
            <a:r>
              <a:rPr lang="es-ES" sz="2400" dirty="0" err="1"/>
              <a:t>Controller</a:t>
            </a:r>
            <a:r>
              <a:rPr lang="es-ES" sz="2400" dirty="0"/>
              <a:t> 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Setup C&amp;C protocol or EDEN protocol.</a:t>
            </a:r>
            <a:endParaRPr lang="es-E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DESI CC 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EGSCC-Rovsing </a:t>
            </a:r>
            <a:r>
              <a:rPr lang="es-ES" sz="2400" dirty="0" err="1"/>
              <a:t>on</a:t>
            </a:r>
            <a:r>
              <a:rPr lang="es-ES" sz="2400" dirty="0"/>
              <a:t> Linux (Ubuntu)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Docker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Linux PC (Ubuntu)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Mission Model Editor (MME)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Install </a:t>
            </a:r>
            <a:r>
              <a:rPr lang="en-US" sz="2400" dirty="0" err="1"/>
              <a:t>Temurin</a:t>
            </a:r>
            <a:r>
              <a:rPr lang="en-US" sz="2400" dirty="0"/>
              <a:t> 11</a:t>
            </a:r>
            <a:endParaRPr lang="es-ES" sz="2400" dirty="0"/>
          </a:p>
          <a:p>
            <a:br>
              <a:rPr lang="es-ES" dirty="0"/>
            </a:b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34933-E281-088C-23D4-7D5129BF5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877" y="1628507"/>
            <a:ext cx="4171969" cy="46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927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3F3B9-9104-6C72-A308-9C2FD9679CB7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Titillium Web" charset="0"/>
                <a:ea typeface="Titillium Web" charset="0"/>
                <a:cs typeface="Titillium Web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4B12-4C17-18D0-9257-B4426C4D05E2}"/>
              </a:ext>
            </a:extLst>
          </p:cNvPr>
          <p:cNvSpPr txBox="1"/>
          <p:nvPr/>
        </p:nvSpPr>
        <p:spPr>
          <a:xfrm>
            <a:off x="439232" y="1398980"/>
            <a:ext cx="3714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Introduction of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Study Phase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EGS CC Integration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Conclusion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633D723-1718-7417-3C42-52C70629F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39" y="6367339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Rovsing is the test tool box for satellites - FOS - DI">
            <a:extLst>
              <a:ext uri="{FF2B5EF4-FFF2-40B4-BE49-F238E27FC236}">
                <a16:creationId xmlns:a16="http://schemas.microsoft.com/office/drawing/2014/main" id="{7AF8296E-279B-051B-D25C-02188BEBA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/>
          <a:stretch/>
        </p:blipFill>
        <p:spPr bwMode="auto">
          <a:xfrm>
            <a:off x="6440558" y="1296800"/>
            <a:ext cx="5751443" cy="37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2D6F2-D979-0921-96C8-3716A4E6D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569" y="2956910"/>
            <a:ext cx="3406624" cy="3530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9D54F5-65CD-5279-B462-6042BA815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276" y="4819207"/>
            <a:ext cx="5751443" cy="16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2340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E436-A761-BD27-293C-B7E26B194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BE5C33-697F-BC58-61AB-190CEEBDDC28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B7DEB-B0C2-D84E-5B64-7D5B813C6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1" y="370687"/>
            <a:ext cx="7377009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Conclusion and Future Work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EC8E5CD-C7D6-FEA8-A428-308493871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038FB2-A36E-ADF5-392F-EA43A64790ED}"/>
              </a:ext>
            </a:extLst>
          </p:cNvPr>
          <p:cNvSpPr txBox="1"/>
          <p:nvPr/>
        </p:nvSpPr>
        <p:spPr>
          <a:xfrm>
            <a:off x="361702" y="1388285"/>
            <a:ext cx="10936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Goal: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create an initial framework for the EGS-CC and </a:t>
            </a:r>
            <a:r>
              <a:rPr lang="en-US" dirty="0" err="1"/>
              <a:t>Rovsing</a:t>
            </a:r>
            <a:r>
              <a:rPr lang="en-US" dirty="0"/>
              <a:t> EGSE Controller.</a:t>
            </a:r>
          </a:p>
          <a:p>
            <a:r>
              <a:rPr lang="en-US" b="1" dirty="0"/>
              <a:t>Potential Benefits: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Standardization of AIT and operations.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Enhanced efficiency and reliability.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Improved interoperability across the industry.</a:t>
            </a:r>
          </a:p>
          <a:p>
            <a:r>
              <a:rPr lang="en-US" b="1" dirty="0"/>
              <a:t>Industry Impact: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Streamlined processes.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Greater consistency in spacecraft testing and operations.</a:t>
            </a:r>
          </a:p>
          <a:p>
            <a:pPr>
              <a:defRPr/>
            </a:pPr>
            <a:br>
              <a:rPr lang="en-GB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en-GB" b="1" dirty="0">
                <a:effectLst/>
                <a:ea typeface="Calibri" panose="020F0502020204030204" pitchFamily="34" charset="0"/>
              </a:rPr>
              <a:t>Lessons learned: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</a:rPr>
              <a:t>UDD editor is very time consuming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</a:rPr>
              <a:t>MME need to be improve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</a:rPr>
              <a:t>Complex system -&gt; Clear and detail </a:t>
            </a:r>
            <a:r>
              <a:rPr lang="en-GB" dirty="0">
                <a:effectLst/>
                <a:ea typeface="Calibri" panose="020F0502020204030204" pitchFamily="34" charset="0"/>
              </a:rPr>
              <a:t>Documentation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</a:rPr>
              <a:t>Easier to upload TDM in the EGS-CC  and clone items</a:t>
            </a:r>
            <a:br>
              <a:rPr lang="en-GB" b="1" dirty="0">
                <a:effectLst/>
                <a:ea typeface="Calibri" panose="020F0502020204030204" pitchFamily="34" charset="0"/>
              </a:rPr>
            </a:br>
            <a:endParaRPr lang="en-GB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GB" b="1" dirty="0">
                <a:effectLst/>
                <a:ea typeface="Calibri" panose="020F0502020204030204" pitchFamily="34" charset="0"/>
              </a:rPr>
              <a:t>Custom tools</a:t>
            </a:r>
            <a:r>
              <a:rPr lang="en-GB" dirty="0">
                <a:effectLst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Calibri" panose="020F0502020204030204" pitchFamily="34" charset="0"/>
              </a:rPr>
              <a:t>S</a:t>
            </a:r>
            <a:r>
              <a:rPr lang="en-GB" dirty="0">
                <a:effectLst/>
                <a:ea typeface="Calibri" panose="020F0502020204030204" pitchFamily="34" charset="0"/>
              </a:rPr>
              <a:t>implify/streamline MIB -&gt; TDM conversion, benefit magnified as this will be a recurring task</a:t>
            </a:r>
            <a:endParaRPr lang="en-DK" dirty="0">
              <a:effectLst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3474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3F3B9-9104-6C72-A308-9C2FD9679CB7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5DF9FB5D-B0A6-E770-DABE-6449C21B9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523" y="1471689"/>
            <a:ext cx="7280953" cy="48460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5C9CE9-617F-968B-CF2F-92D1474E6FD9}"/>
              </a:ext>
            </a:extLst>
          </p:cNvPr>
          <p:cNvSpPr txBox="1">
            <a:spLocks/>
          </p:cNvSpPr>
          <p:nvPr/>
        </p:nvSpPr>
        <p:spPr>
          <a:xfrm>
            <a:off x="439232" y="370687"/>
            <a:ext cx="6111880" cy="572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Titillium Web" charset="0"/>
                <a:ea typeface="Titillium Web" charset="0"/>
                <a:cs typeface="Titillium Web" charset="0"/>
              </a:rPr>
              <a:t>ANY QUESTIONS OR COMMENTS?</a:t>
            </a:r>
          </a:p>
        </p:txBody>
      </p:sp>
      <p:pic>
        <p:nvPicPr>
          <p:cNvPr id="5" name="Graphic 4" descr="Thought with solid fill">
            <a:extLst>
              <a:ext uri="{FF2B5EF4-FFF2-40B4-BE49-F238E27FC236}">
                <a16:creationId xmlns:a16="http://schemas.microsoft.com/office/drawing/2014/main" id="{66217D22-4006-1587-E689-AB36487C7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8368" y="199811"/>
            <a:ext cx="914400" cy="914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9B3202C-42C3-D16A-CD27-9B31E6DD3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9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E436-A761-BD27-293C-B7E26B194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BE5C33-697F-BC58-61AB-190CEEBDDC28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B7DEB-B0C2-D84E-5B64-7D5B813C6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6926072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Project. EGSE Common Core (EGS-CC)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EC8E5CD-C7D6-FEA8-A428-308493871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E45914-1B1A-75A1-48C9-33BC4BB58702}"/>
              </a:ext>
            </a:extLst>
          </p:cNvPr>
          <p:cNvSpPr txBox="1"/>
          <p:nvPr/>
        </p:nvSpPr>
        <p:spPr>
          <a:xfrm>
            <a:off x="439232" y="943335"/>
            <a:ext cx="839870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2400" dirty="0"/>
          </a:p>
          <a:p>
            <a:r>
              <a:rPr lang="en-US" sz="2400" b="1" dirty="0"/>
              <a:t>What is EGS-CC?</a:t>
            </a:r>
          </a:p>
          <a:p>
            <a:r>
              <a:rPr lang="en-US" sz="2400" dirty="0"/>
              <a:t> A new software framework developed for Spacecraft, AIT and Operations.</a:t>
            </a:r>
          </a:p>
          <a:p>
            <a:endParaRPr lang="en-US" sz="2400" dirty="0"/>
          </a:p>
          <a:p>
            <a:r>
              <a:rPr lang="en-US" sz="2400" b="1" dirty="0"/>
              <a:t>Development Status:</a:t>
            </a:r>
          </a:p>
          <a:p>
            <a:r>
              <a:rPr lang="en-US" sz="2400" dirty="0"/>
              <a:t>Development completed, entering maintenance phase</a:t>
            </a:r>
          </a:p>
          <a:p>
            <a:r>
              <a:rPr lang="en-US" sz="2400" dirty="0"/>
              <a:t>Collaborative effort led by ESA</a:t>
            </a:r>
            <a:endParaRPr lang="en-US" sz="2400" strike="sngStrike" dirty="0"/>
          </a:p>
          <a:p>
            <a:endParaRPr lang="en-US" sz="2400" dirty="0"/>
          </a:p>
          <a:p>
            <a:r>
              <a:rPr lang="en-US" sz="2400" b="1" dirty="0"/>
              <a:t>Primary Aim:</a:t>
            </a:r>
          </a:p>
          <a:p>
            <a:r>
              <a:rPr lang="en-US" sz="2400" dirty="0"/>
              <a:t>To create a standardized platform for Central Checkout Systems for AIT and Operational Mission Control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587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E436-A761-BD27-293C-B7E26B194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BE5C33-697F-BC58-61AB-190CEEBDDC28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B7DEB-B0C2-D84E-5B64-7D5B813C6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1" y="370687"/>
            <a:ext cx="7377009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Project. </a:t>
            </a:r>
            <a:r>
              <a:rPr lang="en-US" sz="2400" b="1" dirty="0" err="1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Rovsing</a:t>
            </a:r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 EGSE Controller Features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EC8E5CD-C7D6-FEA8-A428-308493871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038FB2-A36E-ADF5-392F-EA43A64790ED}"/>
              </a:ext>
            </a:extLst>
          </p:cNvPr>
          <p:cNvSpPr txBox="1"/>
          <p:nvPr/>
        </p:nvSpPr>
        <p:spPr>
          <a:xfrm>
            <a:off x="361702" y="1388285"/>
            <a:ext cx="10936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EGSE Management: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Manages Hardware Units: Efficient management of various subsystems.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Subsystem Examples: Umbilical Power, Battery Simulators, Solar Array Simulators,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Integrated Software Components: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Man-Machine Interface (MMI)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CCS Interface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Logger and Archive Modules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Business Logic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Hardware Adaptors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Script Engine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Reporting Module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089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0287-E982-BB13-ED6D-25E89FBEC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80B290-4DD0-DAAC-D251-2D4D4AA839E7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96640-B2B1-8071-9B86-B12B0F25E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8767398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Project. Project Plan Overview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68E8FE9-DB1B-D2C7-AA58-99AEEBD40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3F7C56-5BA2-4D10-F20E-0C0D45C4C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98"/>
          <a:stretch/>
        </p:blipFill>
        <p:spPr>
          <a:xfrm>
            <a:off x="2183077" y="1670099"/>
            <a:ext cx="7313738" cy="46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488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0287-E982-BB13-ED6D-25E89FBEC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80B290-4DD0-DAAC-D251-2D4D4AA839E7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96640-B2B1-8071-9B86-B12B0F25E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8767398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Introduction Project. Timeline Overview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68E8FE9-DB1B-D2C7-AA58-99AEEBD40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DA2A5-EAC9-4C28-2CBF-C645300E3FD9}"/>
              </a:ext>
            </a:extLst>
          </p:cNvPr>
          <p:cNvSpPr txBox="1"/>
          <p:nvPr/>
        </p:nvSpPr>
        <p:spPr>
          <a:xfrm>
            <a:off x="439232" y="3389107"/>
            <a:ext cx="11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03/2017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3E071C-33AD-32CA-2B47-EA5815233CD8}"/>
              </a:ext>
            </a:extLst>
          </p:cNvPr>
          <p:cNvCxnSpPr>
            <a:cxnSpLocks/>
          </p:cNvCxnSpPr>
          <p:nvPr/>
        </p:nvCxnSpPr>
        <p:spPr>
          <a:xfrm>
            <a:off x="941000" y="3879370"/>
            <a:ext cx="9472124" cy="22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3ECA5F-49A4-E7A2-AA42-1828AA5EA90C}"/>
              </a:ext>
            </a:extLst>
          </p:cNvPr>
          <p:cNvSpPr txBox="1"/>
          <p:nvPr/>
        </p:nvSpPr>
        <p:spPr>
          <a:xfrm>
            <a:off x="498254" y="3665065"/>
            <a:ext cx="61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A4C13F-6E98-526E-ABF0-66537035455A}"/>
              </a:ext>
            </a:extLst>
          </p:cNvPr>
          <p:cNvSpPr txBox="1"/>
          <p:nvPr/>
        </p:nvSpPr>
        <p:spPr>
          <a:xfrm>
            <a:off x="2455422" y="3404511"/>
            <a:ext cx="126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10/2017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5F8386-D69C-7247-5A5A-9F7479EEB62F}"/>
              </a:ext>
            </a:extLst>
          </p:cNvPr>
          <p:cNvSpPr txBox="1"/>
          <p:nvPr/>
        </p:nvSpPr>
        <p:spPr>
          <a:xfrm>
            <a:off x="1655796" y="3909925"/>
            <a:ext cx="1261879" cy="338554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</a:rPr>
              <a:t>Study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</a:rPr>
              <a:t>Phase</a:t>
            </a:r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EBE36-1C39-1E37-495B-696956D5899F}"/>
              </a:ext>
            </a:extLst>
          </p:cNvPr>
          <p:cNvSpPr txBox="1"/>
          <p:nvPr/>
        </p:nvSpPr>
        <p:spPr>
          <a:xfrm>
            <a:off x="5195424" y="3902257"/>
            <a:ext cx="1348526" cy="338554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</a:rPr>
              <a:t>Design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</a:rPr>
              <a:t>Phase</a:t>
            </a:r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8B667C-71B5-0720-5671-505377BD65FB}"/>
              </a:ext>
            </a:extLst>
          </p:cNvPr>
          <p:cNvSpPr txBox="1"/>
          <p:nvPr/>
        </p:nvSpPr>
        <p:spPr>
          <a:xfrm>
            <a:off x="4770524" y="3399577"/>
            <a:ext cx="9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01/2020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A8425-ACBA-FDB7-CCC2-3F507ED389EA}"/>
              </a:ext>
            </a:extLst>
          </p:cNvPr>
          <p:cNvSpPr txBox="1"/>
          <p:nvPr/>
        </p:nvSpPr>
        <p:spPr>
          <a:xfrm>
            <a:off x="6782222" y="3404624"/>
            <a:ext cx="98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06/2023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F5A631-583A-5C24-4E31-C031111C7882}"/>
              </a:ext>
            </a:extLst>
          </p:cNvPr>
          <p:cNvSpPr txBox="1"/>
          <p:nvPr/>
        </p:nvSpPr>
        <p:spPr>
          <a:xfrm>
            <a:off x="10413124" y="3701640"/>
            <a:ext cx="126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Close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out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9B1ABE-C238-1074-5FBD-E23FDB816AED}"/>
              </a:ext>
            </a:extLst>
          </p:cNvPr>
          <p:cNvSpPr txBox="1"/>
          <p:nvPr/>
        </p:nvSpPr>
        <p:spPr>
          <a:xfrm>
            <a:off x="7242007" y="3909925"/>
            <a:ext cx="2850628" cy="338554"/>
          </a:xfrm>
          <a:prstGeom prst="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</a:rPr>
              <a:t>Design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</a:rPr>
              <a:t>Develop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 and Test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</a:rPr>
              <a:t>Phase</a:t>
            </a:r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893EDA-366F-FE5C-B946-D40C792D2101}"/>
              </a:ext>
            </a:extLst>
          </p:cNvPr>
          <p:cNvCxnSpPr/>
          <p:nvPr/>
        </p:nvCxnSpPr>
        <p:spPr>
          <a:xfrm>
            <a:off x="941000" y="3711621"/>
            <a:ext cx="0" cy="308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B769E4-56F6-E445-63C8-9051B06E636A}"/>
              </a:ext>
            </a:extLst>
          </p:cNvPr>
          <p:cNvCxnSpPr/>
          <p:nvPr/>
        </p:nvCxnSpPr>
        <p:spPr>
          <a:xfrm>
            <a:off x="2932833" y="3717901"/>
            <a:ext cx="0" cy="308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196595-D874-0B9C-6309-303D148B0F2E}"/>
              </a:ext>
            </a:extLst>
          </p:cNvPr>
          <p:cNvCxnSpPr/>
          <p:nvPr/>
        </p:nvCxnSpPr>
        <p:spPr>
          <a:xfrm>
            <a:off x="5202700" y="3717901"/>
            <a:ext cx="0" cy="308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6B3CBC-998B-9FB8-60D9-6D548757200B}"/>
              </a:ext>
            </a:extLst>
          </p:cNvPr>
          <p:cNvCxnSpPr/>
          <p:nvPr/>
        </p:nvCxnSpPr>
        <p:spPr>
          <a:xfrm>
            <a:off x="7242615" y="3725289"/>
            <a:ext cx="0" cy="308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214F6B-7C32-EAAC-5D5B-2559FFC5DB6E}"/>
              </a:ext>
            </a:extLst>
          </p:cNvPr>
          <p:cNvCxnSpPr/>
          <p:nvPr/>
        </p:nvCxnSpPr>
        <p:spPr>
          <a:xfrm>
            <a:off x="10083046" y="3720030"/>
            <a:ext cx="0" cy="308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B2EAD1-182D-B8E4-24A7-9E919F7858E1}"/>
              </a:ext>
            </a:extLst>
          </p:cNvPr>
          <p:cNvSpPr txBox="1"/>
          <p:nvPr/>
        </p:nvSpPr>
        <p:spPr>
          <a:xfrm>
            <a:off x="9599008" y="3446663"/>
            <a:ext cx="98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06/2024</a:t>
            </a:r>
          </a:p>
        </p:txBody>
      </p:sp>
    </p:spTree>
    <p:extLst>
      <p:ext uri="{BB962C8B-B14F-4D97-AF65-F5344CB8AC3E}">
        <p14:creationId xmlns:p14="http://schemas.microsoft.com/office/powerpoint/2010/main" val="21804982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8516878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Study Phase. Initial High-Level DESI-CC Goals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A58FA2DF-A948-CA45-800C-97DDD979D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22421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F70890-9188-1F00-65B5-F3D9393465B3}"/>
              </a:ext>
            </a:extLst>
          </p:cNvPr>
          <p:cNvSpPr txBox="1"/>
          <p:nvPr/>
        </p:nvSpPr>
        <p:spPr>
          <a:xfrm>
            <a:off x="439231" y="1670099"/>
            <a:ext cx="101956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initial high-level goals of DESI-CC were to integrate the </a:t>
            </a:r>
            <a:r>
              <a:rPr lang="en-US" sz="2400" dirty="0" err="1"/>
              <a:t>Rovsing</a:t>
            </a:r>
            <a:r>
              <a:rPr lang="en-US" sz="2400" dirty="0"/>
              <a:t> EGSE Controller software core to the EGS-CC software framework. Examples of potential application:</a:t>
            </a:r>
          </a:p>
          <a:p>
            <a:endParaRPr lang="en-US" sz="2400" dirty="0"/>
          </a:p>
          <a:p>
            <a:r>
              <a:rPr lang="en-US" sz="2400" dirty="0"/>
              <a:t>•	Adaptation to EGS-CC native software interfaces</a:t>
            </a:r>
          </a:p>
          <a:p>
            <a:r>
              <a:rPr lang="en-US" sz="2400" dirty="0"/>
              <a:t>•	Compatibility to EGS-CC Common Data model</a:t>
            </a:r>
          </a:p>
          <a:p>
            <a:r>
              <a:rPr lang="en-US" sz="2400" dirty="0"/>
              <a:t>•	Harmonization of MMI look and feel</a:t>
            </a:r>
          </a:p>
          <a:p>
            <a:r>
              <a:rPr lang="en-US" sz="2400" dirty="0"/>
              <a:t>•	Overall technology harmonization</a:t>
            </a:r>
          </a:p>
        </p:txBody>
      </p:sp>
    </p:spTree>
    <p:extLst>
      <p:ext uri="{BB962C8B-B14F-4D97-AF65-F5344CB8AC3E}">
        <p14:creationId xmlns:p14="http://schemas.microsoft.com/office/powerpoint/2010/main" val="31696252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Study Phase Results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A58FA2DF-A948-CA45-800C-97DDD979D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22421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F06ADF-A4DB-879D-C08F-61D54ECB4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86" y="22421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5109EC-5F0E-754D-5526-5C8F3464F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36672"/>
              </p:ext>
            </p:extLst>
          </p:nvPr>
        </p:nvGraphicFramePr>
        <p:xfrm>
          <a:off x="648586" y="2242159"/>
          <a:ext cx="59182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914992" imgH="3714906" progId="Visio.Drawing.15">
                  <p:embed/>
                </p:oleObj>
              </mc:Choice>
              <mc:Fallback>
                <p:oleObj name="Visio" r:id="rId4" imgW="5914992" imgH="371490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86" y="2242159"/>
                        <a:ext cx="5918200" cy="371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DC996E-C7A9-1338-A9D1-E44318D1A897}"/>
              </a:ext>
            </a:extLst>
          </p:cNvPr>
          <p:cNvSpPr txBox="1"/>
          <p:nvPr/>
        </p:nvSpPr>
        <p:spPr>
          <a:xfrm>
            <a:off x="648586" y="1762464"/>
            <a:ext cx="34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 seen from Common core</a:t>
            </a:r>
            <a:endParaRPr lang="es-E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47BE3-3B21-9369-D0B1-9B1E2D4B27C9}"/>
              </a:ext>
            </a:extLst>
          </p:cNvPr>
          <p:cNvSpPr txBox="1"/>
          <p:nvPr/>
        </p:nvSpPr>
        <p:spPr>
          <a:xfrm>
            <a:off x="6554087" y="1762464"/>
            <a:ext cx="5279950" cy="462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initial idea following with EGSE-CC:</a:t>
            </a:r>
            <a:endParaRPr lang="en-DK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“EGS-CC Conceptual Data Model” in XTCE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TM/TC packets.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Rovsing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FEE Controller should be able to import these definitions for internal usage.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Displays.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Procedures/Scripts for Testing.</a:t>
            </a:r>
          </a:p>
          <a:p>
            <a:pPr lvl="1">
              <a:lnSpc>
                <a:spcPct val="107000"/>
              </a:lnSpc>
            </a:pP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to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Rovsing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FEE Controller via the M&amp;C Adaption component using EDEN/PUS protocol.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EGS-CC for logging/archiving.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EGS-CC for User Interface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8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06-627B-A251-2DD6-C80CE4F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3B894-43FE-F13D-C03A-C740EB45791C}"/>
              </a:ext>
            </a:extLst>
          </p:cNvPr>
          <p:cNvSpPr/>
          <p:nvPr/>
        </p:nvSpPr>
        <p:spPr>
          <a:xfrm rot="5400000">
            <a:off x="5446295" y="-5446294"/>
            <a:ext cx="1299411" cy="12192000"/>
          </a:xfrm>
          <a:prstGeom prst="rect">
            <a:avLst/>
          </a:prstGeom>
          <a:solidFill>
            <a:srgbClr val="F2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A5E8-A301-62B1-2545-97E00DA9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32" y="370687"/>
            <a:ext cx="5104220" cy="572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  <a:ea typeface="Titillium Web" charset="0"/>
                <a:cs typeface="Titillium Web" charset="0"/>
              </a:rPr>
              <a:t>EGS CC Integration Diagram Overview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D110FD8-625D-161D-2674-54E20D93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62" y="6389693"/>
            <a:ext cx="1285439" cy="4683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A58FA2DF-A948-CA45-800C-97DDD979D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22421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C39FAFEB-5E71-DA14-B27D-BC6E4E60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2043112"/>
            <a:ext cx="118205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99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764</Words>
  <Application>Microsoft Office PowerPoint</Application>
  <PresentationFormat>Widescreen</PresentationFormat>
  <Paragraphs>165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MS Mincho</vt:lpstr>
      <vt:lpstr>Abadi</vt:lpstr>
      <vt:lpstr>Aptos</vt:lpstr>
      <vt:lpstr>Arial</vt:lpstr>
      <vt:lpstr>Calibri</vt:lpstr>
      <vt:lpstr>Calibri Light</vt:lpstr>
      <vt:lpstr>Courier New</vt:lpstr>
      <vt:lpstr>Open Sans</vt:lpstr>
      <vt:lpstr>Times New Roman</vt:lpstr>
      <vt:lpstr>Titillium Web</vt:lpstr>
      <vt:lpstr>Office Theme</vt:lpstr>
      <vt:lpstr>Visio</vt:lpstr>
      <vt:lpstr>PowerPoint Presentation</vt:lpstr>
      <vt:lpstr>AGENDA</vt:lpstr>
      <vt:lpstr>Introduction Project. EGSE Common Core (EGS-CC) </vt:lpstr>
      <vt:lpstr>Introduction Project. Rovsing EGSE Controller Features</vt:lpstr>
      <vt:lpstr>Introduction Project. Project Plan Overview</vt:lpstr>
      <vt:lpstr>Introduction Project. Timeline Overview</vt:lpstr>
      <vt:lpstr>Study Phase. Initial High-Level DESI-CC Goals</vt:lpstr>
      <vt:lpstr>Study Phase Results</vt:lpstr>
      <vt:lpstr>EGS CC Integration Diagram Overview</vt:lpstr>
      <vt:lpstr>EGS CC Integration Key Features Achieved </vt:lpstr>
      <vt:lpstr>EGS CC Integration overall EGSCC UI</vt:lpstr>
      <vt:lpstr>EGS CC Integration MMI Features</vt:lpstr>
      <vt:lpstr>EGS CC Integration MMI Features Main Power Supply</vt:lpstr>
      <vt:lpstr>EGS CC Integration MMI Battery Charger</vt:lpstr>
      <vt:lpstr>EGS CC Integration MMI Umbilical Subsystem</vt:lpstr>
      <vt:lpstr>EGS CC Integration MMI System Status</vt:lpstr>
      <vt:lpstr>EGS CC Integration Key Features Achieved </vt:lpstr>
      <vt:lpstr>EGS CC Integration MiB import</vt:lpstr>
      <vt:lpstr>EGS CC Integration Acceptance Test setup/configuration</vt:lpstr>
      <vt:lpstr>Conclusion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reliable and versatile supplier of</dc:title>
  <dc:creator>Microsoft Office User</dc:creator>
  <cp:lastModifiedBy>Sergio Parreno Gomez</cp:lastModifiedBy>
  <cp:revision>181</cp:revision>
  <dcterms:created xsi:type="dcterms:W3CDTF">2021-02-21T16:14:26Z</dcterms:created>
  <dcterms:modified xsi:type="dcterms:W3CDTF">2024-06-05T12:20:18Z</dcterms:modified>
</cp:coreProperties>
</file>