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40"/>
  </p:notesMasterIdLst>
  <p:handoutMasterIdLst>
    <p:handoutMasterId r:id="rId41"/>
  </p:handoutMasterIdLst>
  <p:sldIdLst>
    <p:sldId id="263" r:id="rId2"/>
    <p:sldId id="264" r:id="rId3"/>
    <p:sldId id="265" r:id="rId4"/>
    <p:sldId id="266" r:id="rId5"/>
    <p:sldId id="293" r:id="rId6"/>
    <p:sldId id="267" r:id="rId7"/>
    <p:sldId id="268" r:id="rId8"/>
    <p:sldId id="269" r:id="rId9"/>
    <p:sldId id="270" r:id="rId10"/>
    <p:sldId id="294" r:id="rId11"/>
    <p:sldId id="271" r:id="rId12"/>
    <p:sldId id="272" r:id="rId13"/>
    <p:sldId id="273" r:id="rId14"/>
    <p:sldId id="274" r:id="rId15"/>
    <p:sldId id="290" r:id="rId16"/>
    <p:sldId id="275" r:id="rId17"/>
    <p:sldId id="304" r:id="rId18"/>
    <p:sldId id="295" r:id="rId19"/>
    <p:sldId id="276" r:id="rId20"/>
    <p:sldId id="277" r:id="rId21"/>
    <p:sldId id="278" r:id="rId22"/>
    <p:sldId id="279" r:id="rId23"/>
    <p:sldId id="280" r:id="rId24"/>
    <p:sldId id="281" r:id="rId25"/>
    <p:sldId id="296" r:id="rId26"/>
    <p:sldId id="282" r:id="rId27"/>
    <p:sldId id="305" r:id="rId28"/>
    <p:sldId id="283" r:id="rId29"/>
    <p:sldId id="284" r:id="rId30"/>
    <p:sldId id="285" r:id="rId31"/>
    <p:sldId id="286" r:id="rId32"/>
    <p:sldId id="298" r:id="rId33"/>
    <p:sldId id="287" r:id="rId34"/>
    <p:sldId id="288" r:id="rId35"/>
    <p:sldId id="299" r:id="rId36"/>
    <p:sldId id="303" r:id="rId37"/>
    <p:sldId id="289" r:id="rId38"/>
    <p:sldId id="306" r:id="rId39"/>
  </p:sldIdLst>
  <p:sldSz cx="9144000" cy="6858000" type="screen4x3"/>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6400"/>
    <a:srgbClr val="FF6600"/>
    <a:srgbClr val="FF9933"/>
    <a:srgbClr val="00549F"/>
    <a:srgbClr val="0098DB"/>
    <a:srgbClr val="FDC82F"/>
    <a:srgbClr val="00338D"/>
    <a:srgbClr val="D0103A"/>
    <a:srgbClr val="008542"/>
    <a:srgbClr val="E37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65143" autoAdjust="0"/>
  </p:normalViewPr>
  <p:slideViewPr>
    <p:cSldViewPr snapToGrid="0">
      <p:cViewPr>
        <p:scale>
          <a:sx n="70" d="100"/>
          <a:sy n="70" d="100"/>
        </p:scale>
        <p:origin x="-277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11/28/2013</a:t>
            </a:fld>
            <a:endParaRPr lang="en-US" dirty="0"/>
          </a:p>
        </p:txBody>
      </p:sp>
      <p:sp>
        <p:nvSpPr>
          <p:cNvPr id="11268" name="Rectangle 4"/>
          <p:cNvSpPr>
            <a:spLocks noGrp="1" noRot="1" noChangeAspect="1" noChangeArrowheads="1" noTextEdit="1"/>
          </p:cNvSpPr>
          <p:nvPr>
            <p:ph type="sldImg" idx="2"/>
          </p:nvPr>
        </p:nvSpPr>
        <p:spPr bwMode="auto">
          <a:xfrm>
            <a:off x="1231900" y="693738"/>
            <a:ext cx="46212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231900" y="693738"/>
            <a:ext cx="4621213" cy="3465512"/>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 Goals </a:t>
            </a:r>
          </a:p>
          <a:p>
            <a:pPr eaLnBrk="1" hangingPunct="1"/>
            <a:r>
              <a:rPr lang="en-GB" altLang="en-US" dirty="0" smtClean="0"/>
              <a:t>- Methodology</a:t>
            </a:r>
          </a:p>
          <a:p>
            <a:pPr eaLnBrk="1" hangingPunct="1"/>
            <a:r>
              <a:rPr lang="en-GB" altLang="en-US" dirty="0" smtClean="0"/>
              <a:t>- Results</a:t>
            </a:r>
          </a:p>
          <a:p>
            <a:pPr eaLnBrk="1" hangingPunct="1"/>
            <a:endParaRPr lang="en-GB" altLang="en-US" dirty="0" smtClean="0"/>
          </a:p>
          <a:p>
            <a:pPr eaLnBrk="1" hangingPunct="1"/>
            <a:endParaRPr lang="en-GB" altLang="en-US" dirty="0" smtClean="0"/>
          </a:p>
          <a:p>
            <a:pPr eaLnBrk="1" hangingPunct="1"/>
            <a:r>
              <a:rPr lang="en-GB" altLang="en-US" dirty="0" smtClean="0"/>
              <a:t>Full title of the study:</a:t>
            </a:r>
          </a:p>
          <a:p>
            <a:pPr eaLnBrk="1" hangingPunct="1"/>
            <a:r>
              <a:rPr lang="en-GB" altLang="en-US" dirty="0" smtClean="0"/>
              <a:t>Advanced Ergonomics on HCI for Satellite M&amp;C, Problem</a:t>
            </a:r>
          </a:p>
          <a:p>
            <a:pPr eaLnBrk="1" hangingPunct="1"/>
            <a:r>
              <a:rPr lang="en-GB" altLang="en-US" dirty="0" smtClean="0"/>
              <a:t>Analysis, Design &amp; Planning Activities and Support for</a:t>
            </a:r>
          </a:p>
          <a:p>
            <a:pPr eaLnBrk="1" hangingPunct="1"/>
            <a:r>
              <a:rPr lang="en-GB" altLang="en-US" dirty="0" smtClean="0"/>
              <a:t>Critical Operation Phases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231900" y="693738"/>
            <a:ext cx="4621213" cy="3465512"/>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1200" dirty="0" smtClean="0"/>
              <a:t>Console designed </a:t>
            </a:r>
            <a:r>
              <a:rPr lang="en-GB" dirty="0" smtClean="0">
                <a:effectLst/>
              </a:rPr>
              <a:t>considering various points of view</a:t>
            </a:r>
            <a:endParaRPr lang="fr-FR"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231900" y="693738"/>
            <a:ext cx="4621213" cy="3465512"/>
          </a:xfrm>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Various flavours</a:t>
            </a:r>
            <a:r>
              <a:rPr lang="en-GB" altLang="en-US" baseline="0" dirty="0" smtClean="0"/>
              <a:t> of the console: 3, 2, 1 vertical display.</a:t>
            </a:r>
          </a:p>
          <a:p>
            <a:pPr eaLnBrk="1" hangingPunct="1"/>
            <a:r>
              <a:rPr lang="en-GB" altLang="en-US" dirty="0" smtClean="0"/>
              <a:t>Physical Mock-up of the Console (3 displays) has been produced during the project and is available today.</a:t>
            </a:r>
          </a:p>
          <a:p>
            <a:pPr eaLnBrk="1" hangingPunct="1"/>
            <a:r>
              <a:rPr lang="en-GB" altLang="en-US" dirty="0" smtClean="0"/>
              <a:t>Details will be provided later by SYMBIO during the Demonstration session.</a:t>
            </a:r>
            <a:endParaRPr lang="fr-FR"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231900" y="693738"/>
            <a:ext cx="4621213" cy="3465512"/>
          </a:xfrm>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231900" y="693738"/>
            <a:ext cx="4621213" cy="3465512"/>
          </a:xfrm>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noProof="0" dirty="0" smtClean="0"/>
              <a:t>The CWS</a:t>
            </a:r>
            <a:r>
              <a:rPr lang="en-GB" altLang="en-US" baseline="0" noProof="0" dirty="0" smtClean="0"/>
              <a:t> explorer as a kind of extension to the current Voice Loop control panel.</a:t>
            </a:r>
            <a:endParaRPr lang="en-GB" altLang="en-US" noProof="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231900" y="693738"/>
            <a:ext cx="4621213" cy="3465512"/>
          </a:xfrm>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noProof="0" dirty="0" smtClean="0"/>
              <a:t>- The CWS EXPLORER</a:t>
            </a:r>
            <a:r>
              <a:rPr lang="en-GB" altLang="en-US" baseline="0" noProof="0" dirty="0" smtClean="0"/>
              <a:t> allows viewing (and controlling) all resources shared on a CWS</a:t>
            </a:r>
          </a:p>
          <a:p>
            <a:pPr eaLnBrk="1" hangingPunct="1"/>
            <a:r>
              <a:rPr lang="en-GB" altLang="en-US" noProof="0" dirty="0" smtClean="0"/>
              <a:t>- It</a:t>
            </a:r>
            <a:r>
              <a:rPr lang="en-GB" altLang="en-US" baseline="0" noProof="0" dirty="0" smtClean="0"/>
              <a:t> is the fundamental tool for making sure all CWS participants are “on the same page” during the discussion (look at the same information)</a:t>
            </a:r>
            <a:endParaRPr lang="en-GB" altLang="en-US" noProof="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231900" y="693738"/>
            <a:ext cx="4621213" cy="3465512"/>
          </a:xfrm>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231900" y="693738"/>
            <a:ext cx="4621213" cy="3465512"/>
          </a:xfrm>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231900" y="693738"/>
            <a:ext cx="4621213" cy="3465512"/>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231900" y="693738"/>
            <a:ext cx="4621213" cy="3465512"/>
          </a:xfrm>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noProof="0" dirty="0" smtClean="0"/>
              <a:t>Windows 8 selected</a:t>
            </a:r>
            <a:r>
              <a:rPr lang="en-GB" altLang="en-US" baseline="0" noProof="0" dirty="0" smtClean="0"/>
              <a:t> because its:</a:t>
            </a:r>
          </a:p>
          <a:p>
            <a:pPr eaLnBrk="1" hangingPunct="1"/>
            <a:r>
              <a:rPr lang="en-GB" altLang="en-US" baseline="0" noProof="0" dirty="0" smtClean="0"/>
              <a:t>- mature Touch support for a broad range of devices </a:t>
            </a:r>
          </a:p>
          <a:p>
            <a:pPr eaLnBrk="1" hangingPunct="1"/>
            <a:r>
              <a:rPr lang="en-GB" altLang="en-US" noProof="0" dirty="0" smtClean="0"/>
              <a:t>- Fast prototyping tools</a:t>
            </a:r>
            <a:r>
              <a:rPr lang="en-GB" altLang="en-US" baseline="0" noProof="0" dirty="0" smtClean="0"/>
              <a:t> available</a:t>
            </a:r>
            <a:endParaRPr lang="en-GB" altLang="en-US" noProof="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231900" y="693738"/>
            <a:ext cx="4621213" cy="3465512"/>
          </a:xfrm>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All these devices are integrated</a:t>
            </a:r>
            <a:r>
              <a:rPr lang="en-GB" altLang="en-US" baseline="0" dirty="0" smtClean="0"/>
              <a:t> within the UDC.</a:t>
            </a:r>
          </a:p>
          <a:p>
            <a:pPr eaLnBrk="1" hangingPunct="1"/>
            <a:r>
              <a:rPr lang="en-GB" altLang="en-US" baseline="0" dirty="0" smtClean="0"/>
              <a:t>In this example, operators communicate via a CWS.</a:t>
            </a:r>
          </a:p>
          <a:p>
            <a:pPr eaLnBrk="1" hangingPunct="1"/>
            <a:r>
              <a:rPr lang="en-GB" altLang="en-US" dirty="0" smtClean="0"/>
              <a:t>- Actions done by any participant to a shared View (e.g. browsing a procedure, zooming a plot) are reflected in all replicas of the view on the other</a:t>
            </a:r>
            <a:r>
              <a:rPr lang="en-GB" altLang="en-US" baseline="0" dirty="0" smtClean="0"/>
              <a:t> workstations</a:t>
            </a:r>
            <a:r>
              <a:rPr lang="en-GB" altLang="en-US" dirty="0" smtClean="0"/>
              <a:t>.</a:t>
            </a:r>
          </a:p>
          <a:p>
            <a:pPr eaLnBrk="1" hangingPunct="1"/>
            <a:endParaRPr lang="en-GB" altLang="en-US" baseline="0" dirty="0" smtClean="0"/>
          </a:p>
          <a:p>
            <a:pPr eaLnBrk="1" hangingPunct="1"/>
            <a:endParaRPr lang="en-GB" altLang="en-US" baseline="0" dirty="0" smtClean="0"/>
          </a:p>
          <a:p>
            <a:pPr eaLnBrk="1" hangingPunct="1"/>
            <a:r>
              <a:rPr lang="en-GB" altLang="en-US" dirty="0" smtClean="0"/>
              <a:t>ANIMATION:</a:t>
            </a:r>
          </a:p>
          <a:p>
            <a:pPr eaLnBrk="1" hangingPunct="1"/>
            <a:r>
              <a:rPr lang="en-GB" altLang="en-US" dirty="0" smtClean="0"/>
              <a:t>The UDC running on the Operator Console (WS#1): Three vertical displays, one touch display on the desk. The content of each of this displays is shown in the slide. The touch display includes the UDC Control Panel (more details in next slide)</a:t>
            </a:r>
          </a:p>
          <a:p>
            <a:pPr eaLnBrk="1" hangingPunct="1"/>
            <a:r>
              <a:rPr lang="en-GB" altLang="en-US" dirty="0" smtClean="0"/>
              <a:t>WS#2 (tablet) WS#3 and WS#4 are other workstations connected to the system. They all share resources via CWS.</a:t>
            </a:r>
          </a:p>
          <a:p>
            <a:pPr eaLnBrk="1" hangingPunct="1"/>
            <a:r>
              <a:rPr lang="en-GB" altLang="en-US" dirty="0" smtClean="0"/>
              <a:t>This slides shows, for instance, WS#2 showing a replica of the mimic shared by operator at WS#1;</a:t>
            </a:r>
          </a:p>
          <a:p>
            <a:pPr eaLnBrk="1" hangingPunct="1"/>
            <a:r>
              <a:rPr lang="en-GB" altLang="en-US" dirty="0" smtClean="0"/>
              <a:t>WS#1 shows a FOP procedure (PDF document) shared by WS#3 (another console);</a:t>
            </a:r>
          </a:p>
          <a:p>
            <a:pPr eaLnBrk="1" hangingPunct="1"/>
            <a:r>
              <a:rPr lang="en-GB" altLang="en-US" dirty="0" smtClean="0"/>
              <a:t>WS#4 (touch table) include all resources being shared by all CWS participants.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231900" y="693738"/>
            <a:ext cx="4621213" cy="3465512"/>
          </a:xfrm>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231900" y="693738"/>
            <a:ext cx="4621213" cy="3465512"/>
          </a:xfrm>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Functions: </a:t>
            </a:r>
          </a:p>
          <a:p>
            <a:r>
              <a:rPr lang="en-GB" altLang="en-US" dirty="0" smtClean="0"/>
              <a:t>- overview of the content of the three monitors (View Manager).  Views included in the monitor are represented as thumbnails. </a:t>
            </a:r>
            <a:br>
              <a:rPr lang="en-GB" altLang="en-US" dirty="0" smtClean="0"/>
            </a:br>
            <a:r>
              <a:rPr lang="en-GB" altLang="en-US" u="sng" dirty="0" smtClean="0"/>
              <a:t>Including views that in the monitor are obstructed </a:t>
            </a:r>
            <a:r>
              <a:rPr lang="en-GB" altLang="en-US" dirty="0" smtClean="0"/>
              <a:t>. Additional external screens can be added to this group, like for instance wall displays;  </a:t>
            </a:r>
          </a:p>
          <a:p>
            <a:r>
              <a:rPr lang="en-GB" altLang="en-US" dirty="0" smtClean="0"/>
              <a:t>- overview of the active Collaboration Workspaces, with their participants and the shared resources (CWS Explorer);</a:t>
            </a:r>
          </a:p>
          <a:p>
            <a:r>
              <a:rPr lang="en-GB" altLang="en-US" dirty="0" smtClean="0"/>
              <a:t>- dispatch, by drag &amp; drop, single views to one of the local monitors or to wall displays;</a:t>
            </a:r>
          </a:p>
          <a:p>
            <a:r>
              <a:rPr lang="en-GB" altLang="en-US" dirty="0" smtClean="0"/>
              <a:t>- create new Collaboration Workspaces and invite people to join the collaborative session;</a:t>
            </a:r>
          </a:p>
          <a:p>
            <a:r>
              <a:rPr lang="en-GB" altLang="en-US" dirty="0" smtClean="0"/>
              <a:t>- share visual resources  with the other participants of the Collaboration Workspace, like:  Views of  M&amp;C applications, document, operational procedures, etc. This is done  by dragging a View from the View Manager into the desired CWS on the left;</a:t>
            </a:r>
          </a:p>
          <a:p>
            <a:r>
              <a:rPr lang="en-GB" altLang="en-US" dirty="0" smtClean="0"/>
              <a:t>- access a Collaboration Workspace to inspect and control the Views being shared;</a:t>
            </a:r>
          </a:p>
          <a:p>
            <a:r>
              <a:rPr lang="en-GB" altLang="en-US" dirty="0" smtClean="0"/>
              <a:t>- communicate via audio feed with other participants of a CWS.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231900" y="693738"/>
            <a:ext cx="4621213" cy="3465512"/>
          </a:xfrm>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noProof="0" dirty="0" smtClean="0"/>
              <a:t>Investigation</a:t>
            </a:r>
            <a:r>
              <a:rPr lang="en-GB" altLang="en-US" baseline="0" noProof="0" dirty="0" smtClean="0"/>
              <a:t> on the EUD for Touch as part of the prototyping.</a:t>
            </a:r>
          </a:p>
          <a:p>
            <a:pPr eaLnBrk="1" hangingPunct="1"/>
            <a:r>
              <a:rPr lang="en-GB" altLang="en-US" dirty="0" smtClean="0"/>
              <a:t>Touch-oriented functions have been implemented in the Demonstrator.</a:t>
            </a:r>
          </a:p>
          <a:p>
            <a:pPr eaLnBrk="1" hangingPunct="1"/>
            <a:endParaRPr lang="fr-FR"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231900" y="693738"/>
            <a:ext cx="4621213" cy="3465512"/>
          </a:xfrm>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231900" y="693738"/>
            <a:ext cx="4621213" cy="3465512"/>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231900" y="693738"/>
            <a:ext cx="4621213" cy="3465512"/>
          </a:xfrm>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Calibri" pitchFamily="34" charset="0"/>
                <a:ea typeface="+mn-ea"/>
                <a:cs typeface="+mn-cs"/>
              </a:rPr>
              <a:t>As part of the Evaluation phase, ASTRIUM has investigated on how far the concepts</a:t>
            </a:r>
            <a:r>
              <a:rPr lang="en-GB" sz="1200" kern="1200" baseline="0" dirty="0" smtClean="0">
                <a:solidFill>
                  <a:schemeClr val="tx1"/>
                </a:solidFill>
                <a:effectLst/>
                <a:latin typeface="Calibri" pitchFamily="34" charset="0"/>
                <a:ea typeface="+mn-ea"/>
                <a:cs typeface="+mn-cs"/>
              </a:rPr>
              <a:t> and methodologies elaborated during the Study</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baseline="0" dirty="0" smtClean="0">
                <a:solidFill>
                  <a:schemeClr val="tx1"/>
                </a:solidFill>
                <a:effectLst/>
                <a:latin typeface="Calibri" pitchFamily="34" charset="0"/>
                <a:ea typeface="+mn-ea"/>
                <a:cs typeface="+mn-cs"/>
              </a:rPr>
              <a:t>Could be integrated into a manned mission such as COLUMBUS (ISS).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baseline="0" dirty="0" smtClean="0">
              <a:solidFill>
                <a:schemeClr val="tx1"/>
              </a:solidFill>
              <a:effectLst/>
              <a:latin typeface="Calibri" pitchFamily="34"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GB" sz="1200" kern="1200" baseline="0" dirty="0" smtClean="0">
                <a:solidFill>
                  <a:schemeClr val="tx1"/>
                </a:solidFill>
                <a:effectLst/>
                <a:latin typeface="Calibri" pitchFamily="34" charset="0"/>
                <a:ea typeface="+mn-ea"/>
                <a:cs typeface="+mn-cs"/>
              </a:rPr>
              <a:t>Two interesting applications of the CWS concept in operations performed COOPERATIVELY by personnel on Ground and the Crew On-Board.</a:t>
            </a:r>
          </a:p>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GB" sz="1200" kern="1200" baseline="0" dirty="0" smtClean="0">
              <a:solidFill>
                <a:schemeClr val="tx1"/>
              </a:solidFill>
              <a:effectLst/>
              <a:latin typeface="Calibri" pitchFamily="34"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GB" sz="1200" kern="1200" baseline="0" dirty="0" smtClean="0">
                <a:solidFill>
                  <a:schemeClr val="tx1"/>
                </a:solidFill>
                <a:effectLst/>
                <a:latin typeface="Calibri" pitchFamily="34" charset="0"/>
                <a:ea typeface="+mn-ea"/>
                <a:cs typeface="+mn-cs"/>
              </a:rPr>
              <a:t>1. Columbus System Operations (Crew – </a:t>
            </a:r>
            <a:r>
              <a:rPr lang="en-GB" sz="1200" kern="1200" baseline="0" dirty="0" err="1" smtClean="0">
                <a:solidFill>
                  <a:schemeClr val="tx1"/>
                </a:solidFill>
                <a:effectLst/>
                <a:latin typeface="Calibri" pitchFamily="34" charset="0"/>
                <a:ea typeface="+mn-ea"/>
                <a:cs typeface="+mn-cs"/>
              </a:rPr>
              <a:t>ColCC</a:t>
            </a:r>
            <a:r>
              <a:rPr lang="en-GB" sz="1200" kern="1200" baseline="0" dirty="0" smtClean="0">
                <a:solidFill>
                  <a:schemeClr val="tx1"/>
                </a:solidFill>
                <a:effectLst/>
                <a:latin typeface="Calibri" pitchFamily="34" charset="0"/>
                <a:ea typeface="+mn-ea"/>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baseline="0" dirty="0" smtClean="0">
                <a:solidFill>
                  <a:schemeClr val="tx1"/>
                </a:solidFill>
                <a:effectLst/>
                <a:latin typeface="Calibri" pitchFamily="34" charset="0"/>
                <a:ea typeface="+mn-ea"/>
                <a:cs typeface="+mn-cs"/>
              </a:rPr>
              <a:t>CWS may provide a Collaboration Tool for Procedure Execution, with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baseline="0" dirty="0" smtClean="0">
                <a:solidFill>
                  <a:schemeClr val="tx1"/>
                </a:solidFill>
                <a:effectLst/>
                <a:latin typeface="Calibri" pitchFamily="34" charset="0"/>
                <a:ea typeface="+mn-ea"/>
                <a:cs typeface="+mn-cs"/>
              </a:rPr>
              <a:t>Direct Monitoring from Ground of the on-board activities.</a:t>
            </a:r>
          </a:p>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GB" sz="1200" kern="1200" baseline="0" dirty="0" smtClean="0">
              <a:solidFill>
                <a:schemeClr val="tx1"/>
              </a:solidFill>
              <a:effectLst/>
              <a:latin typeface="Calibri" pitchFamily="34"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GB" sz="1200" kern="1200" baseline="0" dirty="0" smtClean="0">
                <a:solidFill>
                  <a:schemeClr val="tx1"/>
                </a:solidFill>
                <a:effectLst/>
                <a:latin typeface="Calibri" pitchFamily="34" charset="0"/>
                <a:ea typeface="+mn-ea"/>
                <a:cs typeface="+mn-cs"/>
              </a:rPr>
              <a:t>2. PAYLOAD Operations (Crew – Scientists @ USOCs)</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GB" sz="1200" kern="1200" baseline="0" dirty="0" smtClean="0">
                <a:solidFill>
                  <a:schemeClr val="tx1"/>
                </a:solidFill>
                <a:effectLst/>
                <a:latin typeface="Calibri" pitchFamily="34" charset="0"/>
                <a:ea typeface="+mn-ea"/>
                <a:cs typeface="+mn-cs"/>
              </a:rPr>
              <a:t>For each Experiment CWS is used to share monitoring data and for exchanging information using the CWS as DROP-BOX.</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GB" sz="1200" kern="1200" baseline="0" dirty="0" smtClean="0">
                <a:solidFill>
                  <a:schemeClr val="tx1"/>
                </a:solidFill>
                <a:effectLst/>
                <a:latin typeface="Calibri" pitchFamily="34" charset="0"/>
                <a:ea typeface="+mn-ea"/>
                <a:cs typeface="+mn-cs"/>
              </a:rPr>
              <a:t>Contact between USOC – Columbus Science LAB is not always possible, in fact.</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baseline="0" dirty="0" smtClean="0">
                <a:solidFill>
                  <a:schemeClr val="tx1"/>
                </a:solidFill>
                <a:effectLst/>
                <a:latin typeface="Calibri" pitchFamily="34" charset="0"/>
                <a:ea typeface="+mn-ea"/>
                <a:cs typeface="+mn-cs"/>
                <a:sym typeface="Wingdings" panose="05000000000000000000" pitchFamily="2" charset="2"/>
              </a:rPr>
              <a:t> The UDC should be able to handle ASYNCHRONOUS communication (buffering mechanisms).</a:t>
            </a:r>
            <a:r>
              <a:rPr lang="en-GB" sz="1200" kern="1200" baseline="0" dirty="0" smtClean="0">
                <a:solidFill>
                  <a:schemeClr val="tx1"/>
                </a:solidFill>
                <a:effectLst/>
                <a:latin typeface="Calibri" pitchFamily="34" charset="0"/>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Calibri" pitchFamily="34" charset="0"/>
              <a:ea typeface="+mn-ea"/>
              <a:cs typeface="+mn-cs"/>
            </a:endParaRPr>
          </a:p>
          <a:p>
            <a:pPr eaLnBrk="1" hangingPunct="1"/>
            <a:r>
              <a:rPr lang="en-GB" altLang="en-US" sz="1200" kern="1200" dirty="0" smtClean="0">
                <a:solidFill>
                  <a:schemeClr val="tx1"/>
                </a:solidFill>
                <a:effectLst/>
                <a:latin typeface="Calibri" pitchFamily="34" charset="0"/>
                <a:ea typeface="+mn-ea"/>
                <a:cs typeface="+mn-cs"/>
              </a:rPr>
              <a:t>Issues:</a:t>
            </a:r>
          </a:p>
          <a:p>
            <a:pPr eaLnBrk="1" hangingPunct="1"/>
            <a:r>
              <a:rPr lang="en-GB" altLang="en-US" dirty="0" smtClean="0"/>
              <a:t>- Low bandwidth --&gt; high data compression required</a:t>
            </a:r>
          </a:p>
          <a:p>
            <a:pPr eaLnBrk="1" hangingPunct="1"/>
            <a:r>
              <a:rPr lang="en-GB" altLang="en-US" dirty="0" smtClean="0"/>
              <a:t>- contact not always possible --&gt; buffering</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Calibri" pitchFamily="34" charset="0"/>
              <a:ea typeface="+mn-ea"/>
              <a:cs typeface="+mn-cs"/>
            </a:endParaRPr>
          </a:p>
          <a:p>
            <a:pPr marL="171450" indent="-171450">
              <a:buFontTx/>
              <a:buChar char="-"/>
            </a:pPr>
            <a:endParaRPr lang="en-GB" sz="1200" kern="1200" dirty="0" smtClean="0">
              <a:solidFill>
                <a:schemeClr val="tx1"/>
              </a:solidFill>
              <a:effectLst/>
              <a:latin typeface="Calibri" pitchFamily="34" charset="0"/>
              <a:ea typeface="+mn-ea"/>
              <a:cs typeface="+mn-cs"/>
            </a:endParaRPr>
          </a:p>
          <a:p>
            <a:pPr eaLnBrk="1" hangingPunct="1"/>
            <a:r>
              <a:rPr lang="en-GB" altLang="en-US" dirty="0" smtClean="0"/>
              <a:t>USOC : User Support Operation Centre (</a:t>
            </a:r>
            <a:r>
              <a:rPr lang="en-GB" sz="1200" kern="1200" dirty="0" smtClean="0">
                <a:solidFill>
                  <a:schemeClr val="tx1"/>
                </a:solidFill>
                <a:effectLst/>
                <a:latin typeface="Calibri" pitchFamily="34" charset="0"/>
                <a:ea typeface="+mn-ea"/>
                <a:cs typeface="+mn-cs"/>
              </a:rPr>
              <a:t>Science operations</a:t>
            </a:r>
            <a:r>
              <a:rPr lang="en-GB" altLang="en-US" dirty="0" smtClean="0"/>
              <a:t>)</a:t>
            </a:r>
          </a:p>
          <a:p>
            <a:pPr eaLnBrk="1" hangingPunct="1"/>
            <a:r>
              <a:rPr lang="en-GB" altLang="en-US" dirty="0" smtClean="0"/>
              <a:t>ODF: On-board Data File, </a:t>
            </a:r>
            <a:r>
              <a:rPr lang="en-GB" sz="1200" kern="1200" dirty="0" smtClean="0">
                <a:solidFill>
                  <a:schemeClr val="tx1"/>
                </a:solidFill>
                <a:effectLst/>
                <a:latin typeface="Calibri" pitchFamily="34" charset="0"/>
                <a:ea typeface="+mn-ea"/>
                <a:cs typeface="+mn-cs"/>
              </a:rPr>
              <a:t>a dedicated procedure format using the International Procedure Viewer (IPV)</a:t>
            </a:r>
          </a:p>
          <a:p>
            <a:pPr eaLnBrk="1" hangingPunct="1"/>
            <a:endParaRPr lang="en-GB" altLang="en-US" sz="1200" kern="1200" dirty="0" smtClean="0">
              <a:solidFill>
                <a:schemeClr val="tx1"/>
              </a:solidFill>
              <a:effectLst/>
              <a:latin typeface="Calibri" pitchFamily="34" charset="0"/>
              <a:ea typeface="+mn-ea"/>
              <a:cs typeface="+mn-cs"/>
            </a:endParaRPr>
          </a:p>
          <a:p>
            <a:pPr eaLnBrk="1" hangingPunct="1"/>
            <a:endParaRPr lang="fr-FR" altLang="en-US" dirty="0" smtClean="0"/>
          </a:p>
          <a:p>
            <a:pPr eaLnBrk="1" hangingPunct="1"/>
            <a:endParaRPr lang="fr-FR"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231900" y="693738"/>
            <a:ext cx="4621213" cy="3465512"/>
          </a:xfrm>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231900" y="693738"/>
            <a:ext cx="4621213" cy="3465512"/>
          </a:xfrm>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noProof="0" dirty="0" smtClean="0"/>
              <a:t>Ergonomics</a:t>
            </a:r>
            <a:r>
              <a:rPr lang="en-GB" altLang="en-US" baseline="0" noProof="0" dirty="0" smtClean="0"/>
              <a:t> issues: position and movement of </a:t>
            </a:r>
            <a:r>
              <a:rPr lang="en-GB" altLang="en-US" baseline="0" noProof="0" dirty="0" smtClean="0"/>
              <a:t>arms </a:t>
            </a:r>
            <a:r>
              <a:rPr lang="en-GB" altLang="en-US" baseline="0" noProof="0" dirty="0" smtClean="0"/>
              <a:t>and hands can be unhealthy on long terms</a:t>
            </a:r>
            <a:endParaRPr lang="en-GB" altLang="en-US" noProof="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231900" y="693738"/>
            <a:ext cx="4621213" cy="3465512"/>
          </a:xfrm>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31900" y="693738"/>
            <a:ext cx="4621213" cy="3465512"/>
          </a:xfrm>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31900" y="693738"/>
            <a:ext cx="4621213" cy="3465512"/>
          </a:xfrm>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231900" y="693738"/>
            <a:ext cx="4621213" cy="3465512"/>
          </a:xfrm>
          <a:ln/>
        </p:spPr>
      </p:sp>
      <p:sp>
        <p:nvSpPr>
          <p:cNvPr id="1741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defRPr/>
            </a:pPr>
            <a:r>
              <a:rPr lang="en-GB" altLang="en-US" sz="1200" dirty="0" smtClean="0">
                <a:solidFill>
                  <a:schemeClr val="accent1"/>
                </a:solidFill>
              </a:rPr>
              <a:t>Concerning</a:t>
            </a:r>
            <a:r>
              <a:rPr lang="en-GB" altLang="en-US" sz="1200" baseline="0" dirty="0" smtClean="0">
                <a:solidFill>
                  <a:schemeClr val="accent1"/>
                </a:solidFill>
              </a:rPr>
              <a:t> the </a:t>
            </a:r>
            <a:r>
              <a:rPr lang="en-GB" altLang="en-US" sz="1200" dirty="0" smtClean="0">
                <a:solidFill>
                  <a:schemeClr val="accent1"/>
                </a:solidFill>
              </a:rPr>
              <a:t>EVALUATION</a:t>
            </a:r>
            <a:r>
              <a:rPr lang="en-GB" altLang="en-US" sz="1200" baseline="0" dirty="0" smtClean="0">
                <a:solidFill>
                  <a:schemeClr val="accent1"/>
                </a:solidFill>
              </a:rPr>
              <a:t> PHASE</a:t>
            </a:r>
            <a:r>
              <a:rPr lang="en-GB" altLang="en-US" sz="1200" dirty="0" smtClean="0">
                <a:solidFill>
                  <a:schemeClr val="accent1"/>
                </a:solidFill>
              </a:rPr>
              <a:t>:</a:t>
            </a:r>
          </a:p>
          <a:p>
            <a:pPr marL="171450" indent="-171450" eaLnBrk="1" hangingPunct="1">
              <a:buFontTx/>
              <a:buChar char="-"/>
              <a:defRPr/>
            </a:pPr>
            <a:r>
              <a:rPr lang="en-GB" sz="1200" b="0" dirty="0" smtClean="0">
                <a:solidFill>
                  <a:srgbClr val="C00000"/>
                </a:solidFill>
                <a:ea typeface="ＭＳ Ｐゴシック" pitchFamily="1" charset="-128"/>
                <a:cs typeface="+mn-cs"/>
              </a:rPr>
              <a:t>The</a:t>
            </a:r>
            <a:r>
              <a:rPr lang="en-GB" sz="1200" b="0" baseline="0" dirty="0" smtClean="0">
                <a:solidFill>
                  <a:srgbClr val="C00000"/>
                </a:solidFill>
                <a:ea typeface="ＭＳ Ｐゴシック" pitchFamily="1" charset="-128"/>
                <a:cs typeface="+mn-cs"/>
              </a:rPr>
              <a:t> Design that we will present later is the result of a consolidation process done during the Evaluation phase</a:t>
            </a:r>
            <a:endParaRPr lang="fr-FR" b="0" dirty="0" smtClean="0">
              <a:solidFill>
                <a:srgbClr val="C00000"/>
              </a:solidFill>
              <a:ea typeface="ＭＳ Ｐゴシック" pitchFamily="1" charset="-128"/>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31900" y="693738"/>
            <a:ext cx="4621213" cy="3465512"/>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solidFill>
                  <a:schemeClr val="accent1"/>
                </a:solidFill>
              </a:rPr>
              <a:t>Touch is not recommended,</a:t>
            </a:r>
          </a:p>
          <a:p>
            <a:pPr eaLnBrk="1" hangingPunct="1"/>
            <a:r>
              <a:rPr lang="en-GB" altLang="en-US" dirty="0" smtClean="0">
                <a:solidFill>
                  <a:schemeClr val="accent1"/>
                </a:solidFill>
              </a:rPr>
              <a:t>However,</a:t>
            </a:r>
            <a:r>
              <a:rPr lang="en-GB" altLang="en-US" baseline="0" dirty="0" smtClean="0">
                <a:solidFill>
                  <a:schemeClr val="accent1"/>
                </a:solidFill>
              </a:rPr>
              <a:t> adapting existing EUD displays more suitable for Touch (e.g. Mimics) or creating new ones touch oriented can be done on Windows.</a:t>
            </a:r>
            <a:endParaRPr lang="en-GB" altLang="en-US" dirty="0" smtClean="0">
              <a:solidFill>
                <a:schemeClr val="accent1"/>
              </a:solidFill>
            </a:endParaRPr>
          </a:p>
          <a:p>
            <a:pPr eaLnBrk="1" hangingPunct="1"/>
            <a:endParaRPr lang="en-GB" altLang="en-US" dirty="0" smtClean="0">
              <a:solidFill>
                <a:schemeClr val="accent1"/>
              </a:solidFill>
            </a:endParaRPr>
          </a:p>
          <a:p>
            <a:pPr eaLnBrk="1" hangingPunct="1"/>
            <a:endParaRPr lang="en-GB" altLang="en-US" dirty="0" smtClean="0">
              <a:solidFill>
                <a:schemeClr val="accent1"/>
              </a:solidFill>
            </a:endParaRPr>
          </a:p>
          <a:p>
            <a:pPr eaLnBrk="1" hangingPunct="1"/>
            <a:endParaRPr lang="en-GB" altLang="en-US" dirty="0" smtClean="0">
              <a:solidFill>
                <a:schemeClr val="accent1"/>
              </a:solidFill>
            </a:endParaRPr>
          </a:p>
          <a:p>
            <a:pPr eaLnBrk="1" hangingPunct="1"/>
            <a:r>
              <a:rPr lang="en-GB" altLang="en-US" dirty="0" smtClean="0">
                <a:solidFill>
                  <a:schemeClr val="accent1"/>
                </a:solidFill>
              </a:rPr>
              <a:t>Collaboration:</a:t>
            </a:r>
          </a:p>
          <a:p>
            <a:pPr eaLnBrk="1" hangingPunct="1"/>
            <a:r>
              <a:rPr lang="en-GB" altLang="en-US" dirty="0" smtClean="0"/>
              <a:t>The view sharing may be realised with existing out-of-the-box solutions like RDP (Remote Desktop Protocol) or RFB (Remote </a:t>
            </a:r>
            <a:r>
              <a:rPr lang="en-GB" altLang="en-US" dirty="0" err="1" smtClean="0"/>
              <a:t>FrameBuffer</a:t>
            </a:r>
            <a:r>
              <a:rPr lang="en-GB" altLang="en-US" dirty="0" smtClean="0"/>
              <a:t> protocol), however these TCP-based protocols are not well adaptable for multicast scenarios, causing significant overhead in network traffic. </a:t>
            </a:r>
          </a:p>
          <a:p>
            <a:pPr eaLnBrk="1" hangingPunct="1"/>
            <a:r>
              <a:rPr lang="en-GB" altLang="en-US" dirty="0" smtClean="0"/>
              <a:t>We therefore recommend a Linux-specific custom implementation of video distribution for actively participating clients. This implementation would include screen capture and video compressing (for instance, based on the </a:t>
            </a:r>
            <a:r>
              <a:rPr lang="en-GB" altLang="en-US" dirty="0" err="1" smtClean="0"/>
              <a:t>FFmpeg</a:t>
            </a:r>
            <a:r>
              <a:rPr lang="en-GB" altLang="en-US" dirty="0" smtClean="0"/>
              <a:t> library for Linux systems), and a networking layer which uses the PGM (Pragmatic General Multicast) protocol, which reduces overhead in multicast connections, while ensuring that packets arrive without loss and in-order, unlike UDP. </a:t>
            </a:r>
            <a:endParaRPr lang="fr-FR"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231900" y="693738"/>
            <a:ext cx="4621213" cy="3465512"/>
          </a:xfrm>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231900" y="693738"/>
            <a:ext cx="4621213" cy="3465512"/>
          </a:xfrm>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231900" y="693738"/>
            <a:ext cx="4621213" cy="3465512"/>
          </a:xfrm>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solidFill>
                  <a:schemeClr val="accent1"/>
                </a:solidFill>
              </a:rPr>
              <a:t>User centred approach: high involvement of end-users</a:t>
            </a:r>
            <a:r>
              <a:rPr lang="en-GB" sz="1200" baseline="0" dirty="0" smtClean="0">
                <a:solidFill>
                  <a:schemeClr val="accent1"/>
                </a:solidFill>
              </a:rPr>
              <a:t> and other stakeholders (managers, SW designers, developers, etc.)</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dirty="0" smtClean="0">
              <a:solidFill>
                <a:schemeClr val="accent1"/>
              </a:solidFill>
            </a:endParaRPr>
          </a:p>
          <a:p>
            <a:pPr eaLnBrk="1" hangingPunct="1"/>
            <a:endParaRPr lang="fr-FR"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231900" y="693738"/>
            <a:ext cx="4621213" cy="3465512"/>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noProof="0" dirty="0" smtClean="0">
                <a:solidFill>
                  <a:schemeClr val="accent1"/>
                </a:solidFill>
              </a:rPr>
              <a:t>2. Touch interfaces: input and output directness</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noProof="0" dirty="0" smtClean="0">
                <a:solidFill>
                  <a:schemeClr val="accent1"/>
                </a:solidFill>
              </a:rPr>
              <a:t>i.e.</a:t>
            </a:r>
            <a:r>
              <a:rPr lang="en-GB" sz="1200" kern="1200" baseline="0" noProof="0" dirty="0" smtClean="0">
                <a:solidFill>
                  <a:schemeClr val="accent1"/>
                </a:solidFill>
              </a:rPr>
              <a:t> input is performed directly on the system’s output.</a:t>
            </a:r>
            <a:endParaRPr lang="en-GB" sz="1200" kern="1200" noProof="0" dirty="0" smtClean="0">
              <a:solidFill>
                <a:schemeClr val="accent1"/>
              </a:solidFill>
            </a:endParaRPr>
          </a:p>
          <a:p>
            <a:pPr eaLnBrk="1" hangingPunct="1"/>
            <a:r>
              <a:rPr lang="en-GB" altLang="en-US" noProof="0" dirty="0" smtClean="0"/>
              <a:t>This makes</a:t>
            </a:r>
            <a:r>
              <a:rPr lang="en-GB" altLang="en-US" baseline="0" noProof="0" dirty="0" smtClean="0"/>
              <a:t> (potentially) a SW system :</a:t>
            </a:r>
          </a:p>
          <a:p>
            <a:pPr marL="171450" indent="-171450" eaLnBrk="1" hangingPunct="1">
              <a:buFontTx/>
              <a:buChar char="-"/>
            </a:pPr>
            <a:r>
              <a:rPr lang="en-GB" altLang="en-US" baseline="0" noProof="0" dirty="0" smtClean="0"/>
              <a:t>easier to understand </a:t>
            </a:r>
          </a:p>
          <a:p>
            <a:pPr marL="171450" indent="-171450" eaLnBrk="1" hangingPunct="1">
              <a:buFontTx/>
              <a:buChar char="-"/>
            </a:pPr>
            <a:r>
              <a:rPr lang="en-GB" altLang="en-US" baseline="0" noProof="0" dirty="0" smtClean="0"/>
              <a:t>More intuitive to operate</a:t>
            </a:r>
            <a:endParaRPr lang="en-GB" altLang="en-US" noProof="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231900" y="693738"/>
            <a:ext cx="4621213" cy="3465512"/>
          </a:xfrm>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smtClean="0"/>
              <a:t>Collaboration: </a:t>
            </a:r>
            <a:r>
              <a:rPr lang="en-GB" altLang="en-US" dirty="0" smtClean="0"/>
              <a:t>the design outlines the hardware and software infrastructure  to enable a distributed group of operators to work cooperatively in specific scenarios (e.g. discussing critical operations, contingencies, etc.). The proposed solution includes hardware elements: a </a:t>
            </a:r>
            <a:r>
              <a:rPr lang="en-GB" altLang="en-US" b="1" dirty="0" smtClean="0"/>
              <a:t>physical console</a:t>
            </a:r>
            <a:r>
              <a:rPr lang="en-GB" altLang="en-US" dirty="0" smtClean="0"/>
              <a:t> equipped with computer hardware touch screen and regular TFT screens, portable Tablet devices, Touch Table,  and a software infrastructure called the </a:t>
            </a:r>
            <a:r>
              <a:rPr lang="en-GB" altLang="en-US" b="1" dirty="0" smtClean="0"/>
              <a:t>User Desktop for Collaboration</a:t>
            </a:r>
            <a:r>
              <a:rPr lang="en-GB" altLang="en-US" dirty="0" smtClean="0"/>
              <a:t> (UDC). </a:t>
            </a:r>
          </a:p>
          <a:p>
            <a:r>
              <a:rPr lang="en-GB" altLang="en-US" dirty="0" smtClean="0"/>
              <a:t>The UDC proposes the concept of </a:t>
            </a:r>
            <a:r>
              <a:rPr lang="en-GB" altLang="en-US" b="1" dirty="0" smtClean="0"/>
              <a:t>Collaborative Workspace (CWS)</a:t>
            </a:r>
            <a:r>
              <a:rPr lang="en-GB" altLang="en-US" dirty="0" smtClean="0"/>
              <a:t> as an extension of the voice loop, in use at ESOC today, with capabilities to share visual resources, i.e. Views. View is the GUI to a generic  application of the local operating system (e.g. SCOS-2000 M&amp;C application, ESTRACK Mimic, a PDF reader, Word processing application), which can be shared by an operator on a Collaborative Workspace and made visible, and possibly controllable, by others. </a:t>
            </a:r>
          </a:p>
          <a:p>
            <a:pPr eaLnBrk="1" hangingPunct="1"/>
            <a:endParaRPr lang="fr-FR"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231900" y="693738"/>
            <a:ext cx="4621213" cy="3465512"/>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We have investigated the use of Touch Technology as alternative approach to human-computer interaction and as support for collaborative work: </a:t>
            </a:r>
          </a:p>
          <a:p>
            <a:pPr eaLnBrk="1" hangingPunct="1"/>
            <a:r>
              <a:rPr lang="en-GB" altLang="en-US" dirty="0" smtClean="0"/>
              <a:t>- Defined</a:t>
            </a:r>
            <a:r>
              <a:rPr lang="en-GB" altLang="en-US" baseline="0" dirty="0" smtClean="0"/>
              <a:t> a NEW CONSOLE for the operator in the Control Room and a set of touch-based devices:</a:t>
            </a:r>
            <a:endParaRPr lang="en-GB"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dirty="0" smtClean="0"/>
              <a:t>- Touch screens on the Console</a:t>
            </a:r>
          </a:p>
          <a:p>
            <a:pPr marL="171450" indent="-171450" eaLnBrk="1" hangingPunct="1">
              <a:buFontTx/>
              <a:buChar char="-"/>
            </a:pPr>
            <a:r>
              <a:rPr lang="en-GB" altLang="en-US" dirty="0" smtClean="0"/>
              <a:t>Portable Tablet devices : provide operators/manager not sitting</a:t>
            </a:r>
            <a:r>
              <a:rPr lang="en-GB" altLang="en-US" baseline="0" dirty="0" smtClean="0"/>
              <a:t> at the console or located remotely with monitoring information and collaboration tools</a:t>
            </a:r>
            <a:endParaRPr lang="en-GB" altLang="en-US" dirty="0" smtClean="0"/>
          </a:p>
          <a:p>
            <a:pPr marL="171450" indent="-171450" eaLnBrk="1" hangingPunct="1">
              <a:buFontTx/>
              <a:buChar char="-"/>
            </a:pPr>
            <a:r>
              <a:rPr lang="en-GB" altLang="en-US" dirty="0" smtClean="0"/>
              <a:t>Touch Table: WS where </a:t>
            </a:r>
            <a:r>
              <a:rPr lang="en-GB" sz="1200" dirty="0" smtClean="0"/>
              <a:t>people gather to address specific tasks that require close contact.</a:t>
            </a:r>
            <a:r>
              <a:rPr lang="en-GB" sz="1200" baseline="0" dirty="0" smtClean="0"/>
              <a:t> Monitoring data  / Mission information  available.</a:t>
            </a:r>
            <a:endParaRPr lang="en-GB" altLang="en-US" dirty="0" smtClean="0"/>
          </a:p>
          <a:p>
            <a:pPr marL="171450" indent="-171450" eaLnBrk="1" hangingPunct="1">
              <a:buFontTx/>
              <a:buChar char="-"/>
            </a:pPr>
            <a:endParaRPr lang="en-GB" altLang="en-US" dirty="0" smtClean="0"/>
          </a:p>
          <a:p>
            <a:pPr eaLnBrk="1" hangingPunct="1"/>
            <a:r>
              <a:rPr lang="en-GB" altLang="en-US" dirty="0" smtClean="0"/>
              <a:t>Later we will show advantages and limitations of such technology.</a:t>
            </a:r>
          </a:p>
          <a:p>
            <a:pPr eaLnBrk="1" hangingPunct="1"/>
            <a:r>
              <a:rPr lang="en-GB" altLang="en-US" dirty="0" smtClean="0"/>
              <a:t>We have to highlight that </a:t>
            </a:r>
            <a:r>
              <a:rPr lang="en-GB" altLang="en-US" u="sng" dirty="0" smtClean="0"/>
              <a:t>the concepts and solutions proposed for improving collaborative work do not depend on the use of such technolog</a:t>
            </a:r>
            <a:r>
              <a:rPr lang="en-GB" altLang="en-US" dirty="0" smtClean="0"/>
              <a: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231900" y="693738"/>
            <a:ext cx="4621213" cy="3465512"/>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As anticipated,</a:t>
            </a:r>
            <a:r>
              <a:rPr lang="en-GB" altLang="en-US" baseline="0" dirty="0" smtClean="0"/>
              <a:t> </a:t>
            </a:r>
          </a:p>
          <a:p>
            <a:pPr eaLnBrk="1" hangingPunct="1"/>
            <a:r>
              <a:rPr lang="en-GB" altLang="en-US" dirty="0" smtClean="0"/>
              <a:t>one of the goals of AERG was to analyse the suitability of new technical options for existing ESA HCI, in particular multi touch control applied to the EGOS User Desktop product (EUD). Touch-oriented functions have been defined for the EUD and eventually implemented in the Demonstrator.</a:t>
            </a:r>
          </a:p>
          <a:p>
            <a:pPr eaLnBrk="1" hangingPunct="1"/>
            <a:r>
              <a:rPr lang="en-GB" altLang="en-US" dirty="0" smtClean="0"/>
              <a:t>As we will show later:</a:t>
            </a:r>
          </a:p>
          <a:p>
            <a:pPr eaLnBrk="1" hangingPunct="1">
              <a:lnSpc>
                <a:spcPts val="2500"/>
              </a:lnSpc>
              <a:buFont typeface="Wingdings" pitchFamily="2" charset="2"/>
              <a:buChar char="§"/>
            </a:pPr>
            <a:r>
              <a:rPr lang="en-GB" altLang="en-US" dirty="0" smtClean="0"/>
              <a:t> Basic touch capabilities already available: Like for any mouse-oriented GUI operated via touch interface, also the plain EUD offers a set of basic touch functions out-of-the-box, but with severe limitations</a:t>
            </a:r>
          </a:p>
          <a:p>
            <a:pPr eaLnBrk="1" hangingPunct="1">
              <a:lnSpc>
                <a:spcPts val="2500"/>
              </a:lnSpc>
              <a:buFont typeface="Wingdings" pitchFamily="2" charset="2"/>
              <a:buChar char="§"/>
            </a:pPr>
            <a:r>
              <a:rPr lang="en-GB" altLang="en-US" dirty="0" smtClean="0"/>
              <a:t> Touch-oriented functions: Our implementation adds touch-oriented functions to the plain EUD. Our goal is not to reengineer the EUD to fully support touch devices, but rather to evaluate the impact of some improvements, functions which truly benefit from the specific touch interaction technology.</a:t>
            </a:r>
          </a:p>
          <a:p>
            <a:pPr eaLnBrk="1" hangingPunct="1">
              <a:lnSpc>
                <a:spcPts val="2500"/>
              </a:lnSpc>
              <a:buFont typeface="Wingdings" pitchFamily="2" charset="2"/>
              <a:buChar char="§"/>
            </a:pPr>
            <a:endParaRPr lang="en-GB" altLang="en-US" dirty="0" smtClean="0"/>
          </a:p>
          <a:p>
            <a:pPr eaLnBrk="1" hangingPunct="1"/>
            <a:endParaRPr lang="fr-FR"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we are going to show is the</a:t>
            </a:r>
          </a:p>
          <a:p>
            <a:r>
              <a:rPr lang="en-GB" dirty="0" smtClean="0"/>
              <a:t>Final solutions,</a:t>
            </a:r>
            <a:r>
              <a:rPr lang="en-GB" baseline="0" dirty="0" smtClean="0"/>
              <a:t> </a:t>
            </a:r>
            <a:r>
              <a:rPr lang="en-GB" dirty="0" smtClean="0"/>
              <a:t>result of a Consolidation</a:t>
            </a:r>
            <a:r>
              <a:rPr lang="en-GB" baseline="0" dirty="0" smtClean="0"/>
              <a:t> activity </a:t>
            </a:r>
            <a:r>
              <a:rPr lang="en-GB" dirty="0" smtClean="0"/>
              <a:t>done on the original design made</a:t>
            </a:r>
            <a:r>
              <a:rPr lang="en-GB" baseline="0" dirty="0" smtClean="0"/>
              <a:t> in the early phases of the study, after the prototyping and Evaluation phases.</a:t>
            </a:r>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10</a:t>
            </a:fld>
            <a:endParaRPr lang="en-US" dirty="0"/>
          </a:p>
        </p:txBody>
      </p:sp>
    </p:spTree>
    <p:extLst>
      <p:ext uri="{BB962C8B-B14F-4D97-AF65-F5344CB8AC3E}">
        <p14:creationId xmlns:p14="http://schemas.microsoft.com/office/powerpoint/2010/main" val="4052226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3886200"/>
            <a:ext cx="7948800" cy="419100"/>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74" y="2574925"/>
            <a:ext cx="7947025" cy="579438"/>
          </a:xfr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pic>
        <p:nvPicPr>
          <p:cNvPr id="56341" name="Picture 22" descr="signatur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4" name="Picture 24" descr="PPT_Header02"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56345" name="Picture 25" descr="PPT_Header0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631825" y="642937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noProof="0" smtClean="0"/>
              <a:t>ESA UNCLASSIFIED – For Official Use</a:t>
            </a:r>
            <a:endParaRPr lang="en-GB" sz="800" noProof="0" dirty="0"/>
          </a:p>
        </p:txBody>
      </p:sp>
    </p:spTree>
  </p:cSld>
  <p:clrMapOvr>
    <a:masterClrMapping/>
  </p:clrMapOvr>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1188019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4406898"/>
            <a:ext cx="7789050" cy="1323439"/>
          </a:xfrm>
        </p:spPr>
        <p:txBody>
          <a:bodyPr anchor="t"/>
          <a:lstStyle>
            <a:lvl1pPr algn="l">
              <a:defRPr sz="4000" b="1"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2906713"/>
            <a:ext cx="77890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31950312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0" y="1673225"/>
            <a:ext cx="3889376"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673225"/>
            <a:ext cx="3888000"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6986723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6400" y="381600"/>
            <a:ext cx="6105600" cy="428400"/>
          </a:xfrm>
        </p:spPr>
        <p:txBody>
          <a:bodyPr/>
          <a:lstStyle>
            <a:lvl1pPr>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9123" y="1666800"/>
            <a:ext cx="3895200" cy="4968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5" y="1666875"/>
            <a:ext cx="3896416" cy="495324"/>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2174875"/>
            <a:ext cx="3898900" cy="381635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2174400"/>
            <a:ext cx="3898900" cy="381635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40540938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39165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29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6400" y="409890"/>
            <a:ext cx="6105600" cy="400110"/>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0" y="1666874"/>
            <a:ext cx="4968875" cy="4324351"/>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666800"/>
            <a:ext cx="2846388" cy="4324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74198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5069086"/>
            <a:ext cx="5932800" cy="307777"/>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666873"/>
            <a:ext cx="5932488" cy="3390901"/>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5372100"/>
            <a:ext cx="5932800" cy="6191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223150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331" name="Picture 35" descr="PPT_Header02" hidden="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55332" name="Picture 36" descr="PPT_Header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55321" name="Picture 22" descr="signature"/>
          <p:cNvPicPr>
            <a:picLocks noChangeAspect="1" noChangeArrowheads="1"/>
          </p:cNvPicPr>
          <p:nvPr/>
        </p:nvPicPr>
        <p:blipFill>
          <a:blip r:embed="rId13" cstate="print">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2"/>
          <p:cNvSpPr>
            <a:spLocks noGrp="1" noChangeArrowheads="1"/>
          </p:cNvSpPr>
          <p:nvPr>
            <p:ph type="body" idx="1"/>
          </p:nvPr>
        </p:nvSpPr>
        <p:spPr bwMode="auto">
          <a:xfrm>
            <a:off x="615950" y="1673225"/>
            <a:ext cx="79057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55301" name="Rectangle 6"/>
          <p:cNvSpPr>
            <a:spLocks noGrp="1" noChangeArrowheads="1"/>
          </p:cNvSpPr>
          <p:nvPr>
            <p:ph type="title"/>
          </p:nvPr>
        </p:nvSpPr>
        <p:spPr bwMode="auto">
          <a:xfrm>
            <a:off x="625475" y="381000"/>
            <a:ext cx="6105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endParaRPr lang="en-GB" dirty="0" smtClean="0"/>
          </a:p>
        </p:txBody>
      </p:sp>
      <p:sp>
        <p:nvSpPr>
          <p:cNvPr id="55330" name="Text Box 34"/>
          <p:cNvSpPr txBox="1">
            <a:spLocks noChangeAspect="1" noChangeArrowheads="1"/>
          </p:cNvSpPr>
          <p:nvPr/>
        </p:nvSpPr>
        <p:spPr bwMode="auto">
          <a:xfrm>
            <a:off x="630238" y="6197600"/>
            <a:ext cx="6977062"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pPr>
            <a:r>
              <a:rPr lang="en-GB" sz="800" noProof="1" smtClean="0">
                <a:solidFill>
                  <a:schemeClr val="bg2"/>
                </a:solidFill>
              </a:rPr>
              <a:t>Advanced Ergonomics | G. Scotti | ESOC | 05/11/2013 | Slide  </a:t>
            </a:r>
            <a:fld id="{BDBF5003-18D4-4C8F-A9EA-00F3D2A065A3}" type="slidenum">
              <a:rPr lang="en-GB" sz="800" noProof="1" smtClean="0">
                <a:solidFill>
                  <a:schemeClr val="bg2"/>
                </a:solidFill>
              </a:rPr>
              <a:pPr>
                <a:spcBef>
                  <a:spcPct val="50000"/>
                </a:spcBef>
              </a:pPr>
              <a:t>‹#›</a:t>
            </a:fld>
            <a:endParaRPr lang="en-GB" sz="800" noProof="1">
              <a:solidFill>
                <a:schemeClr val="bg2"/>
              </a:solidFill>
            </a:endParaRPr>
          </a:p>
        </p:txBody>
      </p:sp>
      <p:sp>
        <p:nvSpPr>
          <p:cNvPr id="55334" name="Text Box 38"/>
          <p:cNvSpPr txBox="1">
            <a:spLocks noChangeArrowheads="1"/>
          </p:cNvSpPr>
          <p:nvPr/>
        </p:nvSpPr>
        <p:spPr bwMode="auto">
          <a:xfrm>
            <a:off x="631825" y="642937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noProof="0" smtClean="0"/>
              <a:t>ESA UNCLASSIFIED – For Official Use</a:t>
            </a:r>
            <a:endParaRPr lang="en-GB" sz="800" noProof="0" dirty="0"/>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Lst>
  <p:timing>
    <p:tnLst>
      <p:par>
        <p:cTn id="1" dur="indefinite" restart="never" nodeType="tmRoot"/>
      </p:par>
    </p:tnLst>
  </p:timing>
  <p:hf sldNum="0" hdr="0" dt="0"/>
  <p:txStyles>
    <p:titleStyle>
      <a:lvl1pPr algn="l" rtl="0" eaLnBrk="1" fontAlgn="base" hangingPunct="1">
        <a:spcBef>
          <a:spcPct val="0"/>
        </a:spcBef>
        <a:spcAft>
          <a:spcPct val="0"/>
        </a:spcAft>
        <a:defRPr sz="2200" b="1">
          <a:solidFill>
            <a:schemeClr val="bg1"/>
          </a:solidFill>
          <a:latin typeface="+mj-lt"/>
          <a:ea typeface="+mj-ea"/>
          <a:cs typeface="+mj-cs"/>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1" fontAlgn="base" hangingPunct="1">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1" fontAlgn="base" hangingPunct="1">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18.gi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36.png"/><Relationship Id="rId10" Type="http://schemas.openxmlformats.org/officeDocument/2006/relationships/image" Target="../media/image56.png"/><Relationship Id="rId4" Type="http://schemas.openxmlformats.org/officeDocument/2006/relationships/image" Target="../media/image51.jpeg"/><Relationship Id="rId9" Type="http://schemas.openxmlformats.org/officeDocument/2006/relationships/image" Target="../media/image5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65.png"/><Relationship Id="rId5" Type="http://schemas.openxmlformats.org/officeDocument/2006/relationships/image" Target="../media/image60.png"/><Relationship Id="rId10" Type="http://schemas.openxmlformats.org/officeDocument/2006/relationships/image" Target="../media/image64.png"/><Relationship Id="rId4" Type="http://schemas.openxmlformats.org/officeDocument/2006/relationships/image" Target="../media/image59.png"/><Relationship Id="rId9" Type="http://schemas.openxmlformats.org/officeDocument/2006/relationships/image" Target="../media/image6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Grp="1" noChangeArrowheads="1"/>
          </p:cNvSpPr>
          <p:nvPr>
            <p:ph type="ctrTitle"/>
          </p:nvPr>
        </p:nvSpPr>
        <p:spPr>
          <a:xfrm>
            <a:off x="1112228" y="1927394"/>
            <a:ext cx="7728438" cy="1015663"/>
          </a:xfrm>
        </p:spPr>
        <p:txBody>
          <a:bodyPr/>
          <a:lstStyle/>
          <a:p>
            <a:r>
              <a:rPr lang="en-US" sz="2400" dirty="0"/>
              <a:t>Advanced Ergonomics TRP </a:t>
            </a:r>
            <a:r>
              <a:rPr lang="en-US" sz="2400" dirty="0" smtClean="0"/>
              <a:t>Study (AERG)</a:t>
            </a:r>
            <a:r>
              <a:rPr lang="en-GB" altLang="en-US" sz="2600" dirty="0" smtClean="0">
                <a:solidFill>
                  <a:schemeClr val="accent1"/>
                </a:solidFill>
              </a:rPr>
              <a:t/>
            </a:r>
            <a:br>
              <a:rPr lang="en-GB" altLang="en-US" sz="2600" dirty="0" smtClean="0">
                <a:solidFill>
                  <a:schemeClr val="accent1"/>
                </a:solidFill>
              </a:rPr>
            </a:br>
            <a:r>
              <a:rPr lang="en-GB" altLang="en-US" sz="1800" dirty="0" smtClean="0">
                <a:solidFill>
                  <a:schemeClr val="accent1"/>
                </a:solidFill>
              </a:rPr>
              <a:t/>
            </a:r>
            <a:br>
              <a:rPr lang="en-GB" altLang="en-US" sz="1800" dirty="0" smtClean="0">
                <a:solidFill>
                  <a:schemeClr val="accent1"/>
                </a:solidFill>
              </a:rPr>
            </a:br>
            <a:endParaRPr lang="it-IT" altLang="en-US" sz="1800" dirty="0" smtClean="0">
              <a:solidFill>
                <a:schemeClr val="accent1"/>
              </a:solidFill>
            </a:endParaRPr>
          </a:p>
        </p:txBody>
      </p:sp>
      <p:sp>
        <p:nvSpPr>
          <p:cNvPr id="4099" name="Rectangle 12"/>
          <p:cNvSpPr>
            <a:spLocks noGrp="1" noChangeArrowheads="1"/>
          </p:cNvSpPr>
          <p:nvPr>
            <p:ph type="subTitle" idx="1"/>
          </p:nvPr>
        </p:nvSpPr>
        <p:spPr>
          <a:xfrm>
            <a:off x="1085944" y="2957812"/>
            <a:ext cx="5690088" cy="2711383"/>
          </a:xfrm>
        </p:spPr>
        <p:txBody>
          <a:bodyPr/>
          <a:lstStyle/>
          <a:p>
            <a:pPr marL="0" indent="0" eaLnBrk="1" hangingPunct="1">
              <a:buFont typeface="Arial" pitchFamily="34" charset="0"/>
              <a:buNone/>
              <a:defRPr/>
            </a:pPr>
            <a:r>
              <a:rPr lang="en-US" altLang="en-US" sz="2000" b="1" dirty="0" smtClean="0">
                <a:solidFill>
                  <a:schemeClr val="accent1"/>
                </a:solidFill>
              </a:rPr>
              <a:t>Final Presentation</a:t>
            </a:r>
            <a:endParaRPr lang="en-GB" altLang="en-US" sz="2000" b="1" dirty="0" smtClean="0">
              <a:solidFill>
                <a:schemeClr val="accent1"/>
              </a:solidFill>
            </a:endParaRPr>
          </a:p>
          <a:p>
            <a:pPr marL="0" indent="0" eaLnBrk="1" hangingPunct="1">
              <a:buFont typeface="Arial" pitchFamily="34" charset="0"/>
              <a:buNone/>
              <a:defRPr/>
            </a:pPr>
            <a:r>
              <a:rPr lang="en-GB" altLang="en-US" dirty="0" smtClean="0">
                <a:solidFill>
                  <a:schemeClr val="accent1"/>
                </a:solidFill>
                <a:latin typeface="+mj-lt"/>
              </a:rPr>
              <a:t>ESOC </a:t>
            </a:r>
            <a:r>
              <a:rPr lang="en-GB" altLang="en-US" dirty="0">
                <a:solidFill>
                  <a:schemeClr val="accent1"/>
                </a:solidFill>
                <a:latin typeface="+mj-lt"/>
              </a:rPr>
              <a:t>- 5/11/2013 </a:t>
            </a:r>
            <a:r>
              <a:rPr lang="en-GB" altLang="en-US" dirty="0" smtClean="0">
                <a:solidFill>
                  <a:schemeClr val="accent1"/>
                </a:solidFill>
              </a:rPr>
              <a:t/>
            </a:r>
            <a:br>
              <a:rPr lang="en-GB" altLang="en-US" dirty="0" smtClean="0">
                <a:solidFill>
                  <a:schemeClr val="accent1"/>
                </a:solidFill>
              </a:rPr>
            </a:br>
            <a:endParaRPr lang="it-IT" altLang="en-US" dirty="0" smtClean="0">
              <a:solidFill>
                <a:schemeClr val="accent1"/>
              </a:solidFill>
            </a:endParaRPr>
          </a:p>
          <a:p>
            <a:pPr>
              <a:spcBef>
                <a:spcPts val="0"/>
              </a:spcBef>
              <a:defRPr/>
            </a:pPr>
            <a:r>
              <a:rPr lang="it-IT" altLang="en-US" sz="1400" dirty="0"/>
              <a:t>Denis </a:t>
            </a:r>
            <a:r>
              <a:rPr lang="it-IT" altLang="en-US" sz="1400" dirty="0" smtClean="0"/>
              <a:t>Javaux (SYMBIO)</a:t>
            </a:r>
            <a:endParaRPr lang="it-IT" altLang="en-US" sz="1400" dirty="0"/>
          </a:p>
          <a:p>
            <a:pPr>
              <a:spcBef>
                <a:spcPts val="0"/>
              </a:spcBef>
              <a:defRPr/>
            </a:pPr>
            <a:r>
              <a:rPr lang="it-IT" altLang="en-US" sz="1400" dirty="0" err="1"/>
              <a:t>Jan</a:t>
            </a:r>
            <a:r>
              <a:rPr lang="it-IT" altLang="en-US" sz="1400" dirty="0"/>
              <a:t> Charles </a:t>
            </a:r>
            <a:r>
              <a:rPr lang="it-IT" altLang="en-US" sz="1400" dirty="0" err="1" smtClean="0"/>
              <a:t>Lenk</a:t>
            </a:r>
            <a:r>
              <a:rPr lang="it-IT" altLang="en-US" sz="1400" dirty="0" smtClean="0"/>
              <a:t> (OFFIS)</a:t>
            </a:r>
            <a:endParaRPr lang="it-IT" altLang="en-US" sz="1400" dirty="0"/>
          </a:p>
          <a:p>
            <a:pPr>
              <a:spcBef>
                <a:spcPts val="0"/>
              </a:spcBef>
              <a:defRPr/>
            </a:pPr>
            <a:r>
              <a:rPr lang="it-IT" altLang="en-US" sz="1400" dirty="0"/>
              <a:t>Alexandr Puchkovskiy (OFFIS)</a:t>
            </a:r>
          </a:p>
          <a:p>
            <a:pPr>
              <a:spcBef>
                <a:spcPts val="0"/>
              </a:spcBef>
              <a:defRPr/>
            </a:pPr>
            <a:r>
              <a:rPr lang="it-IT" altLang="en-US" sz="1400" dirty="0"/>
              <a:t>Giovanni </a:t>
            </a:r>
            <a:r>
              <a:rPr lang="it-IT" altLang="en-US" sz="1400" dirty="0" smtClean="0"/>
              <a:t>Scotti (TERMA)</a:t>
            </a:r>
            <a:endParaRPr lang="it-IT" altLang="en-US" sz="1400" dirty="0"/>
          </a:p>
          <a:p>
            <a:pPr>
              <a:spcBef>
                <a:spcPts val="0"/>
              </a:spcBef>
              <a:defRPr/>
            </a:pPr>
            <a:r>
              <a:rPr lang="it-IT" altLang="en-US" sz="1400" dirty="0"/>
              <a:t>Sonja </a:t>
            </a:r>
            <a:r>
              <a:rPr lang="it-IT" altLang="en-US" sz="1400" dirty="0" err="1"/>
              <a:t>Sievi</a:t>
            </a:r>
            <a:r>
              <a:rPr lang="it-IT" altLang="en-US" sz="1400" dirty="0"/>
              <a:t> </a:t>
            </a:r>
            <a:r>
              <a:rPr lang="it-IT" altLang="en-US" sz="1400" dirty="0" smtClean="0"/>
              <a:t>(ASTRIUM)</a:t>
            </a:r>
            <a:endParaRPr lang="it-IT" altLang="en-US" sz="1400" dirty="0"/>
          </a:p>
          <a:p>
            <a:pPr>
              <a:spcBef>
                <a:spcPts val="0"/>
              </a:spcBef>
              <a:defRPr/>
            </a:pPr>
            <a:r>
              <a:rPr lang="it-IT" altLang="en-US" sz="1400" dirty="0"/>
              <a:t>Georges </a:t>
            </a:r>
            <a:r>
              <a:rPr lang="it-IT" altLang="en-US" sz="1400" dirty="0" err="1"/>
              <a:t>Vroonen</a:t>
            </a:r>
            <a:r>
              <a:rPr lang="it-IT" altLang="en-US" sz="1400" dirty="0"/>
              <a:t> (SYMBIO)</a:t>
            </a:r>
          </a:p>
        </p:txBody>
      </p:sp>
      <p:sp>
        <p:nvSpPr>
          <p:cNvPr id="4100" name="Rectangle 9"/>
          <p:cNvSpPr>
            <a:spLocks noChangeArrowheads="1"/>
          </p:cNvSpPr>
          <p:nvPr/>
        </p:nvSpPr>
        <p:spPr bwMode="auto">
          <a:xfrm>
            <a:off x="901212" y="317658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dirty="0">
              <a:solidFill>
                <a:schemeClr val="tx1"/>
              </a:solidFill>
            </a:endParaRPr>
          </a:p>
        </p:txBody>
      </p:sp>
      <p:sp>
        <p:nvSpPr>
          <p:cNvPr id="4101" name="Rectangle 11"/>
          <p:cNvSpPr>
            <a:spLocks noChangeArrowheads="1"/>
          </p:cNvSpPr>
          <p:nvPr/>
        </p:nvSpPr>
        <p:spPr bwMode="auto">
          <a:xfrm>
            <a:off x="901213" y="317658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dirty="0">
              <a:solidFill>
                <a:schemeClr val="tx1"/>
              </a:solidFill>
            </a:endParaRPr>
          </a:p>
        </p:txBody>
      </p:sp>
      <p:sp>
        <p:nvSpPr>
          <p:cNvPr id="4102" name="Rectangle 13"/>
          <p:cNvSpPr>
            <a:spLocks noChangeArrowheads="1"/>
          </p:cNvSpPr>
          <p:nvPr/>
        </p:nvSpPr>
        <p:spPr bwMode="auto">
          <a:xfrm>
            <a:off x="901213" y="317658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dirty="0">
              <a:solidFill>
                <a:schemeClr val="tx1"/>
              </a:solidFill>
            </a:endParaRPr>
          </a:p>
        </p:txBody>
      </p:sp>
      <p:sp>
        <p:nvSpPr>
          <p:cNvPr id="4103" name="Rectangle 15"/>
          <p:cNvSpPr>
            <a:spLocks noChangeArrowheads="1"/>
          </p:cNvSpPr>
          <p:nvPr/>
        </p:nvSpPr>
        <p:spPr bwMode="auto">
          <a:xfrm>
            <a:off x="901212" y="317658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dirty="0">
              <a:solidFill>
                <a:schemeClr val="tx1"/>
              </a:solidFill>
            </a:endParaRPr>
          </a:p>
        </p:txBody>
      </p:sp>
      <p:pic>
        <p:nvPicPr>
          <p:cNvPr id="4104" name="Picture 8" descr="C:\Users\GIS\Documents\SPACE-SPACE\PROJECTS\AERG\ESAW_2013\AERG_3D_model_for_ESAW-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5833" y="2930419"/>
            <a:ext cx="314325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568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665514" y="2968627"/>
            <a:ext cx="5815065" cy="44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1" fontAlgn="base" hangingPunct="1">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0" indent="0" algn="ctr">
              <a:lnSpc>
                <a:spcPts val="2500"/>
              </a:lnSpc>
              <a:buFont typeface="Verdana" pitchFamily="34" charset="0"/>
              <a:buNone/>
              <a:defRPr/>
            </a:pPr>
            <a:r>
              <a:rPr lang="en-GB" sz="3600" kern="0" dirty="0" smtClean="0">
                <a:solidFill>
                  <a:schemeClr val="accent1"/>
                </a:solidFill>
              </a:rPr>
              <a:t>Design</a:t>
            </a:r>
          </a:p>
          <a:p>
            <a:pPr marL="0" indent="0" algn="ctr">
              <a:lnSpc>
                <a:spcPts val="2500"/>
              </a:lnSpc>
              <a:buFont typeface="Verdana" pitchFamily="34" charset="0"/>
              <a:buNone/>
              <a:defRPr/>
            </a:pPr>
            <a:r>
              <a:rPr lang="en-GB" sz="2400" kern="0" dirty="0" smtClean="0">
                <a:solidFill>
                  <a:schemeClr val="accent1"/>
                </a:solidFill>
              </a:rPr>
              <a:t>(consolidated)</a:t>
            </a:r>
            <a:endParaRPr lang="it-IT" sz="2800" kern="0" dirty="0" smtClean="0">
              <a:solidFill>
                <a:schemeClr val="accent1"/>
              </a:solidFill>
            </a:endParaRPr>
          </a:p>
        </p:txBody>
      </p:sp>
    </p:spTree>
    <p:extLst>
      <p:ext uri="{BB962C8B-B14F-4D97-AF65-F5344CB8AC3E}">
        <p14:creationId xmlns:p14="http://schemas.microsoft.com/office/powerpoint/2010/main" val="3924614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25475" y="379076"/>
            <a:ext cx="6105525" cy="430887"/>
          </a:xfrm>
        </p:spPr>
        <p:txBody>
          <a:bodyPr/>
          <a:lstStyle/>
          <a:p>
            <a:r>
              <a:rPr lang="en-US" altLang="en-US" dirty="0" smtClean="0"/>
              <a:t>Design: Hardware</a:t>
            </a:r>
            <a:endParaRPr lang="it-IT" altLang="en-US" dirty="0" smtClean="0"/>
          </a:p>
        </p:txBody>
      </p:sp>
      <p:sp>
        <p:nvSpPr>
          <p:cNvPr id="26626" name="Rectangle 3"/>
          <p:cNvSpPr>
            <a:spLocks noGrp="1" noChangeArrowheads="1"/>
          </p:cNvSpPr>
          <p:nvPr>
            <p:ph type="body" idx="4294967295"/>
          </p:nvPr>
        </p:nvSpPr>
        <p:spPr>
          <a:xfrm>
            <a:off x="612531" y="1520826"/>
            <a:ext cx="7851847" cy="4538663"/>
          </a:xfrm>
        </p:spPr>
        <p:txBody>
          <a:bodyPr/>
          <a:lstStyle/>
          <a:p>
            <a:pPr marL="0" indent="0" eaLnBrk="1" hangingPunct="1">
              <a:lnSpc>
                <a:spcPts val="2500"/>
              </a:lnSpc>
              <a:buFont typeface="Verdana" pitchFamily="34" charset="0"/>
              <a:buNone/>
              <a:defRPr/>
            </a:pPr>
            <a:r>
              <a:rPr lang="en-GB" sz="2000" b="1" kern="1200" dirty="0" smtClean="0">
                <a:solidFill>
                  <a:schemeClr val="accent1"/>
                </a:solidFill>
              </a:rPr>
              <a:t>The </a:t>
            </a:r>
            <a:r>
              <a:rPr lang="en-GB" sz="2000" b="1" kern="1200" dirty="0">
                <a:solidFill>
                  <a:schemeClr val="accent1"/>
                </a:solidFill>
              </a:rPr>
              <a:t>physical </a:t>
            </a:r>
            <a:r>
              <a:rPr lang="en-GB" sz="2000" b="1" kern="1200" dirty="0" smtClean="0">
                <a:solidFill>
                  <a:schemeClr val="accent1"/>
                </a:solidFill>
              </a:rPr>
              <a:t>console</a:t>
            </a:r>
          </a:p>
          <a:p>
            <a:pPr marL="0" indent="0" eaLnBrk="1" hangingPunct="1">
              <a:lnSpc>
                <a:spcPts val="2500"/>
              </a:lnSpc>
              <a:buFont typeface="Verdana" pitchFamily="34" charset="0"/>
              <a:buNone/>
              <a:defRPr/>
            </a:pPr>
            <a:r>
              <a:rPr lang="en-GB" sz="1800" dirty="0" smtClean="0"/>
              <a:t>The main workstation for a single operator for MCR, DCR, ECC</a:t>
            </a:r>
          </a:p>
          <a:p>
            <a:pPr marL="0" indent="0" eaLnBrk="1" hangingPunct="1">
              <a:lnSpc>
                <a:spcPts val="2500"/>
              </a:lnSpc>
              <a:buFont typeface="Verdana" pitchFamily="34" charset="0"/>
              <a:buNone/>
              <a:defRPr/>
            </a:pPr>
            <a:r>
              <a:rPr lang="en-GB" sz="1800" dirty="0" smtClean="0"/>
              <a:t>The console has been designed to accommodate the interactive devices, paying attention to :</a:t>
            </a:r>
          </a:p>
          <a:p>
            <a:pPr eaLnBrk="1" hangingPunct="1">
              <a:lnSpc>
                <a:spcPts val="2500"/>
              </a:lnSpc>
              <a:buFont typeface="Wingdings" panose="05000000000000000000" pitchFamily="2" charset="2"/>
              <a:buChar char="§"/>
              <a:defRPr/>
            </a:pPr>
            <a:r>
              <a:rPr lang="en-GB" sz="1800" dirty="0" smtClean="0"/>
              <a:t>Anthropometrics &amp; Physical </a:t>
            </a:r>
            <a:r>
              <a:rPr lang="en-GB" sz="1800" dirty="0"/>
              <a:t>ergonomics</a:t>
            </a:r>
            <a:endParaRPr lang="en-GB" sz="1800" dirty="0" smtClean="0"/>
          </a:p>
          <a:p>
            <a:pPr eaLnBrk="1" hangingPunct="1">
              <a:lnSpc>
                <a:spcPts val="2500"/>
              </a:lnSpc>
              <a:buFont typeface="Wingdings" panose="05000000000000000000" pitchFamily="2" charset="2"/>
              <a:buChar char="§"/>
              <a:defRPr/>
            </a:pPr>
            <a:r>
              <a:rPr lang="en-GB" sz="1800" dirty="0" smtClean="0"/>
              <a:t>Cognitive </a:t>
            </a:r>
            <a:r>
              <a:rPr lang="en-GB" sz="1800" dirty="0"/>
              <a:t>needs (e.g. </a:t>
            </a:r>
            <a:r>
              <a:rPr lang="en-GB" sz="1800" dirty="0" smtClean="0"/>
              <a:t>information</a:t>
            </a:r>
            <a:br>
              <a:rPr lang="en-GB" sz="1800" dirty="0" smtClean="0"/>
            </a:br>
            <a:r>
              <a:rPr lang="en-GB" sz="1800" dirty="0"/>
              <a:t>from the room </a:t>
            </a:r>
            <a:r>
              <a:rPr lang="en-GB" sz="1800" dirty="0" smtClean="0"/>
              <a:t>to be seen)</a:t>
            </a:r>
          </a:p>
          <a:p>
            <a:pPr eaLnBrk="1" hangingPunct="1">
              <a:lnSpc>
                <a:spcPts val="2500"/>
              </a:lnSpc>
              <a:buFont typeface="Wingdings" panose="05000000000000000000" pitchFamily="2" charset="2"/>
              <a:buChar char="§"/>
              <a:defRPr/>
            </a:pPr>
            <a:r>
              <a:rPr lang="en-GB" sz="1800" dirty="0" smtClean="0"/>
              <a:t>Cooperative </a:t>
            </a:r>
            <a:r>
              <a:rPr lang="en-GB" sz="1800" dirty="0"/>
              <a:t>needs (e.g., </a:t>
            </a:r>
            <a:r>
              <a:rPr lang="en-GB" sz="1800" dirty="0" smtClean="0"/>
              <a:t/>
            </a:r>
            <a:br>
              <a:rPr lang="en-GB" sz="1800" dirty="0" smtClean="0"/>
            </a:br>
            <a:r>
              <a:rPr lang="en-GB" sz="1800" dirty="0" smtClean="0"/>
              <a:t>interaction with adjacent </a:t>
            </a:r>
            <a:br>
              <a:rPr lang="en-GB" sz="1800" dirty="0" smtClean="0"/>
            </a:br>
            <a:r>
              <a:rPr lang="en-GB" sz="1800" dirty="0" smtClean="0"/>
              <a:t>operators). </a:t>
            </a:r>
            <a:endParaRPr lang="en-GB" sz="1800" dirty="0" smtClean="0">
              <a:solidFill>
                <a:schemeClr val="accent1"/>
              </a:solidFill>
            </a:endParaRPr>
          </a:p>
          <a:p>
            <a:pPr marL="0" indent="0" eaLnBrk="1" hangingPunct="1">
              <a:lnSpc>
                <a:spcPts val="2500"/>
              </a:lnSpc>
              <a:buFont typeface="Verdana" pitchFamily="34" charset="0"/>
              <a:buNone/>
              <a:defRPr/>
            </a:pPr>
            <a:endParaRPr lang="en-GB" sz="2000" dirty="0" smtClean="0"/>
          </a:p>
          <a:p>
            <a:pPr marL="0" indent="0" eaLnBrk="1" hangingPunct="1">
              <a:lnSpc>
                <a:spcPts val="2500"/>
              </a:lnSpc>
              <a:buFont typeface="Verdana" pitchFamily="34" charset="0"/>
              <a:buNone/>
              <a:defRPr/>
            </a:pPr>
            <a:endParaRPr lang="en-GB" sz="2000" kern="1200" dirty="0" smtClean="0">
              <a:solidFill>
                <a:schemeClr val="accent1"/>
              </a:solidFill>
            </a:endParaRPr>
          </a:p>
          <a:p>
            <a:pPr marL="0" indent="0" eaLnBrk="1" hangingPunct="1">
              <a:lnSpc>
                <a:spcPts val="2500"/>
              </a:lnSpc>
              <a:buFont typeface="Verdana" pitchFamily="34" charset="0"/>
              <a:buNone/>
              <a:defRPr/>
            </a:pPr>
            <a:endParaRPr lang="en-GB" sz="2000" kern="1200" dirty="0">
              <a:solidFill>
                <a:schemeClr val="accent1"/>
              </a:solidFill>
            </a:endParaRPr>
          </a:p>
          <a:p>
            <a:pPr marL="0" indent="0" eaLnBrk="1" hangingPunct="1">
              <a:lnSpc>
                <a:spcPts val="2500"/>
              </a:lnSpc>
              <a:buFont typeface="Verdana" pitchFamily="34" charset="0"/>
              <a:buNone/>
              <a:defRPr/>
            </a:pPr>
            <a:r>
              <a:rPr lang="en-GB" sz="2000" dirty="0" smtClean="0"/>
              <a:t> </a:t>
            </a:r>
          </a:p>
          <a:p>
            <a:pPr marL="0" indent="0" eaLnBrk="1" hangingPunct="1">
              <a:lnSpc>
                <a:spcPts val="2500"/>
              </a:lnSpc>
              <a:buFont typeface="Verdana" pitchFamily="34" charset="0"/>
              <a:buNone/>
              <a:defRPr/>
            </a:pPr>
            <a:endParaRPr lang="it-IT" sz="2000" dirty="0" smtClean="0">
              <a:solidFill>
                <a:schemeClr val="accent1"/>
              </a:solidFill>
            </a:endParaRPr>
          </a:p>
        </p:txBody>
      </p:sp>
      <p:sp>
        <p:nvSpPr>
          <p:cNvPr id="12292"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dirty="0">
              <a:solidFill>
                <a:schemeClr val="tx1"/>
              </a:solidFill>
            </a:endParaRPr>
          </a:p>
        </p:txBody>
      </p:sp>
      <p:pic>
        <p:nvPicPr>
          <p:cNvPr id="12293"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22888" y="2806184"/>
            <a:ext cx="3693621" cy="3368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309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6" descr="C:\Users\GIS\Documents\SPACE-SPACE\PROJECTS\AERG\Local\WP-5000\PRESENTATION_working\useful\Concole_AERG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2492" y="1376363"/>
            <a:ext cx="2069123"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2"/>
          <p:cNvSpPr>
            <a:spLocks noGrp="1" noChangeArrowheads="1"/>
          </p:cNvSpPr>
          <p:nvPr>
            <p:ph type="title" idx="4294967295"/>
          </p:nvPr>
        </p:nvSpPr>
        <p:spPr>
          <a:xfrm>
            <a:off x="625475" y="379076"/>
            <a:ext cx="6105525" cy="430887"/>
          </a:xfrm>
        </p:spPr>
        <p:txBody>
          <a:bodyPr/>
          <a:lstStyle/>
          <a:p>
            <a:r>
              <a:rPr lang="en-US" altLang="en-US" dirty="0"/>
              <a:t>Design: Hardware</a:t>
            </a:r>
            <a:endParaRPr lang="it-IT" altLang="en-US" dirty="0" smtClean="0"/>
          </a:p>
        </p:txBody>
      </p:sp>
      <p:sp>
        <p:nvSpPr>
          <p:cNvPr id="26626" name="Rectangle 3"/>
          <p:cNvSpPr>
            <a:spLocks noGrp="1" noChangeArrowheads="1"/>
          </p:cNvSpPr>
          <p:nvPr>
            <p:ph type="body" idx="4294967295"/>
          </p:nvPr>
        </p:nvSpPr>
        <p:spPr>
          <a:xfrm>
            <a:off x="612530" y="1520825"/>
            <a:ext cx="6441413" cy="4959350"/>
          </a:xfrm>
        </p:spPr>
        <p:txBody>
          <a:bodyPr/>
          <a:lstStyle/>
          <a:p>
            <a:pPr marL="0" indent="0" eaLnBrk="1" hangingPunct="1">
              <a:lnSpc>
                <a:spcPts val="2500"/>
              </a:lnSpc>
              <a:buFont typeface="Verdana" pitchFamily="34" charset="0"/>
              <a:buNone/>
              <a:defRPr/>
            </a:pPr>
            <a:r>
              <a:rPr lang="en-GB" sz="2000" b="1" kern="1200" dirty="0" smtClean="0">
                <a:solidFill>
                  <a:schemeClr val="accent1"/>
                </a:solidFill>
              </a:rPr>
              <a:t>The </a:t>
            </a:r>
            <a:r>
              <a:rPr lang="en-GB" sz="2000" b="1" kern="1200" dirty="0">
                <a:solidFill>
                  <a:schemeClr val="accent1"/>
                </a:solidFill>
              </a:rPr>
              <a:t>physical </a:t>
            </a:r>
            <a:r>
              <a:rPr lang="en-GB" sz="2000" b="1" kern="1200" dirty="0" smtClean="0">
                <a:solidFill>
                  <a:schemeClr val="accent1"/>
                </a:solidFill>
              </a:rPr>
              <a:t>console</a:t>
            </a:r>
          </a:p>
          <a:p>
            <a:pPr eaLnBrk="1" hangingPunct="1">
              <a:lnSpc>
                <a:spcPts val="2500"/>
              </a:lnSpc>
              <a:buFont typeface="Wingdings" panose="05000000000000000000" pitchFamily="2" charset="2"/>
              <a:buChar char="§"/>
              <a:defRPr/>
            </a:pPr>
            <a:r>
              <a:rPr lang="en-GB" dirty="0"/>
              <a:t>Working surface (</a:t>
            </a:r>
            <a:r>
              <a:rPr lang="en-GB" dirty="0" smtClean="0"/>
              <a:t>Width 180cm</a:t>
            </a:r>
            <a:r>
              <a:rPr lang="en-GB" dirty="0"/>
              <a:t>, </a:t>
            </a:r>
            <a:r>
              <a:rPr lang="en-GB" dirty="0" smtClean="0"/>
              <a:t>Depth 65cm) </a:t>
            </a:r>
            <a:endParaRPr lang="en-GB" dirty="0"/>
          </a:p>
          <a:p>
            <a:pPr eaLnBrk="1" hangingPunct="1">
              <a:lnSpc>
                <a:spcPts val="2500"/>
              </a:lnSpc>
              <a:buFont typeface="Wingdings" panose="05000000000000000000" pitchFamily="2" charset="2"/>
              <a:buChar char="§"/>
              <a:defRPr/>
            </a:pPr>
            <a:r>
              <a:rPr lang="en-GB" dirty="0" smtClean="0"/>
              <a:t>Vertical TFT </a:t>
            </a:r>
            <a:r>
              <a:rPr lang="en-GB" dirty="0"/>
              <a:t>displays </a:t>
            </a:r>
            <a:r>
              <a:rPr lang="en-GB" dirty="0" smtClean="0"/>
              <a:t>in </a:t>
            </a:r>
            <a:r>
              <a:rPr lang="en-GB" dirty="0"/>
              <a:t>front of the </a:t>
            </a:r>
            <a:r>
              <a:rPr lang="en-GB" dirty="0" smtClean="0"/>
              <a:t>operator (3x/2x/1x)</a:t>
            </a:r>
          </a:p>
          <a:p>
            <a:pPr eaLnBrk="1" hangingPunct="1">
              <a:lnSpc>
                <a:spcPts val="2500"/>
              </a:lnSpc>
              <a:buFont typeface="Wingdings" panose="05000000000000000000" pitchFamily="2" charset="2"/>
              <a:buChar char="§"/>
              <a:defRPr/>
            </a:pPr>
            <a:r>
              <a:rPr lang="en-GB" dirty="0" smtClean="0"/>
              <a:t>Multi Touch screen on the surface (interactive device, can </a:t>
            </a:r>
            <a:r>
              <a:rPr lang="en-GB" dirty="0"/>
              <a:t>replace the standard mouse/keyboard for some activities at the </a:t>
            </a:r>
            <a:r>
              <a:rPr lang="en-GB" dirty="0" smtClean="0"/>
              <a:t>console)</a:t>
            </a:r>
          </a:p>
          <a:p>
            <a:pPr eaLnBrk="1" hangingPunct="1">
              <a:lnSpc>
                <a:spcPts val="2500"/>
              </a:lnSpc>
              <a:buFont typeface="Wingdings" panose="05000000000000000000" pitchFamily="2" charset="2"/>
              <a:buChar char="§"/>
              <a:defRPr/>
            </a:pPr>
            <a:r>
              <a:rPr lang="en-GB" dirty="0" smtClean="0"/>
              <a:t>Keyboard </a:t>
            </a:r>
            <a:r>
              <a:rPr lang="en-GB" dirty="0"/>
              <a:t>&amp; </a:t>
            </a:r>
            <a:r>
              <a:rPr lang="en-GB" dirty="0" smtClean="0"/>
              <a:t>Mouse, Virtual </a:t>
            </a:r>
            <a:r>
              <a:rPr lang="en-GB" dirty="0"/>
              <a:t>keyboard(s) </a:t>
            </a:r>
            <a:r>
              <a:rPr lang="en-GB" dirty="0" smtClean="0"/>
              <a:t>also accessible on the </a:t>
            </a:r>
            <a:r>
              <a:rPr lang="en-GB" dirty="0"/>
              <a:t>touch </a:t>
            </a:r>
            <a:r>
              <a:rPr lang="en-GB" dirty="0" smtClean="0"/>
              <a:t>display</a:t>
            </a:r>
          </a:p>
          <a:p>
            <a:pPr eaLnBrk="1" hangingPunct="1">
              <a:lnSpc>
                <a:spcPts val="2500"/>
              </a:lnSpc>
              <a:buFont typeface="Wingdings" panose="05000000000000000000" pitchFamily="2" charset="2"/>
              <a:buChar char="§"/>
              <a:defRPr/>
            </a:pPr>
            <a:r>
              <a:rPr lang="en-GB" dirty="0"/>
              <a:t>Lamps (three rows of adjustable </a:t>
            </a:r>
            <a:r>
              <a:rPr lang="en-GB" dirty="0" smtClean="0"/>
              <a:t>LEDs)</a:t>
            </a:r>
            <a:endParaRPr lang="en-GB" dirty="0"/>
          </a:p>
          <a:p>
            <a:pPr eaLnBrk="1" hangingPunct="1">
              <a:lnSpc>
                <a:spcPts val="2500"/>
              </a:lnSpc>
              <a:buFont typeface="Wingdings" panose="05000000000000000000" pitchFamily="2" charset="2"/>
              <a:buChar char="§"/>
              <a:defRPr/>
            </a:pPr>
            <a:r>
              <a:rPr lang="en-GB" dirty="0" smtClean="0"/>
              <a:t>Dual </a:t>
            </a:r>
            <a:r>
              <a:rPr lang="en-GB" dirty="0"/>
              <a:t>air conditioning </a:t>
            </a:r>
            <a:r>
              <a:rPr lang="en-GB" dirty="0" smtClean="0"/>
              <a:t>system (equipment </a:t>
            </a:r>
            <a:r>
              <a:rPr lang="en-GB" dirty="0"/>
              <a:t>and </a:t>
            </a:r>
            <a:r>
              <a:rPr lang="en-GB" dirty="0" smtClean="0"/>
              <a:t>user)</a:t>
            </a:r>
            <a:endParaRPr lang="en-GB" dirty="0"/>
          </a:p>
          <a:p>
            <a:pPr eaLnBrk="1" hangingPunct="1">
              <a:lnSpc>
                <a:spcPts val="2500"/>
              </a:lnSpc>
              <a:buFont typeface="Wingdings" panose="05000000000000000000" pitchFamily="2" charset="2"/>
              <a:buChar char="§"/>
              <a:defRPr/>
            </a:pPr>
            <a:r>
              <a:rPr lang="en-GB" dirty="0" smtClean="0"/>
              <a:t>Electric control for footrest position, height of </a:t>
            </a:r>
            <a:r>
              <a:rPr lang="en-GB" dirty="0"/>
              <a:t>the </a:t>
            </a:r>
            <a:r>
              <a:rPr lang="en-GB" dirty="0" smtClean="0"/>
              <a:t>displays</a:t>
            </a:r>
            <a:r>
              <a:rPr lang="en-GB" dirty="0"/>
              <a:t>, light </a:t>
            </a:r>
            <a:r>
              <a:rPr lang="en-GB" dirty="0" smtClean="0"/>
              <a:t>intensity (also via software to persist and restore user preferences)</a:t>
            </a:r>
            <a:endParaRPr lang="it-IT" sz="1800" dirty="0" smtClean="0">
              <a:solidFill>
                <a:schemeClr val="accent1"/>
              </a:solidFill>
            </a:endParaRPr>
          </a:p>
        </p:txBody>
      </p:sp>
      <p:pic>
        <p:nvPicPr>
          <p:cNvPr id="13317" name="Picture 7" descr="C:\Users\GIS\Documents\SPACE-SPACE\PROJECTS\AERG\Local\WP-5000\PRESENTATION_working\useful\Concole_AERG_3_Two-monito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9112" y="3216276"/>
            <a:ext cx="1818542"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8" descr="C:\Users\GIS\Documents\SPACE-SPACE\PROJECTS\AERG\Local\WP-5000\PRESENTATION_working\useful\Concole_AERG_3_One-monitor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3237" y="4738689"/>
            <a:ext cx="1893277"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211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625475" y="379076"/>
            <a:ext cx="6105525" cy="430887"/>
          </a:xfrm>
        </p:spPr>
        <p:txBody>
          <a:bodyPr/>
          <a:lstStyle/>
          <a:p>
            <a:r>
              <a:rPr lang="en-US" altLang="en-US" dirty="0" smtClean="0"/>
              <a:t>Design: Software</a:t>
            </a:r>
            <a:endParaRPr lang="it-IT" altLang="en-US" dirty="0" smtClean="0"/>
          </a:p>
        </p:txBody>
      </p:sp>
      <p:sp>
        <p:nvSpPr>
          <p:cNvPr id="26626" name="Rectangle 3"/>
          <p:cNvSpPr>
            <a:spLocks noGrp="1" noChangeArrowheads="1"/>
          </p:cNvSpPr>
          <p:nvPr>
            <p:ph type="body" idx="4294967295"/>
          </p:nvPr>
        </p:nvSpPr>
        <p:spPr>
          <a:xfrm>
            <a:off x="612531" y="1520826"/>
            <a:ext cx="7760677" cy="4568825"/>
          </a:xfrm>
        </p:spPr>
        <p:txBody>
          <a:bodyPr/>
          <a:lstStyle/>
          <a:p>
            <a:pPr marL="0" indent="0" eaLnBrk="1" hangingPunct="1">
              <a:lnSpc>
                <a:spcPts val="2500"/>
              </a:lnSpc>
              <a:buFont typeface="Verdana" pitchFamily="34" charset="0"/>
              <a:buNone/>
              <a:defRPr/>
            </a:pPr>
            <a:r>
              <a:rPr lang="en-GB" sz="2000" b="1" kern="1200" dirty="0">
                <a:solidFill>
                  <a:schemeClr val="accent1"/>
                </a:solidFill>
              </a:rPr>
              <a:t>The User Desktop For Collaboration (UDC)</a:t>
            </a:r>
            <a:endParaRPr lang="en-GB" sz="2000" b="1" dirty="0" smtClean="0">
              <a:solidFill>
                <a:schemeClr val="accent1"/>
              </a:solidFill>
            </a:endParaRPr>
          </a:p>
          <a:p>
            <a:pPr marL="0" indent="0" eaLnBrk="1" hangingPunct="1">
              <a:lnSpc>
                <a:spcPts val="2500"/>
              </a:lnSpc>
              <a:buFont typeface="Verdana" pitchFamily="34" charset="0"/>
              <a:buNone/>
              <a:defRPr/>
            </a:pPr>
            <a:r>
              <a:rPr lang="en-GB" sz="1800" dirty="0" smtClean="0"/>
              <a:t>SW infrastructure that provides:</a:t>
            </a:r>
          </a:p>
          <a:p>
            <a:pPr eaLnBrk="1" hangingPunct="1">
              <a:lnSpc>
                <a:spcPts val="2500"/>
              </a:lnSpc>
              <a:buFont typeface="Wingdings" panose="05000000000000000000" pitchFamily="2" charset="2"/>
              <a:buChar char="§"/>
              <a:defRPr/>
            </a:pPr>
            <a:r>
              <a:rPr lang="en-GB" sz="1800" dirty="0" smtClean="0"/>
              <a:t>Collaboration Functions</a:t>
            </a:r>
          </a:p>
          <a:p>
            <a:pPr eaLnBrk="1" hangingPunct="1">
              <a:lnSpc>
                <a:spcPts val="2500"/>
              </a:lnSpc>
              <a:buFont typeface="Wingdings" panose="05000000000000000000" pitchFamily="2" charset="2"/>
              <a:buChar char="§"/>
              <a:defRPr/>
            </a:pPr>
            <a:r>
              <a:rPr lang="en-GB" sz="1800" dirty="0" smtClean="0"/>
              <a:t>Window Management Functions</a:t>
            </a:r>
          </a:p>
          <a:p>
            <a:pPr marL="0" indent="0" eaLnBrk="1" hangingPunct="1">
              <a:lnSpc>
                <a:spcPts val="2500"/>
              </a:lnSpc>
              <a:buFont typeface="Verdana" pitchFamily="34" charset="0"/>
              <a:buNone/>
              <a:defRPr/>
            </a:pPr>
            <a:endParaRPr lang="en-GB" sz="1800" dirty="0" smtClean="0"/>
          </a:p>
          <a:p>
            <a:pPr marL="0" indent="0" eaLnBrk="1" hangingPunct="1">
              <a:lnSpc>
                <a:spcPts val="2500"/>
              </a:lnSpc>
              <a:buFont typeface="Verdana" pitchFamily="34" charset="0"/>
              <a:buNone/>
              <a:defRPr/>
            </a:pPr>
            <a:r>
              <a:rPr lang="en-GB" sz="1800" dirty="0" smtClean="0"/>
              <a:t>General </a:t>
            </a:r>
            <a:r>
              <a:rPr lang="en-GB" sz="1800" dirty="0"/>
              <a:t>principles: </a:t>
            </a:r>
          </a:p>
          <a:p>
            <a:pPr eaLnBrk="1" hangingPunct="1">
              <a:lnSpc>
                <a:spcPts val="2500"/>
              </a:lnSpc>
              <a:buFont typeface="Wingdings" panose="05000000000000000000" pitchFamily="2" charset="2"/>
              <a:buChar char="§"/>
              <a:defRPr/>
            </a:pPr>
            <a:r>
              <a:rPr lang="en-GB" sz="1800" dirty="0" smtClean="0"/>
              <a:t>Runs on desktop Computers, Tablets, Touch Tables</a:t>
            </a:r>
          </a:p>
          <a:p>
            <a:pPr eaLnBrk="1" hangingPunct="1">
              <a:lnSpc>
                <a:spcPts val="2500"/>
              </a:lnSpc>
              <a:buFont typeface="Wingdings" panose="05000000000000000000" pitchFamily="2" charset="2"/>
              <a:buChar char="§"/>
              <a:defRPr/>
            </a:pPr>
            <a:r>
              <a:rPr lang="en-GB" sz="1800" dirty="0" smtClean="0"/>
              <a:t>Operable </a:t>
            </a:r>
            <a:r>
              <a:rPr lang="en-GB" sz="1800" dirty="0"/>
              <a:t>with standard </a:t>
            </a:r>
            <a:r>
              <a:rPr lang="en-GB" sz="1800" dirty="0" smtClean="0"/>
              <a:t>control devices (</a:t>
            </a:r>
            <a:r>
              <a:rPr lang="en-GB" sz="1800" dirty="0"/>
              <a:t>mouse, keyboard) as well as with touch </a:t>
            </a:r>
            <a:r>
              <a:rPr lang="en-GB" sz="1800" dirty="0" smtClean="0"/>
              <a:t>technology</a:t>
            </a:r>
            <a:endParaRPr lang="en-GB" sz="1800" kern="1200" dirty="0">
              <a:solidFill>
                <a:schemeClr val="accent1"/>
              </a:solidFill>
            </a:endParaRPr>
          </a:p>
          <a:p>
            <a:pPr eaLnBrk="1" hangingPunct="1">
              <a:lnSpc>
                <a:spcPts val="2500"/>
              </a:lnSpc>
              <a:buFont typeface="Wingdings" panose="05000000000000000000" pitchFamily="2" charset="2"/>
              <a:buChar char="§"/>
              <a:defRPr/>
            </a:pPr>
            <a:r>
              <a:rPr lang="en-GB" sz="1800" dirty="0" smtClean="0"/>
              <a:t>Compatible with </a:t>
            </a:r>
            <a:r>
              <a:rPr lang="en-GB" sz="1800" dirty="0"/>
              <a:t>legacy </a:t>
            </a:r>
            <a:r>
              <a:rPr lang="en-GB" sz="1800" dirty="0" smtClean="0"/>
              <a:t>systems: the UDC is not an </a:t>
            </a:r>
            <a:r>
              <a:rPr lang="en-GB" sz="1800" dirty="0"/>
              <a:t>operational control system as </a:t>
            </a:r>
            <a:r>
              <a:rPr lang="en-GB" sz="1800" dirty="0" smtClean="0"/>
              <a:t>such, like SCOS-2000 </a:t>
            </a:r>
            <a:r>
              <a:rPr lang="en-GB" sz="1800" dirty="0"/>
              <a:t>or </a:t>
            </a:r>
            <a:r>
              <a:rPr lang="en-GB" sz="1800" dirty="0" smtClean="0"/>
              <a:t>STC2, </a:t>
            </a:r>
            <a:r>
              <a:rPr lang="en-GB" sz="1800" dirty="0"/>
              <a:t>but </a:t>
            </a:r>
            <a:r>
              <a:rPr lang="en-GB" sz="1800" dirty="0" smtClean="0"/>
              <a:t>an </a:t>
            </a:r>
            <a:r>
              <a:rPr lang="en-GB" sz="1800" dirty="0"/>
              <a:t>infrastructure that </a:t>
            </a:r>
            <a:r>
              <a:rPr lang="en-GB" sz="1800" dirty="0" smtClean="0"/>
              <a:t>can support </a:t>
            </a:r>
            <a:r>
              <a:rPr lang="en-GB" sz="1800" dirty="0"/>
              <a:t>any of these existing </a:t>
            </a:r>
            <a:r>
              <a:rPr lang="en-GB" sz="1800" dirty="0" smtClean="0"/>
              <a:t>systems</a:t>
            </a:r>
          </a:p>
          <a:p>
            <a:pPr lvl="1" eaLnBrk="1" hangingPunct="1">
              <a:lnSpc>
                <a:spcPts val="2500"/>
              </a:lnSpc>
              <a:defRPr/>
            </a:pPr>
            <a:endParaRPr lang="en-GB" sz="2000" dirty="0" smtClean="0"/>
          </a:p>
          <a:p>
            <a:pPr marL="0" indent="0" eaLnBrk="1" hangingPunct="1">
              <a:lnSpc>
                <a:spcPts val="2500"/>
              </a:lnSpc>
              <a:buFont typeface="Verdana" pitchFamily="34" charset="0"/>
              <a:buNone/>
              <a:defRPr/>
            </a:pPr>
            <a:endParaRPr lang="en-GB" sz="2000" kern="1200" dirty="0">
              <a:solidFill>
                <a:schemeClr val="accent1"/>
              </a:solidFill>
            </a:endParaRPr>
          </a:p>
          <a:p>
            <a:pPr marL="0" indent="0" eaLnBrk="1" hangingPunct="1">
              <a:lnSpc>
                <a:spcPts val="2500"/>
              </a:lnSpc>
              <a:buFont typeface="Verdana" pitchFamily="34" charset="0"/>
              <a:buNone/>
              <a:defRPr/>
            </a:pPr>
            <a:r>
              <a:rPr lang="en-GB" sz="2000" dirty="0" smtClean="0"/>
              <a:t> </a:t>
            </a:r>
          </a:p>
          <a:p>
            <a:pPr marL="0" indent="0" eaLnBrk="1" hangingPunct="1">
              <a:lnSpc>
                <a:spcPts val="2500"/>
              </a:lnSpc>
              <a:buFont typeface="Verdana" pitchFamily="34" charset="0"/>
              <a:buNone/>
              <a:defRPr/>
            </a:pPr>
            <a:endParaRPr lang="it-IT" sz="2000" dirty="0" smtClean="0">
              <a:solidFill>
                <a:schemeClr val="accent1"/>
              </a:solidFill>
            </a:endParaRPr>
          </a:p>
        </p:txBody>
      </p:sp>
      <p:sp>
        <p:nvSpPr>
          <p:cNvPr id="14340"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dirty="0">
              <a:solidFill>
                <a:schemeClr val="tx1"/>
              </a:solidFill>
            </a:endParaRPr>
          </a:p>
        </p:txBody>
      </p:sp>
    </p:spTree>
    <p:extLst>
      <p:ext uri="{BB962C8B-B14F-4D97-AF65-F5344CB8AC3E}">
        <p14:creationId xmlns:p14="http://schemas.microsoft.com/office/powerpoint/2010/main" val="603412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1669" y="1340688"/>
            <a:ext cx="3673529" cy="4981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2" name="Rectangle 2"/>
          <p:cNvSpPr>
            <a:spLocks noGrp="1" noChangeArrowheads="1"/>
          </p:cNvSpPr>
          <p:nvPr>
            <p:ph type="title" idx="4294967295"/>
          </p:nvPr>
        </p:nvSpPr>
        <p:spPr/>
        <p:txBody>
          <a:bodyPr/>
          <a:lstStyle/>
          <a:p>
            <a:pPr eaLnBrk="1" hangingPunct="1"/>
            <a:r>
              <a:rPr lang="en-US" altLang="en-US" dirty="0" smtClean="0"/>
              <a:t>UDC: Collaboration functions</a:t>
            </a:r>
            <a:endParaRPr lang="it-IT" altLang="en-US" dirty="0" smtClean="0"/>
          </a:p>
        </p:txBody>
      </p:sp>
      <p:sp>
        <p:nvSpPr>
          <p:cNvPr id="26626" name="Rectangle 3"/>
          <p:cNvSpPr>
            <a:spLocks noGrp="1" noChangeArrowheads="1"/>
          </p:cNvSpPr>
          <p:nvPr>
            <p:ph type="body" idx="4294967295"/>
          </p:nvPr>
        </p:nvSpPr>
        <p:spPr>
          <a:xfrm>
            <a:off x="612531" y="1520826"/>
            <a:ext cx="3622012" cy="4568825"/>
          </a:xfrm>
        </p:spPr>
        <p:txBody>
          <a:bodyPr/>
          <a:lstStyle/>
          <a:p>
            <a:pPr marL="0" indent="0" eaLnBrk="1" hangingPunct="1">
              <a:lnSpc>
                <a:spcPts val="2500"/>
              </a:lnSpc>
              <a:buFont typeface="Verdana" pitchFamily="34" charset="0"/>
              <a:buNone/>
              <a:defRPr/>
            </a:pPr>
            <a:r>
              <a:rPr lang="en-GB" sz="1800" kern="1200" dirty="0" smtClean="0">
                <a:solidFill>
                  <a:schemeClr val="accent1"/>
                </a:solidFill>
              </a:rPr>
              <a:t>The CWS Explorer</a:t>
            </a:r>
            <a:endParaRPr lang="en-GB" sz="1800" kern="1200" dirty="0">
              <a:solidFill>
                <a:schemeClr val="accent1"/>
              </a:solidFill>
            </a:endParaRPr>
          </a:p>
          <a:p>
            <a:pPr eaLnBrk="1" hangingPunct="1">
              <a:lnSpc>
                <a:spcPts val="2500"/>
              </a:lnSpc>
              <a:buFont typeface="Wingdings" panose="05000000000000000000" pitchFamily="2" charset="2"/>
              <a:buChar char="§"/>
              <a:defRPr/>
            </a:pPr>
            <a:r>
              <a:rPr lang="en-GB" dirty="0" smtClean="0"/>
              <a:t>CWS Overview </a:t>
            </a:r>
            <a:br>
              <a:rPr lang="en-GB" dirty="0" smtClean="0"/>
            </a:br>
            <a:r>
              <a:rPr lang="en-GB" dirty="0" smtClean="0"/>
              <a:t>(resources, participants)</a:t>
            </a:r>
          </a:p>
          <a:p>
            <a:pPr eaLnBrk="1" hangingPunct="1">
              <a:lnSpc>
                <a:spcPts val="2500"/>
              </a:lnSpc>
              <a:buFont typeface="Wingdings" panose="05000000000000000000" pitchFamily="2" charset="2"/>
              <a:buChar char="§"/>
              <a:defRPr/>
            </a:pPr>
            <a:r>
              <a:rPr lang="en-GB" dirty="0" smtClean="0"/>
              <a:t>Create new CWS</a:t>
            </a:r>
            <a:br>
              <a:rPr lang="en-GB" dirty="0" smtClean="0"/>
            </a:br>
            <a:r>
              <a:rPr lang="en-GB" dirty="0" smtClean="0"/>
              <a:t>(open or reserved)</a:t>
            </a:r>
          </a:p>
          <a:p>
            <a:pPr eaLnBrk="1" hangingPunct="1">
              <a:lnSpc>
                <a:spcPts val="2500"/>
              </a:lnSpc>
              <a:buFont typeface="Wingdings" panose="05000000000000000000" pitchFamily="2" charset="2"/>
              <a:buChar char="§"/>
              <a:defRPr/>
            </a:pPr>
            <a:r>
              <a:rPr lang="en-GB" dirty="0" smtClean="0"/>
              <a:t>Join existing CWS</a:t>
            </a:r>
          </a:p>
          <a:p>
            <a:pPr eaLnBrk="1" hangingPunct="1">
              <a:lnSpc>
                <a:spcPts val="2500"/>
              </a:lnSpc>
              <a:buFont typeface="Wingdings" panose="05000000000000000000" pitchFamily="2" charset="2"/>
              <a:buChar char="§"/>
              <a:defRPr/>
            </a:pPr>
            <a:r>
              <a:rPr lang="en-GB" dirty="0" smtClean="0"/>
              <a:t>Share local Views on a CWS </a:t>
            </a:r>
            <a:r>
              <a:rPr lang="en-GB" sz="1400" dirty="0" smtClean="0">
                <a:solidFill>
                  <a:schemeClr val="accent1"/>
                </a:solidFill>
                <a:sym typeface="Wingdings"/>
              </a:rPr>
              <a:t></a:t>
            </a:r>
            <a:endParaRPr lang="en-GB" sz="1200" dirty="0" smtClean="0">
              <a:solidFill>
                <a:schemeClr val="accent1"/>
              </a:solidFill>
            </a:endParaRPr>
          </a:p>
          <a:p>
            <a:pPr eaLnBrk="1" hangingPunct="1">
              <a:lnSpc>
                <a:spcPts val="2500"/>
              </a:lnSpc>
              <a:buFont typeface="Wingdings" panose="05000000000000000000" pitchFamily="2" charset="2"/>
              <a:buChar char="§"/>
              <a:defRPr/>
            </a:pPr>
            <a:r>
              <a:rPr lang="en-GB" dirty="0" smtClean="0"/>
              <a:t>Voice communication</a:t>
            </a:r>
          </a:p>
        </p:txBody>
      </p:sp>
      <p:sp>
        <p:nvSpPr>
          <p:cNvPr id="15364"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dirty="0">
              <a:solidFill>
                <a:schemeClr val="tx1"/>
              </a:solidFill>
            </a:endParaRPr>
          </a:p>
        </p:txBody>
      </p:sp>
      <p:sp>
        <p:nvSpPr>
          <p:cNvPr id="8" name="Rectangle 7"/>
          <p:cNvSpPr/>
          <p:nvPr/>
        </p:nvSpPr>
        <p:spPr>
          <a:xfrm>
            <a:off x="474366" y="3652087"/>
            <a:ext cx="3760177" cy="3587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Rectangle 8"/>
          <p:cNvSpPr/>
          <p:nvPr/>
        </p:nvSpPr>
        <p:spPr>
          <a:xfrm>
            <a:off x="5609270" y="3415272"/>
            <a:ext cx="481965" cy="1708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3020" y="2272247"/>
            <a:ext cx="1657350" cy="2209800"/>
          </a:xfrm>
          <a:prstGeom prst="rect">
            <a:avLst/>
          </a:prstGeom>
          <a:noFill/>
          <a:ln>
            <a:noFill/>
          </a:ln>
          <a:effectLst>
            <a:glow rad="101600">
              <a:srgbClr val="00549F">
                <a:alpha val="40000"/>
              </a:srgb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706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051"/>
                                        </p:tgtEl>
                                      </p:cBhvr>
                                    </p:animEffect>
                                    <p:set>
                                      <p:cBhvr>
                                        <p:cTn id="18" dur="1" fill="hold">
                                          <p:stCondLst>
                                            <p:cond delay="499"/>
                                          </p:stCondLst>
                                        </p:cTn>
                                        <p:tgtEl>
                                          <p:spTgt spid="2051"/>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eaLnBrk="1" hangingPunct="1"/>
            <a:r>
              <a:rPr lang="en-US" altLang="en-US" dirty="0" smtClean="0"/>
              <a:t>UDC: Collaboration functions</a:t>
            </a:r>
            <a:endParaRPr lang="it-IT" altLang="en-US" dirty="0" smtClean="0"/>
          </a:p>
        </p:txBody>
      </p:sp>
      <p:sp>
        <p:nvSpPr>
          <p:cNvPr id="26626" name="Rectangle 3"/>
          <p:cNvSpPr>
            <a:spLocks noGrp="1" noChangeArrowheads="1"/>
          </p:cNvSpPr>
          <p:nvPr>
            <p:ph type="body" idx="4294967295"/>
          </p:nvPr>
        </p:nvSpPr>
        <p:spPr>
          <a:xfrm>
            <a:off x="612532" y="1520826"/>
            <a:ext cx="4538588" cy="4568825"/>
          </a:xfrm>
        </p:spPr>
        <p:txBody>
          <a:bodyPr/>
          <a:lstStyle/>
          <a:p>
            <a:pPr marL="0" indent="0" eaLnBrk="1" hangingPunct="1">
              <a:lnSpc>
                <a:spcPts val="2500"/>
              </a:lnSpc>
              <a:buFont typeface="Verdana" pitchFamily="34" charset="0"/>
              <a:buNone/>
              <a:defRPr/>
            </a:pPr>
            <a:r>
              <a:rPr lang="en-GB" sz="1800" kern="1200" dirty="0" smtClean="0">
                <a:solidFill>
                  <a:schemeClr val="accent1"/>
                </a:solidFill>
              </a:rPr>
              <a:t>The CWS Whiteboard (one per CWS)</a:t>
            </a:r>
            <a:endParaRPr lang="en-GB" sz="1800" kern="1200" dirty="0">
              <a:solidFill>
                <a:schemeClr val="accent1"/>
              </a:solidFill>
            </a:endParaRPr>
          </a:p>
          <a:p>
            <a:pPr>
              <a:lnSpc>
                <a:spcPts val="2500"/>
              </a:lnSpc>
              <a:buFont typeface="Wingdings" panose="05000000000000000000" pitchFamily="2" charset="2"/>
              <a:buChar char="§"/>
              <a:defRPr/>
            </a:pPr>
            <a:r>
              <a:rPr lang="en-GB" dirty="0" smtClean="0"/>
              <a:t>Show all views shared on a CWS</a:t>
            </a:r>
            <a:r>
              <a:rPr lang="en-GB" dirty="0"/>
              <a:t/>
            </a:r>
            <a:br>
              <a:rPr lang="en-GB" dirty="0"/>
            </a:br>
            <a:r>
              <a:rPr lang="en-GB" dirty="0" smtClean="0"/>
              <a:t>(possibly also with</a:t>
            </a:r>
            <a:br>
              <a:rPr lang="en-GB" dirty="0" smtClean="0"/>
            </a:br>
            <a:r>
              <a:rPr lang="en-GB" dirty="0" smtClean="0"/>
              <a:t> Control capability)</a:t>
            </a:r>
          </a:p>
          <a:p>
            <a:pPr>
              <a:lnSpc>
                <a:spcPts val="2500"/>
              </a:lnSpc>
              <a:buFont typeface="Wingdings" panose="05000000000000000000" pitchFamily="2" charset="2"/>
              <a:buChar char="§"/>
              <a:defRPr/>
            </a:pPr>
            <a:r>
              <a:rPr lang="en-GB" dirty="0" smtClean="0"/>
              <a:t>Jointly seen by all CWS</a:t>
            </a:r>
            <a:br>
              <a:rPr lang="en-GB" dirty="0" smtClean="0"/>
            </a:br>
            <a:r>
              <a:rPr lang="en-GB" dirty="0" smtClean="0"/>
              <a:t>participants</a:t>
            </a:r>
          </a:p>
          <a:p>
            <a:pPr>
              <a:lnSpc>
                <a:spcPts val="2500"/>
              </a:lnSpc>
              <a:buFont typeface="Wingdings" panose="05000000000000000000" pitchFamily="2" charset="2"/>
              <a:buChar char="§"/>
              <a:defRPr/>
            </a:pPr>
            <a:r>
              <a:rPr lang="en-GB" dirty="0" smtClean="0"/>
              <a:t>Allows them to work</a:t>
            </a:r>
            <a:br>
              <a:rPr lang="en-GB" dirty="0" smtClean="0"/>
            </a:br>
            <a:r>
              <a:rPr lang="en-GB" dirty="0" smtClean="0"/>
              <a:t>together on a common</a:t>
            </a:r>
            <a:br>
              <a:rPr lang="en-GB" dirty="0" smtClean="0"/>
            </a:br>
            <a:r>
              <a:rPr lang="en-GB" dirty="0" smtClean="0"/>
              <a:t>set of shared views</a:t>
            </a:r>
          </a:p>
          <a:p>
            <a:pPr>
              <a:lnSpc>
                <a:spcPts val="2500"/>
              </a:lnSpc>
              <a:buFont typeface="Wingdings" panose="05000000000000000000" pitchFamily="2" charset="2"/>
              <a:buChar char="§"/>
              <a:defRPr/>
            </a:pPr>
            <a:r>
              <a:rPr lang="en-GB" dirty="0" smtClean="0"/>
              <a:t>Point and highlight</a:t>
            </a:r>
            <a:br>
              <a:rPr lang="en-GB" dirty="0" smtClean="0"/>
            </a:br>
            <a:r>
              <a:rPr lang="en-GB" dirty="0" smtClean="0"/>
              <a:t>elements of the shared</a:t>
            </a:r>
            <a:br>
              <a:rPr lang="en-GB" dirty="0" smtClean="0"/>
            </a:br>
            <a:r>
              <a:rPr lang="en-GB" dirty="0" smtClean="0"/>
              <a:t>views</a:t>
            </a:r>
          </a:p>
        </p:txBody>
      </p:sp>
      <p:sp>
        <p:nvSpPr>
          <p:cNvPr id="15364"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dirty="0">
              <a:solidFill>
                <a:schemeClr val="tx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1499" y="2339703"/>
            <a:ext cx="5397919" cy="3554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4769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eaLnBrk="1" hangingPunct="1"/>
            <a:r>
              <a:rPr lang="en-US" altLang="en-US" dirty="0" smtClean="0"/>
              <a:t>UDC: Window Management functions</a:t>
            </a:r>
            <a:endParaRPr lang="it-IT" altLang="en-US" dirty="0" smtClean="0"/>
          </a:p>
        </p:txBody>
      </p:sp>
      <p:sp>
        <p:nvSpPr>
          <p:cNvPr id="26626" name="Rectangle 3"/>
          <p:cNvSpPr>
            <a:spLocks noGrp="1" noChangeArrowheads="1"/>
          </p:cNvSpPr>
          <p:nvPr>
            <p:ph type="body" idx="4294967295"/>
          </p:nvPr>
        </p:nvSpPr>
        <p:spPr>
          <a:xfrm>
            <a:off x="612530" y="1520826"/>
            <a:ext cx="3138509" cy="4568825"/>
          </a:xfrm>
        </p:spPr>
        <p:txBody>
          <a:bodyPr/>
          <a:lstStyle/>
          <a:p>
            <a:pPr marL="0" indent="0" eaLnBrk="1" hangingPunct="1">
              <a:lnSpc>
                <a:spcPts val="2500"/>
              </a:lnSpc>
              <a:buFont typeface="Verdana" pitchFamily="34" charset="0"/>
              <a:buNone/>
              <a:defRPr/>
            </a:pPr>
            <a:r>
              <a:rPr lang="en-GB" sz="2000" kern="1200" dirty="0" smtClean="0">
                <a:solidFill>
                  <a:schemeClr val="accent1"/>
                </a:solidFill>
              </a:rPr>
              <a:t>The View Manager</a:t>
            </a:r>
            <a:endParaRPr lang="en-GB" sz="2000" kern="1200" dirty="0">
              <a:solidFill>
                <a:schemeClr val="accent1"/>
              </a:solidFill>
            </a:endParaRPr>
          </a:p>
          <a:p>
            <a:pPr eaLnBrk="1" hangingPunct="1">
              <a:lnSpc>
                <a:spcPts val="2500"/>
              </a:lnSpc>
              <a:buFont typeface="Wingdings" panose="05000000000000000000" pitchFamily="2" charset="2"/>
              <a:buChar char="§"/>
              <a:defRPr/>
            </a:pPr>
            <a:r>
              <a:rPr lang="en-GB" dirty="0" smtClean="0"/>
              <a:t>Overview </a:t>
            </a:r>
            <a:r>
              <a:rPr lang="en-GB" dirty="0"/>
              <a:t>of the content of the local </a:t>
            </a:r>
            <a:r>
              <a:rPr lang="en-GB" dirty="0" smtClean="0"/>
              <a:t>displays </a:t>
            </a:r>
            <a:br>
              <a:rPr lang="en-GB" dirty="0" smtClean="0"/>
            </a:br>
            <a:r>
              <a:rPr lang="en-GB" dirty="0" smtClean="0"/>
              <a:t>(and possibly external screens, like wall displays)</a:t>
            </a:r>
          </a:p>
          <a:p>
            <a:pPr>
              <a:lnSpc>
                <a:spcPts val="2500"/>
              </a:lnSpc>
              <a:buFont typeface="Wingdings" panose="05000000000000000000" pitchFamily="2" charset="2"/>
              <a:buChar char="§"/>
              <a:defRPr/>
            </a:pPr>
            <a:r>
              <a:rPr lang="en-GB" dirty="0" smtClean="0"/>
              <a:t>Allows dispatching </a:t>
            </a:r>
            <a:r>
              <a:rPr lang="en-GB" dirty="0"/>
              <a:t>single views to one of the local monitors or to wall </a:t>
            </a:r>
            <a:r>
              <a:rPr lang="en-GB" dirty="0" smtClean="0"/>
              <a:t>displays </a:t>
            </a:r>
            <a:r>
              <a:rPr lang="en-GB" dirty="0">
                <a:solidFill>
                  <a:schemeClr val="accent1"/>
                </a:solidFill>
                <a:sym typeface="Wingdings"/>
              </a:rPr>
              <a:t></a:t>
            </a:r>
            <a:endParaRPr lang="en-GB" dirty="0"/>
          </a:p>
          <a:p>
            <a:pPr marL="0" indent="0" eaLnBrk="1" hangingPunct="1">
              <a:lnSpc>
                <a:spcPts val="2500"/>
              </a:lnSpc>
              <a:buFont typeface="Verdana" pitchFamily="34" charset="0"/>
              <a:buNone/>
              <a:defRPr/>
            </a:pPr>
            <a:r>
              <a:rPr lang="en-GB" sz="2000" dirty="0" smtClean="0"/>
              <a:t> </a:t>
            </a:r>
          </a:p>
          <a:p>
            <a:pPr marL="0" indent="0" eaLnBrk="1" hangingPunct="1">
              <a:lnSpc>
                <a:spcPts val="2500"/>
              </a:lnSpc>
              <a:buFont typeface="Verdana" pitchFamily="34" charset="0"/>
              <a:buNone/>
              <a:defRPr/>
            </a:pPr>
            <a:endParaRPr lang="it-IT" sz="2000" dirty="0" smtClean="0">
              <a:solidFill>
                <a:schemeClr val="accent1"/>
              </a:solidFill>
            </a:endParaRPr>
          </a:p>
        </p:txBody>
      </p:sp>
      <p:sp>
        <p:nvSpPr>
          <p:cNvPr id="15364"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dirty="0">
              <a:solidFill>
                <a:schemeClr val="tx1"/>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1040" y="1803552"/>
            <a:ext cx="5031653" cy="3454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4279900" y="4224673"/>
            <a:ext cx="1878376" cy="709891"/>
          </a:xfrm>
          <a:prstGeom prst="straightConnector1">
            <a:avLst/>
          </a:prstGeom>
          <a:ln w="38100">
            <a:solidFill>
              <a:srgbClr val="FF0000"/>
            </a:solidFill>
            <a:prstDash val="solid"/>
            <a:headEnd type="stealth" w="lg" len="lg"/>
            <a:tailEnd type="none" w="sm" len="sm"/>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315200" y="2552700"/>
            <a:ext cx="561861" cy="2381864"/>
          </a:xfrm>
          <a:prstGeom prst="straightConnector1">
            <a:avLst/>
          </a:prstGeom>
          <a:ln w="38100">
            <a:solidFill>
              <a:srgbClr val="FF0000"/>
            </a:solidFill>
            <a:prstDash val="solid"/>
            <a:headEnd type="stealth" w="lg" len="lg"/>
            <a:tailEnd type="none" w="sm" len="sm"/>
          </a:ln>
        </p:spPr>
        <p:style>
          <a:lnRef idx="1">
            <a:schemeClr val="accent1"/>
          </a:lnRef>
          <a:fillRef idx="0">
            <a:schemeClr val="accent1"/>
          </a:fillRef>
          <a:effectRef idx="0">
            <a:schemeClr val="accent1"/>
          </a:effectRef>
          <a:fontRef idx="minor">
            <a:schemeClr val="tx1"/>
          </a:fontRef>
        </p:style>
      </p:cxnSp>
      <p:pic>
        <p:nvPicPr>
          <p:cNvPr id="8" name="Picture 4" descr="C:\Users\GIS\Documents\SPACE-SPACE\PROJECTS\AERG\Local\WP-5000\PRESENTATION_working\useful\hand_4.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02119" y="4826271"/>
            <a:ext cx="912314" cy="14217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GIS\Documents\SPACE-SPACE\PROJECTS\AERG\Local\WP-5000\PRESENTATION_working\useful\hand_4.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4588" y="4806275"/>
            <a:ext cx="912314" cy="1421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1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3491" y="1891567"/>
            <a:ext cx="1126637" cy="879168"/>
          </a:xfrm>
          <a:prstGeom prst="rect">
            <a:avLst/>
          </a:prstGeom>
          <a:noFill/>
          <a:ln w="28575">
            <a:solidFill>
              <a:srgbClr val="92D050"/>
            </a:solidFill>
          </a:ln>
          <a:extLst>
            <a:ext uri="{909E8E84-426E-40DD-AFC4-6F175D3DCCD1}">
              <a14:hiddenFill xmlns:a14="http://schemas.microsoft.com/office/drawing/2010/main">
                <a:solidFill>
                  <a:schemeClr val="accent1"/>
                </a:solidFill>
              </a14:hiddenFill>
            </a:ext>
          </a:extLst>
        </p:spPr>
      </p:pic>
      <p:sp>
        <p:nvSpPr>
          <p:cNvPr id="41" name="Rectangle 40"/>
          <p:cNvSpPr/>
          <p:nvPr/>
        </p:nvSpPr>
        <p:spPr>
          <a:xfrm>
            <a:off x="381005" y="1611088"/>
            <a:ext cx="7380514" cy="423454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p:cNvSpPr>
            <a:spLocks noGrp="1" noChangeArrowheads="1"/>
          </p:cNvSpPr>
          <p:nvPr>
            <p:ph type="title" idx="4294967295"/>
          </p:nvPr>
        </p:nvSpPr>
        <p:spPr/>
        <p:txBody>
          <a:bodyPr/>
          <a:lstStyle/>
          <a:p>
            <a:pPr eaLnBrk="1" hangingPunct="1"/>
            <a:r>
              <a:rPr lang="en-US" altLang="en-US" dirty="0" smtClean="0"/>
              <a:t>UDC: The Global Picture</a:t>
            </a:r>
            <a:endParaRPr lang="it-IT" altLang="en-US" dirty="0" smtClean="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1699" y="4022722"/>
            <a:ext cx="1623599" cy="1114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r="41823"/>
          <a:stretch>
            <a:fillRect/>
          </a:stretch>
        </p:blipFill>
        <p:spPr bwMode="auto">
          <a:xfrm>
            <a:off x="881946" y="4019730"/>
            <a:ext cx="493715" cy="115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646590" y="3755570"/>
            <a:ext cx="2763520" cy="1696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4" name="Rectangle 6"/>
          <p:cNvSpPr>
            <a:spLocks noChangeArrowheads="1"/>
          </p:cNvSpPr>
          <p:nvPr/>
        </p:nvSpPr>
        <p:spPr bwMode="auto">
          <a:xfrm>
            <a:off x="503648" y="228620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dirty="0">
              <a:solidFill>
                <a:schemeClr val="tx1"/>
              </a:solidFill>
            </a:endParaRPr>
          </a:p>
        </p:txBody>
      </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347" y="1878147"/>
            <a:ext cx="1770031" cy="1165497"/>
          </a:xfrm>
          <a:prstGeom prst="rect">
            <a:avLst/>
          </a:prstGeom>
          <a:noFill/>
          <a:ln w="19050">
            <a:solidFill>
              <a:srgbClr val="00B050"/>
            </a:solidFill>
          </a:ln>
          <a:extLst>
            <a:ext uri="{909E8E84-426E-40DD-AFC4-6F175D3DCCD1}">
              <a14:hiddenFill xmlns:a14="http://schemas.microsoft.com/office/drawing/2010/main">
                <a:solidFill>
                  <a:schemeClr val="accent1"/>
                </a:solidFill>
              </a14:hiddenFill>
            </a:ext>
          </a:extLst>
        </p:spPr>
      </p:pic>
      <p:sp>
        <p:nvSpPr>
          <p:cNvPr id="16" name="Rectangle 15"/>
          <p:cNvSpPr/>
          <p:nvPr/>
        </p:nvSpPr>
        <p:spPr>
          <a:xfrm>
            <a:off x="564608" y="1743164"/>
            <a:ext cx="2133600" cy="142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52208" y="1743164"/>
            <a:ext cx="2133600" cy="142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70288" y="1753324"/>
            <a:ext cx="2133600" cy="142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D:\Local View Small.jpg"/>
          <p:cNvPicPr>
            <a:picLocks noChangeAspect="1" noChangeArrowheads="1"/>
          </p:cNvPicPr>
          <p:nvPr/>
        </p:nvPicPr>
        <p:blipFill>
          <a:blip r:embed="rId7" cstate="print"/>
          <a:srcRect/>
          <a:stretch>
            <a:fillRect/>
          </a:stretch>
        </p:blipFill>
        <p:spPr bwMode="auto">
          <a:xfrm>
            <a:off x="5990683" y="2246374"/>
            <a:ext cx="1411605" cy="792190"/>
          </a:xfrm>
          <a:prstGeom prst="rect">
            <a:avLst/>
          </a:prstGeom>
          <a:noFill/>
        </p:spPr>
      </p:pic>
      <p:sp>
        <p:nvSpPr>
          <p:cNvPr id="26" name="TextBox 25"/>
          <p:cNvSpPr txBox="1"/>
          <p:nvPr/>
        </p:nvSpPr>
        <p:spPr>
          <a:xfrm>
            <a:off x="1001481" y="3175953"/>
            <a:ext cx="1430200" cy="276999"/>
          </a:xfrm>
          <a:prstGeom prst="rect">
            <a:avLst/>
          </a:prstGeom>
          <a:noFill/>
        </p:spPr>
        <p:txBody>
          <a:bodyPr wrap="none" rtlCol="0">
            <a:spAutoFit/>
          </a:bodyPr>
          <a:lstStyle/>
          <a:p>
            <a:r>
              <a:rPr lang="en-US" sz="1200" b="1" dirty="0" smtClean="0">
                <a:solidFill>
                  <a:srgbClr val="0070C0"/>
                </a:solidFill>
              </a:rPr>
              <a:t>User Display 1</a:t>
            </a:r>
            <a:endParaRPr lang="en-US" sz="1200" b="1" dirty="0">
              <a:solidFill>
                <a:srgbClr val="0070C0"/>
              </a:solidFill>
            </a:endParaRPr>
          </a:p>
        </p:txBody>
      </p:sp>
      <p:sp>
        <p:nvSpPr>
          <p:cNvPr id="27" name="TextBox 26"/>
          <p:cNvSpPr txBox="1"/>
          <p:nvPr/>
        </p:nvSpPr>
        <p:spPr>
          <a:xfrm>
            <a:off x="3352799" y="3197724"/>
            <a:ext cx="1430200" cy="276999"/>
          </a:xfrm>
          <a:prstGeom prst="rect">
            <a:avLst/>
          </a:prstGeom>
          <a:noFill/>
        </p:spPr>
        <p:txBody>
          <a:bodyPr wrap="none" rtlCol="0">
            <a:spAutoFit/>
          </a:bodyPr>
          <a:lstStyle/>
          <a:p>
            <a:r>
              <a:rPr lang="en-US" sz="1200" b="1" dirty="0" smtClean="0">
                <a:solidFill>
                  <a:srgbClr val="0070C0"/>
                </a:solidFill>
              </a:rPr>
              <a:t>User Display 2</a:t>
            </a:r>
            <a:endParaRPr lang="en-US" sz="1200" b="1" dirty="0">
              <a:solidFill>
                <a:srgbClr val="0070C0"/>
              </a:solidFill>
            </a:endParaRPr>
          </a:p>
        </p:txBody>
      </p:sp>
      <p:sp>
        <p:nvSpPr>
          <p:cNvPr id="28" name="TextBox 27"/>
          <p:cNvSpPr txBox="1"/>
          <p:nvPr/>
        </p:nvSpPr>
        <p:spPr>
          <a:xfrm>
            <a:off x="5791194" y="3197724"/>
            <a:ext cx="1430200" cy="276999"/>
          </a:xfrm>
          <a:prstGeom prst="rect">
            <a:avLst/>
          </a:prstGeom>
          <a:noFill/>
        </p:spPr>
        <p:txBody>
          <a:bodyPr wrap="none" rtlCol="0">
            <a:spAutoFit/>
          </a:bodyPr>
          <a:lstStyle/>
          <a:p>
            <a:r>
              <a:rPr lang="en-US" sz="1200" b="1" dirty="0" smtClean="0">
                <a:solidFill>
                  <a:srgbClr val="0070C0"/>
                </a:solidFill>
              </a:rPr>
              <a:t>User Display 3</a:t>
            </a:r>
            <a:endParaRPr lang="en-US" sz="1200" b="1" dirty="0">
              <a:solidFill>
                <a:srgbClr val="0070C0"/>
              </a:solidFill>
            </a:endParaRPr>
          </a:p>
        </p:txBody>
      </p:sp>
      <p:sp>
        <p:nvSpPr>
          <p:cNvPr id="29" name="TextBox 28"/>
          <p:cNvSpPr txBox="1"/>
          <p:nvPr/>
        </p:nvSpPr>
        <p:spPr>
          <a:xfrm>
            <a:off x="1175629" y="5486446"/>
            <a:ext cx="1891865" cy="276999"/>
          </a:xfrm>
          <a:prstGeom prst="rect">
            <a:avLst/>
          </a:prstGeom>
          <a:noFill/>
        </p:spPr>
        <p:txBody>
          <a:bodyPr wrap="none" rtlCol="0">
            <a:spAutoFit/>
          </a:bodyPr>
          <a:lstStyle/>
          <a:p>
            <a:r>
              <a:rPr lang="en-US" sz="1200" b="1" dirty="0" smtClean="0">
                <a:solidFill>
                  <a:srgbClr val="0070C0"/>
                </a:solidFill>
              </a:rPr>
              <a:t>User Touch Display</a:t>
            </a:r>
            <a:endParaRPr lang="en-US" sz="1200" b="1" dirty="0">
              <a:solidFill>
                <a:srgbClr val="0070C0"/>
              </a:solidFill>
            </a:endParaRPr>
          </a:p>
        </p:txBody>
      </p:sp>
      <p:sp>
        <p:nvSpPr>
          <p:cNvPr id="34" name="Rectangle 33"/>
          <p:cNvSpPr/>
          <p:nvPr/>
        </p:nvSpPr>
        <p:spPr>
          <a:xfrm>
            <a:off x="3629267" y="4376059"/>
            <a:ext cx="1650299"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14"/>
          <p:cNvPicPr>
            <a:picLocks noChangeAspect="1" noChangeArrowheads="1"/>
          </p:cNvPicPr>
          <p:nvPr/>
        </p:nvPicPr>
        <p:blipFill>
          <a:blip r:embed="rId8" cstate="print">
            <a:clrChange>
              <a:clrFrom>
                <a:srgbClr val="FF7F27"/>
              </a:clrFrom>
              <a:clrTo>
                <a:srgbClr val="FF7F27">
                  <a:alpha val="0"/>
                </a:srgbClr>
              </a:clrTo>
            </a:clrChange>
            <a:extLst>
              <a:ext uri="{28A0092B-C50C-407E-A947-70E740481C1C}">
                <a14:useLocalDpi xmlns:a14="http://schemas.microsoft.com/office/drawing/2010/main" val="0"/>
              </a:ext>
            </a:extLst>
          </a:blip>
          <a:srcRect b="10502"/>
          <a:stretch>
            <a:fillRect/>
          </a:stretch>
        </p:blipFill>
        <p:spPr bwMode="auto">
          <a:xfrm>
            <a:off x="3708653" y="4495801"/>
            <a:ext cx="1456541" cy="805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Box 35"/>
          <p:cNvSpPr txBox="1"/>
          <p:nvPr/>
        </p:nvSpPr>
        <p:spPr>
          <a:xfrm>
            <a:off x="3907954" y="5486444"/>
            <a:ext cx="1173719" cy="276999"/>
          </a:xfrm>
          <a:prstGeom prst="rect">
            <a:avLst/>
          </a:prstGeom>
          <a:noFill/>
        </p:spPr>
        <p:txBody>
          <a:bodyPr wrap="none" rtlCol="0">
            <a:spAutoFit/>
          </a:bodyPr>
          <a:lstStyle/>
          <a:p>
            <a:r>
              <a:rPr lang="en-US" sz="1200" b="1" dirty="0" smtClean="0">
                <a:solidFill>
                  <a:srgbClr val="0070C0"/>
                </a:solidFill>
              </a:rPr>
              <a:t>User Tablet</a:t>
            </a:r>
            <a:endParaRPr lang="en-US" sz="1200" b="1" dirty="0">
              <a:solidFill>
                <a:srgbClr val="0070C0"/>
              </a:solidFill>
            </a:endParaRPr>
          </a:p>
        </p:txBody>
      </p:sp>
      <p:sp>
        <p:nvSpPr>
          <p:cNvPr id="42" name="Rectangle 41"/>
          <p:cNvSpPr/>
          <p:nvPr/>
        </p:nvSpPr>
        <p:spPr>
          <a:xfrm>
            <a:off x="5508176" y="3614059"/>
            <a:ext cx="2253343" cy="24601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flipH="1">
            <a:off x="5573491" y="3614059"/>
            <a:ext cx="2198914" cy="10886"/>
          </a:xfrm>
          <a:prstGeom prst="lin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flipH="1">
            <a:off x="5508171" y="3668488"/>
            <a:ext cx="10892" cy="2177141"/>
          </a:xfrm>
          <a:prstGeom prst="lin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6085084" y="6008965"/>
            <a:ext cx="1612942" cy="338554"/>
          </a:xfrm>
          <a:prstGeom prst="rect">
            <a:avLst/>
          </a:prstGeom>
          <a:noFill/>
        </p:spPr>
        <p:txBody>
          <a:bodyPr wrap="none" rtlCol="0">
            <a:spAutoFit/>
          </a:bodyPr>
          <a:lstStyle/>
          <a:p>
            <a:r>
              <a:rPr lang="en-US" sz="1600" b="1" dirty="0" smtClean="0">
                <a:solidFill>
                  <a:schemeClr val="accent5">
                    <a:lumMod val="75000"/>
                  </a:schemeClr>
                </a:solidFill>
              </a:rPr>
              <a:t>Wall Display</a:t>
            </a:r>
          </a:p>
        </p:txBody>
      </p:sp>
      <p:sp>
        <p:nvSpPr>
          <p:cNvPr id="21" name="Rectangle 20"/>
          <p:cNvSpPr/>
          <p:nvPr/>
        </p:nvSpPr>
        <p:spPr>
          <a:xfrm>
            <a:off x="6095989" y="4365175"/>
            <a:ext cx="2278743" cy="1632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671468" y="3668486"/>
            <a:ext cx="1688283" cy="338554"/>
          </a:xfrm>
          <a:prstGeom prst="rect">
            <a:avLst/>
          </a:prstGeom>
          <a:noFill/>
        </p:spPr>
        <p:txBody>
          <a:bodyPr wrap="none" rtlCol="0">
            <a:spAutoFit/>
          </a:bodyPr>
          <a:lstStyle/>
          <a:p>
            <a:r>
              <a:rPr lang="en-US" sz="1600" b="1" dirty="0" smtClean="0">
                <a:solidFill>
                  <a:schemeClr val="accent5">
                    <a:lumMod val="75000"/>
                  </a:schemeClr>
                </a:solidFill>
              </a:rPr>
              <a:t>User Console</a:t>
            </a:r>
            <a:endParaRPr lang="en-US" sz="1600" b="1" dirty="0">
              <a:solidFill>
                <a:schemeClr val="accent5">
                  <a:lumMod val="75000"/>
                </a:schemeClr>
              </a:solidFill>
            </a:endParaRPr>
          </a:p>
        </p:txBody>
      </p:sp>
      <p:sp>
        <p:nvSpPr>
          <p:cNvPr id="53" name="TextBox 52"/>
          <p:cNvSpPr txBox="1"/>
          <p:nvPr/>
        </p:nvSpPr>
        <p:spPr>
          <a:xfrm>
            <a:off x="452673" y="5878278"/>
            <a:ext cx="1361270" cy="276999"/>
          </a:xfrm>
          <a:prstGeom prst="rect">
            <a:avLst/>
          </a:prstGeom>
          <a:noFill/>
        </p:spPr>
        <p:txBody>
          <a:bodyPr wrap="square" rtlCol="0">
            <a:spAutoFit/>
          </a:bodyPr>
          <a:lstStyle/>
          <a:p>
            <a:r>
              <a:rPr lang="en-US" sz="1200" b="1" dirty="0" smtClean="0">
                <a:solidFill>
                  <a:srgbClr val="FF0000"/>
                </a:solidFill>
              </a:rPr>
              <a:t>CWS Explorer</a:t>
            </a:r>
          </a:p>
        </p:txBody>
      </p:sp>
      <p:sp>
        <p:nvSpPr>
          <p:cNvPr id="54" name="TextBox 53"/>
          <p:cNvSpPr txBox="1"/>
          <p:nvPr/>
        </p:nvSpPr>
        <p:spPr>
          <a:xfrm>
            <a:off x="2242450" y="5867391"/>
            <a:ext cx="1407758" cy="276999"/>
          </a:xfrm>
          <a:prstGeom prst="rect">
            <a:avLst/>
          </a:prstGeom>
          <a:noFill/>
        </p:spPr>
        <p:txBody>
          <a:bodyPr wrap="square" rtlCol="0">
            <a:spAutoFit/>
          </a:bodyPr>
          <a:lstStyle/>
          <a:p>
            <a:r>
              <a:rPr lang="en-US" sz="1200" b="1" dirty="0" smtClean="0">
                <a:solidFill>
                  <a:srgbClr val="FF0000"/>
                </a:solidFill>
              </a:rPr>
              <a:t>View</a:t>
            </a:r>
            <a:r>
              <a:rPr lang="en-US" sz="1200" b="1" dirty="0" smtClean="0">
                <a:solidFill>
                  <a:srgbClr val="F66400"/>
                </a:solidFill>
              </a:rPr>
              <a:t> </a:t>
            </a:r>
            <a:r>
              <a:rPr lang="en-US" sz="1200" b="1" dirty="0" smtClean="0">
                <a:solidFill>
                  <a:srgbClr val="FF0000"/>
                </a:solidFill>
              </a:rPr>
              <a:t>Manager</a:t>
            </a:r>
          </a:p>
        </p:txBody>
      </p:sp>
      <p:sp>
        <p:nvSpPr>
          <p:cNvPr id="55" name="TextBox 54"/>
          <p:cNvSpPr txBox="1"/>
          <p:nvPr/>
        </p:nvSpPr>
        <p:spPr>
          <a:xfrm>
            <a:off x="7966688" y="2382150"/>
            <a:ext cx="664773" cy="646331"/>
          </a:xfrm>
          <a:prstGeom prst="rect">
            <a:avLst/>
          </a:prstGeom>
          <a:noFill/>
        </p:spPr>
        <p:txBody>
          <a:bodyPr wrap="square" rtlCol="0">
            <a:spAutoFit/>
          </a:bodyPr>
          <a:lstStyle/>
          <a:p>
            <a:r>
              <a:rPr lang="en-US" sz="1200" b="1" dirty="0" smtClean="0">
                <a:solidFill>
                  <a:srgbClr val="FF0000"/>
                </a:solidFill>
              </a:rPr>
              <a:t>Local User </a:t>
            </a:r>
            <a:br>
              <a:rPr lang="en-US" sz="1200" b="1" dirty="0" smtClean="0">
                <a:solidFill>
                  <a:srgbClr val="FF0000"/>
                </a:solidFill>
              </a:rPr>
            </a:br>
            <a:r>
              <a:rPr lang="en-US" sz="1200" b="1" dirty="0" smtClean="0">
                <a:solidFill>
                  <a:srgbClr val="FF0000"/>
                </a:solidFill>
              </a:rPr>
              <a:t>View</a:t>
            </a:r>
          </a:p>
        </p:txBody>
      </p:sp>
      <p:sp>
        <p:nvSpPr>
          <p:cNvPr id="56" name="TextBox 55"/>
          <p:cNvSpPr txBox="1"/>
          <p:nvPr/>
        </p:nvSpPr>
        <p:spPr>
          <a:xfrm>
            <a:off x="751133" y="1291766"/>
            <a:ext cx="1747594" cy="276999"/>
          </a:xfrm>
          <a:prstGeom prst="rect">
            <a:avLst/>
          </a:prstGeom>
          <a:noFill/>
        </p:spPr>
        <p:txBody>
          <a:bodyPr wrap="square" rtlCol="0">
            <a:spAutoFit/>
          </a:bodyPr>
          <a:lstStyle/>
          <a:p>
            <a:r>
              <a:rPr lang="en-US" sz="1200" b="1" dirty="0" smtClean="0">
                <a:solidFill>
                  <a:srgbClr val="FF0000"/>
                </a:solidFill>
              </a:rPr>
              <a:t>CWS1 Whiteboard</a:t>
            </a:r>
          </a:p>
        </p:txBody>
      </p:sp>
      <p:sp>
        <p:nvSpPr>
          <p:cNvPr id="58" name="TextBox 57"/>
          <p:cNvSpPr txBox="1"/>
          <p:nvPr/>
        </p:nvSpPr>
        <p:spPr>
          <a:xfrm>
            <a:off x="3189530" y="1309003"/>
            <a:ext cx="1747594" cy="276999"/>
          </a:xfrm>
          <a:prstGeom prst="rect">
            <a:avLst/>
          </a:prstGeom>
          <a:noFill/>
        </p:spPr>
        <p:txBody>
          <a:bodyPr wrap="square" rtlCol="0">
            <a:spAutoFit/>
          </a:bodyPr>
          <a:lstStyle/>
          <a:p>
            <a:r>
              <a:rPr lang="en-US" sz="1200" b="1" dirty="0" smtClean="0">
                <a:solidFill>
                  <a:srgbClr val="FF0000"/>
                </a:solidFill>
              </a:rPr>
              <a:t>CWS2 Whiteboard</a:t>
            </a:r>
          </a:p>
        </p:txBody>
      </p:sp>
      <p:sp>
        <p:nvSpPr>
          <p:cNvPr id="59" name="TextBox 58"/>
          <p:cNvSpPr txBox="1"/>
          <p:nvPr/>
        </p:nvSpPr>
        <p:spPr>
          <a:xfrm>
            <a:off x="6394885" y="4071253"/>
            <a:ext cx="1747594" cy="276999"/>
          </a:xfrm>
          <a:prstGeom prst="rect">
            <a:avLst/>
          </a:prstGeom>
          <a:noFill/>
        </p:spPr>
        <p:txBody>
          <a:bodyPr wrap="square" rtlCol="0">
            <a:spAutoFit/>
          </a:bodyPr>
          <a:lstStyle/>
          <a:p>
            <a:r>
              <a:rPr lang="en-US" sz="1200" b="1" dirty="0" smtClean="0">
                <a:solidFill>
                  <a:srgbClr val="FF0000"/>
                </a:solidFill>
              </a:rPr>
              <a:t>CWS3 Whiteboard</a:t>
            </a:r>
          </a:p>
        </p:txBody>
      </p:sp>
      <p:sp>
        <p:nvSpPr>
          <p:cNvPr id="60" name="TextBox 59"/>
          <p:cNvSpPr txBox="1"/>
          <p:nvPr/>
        </p:nvSpPr>
        <p:spPr>
          <a:xfrm>
            <a:off x="5540843" y="1309003"/>
            <a:ext cx="2157963" cy="276999"/>
          </a:xfrm>
          <a:prstGeom prst="rect">
            <a:avLst/>
          </a:prstGeom>
          <a:noFill/>
        </p:spPr>
        <p:txBody>
          <a:bodyPr wrap="square" rtlCol="0">
            <a:spAutoFit/>
          </a:bodyPr>
          <a:lstStyle/>
          <a:p>
            <a:r>
              <a:rPr lang="en-US" sz="1200" b="1" dirty="0" smtClean="0">
                <a:solidFill>
                  <a:srgbClr val="FF0000"/>
                </a:solidFill>
              </a:rPr>
              <a:t>CWS1 – A Shared View</a:t>
            </a:r>
          </a:p>
        </p:txBody>
      </p:sp>
      <p:sp>
        <p:nvSpPr>
          <p:cNvPr id="61" name="TextBox 60"/>
          <p:cNvSpPr txBox="1"/>
          <p:nvPr/>
        </p:nvSpPr>
        <p:spPr>
          <a:xfrm>
            <a:off x="3972527" y="5878275"/>
            <a:ext cx="1568292" cy="276999"/>
          </a:xfrm>
          <a:prstGeom prst="rect">
            <a:avLst/>
          </a:prstGeom>
          <a:noFill/>
        </p:spPr>
        <p:txBody>
          <a:bodyPr wrap="square" rtlCol="0">
            <a:spAutoFit/>
          </a:bodyPr>
          <a:lstStyle/>
          <a:p>
            <a:r>
              <a:rPr lang="en-US" sz="1200" b="1" dirty="0" smtClean="0">
                <a:solidFill>
                  <a:srgbClr val="FF0000"/>
                </a:solidFill>
              </a:rPr>
              <a:t>Local User View</a:t>
            </a:r>
            <a:endParaRPr lang="en-US" sz="1200" b="1" dirty="0">
              <a:solidFill>
                <a:srgbClr val="FF0000"/>
              </a:solidFill>
            </a:endParaRPr>
          </a:p>
        </p:txBody>
      </p:sp>
      <p:grpSp>
        <p:nvGrpSpPr>
          <p:cNvPr id="67" name="Group 66"/>
          <p:cNvGrpSpPr/>
          <p:nvPr/>
        </p:nvGrpSpPr>
        <p:grpSpPr>
          <a:xfrm>
            <a:off x="971006" y="1562100"/>
            <a:ext cx="65314" cy="457200"/>
            <a:chOff x="-1208314" y="2750820"/>
            <a:chExt cx="57694" cy="525780"/>
          </a:xfrm>
          <a:solidFill>
            <a:srgbClr val="FF0000"/>
          </a:solidFill>
        </p:grpSpPr>
        <p:cxnSp>
          <p:nvCxnSpPr>
            <p:cNvPr id="68" name="Straight Connector 67"/>
            <p:cNvCxnSpPr/>
            <p:nvPr/>
          </p:nvCxnSpPr>
          <p:spPr>
            <a:xfrm>
              <a:off x="-1181100" y="2750820"/>
              <a:ext cx="5443" cy="48768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1208314" y="3211285"/>
              <a:ext cx="57694" cy="65315"/>
            </a:xfrm>
            <a:prstGeom prst="ellipse">
              <a:avLst/>
            </a:prstGeom>
            <a:gr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108" name="Group 107"/>
          <p:cNvGrpSpPr/>
          <p:nvPr/>
        </p:nvGrpSpPr>
        <p:grpSpPr>
          <a:xfrm>
            <a:off x="7262586" y="2675345"/>
            <a:ext cx="693790" cy="65315"/>
            <a:chOff x="7262586" y="2675345"/>
            <a:chExt cx="693790" cy="65315"/>
          </a:xfrm>
        </p:grpSpPr>
        <p:cxnSp>
          <p:nvCxnSpPr>
            <p:cNvPr id="77" name="Straight Connector 76"/>
            <p:cNvCxnSpPr/>
            <p:nvPr/>
          </p:nvCxnSpPr>
          <p:spPr>
            <a:xfrm flipH="1">
              <a:off x="7308304" y="2708920"/>
              <a:ext cx="648072" cy="0"/>
            </a:xfrm>
            <a:prstGeom prst="lin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7262586" y="2675345"/>
              <a:ext cx="57694" cy="653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79" name="Group 78"/>
          <p:cNvGrpSpPr/>
          <p:nvPr/>
        </p:nvGrpSpPr>
        <p:grpSpPr>
          <a:xfrm flipV="1">
            <a:off x="1064986" y="5257800"/>
            <a:ext cx="57694" cy="525780"/>
            <a:chOff x="-1208314" y="2750820"/>
            <a:chExt cx="57694" cy="525780"/>
          </a:xfrm>
          <a:solidFill>
            <a:srgbClr val="FF0000"/>
          </a:solidFill>
        </p:grpSpPr>
        <p:cxnSp>
          <p:nvCxnSpPr>
            <p:cNvPr id="80" name="Straight Connector 79"/>
            <p:cNvCxnSpPr/>
            <p:nvPr/>
          </p:nvCxnSpPr>
          <p:spPr>
            <a:xfrm>
              <a:off x="-1181100" y="2750820"/>
              <a:ext cx="5443" cy="48768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1208314" y="3211285"/>
              <a:ext cx="57694" cy="65315"/>
            </a:xfrm>
            <a:prstGeom prst="ellipse">
              <a:avLst/>
            </a:prstGeom>
            <a:gr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101" name="Group 100"/>
          <p:cNvGrpSpPr/>
          <p:nvPr/>
        </p:nvGrpSpPr>
        <p:grpSpPr>
          <a:xfrm>
            <a:off x="3024596" y="5186680"/>
            <a:ext cx="57694" cy="605884"/>
            <a:chOff x="3030946" y="5199380"/>
            <a:chExt cx="57694" cy="605884"/>
          </a:xfrm>
          <a:solidFill>
            <a:srgbClr val="FF0000"/>
          </a:solidFill>
        </p:grpSpPr>
        <p:cxnSp>
          <p:nvCxnSpPr>
            <p:cNvPr id="83" name="Straight Connector 82"/>
            <p:cNvCxnSpPr/>
            <p:nvPr/>
          </p:nvCxnSpPr>
          <p:spPr>
            <a:xfrm flipV="1">
              <a:off x="3059832" y="5229200"/>
              <a:ext cx="0" cy="576064"/>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flipV="1">
              <a:off x="3030946" y="5199380"/>
              <a:ext cx="57694" cy="65315"/>
            </a:xfrm>
            <a:prstGeom prst="ellipse">
              <a:avLst/>
            </a:prstGeom>
            <a:gr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107" name="Group 106"/>
          <p:cNvGrpSpPr/>
          <p:nvPr/>
        </p:nvGrpSpPr>
        <p:grpSpPr>
          <a:xfrm>
            <a:off x="5019766" y="5328463"/>
            <a:ext cx="57694" cy="433527"/>
            <a:chOff x="5019766" y="5328463"/>
            <a:chExt cx="57694" cy="433527"/>
          </a:xfrm>
          <a:solidFill>
            <a:srgbClr val="FF0000"/>
          </a:solidFill>
        </p:grpSpPr>
        <p:cxnSp>
          <p:nvCxnSpPr>
            <p:cNvPr id="86" name="Straight Connector 85"/>
            <p:cNvCxnSpPr/>
            <p:nvPr/>
          </p:nvCxnSpPr>
          <p:spPr>
            <a:xfrm flipH="1" flipV="1">
              <a:off x="5045242" y="5362074"/>
              <a:ext cx="1738" cy="399916"/>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flipV="1">
              <a:off x="5019766" y="5328463"/>
              <a:ext cx="57694" cy="65315"/>
            </a:xfrm>
            <a:prstGeom prst="ellipse">
              <a:avLst/>
            </a:prstGeom>
            <a:gr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pic>
        <p:nvPicPr>
          <p:cNvPr id="3481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67494" y="1858623"/>
            <a:ext cx="1854834" cy="1225690"/>
          </a:xfrm>
          <a:prstGeom prst="rect">
            <a:avLst/>
          </a:prstGeom>
          <a:noFill/>
          <a:ln w="28575">
            <a:solidFill>
              <a:srgbClr val="FFFF00"/>
            </a:solidFill>
          </a:ln>
          <a:extLst>
            <a:ext uri="{909E8E84-426E-40DD-AFC4-6F175D3DCCD1}">
              <a14:hiddenFill xmlns:a14="http://schemas.microsoft.com/office/drawing/2010/main">
                <a:solidFill>
                  <a:schemeClr val="accent1"/>
                </a:solidFill>
              </a14:hiddenFill>
            </a:ext>
          </a:extLst>
        </p:spPr>
      </p:pic>
      <p:pic>
        <p:nvPicPr>
          <p:cNvPr id="3481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5329" y="4577188"/>
            <a:ext cx="1767150" cy="1162517"/>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pic>
      <p:grpSp>
        <p:nvGrpSpPr>
          <p:cNvPr id="70" name="Group 69"/>
          <p:cNvGrpSpPr/>
          <p:nvPr/>
        </p:nvGrpSpPr>
        <p:grpSpPr>
          <a:xfrm>
            <a:off x="3439886" y="1517650"/>
            <a:ext cx="97064" cy="600710"/>
            <a:chOff x="-1208314" y="2750820"/>
            <a:chExt cx="57694" cy="525780"/>
          </a:xfrm>
          <a:solidFill>
            <a:srgbClr val="FF0000"/>
          </a:solidFill>
        </p:grpSpPr>
        <p:cxnSp>
          <p:nvCxnSpPr>
            <p:cNvPr id="71" name="Straight Connector 70"/>
            <p:cNvCxnSpPr/>
            <p:nvPr/>
          </p:nvCxnSpPr>
          <p:spPr>
            <a:xfrm>
              <a:off x="-1181100" y="2750820"/>
              <a:ext cx="5443" cy="48768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1208314" y="3211285"/>
              <a:ext cx="57694" cy="65315"/>
            </a:xfrm>
            <a:prstGeom prst="ellipse">
              <a:avLst/>
            </a:prstGeom>
            <a:gr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88" name="Group 87"/>
          <p:cNvGrpSpPr/>
          <p:nvPr/>
        </p:nvGrpSpPr>
        <p:grpSpPr>
          <a:xfrm>
            <a:off x="7425146" y="4343400"/>
            <a:ext cx="57694" cy="525780"/>
            <a:chOff x="-1208314" y="2750820"/>
            <a:chExt cx="57694" cy="525780"/>
          </a:xfrm>
          <a:solidFill>
            <a:srgbClr val="FF0000"/>
          </a:solidFill>
        </p:grpSpPr>
        <p:cxnSp>
          <p:nvCxnSpPr>
            <p:cNvPr id="89" name="Straight Connector 88"/>
            <p:cNvCxnSpPr/>
            <p:nvPr/>
          </p:nvCxnSpPr>
          <p:spPr>
            <a:xfrm>
              <a:off x="-1181100" y="2750820"/>
              <a:ext cx="5443" cy="48768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1208314" y="3211285"/>
              <a:ext cx="57694" cy="65315"/>
            </a:xfrm>
            <a:prstGeom prst="ellipse">
              <a:avLst/>
            </a:prstGeom>
            <a:gr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73" name="Group 72"/>
          <p:cNvGrpSpPr/>
          <p:nvPr/>
        </p:nvGrpSpPr>
        <p:grpSpPr>
          <a:xfrm>
            <a:off x="5779226" y="1543050"/>
            <a:ext cx="56424" cy="567690"/>
            <a:chOff x="-1208314" y="2750820"/>
            <a:chExt cx="57694" cy="525780"/>
          </a:xfrm>
          <a:solidFill>
            <a:srgbClr val="FF0000"/>
          </a:solidFill>
        </p:grpSpPr>
        <p:cxnSp>
          <p:nvCxnSpPr>
            <p:cNvPr id="74" name="Straight Connector 73"/>
            <p:cNvCxnSpPr/>
            <p:nvPr/>
          </p:nvCxnSpPr>
          <p:spPr>
            <a:xfrm>
              <a:off x="-1181100" y="2750820"/>
              <a:ext cx="5443" cy="487680"/>
            </a:xfrm>
            <a:prstGeom prst="line">
              <a:avLst/>
            </a:prstGeom>
            <a:grpFill/>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1208314" y="3211285"/>
              <a:ext cx="57694" cy="65315"/>
            </a:xfrm>
            <a:prstGeom prst="ellipse">
              <a:avLst/>
            </a:prstGeom>
            <a:gr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Tree>
    <p:extLst>
      <p:ext uri="{BB962C8B-B14F-4D97-AF65-F5344CB8AC3E}">
        <p14:creationId xmlns:p14="http://schemas.microsoft.com/office/powerpoint/2010/main" val="19081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8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57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81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8"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665514" y="2968627"/>
            <a:ext cx="5815065" cy="44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1" fontAlgn="base" hangingPunct="1">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0" indent="0" algn="ctr">
              <a:lnSpc>
                <a:spcPts val="2500"/>
              </a:lnSpc>
              <a:buFont typeface="Verdana" pitchFamily="34" charset="0"/>
              <a:buNone/>
              <a:defRPr/>
            </a:pPr>
            <a:r>
              <a:rPr lang="en-GB" sz="3600" kern="0" dirty="0" smtClean="0">
                <a:solidFill>
                  <a:schemeClr val="accent1"/>
                </a:solidFill>
              </a:rPr>
              <a:t>Prototyping</a:t>
            </a:r>
            <a:endParaRPr lang="it-IT" sz="4000" kern="0" dirty="0" smtClean="0">
              <a:solidFill>
                <a:schemeClr val="accent1"/>
              </a:solidFill>
            </a:endParaRPr>
          </a:p>
        </p:txBody>
      </p:sp>
    </p:spTree>
    <p:extLst>
      <p:ext uri="{BB962C8B-B14F-4D97-AF65-F5344CB8AC3E}">
        <p14:creationId xmlns:p14="http://schemas.microsoft.com/office/powerpoint/2010/main" val="2932336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altLang="en-US" dirty="0" smtClean="0"/>
              <a:t>Prototyping</a:t>
            </a:r>
            <a:endParaRPr lang="it-IT" altLang="en-US" dirty="0" smtClean="0"/>
          </a:p>
        </p:txBody>
      </p:sp>
      <p:sp>
        <p:nvSpPr>
          <p:cNvPr id="16387"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dirty="0">
              <a:solidFill>
                <a:schemeClr val="tx1"/>
              </a:solidFill>
            </a:endParaRPr>
          </a:p>
        </p:txBody>
      </p:sp>
      <p:sp>
        <p:nvSpPr>
          <p:cNvPr id="17412" name="Rectangle 3"/>
          <p:cNvSpPr txBox="1">
            <a:spLocks noChangeArrowheads="1"/>
          </p:cNvSpPr>
          <p:nvPr/>
        </p:nvSpPr>
        <p:spPr bwMode="auto">
          <a:xfrm>
            <a:off x="690197" y="1449388"/>
            <a:ext cx="7760677"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1227138"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825625"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2424113"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3022600"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34798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39370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43942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48514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ts val="2500"/>
              </a:lnSpc>
              <a:buFont typeface="Verdana" pitchFamily="34" charset="0"/>
              <a:buNone/>
              <a:defRPr/>
            </a:pPr>
            <a:r>
              <a:rPr lang="en-GB" altLang="en-US" sz="2000" dirty="0"/>
              <a:t>Prototyping, </a:t>
            </a:r>
            <a:r>
              <a:rPr lang="en-GB" altLang="en-US" sz="2000" dirty="0" smtClean="0"/>
              <a:t>a </a:t>
            </a:r>
            <a:r>
              <a:rPr lang="en-GB" altLang="en-US" sz="2000" dirty="0"/>
              <a:t>strategy for :</a:t>
            </a:r>
            <a:endParaRPr lang="en-GB" altLang="en-US" sz="2000" dirty="0" smtClean="0"/>
          </a:p>
          <a:p>
            <a:pPr marL="342900" indent="-342900" eaLnBrk="1" hangingPunct="1">
              <a:lnSpc>
                <a:spcPts val="2500"/>
              </a:lnSpc>
              <a:buFont typeface="Wingdings" panose="05000000000000000000" pitchFamily="2" charset="2"/>
              <a:buChar char="§"/>
              <a:defRPr/>
            </a:pPr>
            <a:r>
              <a:rPr lang="en-GB" altLang="en-US" sz="2000" dirty="0"/>
              <a:t>trying things out and learning</a:t>
            </a:r>
          </a:p>
          <a:p>
            <a:pPr marL="342900" indent="-342900" eaLnBrk="1" hangingPunct="1">
              <a:lnSpc>
                <a:spcPts val="2500"/>
              </a:lnSpc>
              <a:buFont typeface="Wingdings" panose="05000000000000000000" pitchFamily="2" charset="2"/>
              <a:buChar char="§"/>
              <a:defRPr/>
            </a:pPr>
            <a:r>
              <a:rPr lang="en-GB" altLang="en-US" sz="2000" dirty="0"/>
              <a:t>dealing with things that are hard to predict</a:t>
            </a:r>
          </a:p>
          <a:p>
            <a:pPr marL="342900" indent="-342900" eaLnBrk="1" hangingPunct="1">
              <a:lnSpc>
                <a:spcPts val="2500"/>
              </a:lnSpc>
              <a:buFont typeface="Wingdings" panose="05000000000000000000" pitchFamily="2" charset="2"/>
              <a:buChar char="§"/>
              <a:defRPr/>
            </a:pPr>
            <a:r>
              <a:rPr lang="en-GB" altLang="en-US" sz="2000" dirty="0"/>
              <a:t>get feedback from stakeholders and users</a:t>
            </a:r>
          </a:p>
          <a:p>
            <a:pPr marL="342900" indent="-342900" eaLnBrk="1" hangingPunct="1">
              <a:lnSpc>
                <a:spcPts val="2500"/>
              </a:lnSpc>
              <a:buFont typeface="Wingdings" panose="05000000000000000000" pitchFamily="2" charset="2"/>
              <a:buChar char="§"/>
              <a:defRPr/>
            </a:pPr>
            <a:r>
              <a:rPr lang="en-GB" altLang="en-US" sz="2000" dirty="0"/>
              <a:t>getting new ideas</a:t>
            </a:r>
          </a:p>
          <a:p>
            <a:pPr eaLnBrk="1" hangingPunct="1">
              <a:lnSpc>
                <a:spcPts val="2500"/>
              </a:lnSpc>
              <a:buFont typeface="Verdana" pitchFamily="34" charset="0"/>
              <a:buNone/>
              <a:defRPr/>
            </a:pPr>
            <a:endParaRPr lang="en-GB" altLang="en-US" sz="2000" b="1" dirty="0" smtClean="0">
              <a:solidFill>
                <a:schemeClr val="accent1"/>
              </a:solidFill>
            </a:endParaRPr>
          </a:p>
          <a:p>
            <a:pPr eaLnBrk="1" hangingPunct="1">
              <a:lnSpc>
                <a:spcPts val="2500"/>
              </a:lnSpc>
              <a:buFont typeface="Verdana" pitchFamily="34" charset="0"/>
              <a:buNone/>
              <a:defRPr/>
            </a:pPr>
            <a:r>
              <a:rPr lang="en-GB" altLang="en-US" sz="2000" b="1" dirty="0" smtClean="0">
                <a:solidFill>
                  <a:schemeClr val="accent1"/>
                </a:solidFill>
              </a:rPr>
              <a:t>The Demonstrator</a:t>
            </a:r>
          </a:p>
          <a:p>
            <a:pPr eaLnBrk="1" hangingPunct="1">
              <a:lnSpc>
                <a:spcPts val="2500"/>
              </a:lnSpc>
              <a:buFont typeface="Verdana" pitchFamily="34" charset="0"/>
              <a:buNone/>
              <a:defRPr/>
            </a:pPr>
            <a:r>
              <a:rPr lang="en-GB" altLang="en-US" sz="2000" dirty="0"/>
              <a:t>hardware and software artefact for evaluating the proposed design and technology</a:t>
            </a:r>
          </a:p>
        </p:txBody>
      </p:sp>
    </p:spTree>
    <p:extLst>
      <p:ext uri="{BB962C8B-B14F-4D97-AF65-F5344CB8AC3E}">
        <p14:creationId xmlns:p14="http://schemas.microsoft.com/office/powerpoint/2010/main" val="3902515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22790" y="379075"/>
            <a:ext cx="7017726" cy="430887"/>
          </a:xfrm>
        </p:spPr>
        <p:txBody>
          <a:bodyPr/>
          <a:lstStyle/>
          <a:p>
            <a:pPr eaLnBrk="1" hangingPunct="1"/>
            <a:r>
              <a:rPr lang="en-US" altLang="en-US" dirty="0" smtClean="0"/>
              <a:t>The AERG Study</a:t>
            </a:r>
            <a:endParaRPr lang="it-IT" altLang="en-US" dirty="0" smtClean="0"/>
          </a:p>
        </p:txBody>
      </p:sp>
      <p:sp>
        <p:nvSpPr>
          <p:cNvPr id="24578" name="Rectangle 3"/>
          <p:cNvSpPr>
            <a:spLocks noGrp="1" noChangeArrowheads="1"/>
          </p:cNvSpPr>
          <p:nvPr>
            <p:ph type="body" idx="4294967295"/>
          </p:nvPr>
        </p:nvSpPr>
        <p:spPr>
          <a:xfrm>
            <a:off x="612531" y="1533525"/>
            <a:ext cx="7999535" cy="4540250"/>
          </a:xfrm>
        </p:spPr>
        <p:txBody>
          <a:bodyPr/>
          <a:lstStyle/>
          <a:p>
            <a:pPr marL="0" indent="0">
              <a:lnSpc>
                <a:spcPts val="2500"/>
              </a:lnSpc>
              <a:buNone/>
              <a:defRPr/>
            </a:pPr>
            <a:r>
              <a:rPr lang="en-GB" sz="1800" dirty="0">
                <a:solidFill>
                  <a:schemeClr val="accent1"/>
                </a:solidFill>
              </a:rPr>
              <a:t>How Human Computer </a:t>
            </a:r>
            <a:r>
              <a:rPr lang="en-GB" sz="1800" dirty="0" smtClean="0">
                <a:solidFill>
                  <a:schemeClr val="accent1"/>
                </a:solidFill>
              </a:rPr>
              <a:t>Interaction </a:t>
            </a:r>
            <a:r>
              <a:rPr lang="en-GB" sz="1800" dirty="0">
                <a:solidFill>
                  <a:schemeClr val="accent1"/>
                </a:solidFill>
              </a:rPr>
              <a:t>(HCI) </a:t>
            </a:r>
            <a:r>
              <a:rPr lang="en-GB" sz="1800" dirty="0" smtClean="0">
                <a:solidFill>
                  <a:schemeClr val="accent1"/>
                </a:solidFill>
              </a:rPr>
              <a:t>interaction may </a:t>
            </a:r>
            <a:r>
              <a:rPr lang="en-GB" sz="1800" dirty="0">
                <a:solidFill>
                  <a:schemeClr val="accent1"/>
                </a:solidFill>
              </a:rPr>
              <a:t>evolve to support spacecraft operations in the next five to ten years ?</a:t>
            </a:r>
          </a:p>
          <a:p>
            <a:pPr marL="0" indent="0" eaLnBrk="1" hangingPunct="1">
              <a:lnSpc>
                <a:spcPts val="2500"/>
              </a:lnSpc>
              <a:buFont typeface="Verdana" pitchFamily="34" charset="0"/>
              <a:buNone/>
              <a:defRPr/>
            </a:pPr>
            <a:r>
              <a:rPr lang="en-GB" sz="1800" dirty="0"/>
              <a:t>Improving the Human Computer Interaction for tasks typically performed by the Flight Control Team in </a:t>
            </a:r>
            <a:r>
              <a:rPr lang="en-GB" sz="1800" dirty="0" smtClean="0"/>
              <a:t>Spacecraft </a:t>
            </a:r>
            <a:r>
              <a:rPr lang="en-GB" sz="1800" dirty="0"/>
              <a:t>control and ESTRACK Operators for </a:t>
            </a:r>
            <a:r>
              <a:rPr lang="en-GB" sz="1800" dirty="0" smtClean="0"/>
              <a:t>M&amp;C of </a:t>
            </a:r>
            <a:r>
              <a:rPr lang="en-GB" sz="1800" dirty="0"/>
              <a:t>the </a:t>
            </a:r>
            <a:r>
              <a:rPr lang="en-GB" sz="1800" dirty="0" smtClean="0"/>
              <a:t>Ground Stations.</a:t>
            </a:r>
            <a:endParaRPr lang="en-GB" sz="1800" dirty="0"/>
          </a:p>
          <a:p>
            <a:pPr marL="0" indent="0">
              <a:buFont typeface="Verdana" pitchFamily="34" charset="0"/>
              <a:buNone/>
              <a:defRPr/>
            </a:pPr>
            <a:endParaRPr lang="en-GB" sz="1800" dirty="0" smtClean="0"/>
          </a:p>
          <a:p>
            <a:pPr marL="0" indent="0">
              <a:buFont typeface="Verdana" pitchFamily="34" charset="0"/>
              <a:buNone/>
              <a:defRPr/>
            </a:pPr>
            <a:r>
              <a:rPr lang="en-GB" sz="1800" dirty="0" smtClean="0"/>
              <a:t>It focuses </a:t>
            </a:r>
            <a:r>
              <a:rPr lang="en-GB" sz="1800" dirty="0"/>
              <a:t>in particular </a:t>
            </a:r>
            <a:r>
              <a:rPr lang="en-GB" sz="1800" dirty="0" smtClean="0"/>
              <a:t>on </a:t>
            </a:r>
            <a:r>
              <a:rPr lang="en-GB" sz="1800" dirty="0"/>
              <a:t>two areas: </a:t>
            </a:r>
          </a:p>
          <a:p>
            <a:pPr>
              <a:buFont typeface="Wingdings" panose="05000000000000000000" pitchFamily="2" charset="2"/>
              <a:buChar char="§"/>
              <a:defRPr/>
            </a:pPr>
            <a:r>
              <a:rPr lang="en-GB" sz="1800" b="1" dirty="0"/>
              <a:t>Collaboration Support</a:t>
            </a:r>
            <a:r>
              <a:rPr lang="en-GB" sz="1800" dirty="0"/>
              <a:t>, improving the way operators at ESOC collaborate to accomplish mission operations;</a:t>
            </a:r>
          </a:p>
          <a:p>
            <a:pPr>
              <a:buFont typeface="Wingdings" panose="05000000000000000000" pitchFamily="2" charset="2"/>
              <a:buChar char="§"/>
              <a:defRPr/>
            </a:pPr>
            <a:r>
              <a:rPr lang="en-GB" sz="1800" b="1" dirty="0"/>
              <a:t>Human Computer Interaction</a:t>
            </a:r>
            <a:r>
              <a:rPr lang="en-GB" sz="1800" dirty="0"/>
              <a:t>, introducing and evaluating new hardware technology to improve the user experience when interacting with </a:t>
            </a:r>
            <a:r>
              <a:rPr lang="en-GB" sz="1800" dirty="0" smtClean="0"/>
              <a:t>M&amp;C applications </a:t>
            </a:r>
            <a:r>
              <a:rPr lang="en-GB" sz="1800" dirty="0"/>
              <a:t>at ESOC </a:t>
            </a:r>
          </a:p>
          <a:p>
            <a:pPr marL="0" indent="0" eaLnBrk="1" hangingPunct="1">
              <a:lnSpc>
                <a:spcPts val="2500"/>
              </a:lnSpc>
              <a:buFont typeface="Verdana" pitchFamily="34" charset="0"/>
              <a:buNone/>
              <a:defRPr/>
            </a:pPr>
            <a:endParaRPr lang="en-GB" dirty="0">
              <a:solidFill>
                <a:schemeClr val="accent1"/>
              </a:solidFill>
            </a:endParaRPr>
          </a:p>
          <a:p>
            <a:pPr marL="0" indent="0">
              <a:buFont typeface="Verdana" pitchFamily="34" charset="0"/>
              <a:buNone/>
              <a:defRPr/>
            </a:pPr>
            <a:endParaRPr lang="en-GB" dirty="0"/>
          </a:p>
        </p:txBody>
      </p:sp>
      <p:sp>
        <p:nvSpPr>
          <p:cNvPr id="5124"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dirty="0">
              <a:solidFill>
                <a:schemeClr val="tx1"/>
              </a:solidFill>
            </a:endParaRPr>
          </a:p>
        </p:txBody>
      </p:sp>
    </p:spTree>
    <p:extLst>
      <p:ext uri="{BB962C8B-B14F-4D97-AF65-F5344CB8AC3E}">
        <p14:creationId xmlns:p14="http://schemas.microsoft.com/office/powerpoint/2010/main" val="1171393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US" altLang="en-US" dirty="0" smtClean="0"/>
              <a:t>Demonstrator</a:t>
            </a:r>
            <a:endParaRPr lang="it-IT" altLang="en-US" dirty="0" smtClean="0"/>
          </a:p>
        </p:txBody>
      </p:sp>
      <p:sp>
        <p:nvSpPr>
          <p:cNvPr id="17411"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dirty="0">
              <a:solidFill>
                <a:schemeClr val="tx1"/>
              </a:solidFill>
            </a:endParaRPr>
          </a:p>
        </p:txBody>
      </p:sp>
      <p:sp>
        <p:nvSpPr>
          <p:cNvPr id="9" name="Rectangle 3"/>
          <p:cNvSpPr txBox="1">
            <a:spLocks noChangeArrowheads="1"/>
          </p:cNvSpPr>
          <p:nvPr/>
        </p:nvSpPr>
        <p:spPr bwMode="auto">
          <a:xfrm>
            <a:off x="690197" y="3876528"/>
            <a:ext cx="8087390" cy="214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cs typeface="ＭＳ Ｐゴシック" charset="0"/>
              </a:defRPr>
            </a:lvl1pPr>
            <a:lvl2pPr marL="1227138"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5pPr>
            <a:lvl6pPr marL="34798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6pPr>
            <a:lvl7pPr marL="39370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7pPr>
            <a:lvl8pPr marL="43942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8pPr>
            <a:lvl9pPr marL="48514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9pPr>
          </a:lstStyle>
          <a:p>
            <a:pPr marL="0" indent="0" eaLnBrk="1" hangingPunct="1">
              <a:lnSpc>
                <a:spcPts val="2500"/>
              </a:lnSpc>
              <a:buFont typeface="Verdana" pitchFamily="34" charset="0"/>
              <a:buNone/>
              <a:defRPr/>
            </a:pPr>
            <a:r>
              <a:rPr lang="en-GB" sz="2000" b="1" dirty="0" smtClean="0">
                <a:solidFill>
                  <a:schemeClr val="accent1"/>
                </a:solidFill>
              </a:rPr>
              <a:t>Software</a:t>
            </a:r>
          </a:p>
          <a:p>
            <a:pPr eaLnBrk="1" hangingPunct="1">
              <a:lnSpc>
                <a:spcPts val="2500"/>
              </a:lnSpc>
              <a:buFont typeface="Wingdings" panose="05000000000000000000" pitchFamily="2" charset="2"/>
              <a:buChar char="§"/>
              <a:defRPr/>
            </a:pPr>
            <a:r>
              <a:rPr lang="en-GB" b="1" dirty="0" smtClean="0"/>
              <a:t>User </a:t>
            </a:r>
            <a:r>
              <a:rPr lang="en-GB" b="1" dirty="0"/>
              <a:t>Desktop for Collaboration </a:t>
            </a:r>
            <a:r>
              <a:rPr lang="en-GB" dirty="0"/>
              <a:t>(UDC), </a:t>
            </a:r>
            <a:r>
              <a:rPr lang="en-GB" dirty="0" smtClean="0"/>
              <a:t/>
            </a:r>
            <a:br>
              <a:rPr lang="en-GB" dirty="0" smtClean="0"/>
            </a:br>
            <a:r>
              <a:rPr lang="en-GB" dirty="0" smtClean="0"/>
              <a:t>which </a:t>
            </a:r>
            <a:r>
              <a:rPr lang="en-GB" dirty="0"/>
              <a:t>implements the principal concepts </a:t>
            </a:r>
            <a:r>
              <a:rPr lang="en-GB" dirty="0" smtClean="0"/>
              <a:t>of the design </a:t>
            </a:r>
            <a:br>
              <a:rPr lang="en-GB" dirty="0" smtClean="0"/>
            </a:br>
            <a:r>
              <a:rPr lang="en-GB" dirty="0" smtClean="0"/>
              <a:t>(Collaboration and Window Management functions)</a:t>
            </a:r>
            <a:endParaRPr lang="en-GB" dirty="0"/>
          </a:p>
          <a:p>
            <a:pPr eaLnBrk="1" hangingPunct="1">
              <a:lnSpc>
                <a:spcPts val="2500"/>
              </a:lnSpc>
              <a:buFont typeface="Wingdings" panose="05000000000000000000" pitchFamily="2" charset="2"/>
              <a:buChar char="§"/>
              <a:defRPr/>
            </a:pPr>
            <a:r>
              <a:rPr lang="en-GB" b="1" dirty="0" smtClean="0"/>
              <a:t>EGOS </a:t>
            </a:r>
            <a:r>
              <a:rPr lang="en-GB" b="1" dirty="0"/>
              <a:t>User Desktop for touch devices </a:t>
            </a:r>
            <a:r>
              <a:rPr lang="en-GB" dirty="0"/>
              <a:t>(EUD-Touch</a:t>
            </a:r>
            <a:r>
              <a:rPr lang="en-GB" dirty="0" smtClean="0"/>
              <a:t>)</a:t>
            </a:r>
          </a:p>
          <a:p>
            <a:pPr marL="0" indent="0" eaLnBrk="1" hangingPunct="1">
              <a:lnSpc>
                <a:spcPts val="2500"/>
              </a:lnSpc>
              <a:buFont typeface="Verdana" pitchFamily="34" charset="0"/>
              <a:buNone/>
              <a:defRPr/>
            </a:pPr>
            <a:r>
              <a:rPr lang="en-GB" dirty="0" smtClean="0"/>
              <a:t>Developed on Windows 8 (mature touch support and fast prototyping) </a:t>
            </a:r>
            <a:endParaRPr lang="en-GB" dirty="0"/>
          </a:p>
        </p:txBody>
      </p:sp>
      <p:sp>
        <p:nvSpPr>
          <p:cNvPr id="11" name="Rectangle 3"/>
          <p:cNvSpPr txBox="1">
            <a:spLocks noChangeArrowheads="1"/>
          </p:cNvSpPr>
          <p:nvPr/>
        </p:nvSpPr>
        <p:spPr bwMode="auto">
          <a:xfrm>
            <a:off x="666750" y="1422696"/>
            <a:ext cx="5908431"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cs typeface="ＭＳ Ｐゴシック" charset="0"/>
              </a:defRPr>
            </a:lvl1pPr>
            <a:lvl2pPr marL="1227138"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5pPr>
            <a:lvl6pPr marL="34798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6pPr>
            <a:lvl7pPr marL="39370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7pPr>
            <a:lvl8pPr marL="43942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8pPr>
            <a:lvl9pPr marL="48514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9pPr>
          </a:lstStyle>
          <a:p>
            <a:pPr marL="0" indent="0" eaLnBrk="1" hangingPunct="1">
              <a:lnSpc>
                <a:spcPts val="2500"/>
              </a:lnSpc>
              <a:buFont typeface="Verdana" pitchFamily="34" charset="0"/>
              <a:buNone/>
              <a:defRPr/>
            </a:pPr>
            <a:r>
              <a:rPr lang="en-GB" sz="2000" b="1" dirty="0" smtClean="0">
                <a:solidFill>
                  <a:schemeClr val="accent1"/>
                </a:solidFill>
              </a:rPr>
              <a:t>Hardware</a:t>
            </a:r>
            <a:endParaRPr lang="en-GB" sz="1800" b="1" dirty="0">
              <a:solidFill>
                <a:schemeClr val="accent1"/>
              </a:solidFill>
            </a:endParaRPr>
          </a:p>
          <a:p>
            <a:pPr eaLnBrk="1" hangingPunct="1">
              <a:lnSpc>
                <a:spcPts val="2500"/>
              </a:lnSpc>
              <a:buFont typeface="Wingdings" panose="05000000000000000000" pitchFamily="2" charset="2"/>
              <a:buChar char="§"/>
              <a:defRPr/>
            </a:pPr>
            <a:r>
              <a:rPr lang="en-GB" b="1" dirty="0" smtClean="0"/>
              <a:t>Console</a:t>
            </a:r>
            <a:r>
              <a:rPr lang="en-GB" dirty="0"/>
              <a:t>, </a:t>
            </a:r>
            <a:r>
              <a:rPr lang="en-GB" dirty="0" smtClean="0"/>
              <a:t>workstation </a:t>
            </a:r>
            <a:r>
              <a:rPr lang="en-GB" dirty="0"/>
              <a:t>for a single operator, </a:t>
            </a:r>
            <a:r>
              <a:rPr lang="en-GB" dirty="0" smtClean="0"/>
              <a:t> touch </a:t>
            </a:r>
            <a:r>
              <a:rPr lang="en-GB" dirty="0"/>
              <a:t>screen, mouse and keyboard on the top surface, three vertical TFT screens. </a:t>
            </a:r>
            <a:endParaRPr lang="en-GB" dirty="0" smtClean="0"/>
          </a:p>
          <a:p>
            <a:pPr eaLnBrk="1" hangingPunct="1">
              <a:lnSpc>
                <a:spcPts val="2500"/>
              </a:lnSpc>
              <a:buFont typeface="Wingdings" panose="05000000000000000000" pitchFamily="2" charset="2"/>
              <a:buChar char="§"/>
              <a:defRPr/>
            </a:pPr>
            <a:r>
              <a:rPr lang="en-GB" b="1" dirty="0" smtClean="0"/>
              <a:t>Tablet</a:t>
            </a:r>
            <a:r>
              <a:rPr lang="en-GB" dirty="0"/>
              <a:t>, a portable wireless device, providing support for nomadic activities. </a:t>
            </a:r>
            <a:endParaRPr lang="en-GB" dirty="0" smtClean="0"/>
          </a:p>
          <a:p>
            <a:pPr eaLnBrk="1" hangingPunct="1">
              <a:lnSpc>
                <a:spcPts val="2500"/>
              </a:lnSpc>
              <a:buFont typeface="Wingdings" panose="05000000000000000000" pitchFamily="2" charset="2"/>
              <a:buChar char="§"/>
              <a:defRPr/>
            </a:pPr>
            <a:r>
              <a:rPr lang="en-GB" b="1" dirty="0" smtClean="0"/>
              <a:t>Touch </a:t>
            </a:r>
            <a:r>
              <a:rPr lang="en-GB" b="1" dirty="0"/>
              <a:t>Table</a:t>
            </a:r>
            <a:r>
              <a:rPr lang="en-GB" dirty="0"/>
              <a:t>, </a:t>
            </a:r>
            <a:r>
              <a:rPr lang="en-GB" dirty="0" smtClean="0"/>
              <a:t>allows co-located collaborative </a:t>
            </a:r>
            <a:r>
              <a:rPr lang="en-GB" dirty="0"/>
              <a:t>work</a:t>
            </a:r>
            <a:endParaRPr lang="en-GB" dirty="0" smtClean="0"/>
          </a:p>
        </p:txBody>
      </p:sp>
      <p:pic>
        <p:nvPicPr>
          <p:cNvPr id="1741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5971" y="2913857"/>
            <a:ext cx="92465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3" descr="http://shaikhjees.com/wp-content/uploads/2011/10/01-Samsung-SUR40-for-Microsoft-Surfa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5971" y="3663840"/>
            <a:ext cx="1329104"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6" descr="C:\Users\GIS\Documents\SPACE-SPACE\PROJECTS\AERG\Local\WP-5000\PRESENTATION_working\useful\Concole_AERG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9014" y="1423729"/>
            <a:ext cx="1478573"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270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25475" y="209799"/>
            <a:ext cx="6105525" cy="769441"/>
          </a:xfrm>
        </p:spPr>
        <p:txBody>
          <a:bodyPr/>
          <a:lstStyle/>
          <a:p>
            <a:pPr eaLnBrk="1" hangingPunct="1"/>
            <a:r>
              <a:rPr lang="en-US" altLang="en-US" dirty="0" smtClean="0"/>
              <a:t>Demonstrator: </a:t>
            </a:r>
            <a:br>
              <a:rPr lang="en-US" altLang="en-US" dirty="0" smtClean="0"/>
            </a:br>
            <a:r>
              <a:rPr lang="en-US" altLang="en-US" dirty="0" smtClean="0"/>
              <a:t>User Desktop for Collaboration </a:t>
            </a:r>
            <a:endParaRPr lang="it-IT" altLang="en-US" dirty="0" smtClean="0"/>
          </a:p>
        </p:txBody>
      </p:sp>
      <p:pic>
        <p:nvPicPr>
          <p:cNvPr id="1945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751" y="1662113"/>
            <a:ext cx="2159977"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flipH="1">
            <a:off x="6156081" y="1671638"/>
            <a:ext cx="41031" cy="4438650"/>
          </a:xfrm>
          <a:prstGeom prst="line">
            <a:avLst/>
          </a:prstGeom>
        </p:spPr>
        <p:style>
          <a:lnRef idx="1">
            <a:schemeClr val="accent1"/>
          </a:lnRef>
          <a:fillRef idx="0">
            <a:schemeClr val="accent1"/>
          </a:fillRef>
          <a:effectRef idx="0">
            <a:schemeClr val="accent1"/>
          </a:effectRef>
          <a:fontRef idx="minor">
            <a:schemeClr val="tx1"/>
          </a:fontRef>
        </p:style>
      </p:cxnSp>
      <p:pic>
        <p:nvPicPr>
          <p:cNvPr id="1843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6354" y="1662114"/>
            <a:ext cx="2715358"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454" y="3503613"/>
            <a:ext cx="1754066"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9623" y="3503613"/>
            <a:ext cx="176432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3514725"/>
            <a:ext cx="1743808"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0889" y="4805363"/>
            <a:ext cx="1525465" cy="1039812"/>
          </a:xfrm>
          <a:prstGeom prst="rect">
            <a:avLst/>
          </a:prstGeom>
          <a:noFill/>
          <a:ln w="317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1424354" y="2163763"/>
            <a:ext cx="1365738" cy="1382712"/>
          </a:xfrm>
          <a:prstGeom prst="straightConnector1">
            <a:avLst/>
          </a:prstGeom>
          <a:ln w="38100">
            <a:prstDash val="sysDash"/>
            <a:headEnd type="stealth" w="lg" len="lg"/>
            <a:tailEnd type="none"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4" idx="0"/>
          </p:cNvCxnSpPr>
          <p:nvPr/>
        </p:nvCxnSpPr>
        <p:spPr>
          <a:xfrm flipV="1">
            <a:off x="3141785" y="2006601"/>
            <a:ext cx="401515" cy="1497013"/>
          </a:xfrm>
          <a:prstGeom prst="straightConnector1">
            <a:avLst/>
          </a:prstGeom>
          <a:ln w="38100">
            <a:prstDash val="sysDash"/>
            <a:headEnd type="stealth" w="lg" len="lg"/>
            <a:tailEnd type="none"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267200" y="2159001"/>
            <a:ext cx="766397" cy="1355725"/>
          </a:xfrm>
          <a:prstGeom prst="straightConnector1">
            <a:avLst/>
          </a:prstGeom>
          <a:ln w="38100">
            <a:prstDash val="sysDash"/>
            <a:headEnd type="stealth" w="lg" len="lg"/>
            <a:tailEnd type="none" w="sm" len="sm"/>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629508" y="2632075"/>
            <a:ext cx="1222131" cy="2173288"/>
          </a:xfrm>
          <a:prstGeom prst="straightConnector1">
            <a:avLst/>
          </a:prstGeom>
          <a:ln w="38100">
            <a:prstDash val="sysDash"/>
            <a:headEnd type="stealth" w="lg" len="lg"/>
            <a:tailEnd type="none" w="sm" len="sm"/>
          </a:ln>
        </p:spPr>
        <p:style>
          <a:lnRef idx="1">
            <a:schemeClr val="accent1"/>
          </a:lnRef>
          <a:fillRef idx="0">
            <a:schemeClr val="accent1"/>
          </a:fillRef>
          <a:effectRef idx="0">
            <a:schemeClr val="accent1"/>
          </a:effectRef>
          <a:fontRef idx="minor">
            <a:schemeClr val="tx1"/>
          </a:fontRef>
        </p:style>
      </p:cxnSp>
      <p:pic>
        <p:nvPicPr>
          <p:cNvPr id="19470"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0782" y="3436939"/>
            <a:ext cx="1444869" cy="124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Freeform 29"/>
          <p:cNvSpPr/>
          <p:nvPr/>
        </p:nvSpPr>
        <p:spPr>
          <a:xfrm flipV="1">
            <a:off x="3437793" y="3719513"/>
            <a:ext cx="3880338" cy="595312"/>
          </a:xfrm>
          <a:custGeom>
            <a:avLst/>
            <a:gdLst>
              <a:gd name="connsiteX0" fmla="*/ 0 w 4282069"/>
              <a:gd name="connsiteY0" fmla="*/ 0 h 836341"/>
              <a:gd name="connsiteX1" fmla="*/ 1070517 w 4282069"/>
              <a:gd name="connsiteY1" fmla="*/ 657922 h 836341"/>
              <a:gd name="connsiteX2" fmla="*/ 4282069 w 4282069"/>
              <a:gd name="connsiteY2" fmla="*/ 836341 h 836341"/>
            </a:gdLst>
            <a:ahLst/>
            <a:cxnLst>
              <a:cxn ang="0">
                <a:pos x="connsiteX0" y="connsiteY0"/>
              </a:cxn>
              <a:cxn ang="0">
                <a:pos x="connsiteX1" y="connsiteY1"/>
              </a:cxn>
              <a:cxn ang="0">
                <a:pos x="connsiteX2" y="connsiteY2"/>
              </a:cxn>
            </a:cxnLst>
            <a:rect l="l" t="t" r="r" b="b"/>
            <a:pathLst>
              <a:path w="4282069" h="836341">
                <a:moveTo>
                  <a:pt x="0" y="0"/>
                </a:moveTo>
                <a:cubicBezTo>
                  <a:pt x="178419" y="259266"/>
                  <a:pt x="356839" y="518532"/>
                  <a:pt x="1070517" y="657922"/>
                </a:cubicBezTo>
                <a:cubicBezTo>
                  <a:pt x="1784195" y="797312"/>
                  <a:pt x="4282069" y="836341"/>
                  <a:pt x="4282069" y="836341"/>
                </a:cubicBezTo>
              </a:path>
            </a:pathLst>
          </a:custGeom>
          <a:ln w="38100">
            <a:solidFill>
              <a:srgbClr val="E37222"/>
            </a:solidFill>
            <a:prstDash val="sysDash"/>
            <a:headEnd type="stealth" w="lg" len="lg"/>
            <a:tailEnd type="non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40" name="Rectangle 3"/>
          <p:cNvSpPr txBox="1">
            <a:spLocks noChangeArrowheads="1"/>
          </p:cNvSpPr>
          <p:nvPr/>
        </p:nvSpPr>
        <p:spPr bwMode="auto">
          <a:xfrm rot="-515322">
            <a:off x="5142035" y="2120901"/>
            <a:ext cx="1217734"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1227138"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825625"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2424113"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3022600"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34798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39370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43942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48514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ts val="2500"/>
              </a:lnSpc>
              <a:buFont typeface="Verdana" pitchFamily="34" charset="0"/>
              <a:buNone/>
            </a:pPr>
            <a:r>
              <a:rPr lang="en-GB" altLang="en-US" sz="1200" dirty="0">
                <a:solidFill>
                  <a:srgbClr val="E37222"/>
                </a:solidFill>
              </a:rPr>
              <a:t>Shared</a:t>
            </a:r>
          </a:p>
          <a:p>
            <a:pPr eaLnBrk="1" hangingPunct="1">
              <a:lnSpc>
                <a:spcPts val="1600"/>
              </a:lnSpc>
              <a:buFont typeface="Verdana" pitchFamily="34" charset="0"/>
              <a:buNone/>
            </a:pPr>
            <a:r>
              <a:rPr lang="en-GB" altLang="en-US" sz="1200" dirty="0">
                <a:solidFill>
                  <a:srgbClr val="E37222"/>
                </a:solidFill>
              </a:rPr>
              <a:t>by WS#1 </a:t>
            </a:r>
          </a:p>
        </p:txBody>
      </p:sp>
      <p:sp>
        <p:nvSpPr>
          <p:cNvPr id="41" name="Freeform 40"/>
          <p:cNvSpPr/>
          <p:nvPr/>
        </p:nvSpPr>
        <p:spPr>
          <a:xfrm rot="8819561">
            <a:off x="1770185" y="2154238"/>
            <a:ext cx="5643197" cy="2171700"/>
          </a:xfrm>
          <a:custGeom>
            <a:avLst/>
            <a:gdLst>
              <a:gd name="connsiteX0" fmla="*/ 0 w 4282069"/>
              <a:gd name="connsiteY0" fmla="*/ 0 h 836341"/>
              <a:gd name="connsiteX1" fmla="*/ 1070517 w 4282069"/>
              <a:gd name="connsiteY1" fmla="*/ 657922 h 836341"/>
              <a:gd name="connsiteX2" fmla="*/ 4282069 w 4282069"/>
              <a:gd name="connsiteY2" fmla="*/ 836341 h 836341"/>
              <a:gd name="connsiteX0" fmla="*/ 0 w 4282069"/>
              <a:gd name="connsiteY0" fmla="*/ 0 h 836341"/>
              <a:gd name="connsiteX1" fmla="*/ 2205049 w 4282069"/>
              <a:gd name="connsiteY1" fmla="*/ 627864 h 836341"/>
              <a:gd name="connsiteX2" fmla="*/ 4282069 w 4282069"/>
              <a:gd name="connsiteY2" fmla="*/ 836341 h 836341"/>
            </a:gdLst>
            <a:ahLst/>
            <a:cxnLst>
              <a:cxn ang="0">
                <a:pos x="connsiteX0" y="connsiteY0"/>
              </a:cxn>
              <a:cxn ang="0">
                <a:pos x="connsiteX1" y="connsiteY1"/>
              </a:cxn>
              <a:cxn ang="0">
                <a:pos x="connsiteX2" y="connsiteY2"/>
              </a:cxn>
            </a:cxnLst>
            <a:rect l="l" t="t" r="r" b="b"/>
            <a:pathLst>
              <a:path w="4282069" h="836341">
                <a:moveTo>
                  <a:pt x="0" y="0"/>
                </a:moveTo>
                <a:cubicBezTo>
                  <a:pt x="178419" y="259266"/>
                  <a:pt x="1491371" y="488474"/>
                  <a:pt x="2205049" y="627864"/>
                </a:cubicBezTo>
                <a:cubicBezTo>
                  <a:pt x="2918727" y="767254"/>
                  <a:pt x="4282069" y="836341"/>
                  <a:pt x="4282069" y="836341"/>
                </a:cubicBezTo>
              </a:path>
            </a:pathLst>
          </a:custGeom>
          <a:ln w="38100">
            <a:solidFill>
              <a:srgbClr val="E37222"/>
            </a:solidFill>
            <a:prstDash val="sysDash"/>
            <a:headEnd type="stealth" w="lg" len="lg"/>
            <a:tailEnd type="non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pic>
        <p:nvPicPr>
          <p:cNvPr id="19474" name="Picture 13" descr="http://shaikhjees.com/wp-content/uploads/2011/10/01-Samsung-SUR40-for-Microsoft-Surfac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20782" y="5013325"/>
            <a:ext cx="175113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3"/>
          <p:cNvSpPr txBox="1">
            <a:spLocks noChangeArrowheads="1"/>
          </p:cNvSpPr>
          <p:nvPr/>
        </p:nvSpPr>
        <p:spPr bwMode="auto">
          <a:xfrm>
            <a:off x="2191838" y="5013325"/>
            <a:ext cx="1646512" cy="83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1227138"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825625"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2424113"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3022600"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34798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39370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43942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48514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ts val="1500"/>
              </a:lnSpc>
              <a:buFont typeface="Verdana" pitchFamily="34" charset="0"/>
              <a:buNone/>
            </a:pPr>
            <a:r>
              <a:rPr lang="en-GB" altLang="en-US" sz="1200" dirty="0" smtClean="0"/>
              <a:t>- </a:t>
            </a:r>
            <a:r>
              <a:rPr lang="en-GB" altLang="en-US" sz="1200" dirty="0"/>
              <a:t>View Manager</a:t>
            </a:r>
            <a:br>
              <a:rPr lang="en-GB" altLang="en-US" sz="1200" dirty="0"/>
            </a:br>
            <a:r>
              <a:rPr lang="en-GB" altLang="en-US" sz="1200" dirty="0"/>
              <a:t>- CWS </a:t>
            </a:r>
            <a:r>
              <a:rPr lang="en-GB" altLang="en-US" sz="1200" dirty="0" smtClean="0"/>
              <a:t>Explorer</a:t>
            </a:r>
          </a:p>
          <a:p>
            <a:pPr eaLnBrk="1" hangingPunct="1">
              <a:lnSpc>
                <a:spcPts val="1500"/>
              </a:lnSpc>
              <a:buFont typeface="Verdana" pitchFamily="34" charset="0"/>
              <a:buNone/>
            </a:pPr>
            <a:r>
              <a:rPr lang="en-GB" altLang="en-US" sz="1200" dirty="0" smtClean="0"/>
              <a:t>[next slide]</a:t>
            </a:r>
            <a:endParaRPr lang="en-GB" altLang="en-US" sz="1200" dirty="0"/>
          </a:p>
        </p:txBody>
      </p:sp>
      <p:sp>
        <p:nvSpPr>
          <p:cNvPr id="18452" name="Rectangle 3"/>
          <p:cNvSpPr txBox="1">
            <a:spLocks noChangeArrowheads="1"/>
          </p:cNvSpPr>
          <p:nvPr/>
        </p:nvSpPr>
        <p:spPr bwMode="auto">
          <a:xfrm>
            <a:off x="2186354" y="1406526"/>
            <a:ext cx="229772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1227138"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825625"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2424113"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3022600"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34798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39370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43942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48514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ts val="1500"/>
              </a:lnSpc>
              <a:buFont typeface="Verdana" pitchFamily="34" charset="0"/>
              <a:buNone/>
            </a:pPr>
            <a:r>
              <a:rPr lang="en-GB" altLang="en-US" sz="1200" dirty="0"/>
              <a:t>WS#1 Operator Console</a:t>
            </a:r>
          </a:p>
        </p:txBody>
      </p:sp>
      <p:sp>
        <p:nvSpPr>
          <p:cNvPr id="31" name="Rectangle 3"/>
          <p:cNvSpPr txBox="1">
            <a:spLocks noChangeArrowheads="1"/>
          </p:cNvSpPr>
          <p:nvPr/>
        </p:nvSpPr>
        <p:spPr bwMode="auto">
          <a:xfrm>
            <a:off x="8452339" y="1736725"/>
            <a:ext cx="74441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1227138"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825625"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2424113"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3022600"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34798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39370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43942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48514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ts val="1500"/>
              </a:lnSpc>
              <a:buFont typeface="Verdana" pitchFamily="34" charset="0"/>
              <a:buNone/>
            </a:pPr>
            <a:r>
              <a:rPr lang="en-GB" altLang="en-US" sz="1200" dirty="0"/>
              <a:t>WS#2</a:t>
            </a:r>
          </a:p>
          <a:p>
            <a:pPr eaLnBrk="1" hangingPunct="1">
              <a:lnSpc>
                <a:spcPts val="1500"/>
              </a:lnSpc>
              <a:buFont typeface="Verdana" pitchFamily="34" charset="0"/>
              <a:buNone/>
            </a:pPr>
            <a:r>
              <a:rPr lang="en-GB" altLang="en-US" sz="1200" dirty="0"/>
              <a:t>tablet</a:t>
            </a:r>
          </a:p>
        </p:txBody>
      </p:sp>
      <p:sp>
        <p:nvSpPr>
          <p:cNvPr id="34" name="Rectangle 3"/>
          <p:cNvSpPr txBox="1">
            <a:spLocks noChangeArrowheads="1"/>
          </p:cNvSpPr>
          <p:nvPr/>
        </p:nvSpPr>
        <p:spPr bwMode="auto">
          <a:xfrm>
            <a:off x="8052003" y="3448051"/>
            <a:ext cx="122847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1227138"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825625"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2424113"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3022600"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34798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39370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43942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48514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ts val="1500"/>
              </a:lnSpc>
              <a:buFont typeface="Verdana" pitchFamily="34" charset="0"/>
              <a:buNone/>
            </a:pPr>
            <a:r>
              <a:rPr lang="en-GB" altLang="en-US" sz="1200" dirty="0"/>
              <a:t>WS#3</a:t>
            </a:r>
          </a:p>
          <a:p>
            <a:pPr eaLnBrk="1" hangingPunct="1">
              <a:lnSpc>
                <a:spcPts val="1500"/>
              </a:lnSpc>
              <a:buFont typeface="Verdana" pitchFamily="34" charset="0"/>
              <a:buNone/>
            </a:pPr>
            <a:r>
              <a:rPr lang="en-GB" altLang="en-US" sz="1200" dirty="0"/>
              <a:t>Another </a:t>
            </a:r>
            <a:r>
              <a:rPr lang="en-GB" altLang="en-US" sz="1200" dirty="0" smtClean="0"/>
              <a:t>workstation</a:t>
            </a:r>
            <a:endParaRPr lang="en-GB" altLang="en-US" sz="1200" dirty="0"/>
          </a:p>
        </p:txBody>
      </p:sp>
      <p:sp>
        <p:nvSpPr>
          <p:cNvPr id="35" name="Rectangle 3"/>
          <p:cNvSpPr txBox="1">
            <a:spLocks noChangeArrowheads="1"/>
          </p:cNvSpPr>
          <p:nvPr/>
        </p:nvSpPr>
        <p:spPr bwMode="auto">
          <a:xfrm>
            <a:off x="8371917" y="4940301"/>
            <a:ext cx="842421"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1227138"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825625"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2424113"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3022600"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34798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39370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43942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48514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ts val="1500"/>
              </a:lnSpc>
              <a:buFont typeface="Verdana" pitchFamily="34" charset="0"/>
              <a:buNone/>
            </a:pPr>
            <a:r>
              <a:rPr lang="en-GB" altLang="en-US" sz="1200" dirty="0"/>
              <a:t>WS#4</a:t>
            </a:r>
          </a:p>
          <a:p>
            <a:pPr eaLnBrk="1" hangingPunct="1">
              <a:lnSpc>
                <a:spcPts val="1500"/>
              </a:lnSpc>
              <a:buFont typeface="Verdana" pitchFamily="34" charset="0"/>
              <a:buNone/>
            </a:pPr>
            <a:r>
              <a:rPr lang="en-GB" altLang="en-US" sz="1200" dirty="0"/>
              <a:t>Table</a:t>
            </a:r>
          </a:p>
        </p:txBody>
      </p:sp>
      <p:sp>
        <p:nvSpPr>
          <p:cNvPr id="32" name="Rectangle 3"/>
          <p:cNvSpPr txBox="1">
            <a:spLocks noChangeArrowheads="1"/>
          </p:cNvSpPr>
          <p:nvPr/>
        </p:nvSpPr>
        <p:spPr bwMode="auto">
          <a:xfrm>
            <a:off x="5956789" y="3362326"/>
            <a:ext cx="103016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1227138"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825625"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2424113"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3022600"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34798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39370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43942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48514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ts val="2500"/>
              </a:lnSpc>
              <a:buFont typeface="Verdana" pitchFamily="34" charset="0"/>
              <a:buNone/>
            </a:pPr>
            <a:r>
              <a:rPr lang="en-GB" altLang="en-US" sz="1200" dirty="0">
                <a:solidFill>
                  <a:srgbClr val="E37222"/>
                </a:solidFill>
              </a:rPr>
              <a:t>Shared</a:t>
            </a:r>
          </a:p>
          <a:p>
            <a:pPr eaLnBrk="1" hangingPunct="1">
              <a:lnSpc>
                <a:spcPts val="1700"/>
              </a:lnSpc>
              <a:buFont typeface="Verdana" pitchFamily="34" charset="0"/>
              <a:buNone/>
            </a:pPr>
            <a:r>
              <a:rPr lang="en-GB" altLang="en-US" sz="1200" dirty="0">
                <a:solidFill>
                  <a:srgbClr val="E37222"/>
                </a:solidFill>
              </a:rPr>
              <a:t>by WS#3</a:t>
            </a:r>
          </a:p>
        </p:txBody>
      </p:sp>
      <p:pic>
        <p:nvPicPr>
          <p:cNvPr id="19485" name="Picture 2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18281" y="2236788"/>
            <a:ext cx="515815" cy="919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87" name="Picture 3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26116" y="4900614"/>
            <a:ext cx="1581150" cy="1392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Freeform 21"/>
          <p:cNvSpPr/>
          <p:nvPr/>
        </p:nvSpPr>
        <p:spPr>
          <a:xfrm rot="490327" flipH="1" flipV="1">
            <a:off x="1575289" y="4565651"/>
            <a:ext cx="5618285" cy="396875"/>
          </a:xfrm>
          <a:custGeom>
            <a:avLst/>
            <a:gdLst>
              <a:gd name="connsiteX0" fmla="*/ 0 w 4282069"/>
              <a:gd name="connsiteY0" fmla="*/ 0 h 836341"/>
              <a:gd name="connsiteX1" fmla="*/ 1070517 w 4282069"/>
              <a:gd name="connsiteY1" fmla="*/ 657922 h 836341"/>
              <a:gd name="connsiteX2" fmla="*/ 4282069 w 4282069"/>
              <a:gd name="connsiteY2" fmla="*/ 836341 h 836341"/>
            </a:gdLst>
            <a:ahLst/>
            <a:cxnLst>
              <a:cxn ang="0">
                <a:pos x="connsiteX0" y="connsiteY0"/>
              </a:cxn>
              <a:cxn ang="0">
                <a:pos x="connsiteX1" y="connsiteY1"/>
              </a:cxn>
              <a:cxn ang="0">
                <a:pos x="connsiteX2" y="connsiteY2"/>
              </a:cxn>
            </a:cxnLst>
            <a:rect l="l" t="t" r="r" b="b"/>
            <a:pathLst>
              <a:path w="4282069" h="836341">
                <a:moveTo>
                  <a:pt x="0" y="0"/>
                </a:moveTo>
                <a:cubicBezTo>
                  <a:pt x="178419" y="259266"/>
                  <a:pt x="356839" y="518532"/>
                  <a:pt x="1070517" y="657922"/>
                </a:cubicBezTo>
                <a:cubicBezTo>
                  <a:pt x="1784195" y="797312"/>
                  <a:pt x="4282069" y="836341"/>
                  <a:pt x="4282069" y="836341"/>
                </a:cubicBezTo>
              </a:path>
            </a:pathLst>
          </a:custGeom>
          <a:ln w="38100">
            <a:solidFill>
              <a:srgbClr val="00B050"/>
            </a:solidFill>
            <a:prstDash val="sysDash"/>
            <a:headEnd type="stealth" w="lg" len="lg"/>
            <a:tailEnd type="non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24" name="Freeform 23"/>
          <p:cNvSpPr/>
          <p:nvPr/>
        </p:nvSpPr>
        <p:spPr>
          <a:xfrm rot="490327" flipH="1" flipV="1">
            <a:off x="7398728" y="3732214"/>
            <a:ext cx="222738" cy="1584325"/>
          </a:xfrm>
          <a:custGeom>
            <a:avLst/>
            <a:gdLst>
              <a:gd name="connsiteX0" fmla="*/ 0 w 4282069"/>
              <a:gd name="connsiteY0" fmla="*/ 0 h 836341"/>
              <a:gd name="connsiteX1" fmla="*/ 1070517 w 4282069"/>
              <a:gd name="connsiteY1" fmla="*/ 657922 h 836341"/>
              <a:gd name="connsiteX2" fmla="*/ 4282069 w 4282069"/>
              <a:gd name="connsiteY2" fmla="*/ 836341 h 836341"/>
            </a:gdLst>
            <a:ahLst/>
            <a:cxnLst>
              <a:cxn ang="0">
                <a:pos x="connsiteX0" y="connsiteY0"/>
              </a:cxn>
              <a:cxn ang="0">
                <a:pos x="connsiteX1" y="connsiteY1"/>
              </a:cxn>
              <a:cxn ang="0">
                <a:pos x="connsiteX2" y="connsiteY2"/>
              </a:cxn>
            </a:cxnLst>
            <a:rect l="l" t="t" r="r" b="b"/>
            <a:pathLst>
              <a:path w="4282069" h="836341">
                <a:moveTo>
                  <a:pt x="0" y="0"/>
                </a:moveTo>
                <a:cubicBezTo>
                  <a:pt x="178419" y="259266"/>
                  <a:pt x="356839" y="518532"/>
                  <a:pt x="1070517" y="657922"/>
                </a:cubicBezTo>
                <a:cubicBezTo>
                  <a:pt x="1784195" y="797312"/>
                  <a:pt x="4282069" y="836341"/>
                  <a:pt x="4282069" y="836341"/>
                </a:cubicBezTo>
              </a:path>
            </a:pathLst>
          </a:custGeom>
          <a:ln w="38100">
            <a:solidFill>
              <a:srgbClr val="00B050"/>
            </a:solidFill>
            <a:prstDash val="sysDash"/>
            <a:headEnd type="stealth" w="lg" len="lg"/>
            <a:tailEnd type="non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25" name="Freeform 24"/>
          <p:cNvSpPr/>
          <p:nvPr/>
        </p:nvSpPr>
        <p:spPr>
          <a:xfrm rot="874467" flipH="1" flipV="1">
            <a:off x="7729904" y="2570163"/>
            <a:ext cx="234462" cy="2836862"/>
          </a:xfrm>
          <a:custGeom>
            <a:avLst/>
            <a:gdLst>
              <a:gd name="connsiteX0" fmla="*/ 0 w 4282069"/>
              <a:gd name="connsiteY0" fmla="*/ 0 h 836341"/>
              <a:gd name="connsiteX1" fmla="*/ 1070517 w 4282069"/>
              <a:gd name="connsiteY1" fmla="*/ 657922 h 836341"/>
              <a:gd name="connsiteX2" fmla="*/ 4282069 w 4282069"/>
              <a:gd name="connsiteY2" fmla="*/ 836341 h 836341"/>
            </a:gdLst>
            <a:ahLst/>
            <a:cxnLst>
              <a:cxn ang="0">
                <a:pos x="connsiteX0" y="connsiteY0"/>
              </a:cxn>
              <a:cxn ang="0">
                <a:pos x="connsiteX1" y="connsiteY1"/>
              </a:cxn>
              <a:cxn ang="0">
                <a:pos x="connsiteX2" y="connsiteY2"/>
              </a:cxn>
            </a:cxnLst>
            <a:rect l="l" t="t" r="r" b="b"/>
            <a:pathLst>
              <a:path w="4282069" h="836341">
                <a:moveTo>
                  <a:pt x="0" y="0"/>
                </a:moveTo>
                <a:cubicBezTo>
                  <a:pt x="178419" y="259266"/>
                  <a:pt x="356839" y="518532"/>
                  <a:pt x="1070517" y="657922"/>
                </a:cubicBezTo>
                <a:cubicBezTo>
                  <a:pt x="1784195" y="797312"/>
                  <a:pt x="4282069" y="836341"/>
                  <a:pt x="4282069" y="836341"/>
                </a:cubicBezTo>
              </a:path>
            </a:pathLst>
          </a:custGeom>
          <a:ln w="38100">
            <a:solidFill>
              <a:srgbClr val="00B050"/>
            </a:solidFill>
            <a:prstDash val="sysDash"/>
            <a:headEnd type="stealth" w="lg" len="lg"/>
            <a:tailEnd type="non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Tree>
    <p:extLst>
      <p:ext uri="{BB962C8B-B14F-4D97-AF65-F5344CB8AC3E}">
        <p14:creationId xmlns:p14="http://schemas.microsoft.com/office/powerpoint/2010/main" val="2953835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61444"/>
                                        </p:tgtEl>
                                        <p:attrNameLst>
                                          <p:attrName>style.visibility</p:attrName>
                                        </p:attrNameLst>
                                      </p:cBhvr>
                                      <p:to>
                                        <p:strVal val="visible"/>
                                      </p:to>
                                    </p:set>
                                    <p:animEffect transition="in" filter="fade">
                                      <p:cBhvr>
                                        <p:cTn id="22" dur="500"/>
                                        <p:tgtEl>
                                          <p:spTgt spid="614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nodeType="click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6"/>
                                        </p:tgtEl>
                                      </p:cBhvr>
                                    </p:animEffect>
                                    <p:set>
                                      <p:cBhvr>
                                        <p:cTn id="44" dur="1" fill="hold">
                                          <p:stCondLst>
                                            <p:cond delay="499"/>
                                          </p:stCondLst>
                                        </p:cTn>
                                        <p:tgtEl>
                                          <p:spTgt spid="26"/>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9"/>
                                        </p:tgtEl>
                                      </p:cBhvr>
                                    </p:animEffect>
                                    <p:set>
                                      <p:cBhvr>
                                        <p:cTn id="47" dur="1" fill="hold">
                                          <p:stCondLst>
                                            <p:cond delay="499"/>
                                          </p:stCondLst>
                                        </p:cTn>
                                        <p:tgtEl>
                                          <p:spTgt spid="29"/>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par>
                                <p:cTn id="62" presetID="10" presetClass="entr" presetSubtype="0" fill="hold" nodeType="withEffect">
                                  <p:stCondLst>
                                    <p:cond delay="0"/>
                                  </p:stCondLst>
                                  <p:childTnLst>
                                    <p:set>
                                      <p:cBhvr>
                                        <p:cTn id="63" dur="1" fill="hold">
                                          <p:stCondLst>
                                            <p:cond delay="0"/>
                                          </p:stCondLst>
                                        </p:cTn>
                                        <p:tgtEl>
                                          <p:spTgt spid="19459"/>
                                        </p:tgtEl>
                                        <p:attrNameLst>
                                          <p:attrName>style.visibility</p:attrName>
                                        </p:attrNameLst>
                                      </p:cBhvr>
                                      <p:to>
                                        <p:strVal val="visible"/>
                                      </p:to>
                                    </p:set>
                                    <p:animEffect transition="in" filter="fade">
                                      <p:cBhvr>
                                        <p:cTn id="64" dur="500"/>
                                        <p:tgtEl>
                                          <p:spTgt spid="19459"/>
                                        </p:tgtEl>
                                      </p:cBhvr>
                                    </p:animEffect>
                                  </p:childTnLst>
                                </p:cTn>
                              </p:par>
                              <p:par>
                                <p:cTn id="65" presetID="10" presetClass="entr" presetSubtype="0" fill="hold" nodeType="withEffect">
                                  <p:stCondLst>
                                    <p:cond delay="0"/>
                                  </p:stCondLst>
                                  <p:childTnLst>
                                    <p:set>
                                      <p:cBhvr>
                                        <p:cTn id="66" dur="1" fill="hold">
                                          <p:stCondLst>
                                            <p:cond delay="0"/>
                                          </p:stCondLst>
                                        </p:cTn>
                                        <p:tgtEl>
                                          <p:spTgt spid="19485"/>
                                        </p:tgtEl>
                                        <p:attrNameLst>
                                          <p:attrName>style.visibility</p:attrName>
                                        </p:attrNameLst>
                                      </p:cBhvr>
                                      <p:to>
                                        <p:strVal val="visible"/>
                                      </p:to>
                                    </p:set>
                                    <p:animEffect transition="in" filter="fade">
                                      <p:cBhvr>
                                        <p:cTn id="67" dur="500"/>
                                        <p:tgtEl>
                                          <p:spTgt spid="19485"/>
                                        </p:tgtEl>
                                      </p:cBhvr>
                                    </p:animEffect>
                                  </p:childTnLst>
                                </p:cTn>
                              </p:par>
                              <p:par>
                                <p:cTn id="68" presetID="10" presetClass="entr" presetSubtype="0" fill="hold" nodeType="withEffect">
                                  <p:stCondLst>
                                    <p:cond delay="0"/>
                                  </p:stCondLst>
                                  <p:childTnLst>
                                    <p:set>
                                      <p:cBhvr>
                                        <p:cTn id="69" dur="1" fill="hold">
                                          <p:stCondLst>
                                            <p:cond delay="0"/>
                                          </p:stCondLst>
                                        </p:cTn>
                                        <p:tgtEl>
                                          <p:spTgt spid="19470"/>
                                        </p:tgtEl>
                                        <p:attrNameLst>
                                          <p:attrName>style.visibility</p:attrName>
                                        </p:attrNameLst>
                                      </p:cBhvr>
                                      <p:to>
                                        <p:strVal val="visible"/>
                                      </p:to>
                                    </p:set>
                                    <p:animEffect transition="in" filter="fade">
                                      <p:cBhvr>
                                        <p:cTn id="70" dur="500"/>
                                        <p:tgtEl>
                                          <p:spTgt spid="19470"/>
                                        </p:tgtEl>
                                      </p:cBhvr>
                                    </p:animEffect>
                                  </p:childTnLst>
                                </p:cTn>
                              </p:par>
                              <p:par>
                                <p:cTn id="71" presetID="10" presetClass="entr" presetSubtype="0" fill="hold" nodeType="withEffect">
                                  <p:stCondLst>
                                    <p:cond delay="0"/>
                                  </p:stCondLst>
                                  <p:childTnLst>
                                    <p:set>
                                      <p:cBhvr>
                                        <p:cTn id="72" dur="1" fill="hold">
                                          <p:stCondLst>
                                            <p:cond delay="0"/>
                                          </p:stCondLst>
                                        </p:cTn>
                                        <p:tgtEl>
                                          <p:spTgt spid="19474"/>
                                        </p:tgtEl>
                                        <p:attrNameLst>
                                          <p:attrName>style.visibility</p:attrName>
                                        </p:attrNameLst>
                                      </p:cBhvr>
                                      <p:to>
                                        <p:strVal val="visible"/>
                                      </p:to>
                                    </p:set>
                                    <p:animEffect transition="in" filter="fade">
                                      <p:cBhvr>
                                        <p:cTn id="73" dur="500"/>
                                        <p:tgtEl>
                                          <p:spTgt spid="1947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10" presetClass="entr" presetSubtype="0"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fade">
                                      <p:cBhvr>
                                        <p:cTn id="86" dur="500"/>
                                        <p:tgtEl>
                                          <p:spTgt spid="40"/>
                                        </p:tgtEl>
                                      </p:cBhvr>
                                    </p:animEffect>
                                  </p:childTnLst>
                                </p:cTn>
                              </p:par>
                              <p:par>
                                <p:cTn id="87" presetID="10" presetClass="entr" presetSubtype="0" fill="hold" nodeType="with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fade">
                                      <p:cBhvr>
                                        <p:cTn id="89" dur="500"/>
                                        <p:tgtEl>
                                          <p:spTgt spid="41"/>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xit" presetSubtype="0" fill="hold" grpId="1" nodeType="clickEffect">
                                  <p:stCondLst>
                                    <p:cond delay="0"/>
                                  </p:stCondLst>
                                  <p:childTnLst>
                                    <p:animEffect transition="out" filter="fade">
                                      <p:cBhvr>
                                        <p:cTn id="93" dur="500"/>
                                        <p:tgtEl>
                                          <p:spTgt spid="32"/>
                                        </p:tgtEl>
                                      </p:cBhvr>
                                    </p:animEffect>
                                    <p:set>
                                      <p:cBhvr>
                                        <p:cTn id="94" dur="1" fill="hold">
                                          <p:stCondLst>
                                            <p:cond delay="499"/>
                                          </p:stCondLst>
                                        </p:cTn>
                                        <p:tgtEl>
                                          <p:spTgt spid="32"/>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40"/>
                                        </p:tgtEl>
                                      </p:cBhvr>
                                    </p:animEffect>
                                    <p:set>
                                      <p:cBhvr>
                                        <p:cTn id="100" dur="1" fill="hold">
                                          <p:stCondLst>
                                            <p:cond delay="499"/>
                                          </p:stCondLst>
                                        </p:cTn>
                                        <p:tgtEl>
                                          <p:spTgt spid="40"/>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41"/>
                                        </p:tgtEl>
                                      </p:cBhvr>
                                    </p:animEffect>
                                    <p:set>
                                      <p:cBhvr>
                                        <p:cTn id="103" dur="1" fill="hold">
                                          <p:stCondLst>
                                            <p:cond delay="499"/>
                                          </p:stCondLst>
                                        </p:cTn>
                                        <p:tgtEl>
                                          <p:spTgt spid="41"/>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ntr" presetSubtype="0" fill="hold" nodeType="click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par>
                                <p:cTn id="109" presetID="10" presetClass="entr" presetSubtype="0" fill="hold" nodeType="with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500"/>
                                        <p:tgtEl>
                                          <p:spTgt spid="24"/>
                                        </p:tgtEl>
                                      </p:cBhvr>
                                    </p:animEffect>
                                  </p:childTnLst>
                                </p:cTn>
                              </p:par>
                              <p:par>
                                <p:cTn id="112" presetID="10" presetClass="entr" presetSubtype="0" fill="hold"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500"/>
                                        <p:tgtEl>
                                          <p:spTgt spid="25"/>
                                        </p:tgtEl>
                                      </p:cBhvr>
                                    </p:animEffect>
                                  </p:childTnLst>
                                </p:cTn>
                              </p:par>
                              <p:par>
                                <p:cTn id="115" presetID="10" presetClass="entr" presetSubtype="0" fill="hold" nodeType="withEffect">
                                  <p:stCondLst>
                                    <p:cond delay="0"/>
                                  </p:stCondLst>
                                  <p:childTnLst>
                                    <p:set>
                                      <p:cBhvr>
                                        <p:cTn id="116" dur="1" fill="hold">
                                          <p:stCondLst>
                                            <p:cond delay="0"/>
                                          </p:stCondLst>
                                        </p:cTn>
                                        <p:tgtEl>
                                          <p:spTgt spid="19487"/>
                                        </p:tgtEl>
                                        <p:attrNameLst>
                                          <p:attrName>style.visibility</p:attrName>
                                        </p:attrNameLst>
                                      </p:cBhvr>
                                      <p:to>
                                        <p:strVal val="visible"/>
                                      </p:to>
                                    </p:set>
                                    <p:animEffect transition="in" filter="fade">
                                      <p:cBhvr>
                                        <p:cTn id="117" dur="500"/>
                                        <p:tgtEl>
                                          <p:spTgt spid="19487"/>
                                        </p:tgtEl>
                                      </p:cBhvr>
                                    </p:animEffect>
                                  </p:childTnLst>
                                </p:cTn>
                              </p:par>
                              <p:par>
                                <p:cTn id="118" presetID="10" presetClass="exit" presetSubtype="0" fill="hold" nodeType="withEffect">
                                  <p:stCondLst>
                                    <p:cond delay="0"/>
                                  </p:stCondLst>
                                  <p:childTnLst>
                                    <p:animEffect transition="out" filter="fade">
                                      <p:cBhvr>
                                        <p:cTn id="119" dur="500"/>
                                        <p:tgtEl>
                                          <p:spTgt spid="19474"/>
                                        </p:tgtEl>
                                      </p:cBhvr>
                                    </p:animEffect>
                                    <p:set>
                                      <p:cBhvr>
                                        <p:cTn id="120" dur="1" fill="hold">
                                          <p:stCondLst>
                                            <p:cond delay="499"/>
                                          </p:stCondLst>
                                        </p:cTn>
                                        <p:tgtEl>
                                          <p:spTgt spid="194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P spid="27" grpId="0"/>
      <p:bldP spid="31" grpId="0"/>
      <p:bldP spid="34" grpId="0"/>
      <p:bldP spid="35" grpId="0"/>
      <p:bldP spid="32" grpId="0"/>
      <p:bldP spid="3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6697" y="2452689"/>
            <a:ext cx="5731119" cy="387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9" name="Rectangle 2"/>
          <p:cNvSpPr>
            <a:spLocks noGrp="1" noChangeArrowheads="1"/>
          </p:cNvSpPr>
          <p:nvPr>
            <p:ph type="title" idx="4294967295"/>
          </p:nvPr>
        </p:nvSpPr>
        <p:spPr>
          <a:xfrm>
            <a:off x="625475" y="209799"/>
            <a:ext cx="6105525" cy="769441"/>
          </a:xfrm>
        </p:spPr>
        <p:txBody>
          <a:bodyPr/>
          <a:lstStyle/>
          <a:p>
            <a:r>
              <a:rPr lang="en-US" altLang="en-US" dirty="0" smtClean="0"/>
              <a:t>Demonstrator: </a:t>
            </a:r>
            <a:br>
              <a:rPr lang="en-US" altLang="en-US" dirty="0" smtClean="0"/>
            </a:br>
            <a:r>
              <a:rPr lang="en-US" altLang="en-US" dirty="0" smtClean="0"/>
              <a:t>View </a:t>
            </a:r>
            <a:r>
              <a:rPr lang="en-US" altLang="en-US" dirty="0"/>
              <a:t>Manager &amp; CWS Explorer</a:t>
            </a:r>
            <a:endParaRPr lang="it-IT" altLang="en-US" dirty="0" smtClean="0"/>
          </a:p>
        </p:txBody>
      </p:sp>
      <p:sp>
        <p:nvSpPr>
          <p:cNvPr id="19460"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dirty="0">
              <a:solidFill>
                <a:schemeClr val="tx1"/>
              </a:solidFill>
            </a:endParaRPr>
          </a:p>
        </p:txBody>
      </p:sp>
      <p:sp>
        <p:nvSpPr>
          <p:cNvPr id="9" name="Rectangle 3"/>
          <p:cNvSpPr txBox="1">
            <a:spLocks noChangeArrowheads="1"/>
          </p:cNvSpPr>
          <p:nvPr/>
        </p:nvSpPr>
        <p:spPr bwMode="auto">
          <a:xfrm>
            <a:off x="240322" y="1465264"/>
            <a:ext cx="3038935" cy="480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cs typeface="ＭＳ Ｐゴシック" charset="0"/>
              </a:defRPr>
            </a:lvl1pPr>
            <a:lvl2pPr marL="1227138"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5pPr>
            <a:lvl6pPr marL="34798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6pPr>
            <a:lvl7pPr marL="39370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7pPr>
            <a:lvl8pPr marL="43942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8pPr>
            <a:lvl9pPr marL="48514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9pPr>
          </a:lstStyle>
          <a:p>
            <a:pPr marL="0" indent="0" eaLnBrk="1" hangingPunct="1">
              <a:lnSpc>
                <a:spcPts val="2500"/>
              </a:lnSpc>
              <a:buFont typeface="Verdana" pitchFamily="34" charset="0"/>
              <a:buNone/>
              <a:defRPr/>
            </a:pPr>
            <a:r>
              <a:rPr lang="en-GB" b="1" dirty="0" smtClean="0">
                <a:solidFill>
                  <a:schemeClr val="accent1"/>
                </a:solidFill>
              </a:rPr>
              <a:t>View Manager</a:t>
            </a:r>
          </a:p>
          <a:p>
            <a:pPr eaLnBrk="1" hangingPunct="1">
              <a:lnSpc>
                <a:spcPts val="2500"/>
              </a:lnSpc>
              <a:buFont typeface="Wingdings" panose="05000000000000000000" pitchFamily="2" charset="2"/>
              <a:buChar char="§"/>
              <a:defRPr/>
            </a:pPr>
            <a:r>
              <a:rPr lang="en-GB" dirty="0" smtClean="0"/>
              <a:t>Displays Overview </a:t>
            </a:r>
          </a:p>
          <a:p>
            <a:pPr eaLnBrk="1" hangingPunct="1">
              <a:lnSpc>
                <a:spcPts val="2500"/>
              </a:lnSpc>
              <a:buFont typeface="Wingdings" panose="05000000000000000000" pitchFamily="2" charset="2"/>
              <a:buChar char="§"/>
              <a:defRPr/>
            </a:pPr>
            <a:r>
              <a:rPr lang="en-GB" dirty="0" smtClean="0"/>
              <a:t>Window Management</a:t>
            </a:r>
          </a:p>
          <a:p>
            <a:pPr marL="0" indent="0" eaLnBrk="1" hangingPunct="1">
              <a:lnSpc>
                <a:spcPts val="2500"/>
              </a:lnSpc>
              <a:buFont typeface="Verdana" pitchFamily="34" charset="0"/>
              <a:buNone/>
              <a:defRPr/>
            </a:pPr>
            <a:endParaRPr lang="en-GB" b="1" dirty="0" smtClean="0">
              <a:solidFill>
                <a:schemeClr val="accent1"/>
              </a:solidFill>
            </a:endParaRPr>
          </a:p>
          <a:p>
            <a:pPr marL="0" indent="0" eaLnBrk="1" hangingPunct="1">
              <a:lnSpc>
                <a:spcPts val="2500"/>
              </a:lnSpc>
              <a:buFont typeface="Verdana" pitchFamily="34" charset="0"/>
              <a:buNone/>
              <a:defRPr/>
            </a:pPr>
            <a:r>
              <a:rPr lang="en-GB" b="1" dirty="0" smtClean="0">
                <a:solidFill>
                  <a:schemeClr val="accent1"/>
                </a:solidFill>
              </a:rPr>
              <a:t>CWS Explorer</a:t>
            </a:r>
            <a:endParaRPr lang="en-GB" b="1" dirty="0">
              <a:solidFill>
                <a:schemeClr val="accent1"/>
              </a:solidFill>
            </a:endParaRPr>
          </a:p>
          <a:p>
            <a:pPr eaLnBrk="1" hangingPunct="1">
              <a:lnSpc>
                <a:spcPts val="2500"/>
              </a:lnSpc>
              <a:buFont typeface="Wingdings" panose="05000000000000000000" pitchFamily="2" charset="2"/>
              <a:buChar char="§"/>
              <a:defRPr/>
            </a:pPr>
            <a:r>
              <a:rPr lang="en-GB" dirty="0" smtClean="0"/>
              <a:t>Available CWS’s</a:t>
            </a:r>
          </a:p>
          <a:p>
            <a:pPr eaLnBrk="1" hangingPunct="1">
              <a:lnSpc>
                <a:spcPts val="2500"/>
              </a:lnSpc>
              <a:buFont typeface="Wingdings" panose="05000000000000000000" pitchFamily="2" charset="2"/>
              <a:buChar char="§"/>
              <a:defRPr/>
            </a:pPr>
            <a:r>
              <a:rPr lang="en-GB" dirty="0" smtClean="0"/>
              <a:t>Available Shared Views </a:t>
            </a:r>
          </a:p>
          <a:p>
            <a:pPr eaLnBrk="1" hangingPunct="1">
              <a:lnSpc>
                <a:spcPts val="2500"/>
              </a:lnSpc>
              <a:buFont typeface="Wingdings" panose="05000000000000000000" pitchFamily="2" charset="2"/>
              <a:buChar char="§"/>
              <a:defRPr/>
            </a:pPr>
            <a:r>
              <a:rPr lang="en-GB" dirty="0" smtClean="0"/>
              <a:t>List of Participants</a:t>
            </a:r>
          </a:p>
          <a:p>
            <a:pPr eaLnBrk="1" hangingPunct="1">
              <a:lnSpc>
                <a:spcPts val="2500"/>
              </a:lnSpc>
              <a:buFont typeface="Wingdings" panose="05000000000000000000" pitchFamily="2" charset="2"/>
              <a:buChar char="§"/>
              <a:defRPr/>
            </a:pPr>
            <a:r>
              <a:rPr lang="en-GB" dirty="0" smtClean="0"/>
              <a:t>Share local </a:t>
            </a:r>
            <a:r>
              <a:rPr lang="en-GB" dirty="0"/>
              <a:t>views </a:t>
            </a:r>
            <a:r>
              <a:rPr lang="en-GB" dirty="0" smtClean="0"/>
              <a:t> </a:t>
            </a:r>
            <a:r>
              <a:rPr lang="en-GB" sz="1400" dirty="0">
                <a:solidFill>
                  <a:schemeClr val="accent1"/>
                </a:solidFill>
                <a:sym typeface="Wingdings"/>
              </a:rPr>
              <a:t></a:t>
            </a:r>
            <a:endParaRPr lang="en-GB" dirty="0" smtClean="0"/>
          </a:p>
          <a:p>
            <a:pPr eaLnBrk="1" hangingPunct="1">
              <a:lnSpc>
                <a:spcPts val="2500"/>
              </a:lnSpc>
              <a:buFont typeface="Wingdings" panose="05000000000000000000" pitchFamily="2" charset="2"/>
              <a:buChar char="§"/>
              <a:defRPr/>
            </a:pPr>
            <a:r>
              <a:rPr lang="en-GB" dirty="0" smtClean="0"/>
              <a:t>Inspect and control shared views</a:t>
            </a:r>
          </a:p>
          <a:p>
            <a:pPr eaLnBrk="1" hangingPunct="1">
              <a:lnSpc>
                <a:spcPts val="2500"/>
              </a:lnSpc>
              <a:buFont typeface="Wingdings" panose="05000000000000000000" pitchFamily="2" charset="2"/>
              <a:buChar char="§"/>
              <a:defRPr/>
            </a:pPr>
            <a:r>
              <a:rPr lang="en-GB" dirty="0" smtClean="0"/>
              <a:t>Audio controls</a:t>
            </a:r>
          </a:p>
          <a:p>
            <a:pPr marL="0" indent="0" eaLnBrk="1" hangingPunct="1">
              <a:lnSpc>
                <a:spcPts val="2500"/>
              </a:lnSpc>
              <a:buFont typeface="Verdana" pitchFamily="34" charset="0"/>
              <a:buNone/>
              <a:defRPr/>
            </a:pPr>
            <a:r>
              <a:rPr lang="en-GB" sz="1200" dirty="0" smtClean="0"/>
              <a:t>Operable via both Touch and Mouse</a:t>
            </a:r>
            <a:endParaRPr lang="en-GB" sz="1200" dirty="0"/>
          </a:p>
        </p:txBody>
      </p:sp>
      <p:pic>
        <p:nvPicPr>
          <p:cNvPr id="1946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0" y="1030289"/>
            <a:ext cx="229186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flipH="1">
            <a:off x="5143500" y="1419226"/>
            <a:ext cx="571500" cy="1685925"/>
          </a:xfrm>
          <a:prstGeom prst="straightConnector1">
            <a:avLst/>
          </a:prstGeom>
          <a:ln w="38100">
            <a:prstDash val="sysDash"/>
            <a:headEnd type="stealth" w="lg" len="lg"/>
            <a:tailEnd type="none" w="sm" len="sm"/>
          </a:ln>
        </p:spPr>
        <p:style>
          <a:lnRef idx="1">
            <a:schemeClr val="accent1"/>
          </a:lnRef>
          <a:fillRef idx="0">
            <a:schemeClr val="accent1"/>
          </a:fillRef>
          <a:effectRef idx="0">
            <a:schemeClr val="accent1"/>
          </a:effectRef>
          <a:fontRef idx="minor">
            <a:schemeClr val="tx1"/>
          </a:fontRef>
        </p:style>
      </p:cxnSp>
      <p:pic>
        <p:nvPicPr>
          <p:cNvPr id="2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6647" y="1227139"/>
            <a:ext cx="441585" cy="294987"/>
          </a:xfrm>
          <a:prstGeom prst="rect">
            <a:avLst/>
          </a:prstGeom>
          <a:noFill/>
          <a:ln>
            <a:noFill/>
          </a:ln>
          <a:scene3d>
            <a:camera prst="isometricOffAxis2Left">
              <a:rot lat="1375626" lon="1884565" rev="21400536"/>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p:cNvCxnSpPr/>
          <p:nvPr/>
        </p:nvCxnSpPr>
        <p:spPr>
          <a:xfrm>
            <a:off x="6866793" y="1419226"/>
            <a:ext cx="896815" cy="1685925"/>
          </a:xfrm>
          <a:prstGeom prst="straightConnector1">
            <a:avLst/>
          </a:prstGeom>
          <a:ln w="38100">
            <a:prstDash val="sysDash"/>
            <a:headEnd type="stealth" w="lg" len="lg"/>
            <a:tailEnd type="none" w="sm" len="sm"/>
          </a:ln>
        </p:spPr>
        <p:style>
          <a:lnRef idx="1">
            <a:schemeClr val="accent1"/>
          </a:lnRef>
          <a:fillRef idx="0">
            <a:schemeClr val="accent1"/>
          </a:fillRef>
          <a:effectRef idx="0">
            <a:schemeClr val="accent1"/>
          </a:effectRef>
          <a:fontRef idx="minor">
            <a:schemeClr val="tx1"/>
          </a:fontRef>
        </p:style>
      </p:cxnSp>
      <p:pic>
        <p:nvPicPr>
          <p:cNvPr id="17420"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5579" y="1169389"/>
            <a:ext cx="464868" cy="285420"/>
          </a:xfrm>
          <a:prstGeom prst="rect">
            <a:avLst/>
          </a:prstGeom>
          <a:noFill/>
          <a:ln>
            <a:noFill/>
          </a:ln>
          <a:scene3d>
            <a:camera prst="perspectiveRelaxedModerately"/>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a:xfrm>
            <a:off x="6289431" y="1295400"/>
            <a:ext cx="234462" cy="1809750"/>
          </a:xfrm>
          <a:prstGeom prst="straightConnector1">
            <a:avLst/>
          </a:prstGeom>
          <a:ln w="38100">
            <a:prstDash val="sysDash"/>
            <a:headEnd type="stealth" w="lg" len="lg"/>
            <a:tailEnd type="none" w="sm" len="sm"/>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240824" y="2446339"/>
            <a:ext cx="4656992" cy="387508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7" name="Rectangle 26"/>
          <p:cNvSpPr/>
          <p:nvPr/>
        </p:nvSpPr>
        <p:spPr>
          <a:xfrm>
            <a:off x="278423" y="1522414"/>
            <a:ext cx="1773661" cy="357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28" name="Straight Connector 27"/>
          <p:cNvCxnSpPr/>
          <p:nvPr/>
        </p:nvCxnSpPr>
        <p:spPr>
          <a:xfrm>
            <a:off x="2052084" y="1691483"/>
            <a:ext cx="4687220" cy="751681"/>
          </a:xfrm>
          <a:prstGeom prst="bentConnector3">
            <a:avLst>
              <a:gd name="adj1" fmla="val 50000"/>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78423" y="2951164"/>
            <a:ext cx="1773661" cy="3587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 name="Rectangle 47"/>
          <p:cNvSpPr/>
          <p:nvPr/>
        </p:nvSpPr>
        <p:spPr>
          <a:xfrm>
            <a:off x="3166697" y="2446339"/>
            <a:ext cx="1036026" cy="38750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49" name="Straight Connector 27"/>
          <p:cNvCxnSpPr>
            <a:stCxn id="45" idx="3"/>
          </p:cNvCxnSpPr>
          <p:nvPr/>
        </p:nvCxnSpPr>
        <p:spPr>
          <a:xfrm flipV="1">
            <a:off x="2052084" y="3130550"/>
            <a:ext cx="1114613" cy="2"/>
          </a:xfrm>
          <a:prstGeom prst="straightConnector1">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868866" y="5521325"/>
            <a:ext cx="631580" cy="554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6" name="Rectangle 25"/>
          <p:cNvSpPr/>
          <p:nvPr/>
        </p:nvSpPr>
        <p:spPr>
          <a:xfrm>
            <a:off x="5868866" y="4181475"/>
            <a:ext cx="631580" cy="554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29" name="Straight Arrow Connector 28"/>
          <p:cNvCxnSpPr/>
          <p:nvPr/>
        </p:nvCxnSpPr>
        <p:spPr>
          <a:xfrm flipV="1">
            <a:off x="6236574" y="3657601"/>
            <a:ext cx="104776" cy="494269"/>
          </a:xfrm>
          <a:prstGeom prst="straightConnector1">
            <a:avLst/>
          </a:prstGeom>
          <a:ln w="38100">
            <a:prstDash val="sysDash"/>
            <a:headEnd type="stealth" w="lg" len="lg"/>
            <a:tailEnd type="none" w="sm" len="sm"/>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rot="1563201" flipH="1" flipV="1">
            <a:off x="6579871" y="3627260"/>
            <a:ext cx="318865" cy="1897570"/>
          </a:xfrm>
          <a:custGeom>
            <a:avLst/>
            <a:gdLst>
              <a:gd name="connsiteX0" fmla="*/ 0 w 4282069"/>
              <a:gd name="connsiteY0" fmla="*/ 0 h 836341"/>
              <a:gd name="connsiteX1" fmla="*/ 1070517 w 4282069"/>
              <a:gd name="connsiteY1" fmla="*/ 657922 h 836341"/>
              <a:gd name="connsiteX2" fmla="*/ 4282069 w 4282069"/>
              <a:gd name="connsiteY2" fmla="*/ 836341 h 836341"/>
            </a:gdLst>
            <a:ahLst/>
            <a:cxnLst>
              <a:cxn ang="0">
                <a:pos x="connsiteX0" y="connsiteY0"/>
              </a:cxn>
              <a:cxn ang="0">
                <a:pos x="connsiteX1" y="connsiteY1"/>
              </a:cxn>
              <a:cxn ang="0">
                <a:pos x="connsiteX2" y="connsiteY2"/>
              </a:cxn>
            </a:cxnLst>
            <a:rect l="l" t="t" r="r" b="b"/>
            <a:pathLst>
              <a:path w="4282069" h="836341">
                <a:moveTo>
                  <a:pt x="0" y="0"/>
                </a:moveTo>
                <a:cubicBezTo>
                  <a:pt x="178419" y="259266"/>
                  <a:pt x="356839" y="518532"/>
                  <a:pt x="1070517" y="657922"/>
                </a:cubicBezTo>
                <a:cubicBezTo>
                  <a:pt x="1784195" y="797312"/>
                  <a:pt x="4282069" y="836341"/>
                  <a:pt x="4282069" y="836341"/>
                </a:cubicBezTo>
              </a:path>
            </a:pathLst>
          </a:custGeom>
          <a:ln w="38100">
            <a:prstDash val="sysDash"/>
            <a:headEnd type="stealth" w="lg" len="lg"/>
            <a:tailEnd type="non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31" name="Freeform 30"/>
          <p:cNvSpPr/>
          <p:nvPr/>
        </p:nvSpPr>
        <p:spPr>
          <a:xfrm rot="16593503">
            <a:off x="5770866" y="4002655"/>
            <a:ext cx="1818710" cy="166512"/>
          </a:xfrm>
          <a:custGeom>
            <a:avLst/>
            <a:gdLst>
              <a:gd name="connsiteX0" fmla="*/ 0 w 4282069"/>
              <a:gd name="connsiteY0" fmla="*/ 0 h 836341"/>
              <a:gd name="connsiteX1" fmla="*/ 1070517 w 4282069"/>
              <a:gd name="connsiteY1" fmla="*/ 657922 h 836341"/>
              <a:gd name="connsiteX2" fmla="*/ 4282069 w 4282069"/>
              <a:gd name="connsiteY2" fmla="*/ 836341 h 836341"/>
            </a:gdLst>
            <a:ahLst/>
            <a:cxnLst>
              <a:cxn ang="0">
                <a:pos x="connsiteX0" y="connsiteY0"/>
              </a:cxn>
              <a:cxn ang="0">
                <a:pos x="connsiteX1" y="connsiteY1"/>
              </a:cxn>
              <a:cxn ang="0">
                <a:pos x="connsiteX2" y="connsiteY2"/>
              </a:cxn>
            </a:cxnLst>
            <a:rect l="l" t="t" r="r" b="b"/>
            <a:pathLst>
              <a:path w="4282069" h="836341">
                <a:moveTo>
                  <a:pt x="0" y="0"/>
                </a:moveTo>
                <a:cubicBezTo>
                  <a:pt x="178419" y="259266"/>
                  <a:pt x="356839" y="518532"/>
                  <a:pt x="1070517" y="657922"/>
                </a:cubicBezTo>
                <a:cubicBezTo>
                  <a:pt x="1784195" y="797312"/>
                  <a:pt x="4282069" y="836341"/>
                  <a:pt x="4282069" y="836341"/>
                </a:cubicBezTo>
              </a:path>
            </a:pathLst>
          </a:custGeom>
          <a:ln w="38100">
            <a:prstDash val="sysDash"/>
            <a:headEnd type="stealth" w="lg" len="lg"/>
            <a:tailEnd type="non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32" name="Rectangle 31"/>
          <p:cNvSpPr/>
          <p:nvPr/>
        </p:nvSpPr>
        <p:spPr>
          <a:xfrm>
            <a:off x="5871797" y="4818064"/>
            <a:ext cx="631580" cy="534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4" name="Rectangle 23"/>
          <p:cNvSpPr/>
          <p:nvPr/>
        </p:nvSpPr>
        <p:spPr>
          <a:xfrm>
            <a:off x="7315200" y="4181475"/>
            <a:ext cx="631580" cy="464666"/>
          </a:xfrm>
          <a:prstGeom prst="rect">
            <a:avLst/>
          </a:prstGeom>
          <a:noFill/>
          <a:ln>
            <a:solidFill>
              <a:srgbClr val="005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25" name="Straight Arrow Connector 24"/>
          <p:cNvCxnSpPr/>
          <p:nvPr/>
        </p:nvCxnSpPr>
        <p:spPr>
          <a:xfrm>
            <a:off x="5448478" y="3540919"/>
            <a:ext cx="1866722" cy="640556"/>
          </a:xfrm>
          <a:prstGeom prst="straightConnector1">
            <a:avLst/>
          </a:prstGeom>
          <a:ln w="38100">
            <a:solidFill>
              <a:srgbClr val="00549F"/>
            </a:solidFill>
            <a:prstDash val="solid"/>
            <a:headEnd type="stealth" w="lg" len="lg"/>
            <a:tailEnd type="none" w="sm" len="sm"/>
          </a:ln>
        </p:spPr>
        <p:style>
          <a:lnRef idx="1">
            <a:schemeClr val="accent1"/>
          </a:lnRef>
          <a:fillRef idx="0">
            <a:schemeClr val="accent1"/>
          </a:fillRef>
          <a:effectRef idx="0">
            <a:schemeClr val="accent1"/>
          </a:effectRef>
          <a:fontRef idx="minor">
            <a:schemeClr val="tx1"/>
          </a:fontRef>
        </p:style>
      </p:cxnSp>
      <p:pic>
        <p:nvPicPr>
          <p:cNvPr id="33" name="Picture 4" descr="C:\Users\GIS\Documents\SPACE-SPACE\PROJECTS\AERG\Local\WP-5000\PRESENTATION_working\useful\hand_4.gif"/>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901057">
            <a:off x="6843092" y="3980612"/>
            <a:ext cx="912314" cy="1421744"/>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4505420" y="4818064"/>
            <a:ext cx="631580" cy="680380"/>
          </a:xfrm>
          <a:prstGeom prst="rect">
            <a:avLst/>
          </a:prstGeom>
          <a:noFill/>
          <a:ln>
            <a:solidFill>
              <a:srgbClr val="005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36" name="Picture 4" descr="C:\Users\GIS\Documents\SPACE-SPACE\PROJECTS\AERG\Local\WP-5000\PRESENTATION_working\useful\hand_4.gif"/>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957267">
            <a:off x="3620592" y="4219295"/>
            <a:ext cx="912314" cy="1421744"/>
          </a:xfrm>
          <a:prstGeom prst="rect">
            <a:avLst/>
          </a:prstGeom>
          <a:noFill/>
          <a:extLst>
            <a:ext uri="{909E8E84-426E-40DD-AFC4-6F175D3DCCD1}">
              <a14:hiddenFill xmlns:a14="http://schemas.microsoft.com/office/drawing/2010/main">
                <a:solidFill>
                  <a:srgbClr val="FFFFFF"/>
                </a:solidFill>
              </a14:hiddenFill>
            </a:ext>
          </a:extLst>
        </p:spPr>
      </p:pic>
      <p:sp>
        <p:nvSpPr>
          <p:cNvPr id="4" name="Arc 3"/>
          <p:cNvSpPr/>
          <p:nvPr/>
        </p:nvSpPr>
        <p:spPr>
          <a:xfrm>
            <a:off x="2984501" y="4350308"/>
            <a:ext cx="1836710" cy="929154"/>
          </a:xfrm>
          <a:prstGeom prst="arc">
            <a:avLst/>
          </a:prstGeom>
          <a:noFill/>
          <a:ln>
            <a:solidFill>
              <a:srgbClr val="00549F"/>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chemeClr val="lt1"/>
              </a:solidFill>
            </a:endParaRPr>
          </a:p>
        </p:txBody>
      </p:sp>
    </p:spTree>
    <p:extLst>
      <p:ext uri="{BB962C8B-B14F-4D97-AF65-F5344CB8AC3E}">
        <p14:creationId xmlns:p14="http://schemas.microsoft.com/office/powerpoint/2010/main" val="312983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grpId="1" nodeType="clickEffect">
                                  <p:stCondLst>
                                    <p:cond delay="0"/>
                                  </p:stCondLst>
                                  <p:childTnLst>
                                    <p:animEffect transition="out" filter="fade">
                                      <p:cBhvr>
                                        <p:cTn id="37" dur="500"/>
                                        <p:tgtEl>
                                          <p:spTgt spid="23"/>
                                        </p:tgtEl>
                                      </p:cBhvr>
                                    </p:animEffect>
                                    <p:set>
                                      <p:cBhvr>
                                        <p:cTn id="38" dur="1" fill="hold">
                                          <p:stCondLst>
                                            <p:cond delay="499"/>
                                          </p:stCondLst>
                                        </p:cTn>
                                        <p:tgtEl>
                                          <p:spTgt spid="23"/>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6"/>
                                        </p:tgtEl>
                                      </p:cBhvr>
                                    </p:animEffect>
                                    <p:set>
                                      <p:cBhvr>
                                        <p:cTn id="44" dur="1" fill="hold">
                                          <p:stCondLst>
                                            <p:cond delay="499"/>
                                          </p:stCondLst>
                                        </p:cTn>
                                        <p:tgtEl>
                                          <p:spTgt spid="26"/>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9"/>
                                        </p:tgtEl>
                                      </p:cBhvr>
                                    </p:animEffect>
                                    <p:set>
                                      <p:cBhvr>
                                        <p:cTn id="47" dur="1" fill="hold">
                                          <p:stCondLst>
                                            <p:cond delay="499"/>
                                          </p:stCondLst>
                                        </p:cTn>
                                        <p:tgtEl>
                                          <p:spTgt spid="29"/>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1"/>
                                        </p:tgtEl>
                                      </p:cBhvr>
                                    </p:animEffect>
                                    <p:set>
                                      <p:cBhvr>
                                        <p:cTn id="50" dur="1" fill="hold">
                                          <p:stCondLst>
                                            <p:cond delay="499"/>
                                          </p:stCondLst>
                                        </p:cTn>
                                        <p:tgtEl>
                                          <p:spTgt spid="31"/>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30"/>
                                        </p:tgtEl>
                                      </p:cBhvr>
                                    </p:animEffect>
                                    <p:set>
                                      <p:cBhvr>
                                        <p:cTn id="53" dur="1" fill="hold">
                                          <p:stCondLst>
                                            <p:cond delay="499"/>
                                          </p:stCondLst>
                                        </p:cTn>
                                        <p:tgtEl>
                                          <p:spTgt spid="3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25"/>
                                        </p:tgtEl>
                                      </p:cBhvr>
                                    </p:animEffect>
                                    <p:set>
                                      <p:cBhvr>
                                        <p:cTn id="72" dur="1" fill="hold">
                                          <p:stCondLst>
                                            <p:cond delay="499"/>
                                          </p:stCondLst>
                                        </p:cTn>
                                        <p:tgtEl>
                                          <p:spTgt spid="25"/>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3"/>
                                        </p:tgtEl>
                                      </p:cBhvr>
                                    </p:animEffect>
                                    <p:set>
                                      <p:cBhvr>
                                        <p:cTn id="75" dur="1" fill="hold">
                                          <p:stCondLst>
                                            <p:cond delay="499"/>
                                          </p:stCondLst>
                                        </p:cTn>
                                        <p:tgtEl>
                                          <p:spTgt spid="33"/>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28"/>
                                        </p:tgtEl>
                                      </p:cBhvr>
                                    </p:animEffect>
                                    <p:set>
                                      <p:cBhvr>
                                        <p:cTn id="80" dur="1" fill="hold">
                                          <p:stCondLst>
                                            <p:cond delay="499"/>
                                          </p:stCondLst>
                                        </p:cTn>
                                        <p:tgtEl>
                                          <p:spTgt spid="28"/>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27"/>
                                        </p:tgtEl>
                                      </p:cBhvr>
                                    </p:animEffect>
                                    <p:set>
                                      <p:cBhvr>
                                        <p:cTn id="83" dur="1" fill="hold">
                                          <p:stCondLst>
                                            <p:cond delay="499"/>
                                          </p:stCondLst>
                                        </p:cTn>
                                        <p:tgtEl>
                                          <p:spTgt spid="27"/>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5"/>
                                        </p:tgtEl>
                                      </p:cBhvr>
                                    </p:animEffect>
                                    <p:set>
                                      <p:cBhvr>
                                        <p:cTn id="86" dur="1" fill="hold">
                                          <p:stCondLst>
                                            <p:cond delay="499"/>
                                          </p:stCondLst>
                                        </p:cTn>
                                        <p:tgtEl>
                                          <p:spTgt spid="15"/>
                                        </p:tgtEl>
                                        <p:attrNameLst>
                                          <p:attrName>style.visibility</p:attrName>
                                        </p:attrNameLst>
                                      </p:cBhvr>
                                      <p:to>
                                        <p:strVal val="hidden"/>
                                      </p:to>
                                    </p:set>
                                  </p:childTnLst>
                                </p:cTn>
                              </p:par>
                              <p:par>
                                <p:cTn id="87" presetID="10" presetClass="entr" presetSubtype="0"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500"/>
                                        <p:tgtEl>
                                          <p:spTgt spid="4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500"/>
                                        <p:tgtEl>
                                          <p:spTgt spid="48"/>
                                        </p:tgtEl>
                                      </p:cBhvr>
                                    </p:animEffect>
                                  </p:childTnLst>
                                </p:cTn>
                              </p:par>
                              <p:par>
                                <p:cTn id="93" presetID="10" presetClass="entr" presetSubtype="0" fill="hold"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500"/>
                                        <p:tgtEl>
                                          <p:spTgt spid="4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fade">
                                      <p:cBhvr>
                                        <p:cTn id="103" dur="500"/>
                                        <p:tgtEl>
                                          <p:spTgt spid="4"/>
                                        </p:tgtEl>
                                      </p:cBhvr>
                                    </p:animEffect>
                                  </p:childTnLst>
                                </p:cTn>
                              </p:par>
                              <p:par>
                                <p:cTn id="104" presetID="10" presetClass="entr" presetSubtype="0" fill="hold"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1" nodeType="clickEffect">
                                  <p:stCondLst>
                                    <p:cond delay="0"/>
                                  </p:stCondLst>
                                  <p:childTnLst>
                                    <p:animEffect transition="out" filter="fade">
                                      <p:cBhvr>
                                        <p:cTn id="110" dur="500"/>
                                        <p:tgtEl>
                                          <p:spTgt spid="34"/>
                                        </p:tgtEl>
                                      </p:cBhvr>
                                    </p:animEffect>
                                    <p:set>
                                      <p:cBhvr>
                                        <p:cTn id="111" dur="1" fill="hold">
                                          <p:stCondLst>
                                            <p:cond delay="499"/>
                                          </p:stCondLst>
                                        </p:cTn>
                                        <p:tgtEl>
                                          <p:spTgt spid="34"/>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4"/>
                                        </p:tgtEl>
                                      </p:cBhvr>
                                    </p:animEffect>
                                    <p:set>
                                      <p:cBhvr>
                                        <p:cTn id="114" dur="1" fill="hold">
                                          <p:stCondLst>
                                            <p:cond delay="499"/>
                                          </p:stCondLst>
                                        </p:cTn>
                                        <p:tgtEl>
                                          <p:spTgt spid="4"/>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36"/>
                                        </p:tgtEl>
                                      </p:cBhvr>
                                    </p:animEffect>
                                    <p:set>
                                      <p:cBhvr>
                                        <p:cTn id="117"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animBg="1"/>
      <p:bldP spid="27" grpId="1" animBg="1"/>
      <p:bldP spid="45" grpId="0" animBg="1"/>
      <p:bldP spid="48" grpId="0" animBg="1"/>
      <p:bldP spid="23" grpId="0" animBg="1"/>
      <p:bldP spid="23" grpId="1" animBg="1"/>
      <p:bldP spid="26" grpId="0" animBg="1"/>
      <p:bldP spid="26" grpId="1" animBg="1"/>
      <p:bldP spid="32" grpId="0" animBg="1"/>
      <p:bldP spid="32" grpId="1" animBg="1"/>
      <p:bldP spid="24" grpId="0" animBg="1"/>
      <p:bldP spid="24" grpId="1" animBg="1"/>
      <p:bldP spid="34" grpId="0" animBg="1"/>
      <p:bldP spid="34" grpId="1" animBg="1"/>
      <p:bldP spid="4" grpId="0" animBg="1"/>
      <p:bldP spid="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0231" y="2109789"/>
            <a:ext cx="5130070" cy="3480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3" name="Rectangle 2"/>
          <p:cNvSpPr>
            <a:spLocks noGrp="1" noChangeArrowheads="1"/>
          </p:cNvSpPr>
          <p:nvPr>
            <p:ph type="title" idx="4294967295"/>
          </p:nvPr>
        </p:nvSpPr>
        <p:spPr>
          <a:xfrm>
            <a:off x="622789" y="388052"/>
            <a:ext cx="6213231" cy="412934"/>
          </a:xfrm>
        </p:spPr>
        <p:txBody>
          <a:bodyPr/>
          <a:lstStyle/>
          <a:p>
            <a:pPr eaLnBrk="1" hangingPunct="1">
              <a:lnSpc>
                <a:spcPts val="2500"/>
              </a:lnSpc>
            </a:pPr>
            <a:r>
              <a:rPr lang="en-US" altLang="en-US" dirty="0" smtClean="0"/>
              <a:t>Demonstrator</a:t>
            </a:r>
            <a:r>
              <a:rPr lang="en-GB" altLang="en-US" dirty="0" smtClean="0"/>
              <a:t>: EGOS User Desktop</a:t>
            </a:r>
          </a:p>
        </p:txBody>
      </p:sp>
      <p:sp>
        <p:nvSpPr>
          <p:cNvPr id="26626" name="Rectangle 3"/>
          <p:cNvSpPr>
            <a:spLocks noGrp="1" noChangeArrowheads="1"/>
          </p:cNvSpPr>
          <p:nvPr>
            <p:ph type="body" idx="4294967295"/>
          </p:nvPr>
        </p:nvSpPr>
        <p:spPr>
          <a:xfrm>
            <a:off x="612531" y="1520826"/>
            <a:ext cx="7840353" cy="568325"/>
          </a:xfrm>
        </p:spPr>
        <p:txBody>
          <a:bodyPr/>
          <a:lstStyle/>
          <a:p>
            <a:pPr marL="0" indent="0" eaLnBrk="1" hangingPunct="1">
              <a:lnSpc>
                <a:spcPts val="2500"/>
              </a:lnSpc>
              <a:buFont typeface="Verdana" pitchFamily="34" charset="0"/>
              <a:buNone/>
              <a:defRPr/>
            </a:pPr>
            <a:r>
              <a:rPr lang="en-GB" sz="2000" kern="1200" dirty="0">
                <a:solidFill>
                  <a:schemeClr val="accent1"/>
                </a:solidFill>
              </a:rPr>
              <a:t>Touch-oriented functions on EUD: </a:t>
            </a:r>
            <a:r>
              <a:rPr lang="en-GB" sz="2000" b="1" kern="1200" dirty="0" smtClean="0">
                <a:solidFill>
                  <a:schemeClr val="accent1"/>
                </a:solidFill>
              </a:rPr>
              <a:t>Pinch </a:t>
            </a:r>
            <a:r>
              <a:rPr lang="en-GB" sz="2000" kern="1200" dirty="0" smtClean="0">
                <a:solidFill>
                  <a:schemeClr val="accent1"/>
                </a:solidFill>
              </a:rPr>
              <a:t>to resize a View</a:t>
            </a:r>
            <a:r>
              <a:rPr lang="en-GB" sz="2000" dirty="0" smtClean="0"/>
              <a:t> </a:t>
            </a:r>
          </a:p>
          <a:p>
            <a:pPr marL="0" indent="0" eaLnBrk="1" hangingPunct="1">
              <a:lnSpc>
                <a:spcPts val="2500"/>
              </a:lnSpc>
              <a:buFont typeface="Verdana" pitchFamily="34" charset="0"/>
              <a:buNone/>
              <a:defRPr/>
            </a:pPr>
            <a:endParaRPr lang="it-IT" sz="2000" dirty="0" smtClean="0">
              <a:solidFill>
                <a:schemeClr val="accent1"/>
              </a:solidFill>
            </a:endParaRPr>
          </a:p>
        </p:txBody>
      </p:sp>
      <p:sp>
        <p:nvSpPr>
          <p:cNvPr id="20485"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dirty="0">
              <a:solidFill>
                <a:schemeClr val="tx1"/>
              </a:solidFill>
            </a:endParaRPr>
          </a:p>
        </p:txBody>
      </p:sp>
      <p:sp>
        <p:nvSpPr>
          <p:cNvPr id="20486"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20487" name="Rectangle 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en-US" altLang="en-US" sz="1800" dirty="0">
              <a:solidFill>
                <a:schemeClr val="tx1"/>
              </a:solidFill>
            </a:endParaRPr>
          </a:p>
        </p:txBody>
      </p:sp>
      <p:pic>
        <p:nvPicPr>
          <p:cNvPr id="21517" name="Picture 13"/>
          <p:cNvPicPr>
            <a:picLocks noChangeAspect="1" noChangeArrowheads="1"/>
          </p:cNvPicPr>
          <p:nvPr/>
        </p:nvPicPr>
        <p:blipFill>
          <a:blip r:embed="rId4" cstate="print">
            <a:clrChange>
              <a:clrFrom>
                <a:srgbClr val="FF7F27"/>
              </a:clrFrom>
              <a:clrTo>
                <a:srgbClr val="FF7F27">
                  <a:alpha val="0"/>
                </a:srgbClr>
              </a:clrTo>
            </a:clrChange>
            <a:extLst>
              <a:ext uri="{28A0092B-C50C-407E-A947-70E740481C1C}">
                <a14:useLocalDpi xmlns:a14="http://schemas.microsoft.com/office/drawing/2010/main" val="0"/>
              </a:ext>
            </a:extLst>
          </a:blip>
          <a:srcRect/>
          <a:stretch>
            <a:fillRect/>
          </a:stretch>
        </p:blipFill>
        <p:spPr bwMode="auto">
          <a:xfrm>
            <a:off x="3241431" y="4306889"/>
            <a:ext cx="1520190" cy="1434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8" name="Picture 14"/>
          <p:cNvPicPr>
            <a:picLocks noChangeAspect="1" noChangeArrowheads="1"/>
          </p:cNvPicPr>
          <p:nvPr/>
        </p:nvPicPr>
        <p:blipFill>
          <a:blip r:embed="rId5" cstate="print">
            <a:clrChange>
              <a:clrFrom>
                <a:srgbClr val="FF7F27"/>
              </a:clrFrom>
              <a:clrTo>
                <a:srgbClr val="FF7F27">
                  <a:alpha val="0"/>
                </a:srgbClr>
              </a:clrTo>
            </a:clrChange>
            <a:extLst>
              <a:ext uri="{28A0092B-C50C-407E-A947-70E740481C1C}">
                <a14:useLocalDpi xmlns:a14="http://schemas.microsoft.com/office/drawing/2010/main" val="0"/>
              </a:ext>
            </a:extLst>
          </a:blip>
          <a:srcRect/>
          <a:stretch>
            <a:fillRect/>
          </a:stretch>
        </p:blipFill>
        <p:spPr bwMode="auto">
          <a:xfrm>
            <a:off x="1673027" y="2772411"/>
            <a:ext cx="4966335" cy="3068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913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500" fill="hold"/>
                                        <p:tgtEl>
                                          <p:spTgt spid="21517"/>
                                        </p:tgtEl>
                                      </p:cBhvr>
                                      <p:by x="150000" y="150000"/>
                                    </p:animScale>
                                  </p:childTnLst>
                                </p:cTn>
                              </p:par>
                              <p:par>
                                <p:cTn id="7" presetID="10" presetClass="exit" presetSubtype="0" fill="hold" nodeType="withEffect">
                                  <p:stCondLst>
                                    <p:cond delay="0"/>
                                  </p:stCondLst>
                                  <p:childTnLst>
                                    <p:animEffect transition="out" filter="fade">
                                      <p:cBhvr>
                                        <p:cTn id="8" dur="500"/>
                                        <p:tgtEl>
                                          <p:spTgt spid="21517"/>
                                        </p:tgtEl>
                                      </p:cBhvr>
                                    </p:animEffect>
                                    <p:set>
                                      <p:cBhvr>
                                        <p:cTn id="9" dur="1" fill="hold">
                                          <p:stCondLst>
                                            <p:cond delay="499"/>
                                          </p:stCondLst>
                                        </p:cTn>
                                        <p:tgtEl>
                                          <p:spTgt spid="21517"/>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1518"/>
                                        </p:tgtEl>
                                        <p:attrNameLst>
                                          <p:attrName>style.visibility</p:attrName>
                                        </p:attrNameLst>
                                      </p:cBhvr>
                                      <p:to>
                                        <p:strVal val="visible"/>
                                      </p:to>
                                    </p:set>
                                    <p:animEffect transition="in" filter="fade">
                                      <p:cBhvr>
                                        <p:cTn id="12"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pPr eaLnBrk="1" hangingPunct="1">
              <a:lnSpc>
                <a:spcPts val="2500"/>
              </a:lnSpc>
            </a:pPr>
            <a:r>
              <a:rPr lang="en-US" altLang="en-US" dirty="0" smtClean="0"/>
              <a:t>Demonstrator</a:t>
            </a:r>
            <a:r>
              <a:rPr lang="en-GB" altLang="en-US" dirty="0" smtClean="0"/>
              <a:t>: EGOS User Desktop</a:t>
            </a:r>
          </a:p>
        </p:txBody>
      </p:sp>
      <p:sp>
        <p:nvSpPr>
          <p:cNvPr id="21507"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dirty="0">
              <a:solidFill>
                <a:schemeClr val="tx1"/>
              </a:solidFill>
            </a:endParaRPr>
          </a:p>
        </p:txBody>
      </p:sp>
      <p:pic>
        <p:nvPicPr>
          <p:cNvPr id="2150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0231" y="2109789"/>
            <a:ext cx="5130070" cy="3480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6" descr="C:\Users\GIS\Documents\SPACE-SPACE\PROJECTS\AERG\Local\WP-5000\PRESENTATION_working\useful\EUD_view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9224" y="3282951"/>
            <a:ext cx="2255227"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 descr="C:\Users\GIS\Documents\SPACE-SPACE\PROJECTS\AERG\Local\WP-5000\PRESENTATION_working\useful\EUD_view_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9259" y="3899823"/>
            <a:ext cx="1685192"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a:grpSpLocks noChangeAspect="1"/>
          </p:cNvGrpSpPr>
          <p:nvPr/>
        </p:nvGrpSpPr>
        <p:grpSpPr bwMode="auto">
          <a:xfrm>
            <a:off x="4698696" y="3626772"/>
            <a:ext cx="1619250" cy="2236788"/>
            <a:chOff x="895350" y="1308100"/>
            <a:chExt cx="2460625" cy="3137694"/>
          </a:xfrm>
        </p:grpSpPr>
        <p:pic>
          <p:nvPicPr>
            <p:cNvPr id="21513" name="Picture 4" descr="C:\Users\GIS\Documents\SPACE-SPACE\PROJECTS\AERG\Local\WP-5000\PRESENTATION_working\useful\EUD_view_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5350" y="1308100"/>
              <a:ext cx="2460625"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9"/>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43100" y="2412206"/>
              <a:ext cx="1304925" cy="2033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Rectangle 3"/>
          <p:cNvSpPr txBox="1">
            <a:spLocks noChangeArrowheads="1"/>
          </p:cNvSpPr>
          <p:nvPr/>
        </p:nvSpPr>
        <p:spPr bwMode="auto">
          <a:xfrm>
            <a:off x="612530" y="1520826"/>
            <a:ext cx="735125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cs typeface="ＭＳ Ｐゴシック" charset="0"/>
              </a:defRPr>
            </a:lvl1pPr>
            <a:lvl2pPr marL="1227138"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5pPr>
            <a:lvl6pPr marL="34798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6pPr>
            <a:lvl7pPr marL="39370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7pPr>
            <a:lvl8pPr marL="43942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8pPr>
            <a:lvl9pPr marL="48514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9pPr>
          </a:lstStyle>
          <a:p>
            <a:pPr marL="0" indent="0" eaLnBrk="1" hangingPunct="1">
              <a:lnSpc>
                <a:spcPts val="2500"/>
              </a:lnSpc>
              <a:buFont typeface="Verdana" pitchFamily="34" charset="0"/>
              <a:buNone/>
              <a:defRPr/>
            </a:pPr>
            <a:r>
              <a:rPr lang="en-GB" sz="2000" dirty="0" smtClean="0">
                <a:solidFill>
                  <a:schemeClr val="accent1"/>
                </a:solidFill>
              </a:rPr>
              <a:t>Touch-oriented functions on EUD</a:t>
            </a:r>
            <a:r>
              <a:rPr lang="en-GB" sz="2000" dirty="0">
                <a:solidFill>
                  <a:schemeClr val="accent1"/>
                </a:solidFill>
              </a:rPr>
              <a:t>: </a:t>
            </a:r>
            <a:r>
              <a:rPr lang="en-GB" sz="2000" b="1" dirty="0">
                <a:solidFill>
                  <a:schemeClr val="accent1"/>
                </a:solidFill>
              </a:rPr>
              <a:t>Pan</a:t>
            </a:r>
            <a:r>
              <a:rPr lang="en-GB" sz="2000" dirty="0">
                <a:solidFill>
                  <a:schemeClr val="accent1"/>
                </a:solidFill>
              </a:rPr>
              <a:t> to </a:t>
            </a:r>
            <a:r>
              <a:rPr lang="en-GB" sz="2000" dirty="0" smtClean="0">
                <a:solidFill>
                  <a:schemeClr val="accent1"/>
                </a:solidFill>
              </a:rPr>
              <a:t>move a View</a:t>
            </a:r>
            <a:endParaRPr lang="en-GB" sz="2000" kern="0" dirty="0" smtClean="0"/>
          </a:p>
          <a:p>
            <a:pPr marL="0" indent="0" eaLnBrk="1" hangingPunct="1">
              <a:lnSpc>
                <a:spcPts val="2500"/>
              </a:lnSpc>
              <a:buFont typeface="Verdana" pitchFamily="34" charset="0"/>
              <a:buNone/>
              <a:defRPr/>
            </a:pPr>
            <a:endParaRPr lang="it-IT" sz="2000" kern="0" dirty="0" smtClean="0">
              <a:solidFill>
                <a:schemeClr val="accent1"/>
              </a:solidFill>
            </a:endParaRPr>
          </a:p>
        </p:txBody>
      </p:sp>
    </p:spTree>
    <p:extLst>
      <p:ext uri="{BB962C8B-B14F-4D97-AF65-F5344CB8AC3E}">
        <p14:creationId xmlns:p14="http://schemas.microsoft.com/office/powerpoint/2010/main" val="263782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6.66667E-6 C 0.00156 -0.01667 0.00295 -0.03426 0.00955 -0.04862 C 0.01111 -0.0588 0.01215 -0.06297 0.01632 -0.072 C 0.0184 -0.08751 0.0158 -0.07501 0.0217 -0.09005 C 0.0243 -0.09653 0.02482 -0.10579 0.02847 -0.11158 C 0.03159 -0.11644 0.03576 -0.11968 0.03923 -0.12431 C 0.0401 -0.12732 0.04045 -0.13079 0.04201 -0.13334 C 0.04288 -0.13473 0.04496 -0.1338 0.046 -0.13519 C 0.04705 -0.13658 0.04653 -0.13913 0.04739 -0.14051 C 0.05208 -0.14862 0.06215 -0.16297 0.06892 -0.1676 C 0.07534 -0.17987 0.08385 -0.19005 0.09462 -0.19445 C 0.1 -0.20209 0.10729 -0.20579 0.11493 -0.20903 C 0.11771 -0.21019 0.12309 -0.21251 0.12309 -0.21251 C 0.14479 -0.23264 0.17291 -0.23727 0.19861 -0.23959 C 0.22205 -0.24167 0.24531 -0.24491 0.26892 -0.24491 " pathEditMode="relative" ptsTypes="ffffffffffffffA">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665514" y="2968627"/>
            <a:ext cx="5815065" cy="44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1" fontAlgn="base" hangingPunct="1">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0" indent="0" algn="ctr">
              <a:lnSpc>
                <a:spcPts val="2500"/>
              </a:lnSpc>
              <a:buFont typeface="Verdana" pitchFamily="34" charset="0"/>
              <a:buNone/>
              <a:defRPr/>
            </a:pPr>
            <a:r>
              <a:rPr lang="en-GB" sz="3600" kern="0" dirty="0" smtClean="0">
                <a:solidFill>
                  <a:schemeClr val="accent1"/>
                </a:solidFill>
              </a:rPr>
              <a:t>Evaluation</a:t>
            </a:r>
            <a:endParaRPr lang="it-IT" sz="4000" kern="0" dirty="0" smtClean="0">
              <a:solidFill>
                <a:schemeClr val="accent1"/>
              </a:solidFill>
            </a:endParaRPr>
          </a:p>
        </p:txBody>
      </p:sp>
    </p:spTree>
    <p:extLst>
      <p:ext uri="{BB962C8B-B14F-4D97-AF65-F5344CB8AC3E}">
        <p14:creationId xmlns:p14="http://schemas.microsoft.com/office/powerpoint/2010/main" val="2355441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r>
              <a:rPr lang="en-US" altLang="en-US" dirty="0" smtClean="0"/>
              <a:t>Evaluation</a:t>
            </a:r>
            <a:endParaRPr lang="it-IT" altLang="en-US" dirty="0" smtClean="0"/>
          </a:p>
        </p:txBody>
      </p:sp>
      <p:sp>
        <p:nvSpPr>
          <p:cNvPr id="26626" name="Rectangle 3"/>
          <p:cNvSpPr>
            <a:spLocks noGrp="1" noChangeArrowheads="1"/>
          </p:cNvSpPr>
          <p:nvPr>
            <p:ph type="body" idx="4294967295"/>
          </p:nvPr>
        </p:nvSpPr>
        <p:spPr>
          <a:xfrm>
            <a:off x="612531" y="1520826"/>
            <a:ext cx="7946678" cy="4968875"/>
          </a:xfrm>
        </p:spPr>
        <p:txBody>
          <a:bodyPr/>
          <a:lstStyle/>
          <a:p>
            <a:pPr marL="0" indent="0" eaLnBrk="1" hangingPunct="1">
              <a:lnSpc>
                <a:spcPts val="2500"/>
              </a:lnSpc>
              <a:buFont typeface="Verdana" pitchFamily="34" charset="0"/>
              <a:buNone/>
              <a:defRPr/>
            </a:pPr>
            <a:r>
              <a:rPr lang="en-GB" sz="1800" kern="1200" dirty="0" smtClean="0">
                <a:solidFill>
                  <a:schemeClr val="accent1"/>
                </a:solidFill>
              </a:rPr>
              <a:t>Purpose</a:t>
            </a:r>
            <a:r>
              <a:rPr lang="en-GB" sz="1800" dirty="0" smtClean="0">
                <a:solidFill>
                  <a:schemeClr val="accent1"/>
                </a:solidFill>
              </a:rPr>
              <a:t>: </a:t>
            </a:r>
          </a:p>
          <a:p>
            <a:pPr marL="0" indent="0" eaLnBrk="1" hangingPunct="1">
              <a:lnSpc>
                <a:spcPts val="2500"/>
              </a:lnSpc>
              <a:buFont typeface="Verdana" pitchFamily="34" charset="0"/>
              <a:buNone/>
              <a:defRPr/>
            </a:pPr>
            <a:r>
              <a:rPr lang="en-GB" sz="1800" dirty="0" smtClean="0"/>
              <a:t>Evaluation of the design concepts and technology proposed</a:t>
            </a:r>
          </a:p>
          <a:p>
            <a:pPr marL="0" indent="0" eaLnBrk="1" hangingPunct="1">
              <a:lnSpc>
                <a:spcPts val="2500"/>
              </a:lnSpc>
              <a:buFont typeface="Verdana" pitchFamily="34" charset="0"/>
              <a:buNone/>
              <a:defRPr/>
            </a:pPr>
            <a:r>
              <a:rPr lang="en-GB" sz="1800" kern="1200" dirty="0">
                <a:solidFill>
                  <a:schemeClr val="accent1"/>
                </a:solidFill>
              </a:rPr>
              <a:t>Methodology:</a:t>
            </a:r>
          </a:p>
          <a:p>
            <a:pPr eaLnBrk="1" hangingPunct="1">
              <a:lnSpc>
                <a:spcPts val="2500"/>
              </a:lnSpc>
              <a:buFont typeface="Wingdings" panose="05000000000000000000" pitchFamily="2" charset="2"/>
              <a:buChar char="§"/>
              <a:defRPr/>
            </a:pPr>
            <a:r>
              <a:rPr lang="en-GB" sz="1800" dirty="0" smtClean="0"/>
              <a:t>Users exercise the Demonstrator. Feedback collected.</a:t>
            </a:r>
          </a:p>
          <a:p>
            <a:pPr marL="0" indent="0" eaLnBrk="1" hangingPunct="1">
              <a:lnSpc>
                <a:spcPts val="2500"/>
              </a:lnSpc>
              <a:buFont typeface="Verdana" pitchFamily="34" charset="0"/>
              <a:buNone/>
              <a:defRPr/>
            </a:pPr>
            <a:r>
              <a:rPr lang="en-GB" sz="1800" kern="1200" dirty="0" smtClean="0">
                <a:solidFill>
                  <a:schemeClr val="accent1"/>
                </a:solidFill>
              </a:rPr>
              <a:t>Workshops</a:t>
            </a:r>
            <a:r>
              <a:rPr lang="en-GB" sz="1800" dirty="0" smtClean="0">
                <a:solidFill>
                  <a:schemeClr val="accent1"/>
                </a:solidFill>
              </a:rPr>
              <a:t>:</a:t>
            </a:r>
            <a:endParaRPr lang="en-GB" sz="1800" dirty="0">
              <a:solidFill>
                <a:schemeClr val="accent1"/>
              </a:solidFill>
            </a:endParaRPr>
          </a:p>
          <a:p>
            <a:pPr eaLnBrk="1" hangingPunct="1">
              <a:lnSpc>
                <a:spcPts val="2500"/>
              </a:lnSpc>
              <a:buFont typeface="Wingdings" panose="05000000000000000000" pitchFamily="2" charset="2"/>
              <a:buChar char="§"/>
              <a:defRPr/>
            </a:pPr>
            <a:r>
              <a:rPr lang="en-GB" sz="1800" dirty="0" smtClean="0"/>
              <a:t>Preliminary Demonstrator (April 2013)</a:t>
            </a:r>
          </a:p>
          <a:p>
            <a:pPr eaLnBrk="1" hangingPunct="1">
              <a:lnSpc>
                <a:spcPts val="2500"/>
              </a:lnSpc>
              <a:buFont typeface="Wingdings" panose="05000000000000000000" pitchFamily="2" charset="2"/>
              <a:buChar char="§"/>
              <a:defRPr/>
            </a:pPr>
            <a:r>
              <a:rPr lang="en-GB" sz="1800" dirty="0" smtClean="0"/>
              <a:t>Final Demonstrator (July 2013). Users experienced:</a:t>
            </a:r>
          </a:p>
          <a:p>
            <a:pPr lvl="1" eaLnBrk="1" hangingPunct="1">
              <a:lnSpc>
                <a:spcPts val="2500"/>
              </a:lnSpc>
              <a:buFont typeface="Wingdings" panose="05000000000000000000" pitchFamily="2" charset="2"/>
              <a:buChar char="§"/>
              <a:defRPr/>
            </a:pPr>
            <a:r>
              <a:rPr lang="en-GB" sz="1800" dirty="0" smtClean="0"/>
              <a:t>The User Desktop for Collaboration (collaborative session in a simulated operational scenario).</a:t>
            </a:r>
          </a:p>
          <a:p>
            <a:pPr lvl="1" eaLnBrk="1" hangingPunct="1">
              <a:lnSpc>
                <a:spcPts val="2500"/>
              </a:lnSpc>
              <a:buFont typeface="Wingdings" panose="05000000000000000000" pitchFamily="2" charset="2"/>
              <a:buChar char="§"/>
              <a:defRPr/>
            </a:pPr>
            <a:r>
              <a:rPr lang="en-GB" sz="1800" dirty="0" smtClean="0"/>
              <a:t>The EUD-touch prototype </a:t>
            </a:r>
          </a:p>
          <a:p>
            <a:pPr marL="0" indent="0" eaLnBrk="1" hangingPunct="1">
              <a:lnSpc>
                <a:spcPts val="2500"/>
              </a:lnSpc>
              <a:buFont typeface="Verdana" pitchFamily="34" charset="0"/>
              <a:buNone/>
              <a:defRPr/>
            </a:pPr>
            <a:r>
              <a:rPr lang="en-GB" sz="1800" dirty="0" smtClean="0"/>
              <a:t>The </a:t>
            </a:r>
            <a:r>
              <a:rPr lang="en-GB" sz="1800" dirty="0"/>
              <a:t>lessons learned during the evaluation of the demonstrator have been considered for improving and refining the </a:t>
            </a:r>
            <a:r>
              <a:rPr lang="en-GB" sz="1800" dirty="0" smtClean="0"/>
              <a:t>design. </a:t>
            </a:r>
          </a:p>
          <a:p>
            <a:pPr marL="0" indent="0" eaLnBrk="1" hangingPunct="1">
              <a:lnSpc>
                <a:spcPts val="2500"/>
              </a:lnSpc>
              <a:buFont typeface="Verdana" pitchFamily="34" charset="0"/>
              <a:buNone/>
              <a:defRPr/>
            </a:pPr>
            <a:endParaRPr lang="it-IT" sz="2000" dirty="0" smtClean="0">
              <a:solidFill>
                <a:schemeClr val="accent1"/>
              </a:solidFill>
            </a:endParaRPr>
          </a:p>
        </p:txBody>
      </p:sp>
      <p:sp>
        <p:nvSpPr>
          <p:cNvPr id="22532"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dirty="0">
              <a:solidFill>
                <a:schemeClr val="tx1"/>
              </a:solidFill>
            </a:endParaRPr>
          </a:p>
        </p:txBody>
      </p:sp>
    </p:spTree>
    <p:extLst>
      <p:ext uri="{BB962C8B-B14F-4D97-AF65-F5344CB8AC3E}">
        <p14:creationId xmlns:p14="http://schemas.microsoft.com/office/powerpoint/2010/main" val="2507593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625475" y="379076"/>
            <a:ext cx="6851650" cy="430887"/>
          </a:xfrm>
        </p:spPr>
        <p:txBody>
          <a:bodyPr/>
          <a:lstStyle/>
          <a:p>
            <a:r>
              <a:rPr lang="en-US" altLang="en-US"/>
              <a:t>AERG concepts in Columbus Operations</a:t>
            </a:r>
            <a:endParaRPr lang="it-IT" altLang="en-US" dirty="0" smtClean="0"/>
          </a:p>
        </p:txBody>
      </p:sp>
      <p:sp>
        <p:nvSpPr>
          <p:cNvPr id="4099"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dirty="0">
              <a:solidFill>
                <a:schemeClr val="tx1"/>
              </a:solidFill>
            </a:endParaRPr>
          </a:p>
        </p:txBody>
      </p:sp>
      <p:pic>
        <p:nvPicPr>
          <p:cNvPr id="4101"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654" y="4291014"/>
            <a:ext cx="1182566" cy="83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035" y="1760539"/>
            <a:ext cx="3380642"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3"/>
          <p:cNvSpPr>
            <a:spLocks noChangeArrowheads="1"/>
          </p:cNvSpPr>
          <p:nvPr/>
        </p:nvSpPr>
        <p:spPr bwMode="auto">
          <a:xfrm>
            <a:off x="74736" y="1430339"/>
            <a:ext cx="35253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ea typeface="MS PGothic" pitchFamily="34" charset="-128"/>
              </a:defRPr>
            </a:lvl1pPr>
            <a:lvl2pPr marL="742950" indent="-285750" eaLnBrk="0" hangingPunct="0">
              <a:defRPr>
                <a:solidFill>
                  <a:schemeClr val="tx1"/>
                </a:solidFill>
                <a:latin typeface="Verdana" pitchFamily="34" charset="0"/>
                <a:ea typeface="MS PGothic" pitchFamily="34" charset="-128"/>
              </a:defRPr>
            </a:lvl2pPr>
            <a:lvl3pPr marL="1143000" indent="-228600" eaLnBrk="0" hangingPunct="0">
              <a:defRPr>
                <a:solidFill>
                  <a:schemeClr val="tx1"/>
                </a:solidFill>
                <a:latin typeface="Verdana" pitchFamily="34" charset="0"/>
                <a:ea typeface="MS PGothic" pitchFamily="34" charset="-128"/>
              </a:defRPr>
            </a:lvl3pPr>
            <a:lvl4pPr marL="1600200" indent="-228600" eaLnBrk="0" hangingPunct="0">
              <a:defRPr>
                <a:solidFill>
                  <a:schemeClr val="tx1"/>
                </a:solidFill>
                <a:latin typeface="Verdana" pitchFamily="34" charset="0"/>
                <a:ea typeface="MS PGothic" pitchFamily="34" charset="-128"/>
              </a:defRPr>
            </a:lvl4pPr>
            <a:lvl5pPr marL="2057400" indent="-228600" eaLnBrk="0" hangingPunct="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n-GB" altLang="en-US" sz="1600" b="1" dirty="0">
                <a:solidFill>
                  <a:schemeClr val="accent1"/>
                </a:solidFill>
                <a:latin typeface="+mn-lt"/>
                <a:ea typeface="+mn-ea"/>
              </a:rPr>
              <a:t>Columbus Science Lab at ISS</a:t>
            </a:r>
          </a:p>
        </p:txBody>
      </p:sp>
      <p:cxnSp>
        <p:nvCxnSpPr>
          <p:cNvPr id="32" name="Straight Arrow Connector 31"/>
          <p:cNvCxnSpPr>
            <a:endCxn id="36" idx="1"/>
          </p:cNvCxnSpPr>
          <p:nvPr/>
        </p:nvCxnSpPr>
        <p:spPr>
          <a:xfrm>
            <a:off x="4848470" y="2638426"/>
            <a:ext cx="2490177" cy="1614488"/>
          </a:xfrm>
          <a:prstGeom prst="straightConnector1">
            <a:avLst/>
          </a:prstGeom>
          <a:ln w="38100">
            <a:prstDash val="solid"/>
            <a:headEnd type="stealth" w="lg" len="lg"/>
            <a:tailEnd type="stealth" w="lg" len="lg"/>
          </a:ln>
        </p:spPr>
        <p:style>
          <a:lnRef idx="1">
            <a:schemeClr val="accent1"/>
          </a:lnRef>
          <a:fillRef idx="0">
            <a:schemeClr val="accent1"/>
          </a:fillRef>
          <a:effectRef idx="0">
            <a:schemeClr val="accent1"/>
          </a:effectRef>
          <a:fontRef idx="minor">
            <a:schemeClr val="tx1"/>
          </a:fontRef>
        </p:style>
      </p:cxnSp>
      <p:pic>
        <p:nvPicPr>
          <p:cNvPr id="3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38647" y="3632201"/>
            <a:ext cx="1444869" cy="124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5931" y="1743075"/>
            <a:ext cx="487974"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9" name="Picture 2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5928" y="4283076"/>
            <a:ext cx="414703" cy="85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10" name="Rectangle 30"/>
          <p:cNvSpPr>
            <a:spLocks noChangeArrowheads="1"/>
          </p:cNvSpPr>
          <p:nvPr/>
        </p:nvSpPr>
        <p:spPr bwMode="auto">
          <a:xfrm>
            <a:off x="5414842" y="2679634"/>
            <a:ext cx="296886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ea typeface="MS PGothic" pitchFamily="34" charset="-128"/>
              </a:defRPr>
            </a:lvl1pPr>
            <a:lvl2pPr marL="742950" indent="-285750" eaLnBrk="0" hangingPunct="0">
              <a:defRPr>
                <a:solidFill>
                  <a:schemeClr val="tx1"/>
                </a:solidFill>
                <a:latin typeface="Verdana" pitchFamily="34" charset="0"/>
                <a:ea typeface="MS PGothic" pitchFamily="34" charset="-128"/>
              </a:defRPr>
            </a:lvl2pPr>
            <a:lvl3pPr marL="1143000" indent="-228600" eaLnBrk="0" hangingPunct="0">
              <a:defRPr>
                <a:solidFill>
                  <a:schemeClr val="tx1"/>
                </a:solidFill>
                <a:latin typeface="Verdana" pitchFamily="34" charset="0"/>
                <a:ea typeface="MS PGothic" pitchFamily="34" charset="-128"/>
              </a:defRPr>
            </a:lvl3pPr>
            <a:lvl4pPr marL="1600200" indent="-228600" eaLnBrk="0" hangingPunct="0">
              <a:defRPr>
                <a:solidFill>
                  <a:schemeClr val="tx1"/>
                </a:solidFill>
                <a:latin typeface="Verdana" pitchFamily="34" charset="0"/>
                <a:ea typeface="MS PGothic" pitchFamily="34" charset="-128"/>
              </a:defRPr>
            </a:lvl4pPr>
            <a:lvl5pPr marL="2057400" indent="-228600" eaLnBrk="0" hangingPunct="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lnSpc>
                <a:spcPts val="1800"/>
              </a:lnSpc>
            </a:pPr>
            <a:r>
              <a:rPr lang="en-GB" altLang="en-US" sz="1600" b="1" dirty="0" smtClean="0"/>
              <a:t>System Operations</a:t>
            </a:r>
          </a:p>
          <a:p>
            <a:pPr eaLnBrk="1" hangingPunct="1">
              <a:lnSpc>
                <a:spcPts val="1800"/>
              </a:lnSpc>
            </a:pPr>
            <a:r>
              <a:rPr lang="en-GB" altLang="en-US" sz="1600" dirty="0" smtClean="0"/>
              <a:t>    Synchronized Procedure</a:t>
            </a:r>
            <a:br>
              <a:rPr lang="en-GB" altLang="en-US" sz="1600" dirty="0" smtClean="0"/>
            </a:br>
            <a:r>
              <a:rPr lang="en-GB" altLang="en-US" sz="1600" dirty="0" smtClean="0"/>
              <a:t>        Execution (ODF)</a:t>
            </a:r>
            <a:endParaRPr lang="en-GB" altLang="en-US" sz="1600" dirty="0"/>
          </a:p>
        </p:txBody>
      </p:sp>
      <p:sp>
        <p:nvSpPr>
          <p:cNvPr id="4111" name="Rectangle 48"/>
          <p:cNvSpPr>
            <a:spLocks noChangeArrowheads="1"/>
          </p:cNvSpPr>
          <p:nvPr/>
        </p:nvSpPr>
        <p:spPr bwMode="auto">
          <a:xfrm>
            <a:off x="7338647" y="4954588"/>
            <a:ext cx="1674935" cy="37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MS PGothic" pitchFamily="34" charset="-128"/>
              </a:defRPr>
            </a:lvl1pPr>
            <a:lvl2pPr marL="742950" indent="-285750" eaLnBrk="0" hangingPunct="0">
              <a:defRPr>
                <a:solidFill>
                  <a:schemeClr val="tx1"/>
                </a:solidFill>
                <a:latin typeface="Verdana" pitchFamily="34" charset="0"/>
                <a:ea typeface="MS PGothic" pitchFamily="34" charset="-128"/>
              </a:defRPr>
            </a:lvl2pPr>
            <a:lvl3pPr marL="1143000" indent="-228600" eaLnBrk="0" hangingPunct="0">
              <a:defRPr>
                <a:solidFill>
                  <a:schemeClr val="tx1"/>
                </a:solidFill>
                <a:latin typeface="Verdana" pitchFamily="34" charset="0"/>
                <a:ea typeface="MS PGothic" pitchFamily="34" charset="-128"/>
              </a:defRPr>
            </a:lvl3pPr>
            <a:lvl4pPr marL="1600200" indent="-228600" eaLnBrk="0" hangingPunct="0">
              <a:defRPr>
                <a:solidFill>
                  <a:schemeClr val="tx1"/>
                </a:solidFill>
                <a:latin typeface="Verdana" pitchFamily="34" charset="0"/>
                <a:ea typeface="MS PGothic" pitchFamily="34" charset="-128"/>
              </a:defRPr>
            </a:lvl4pPr>
            <a:lvl5pPr marL="2057400" indent="-228600" eaLnBrk="0" hangingPunct="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lnSpc>
                <a:spcPts val="2500"/>
              </a:lnSpc>
            </a:pPr>
            <a:r>
              <a:rPr lang="de-DE" altLang="en-US" sz="1600" b="1" dirty="0">
                <a:solidFill>
                  <a:schemeClr val="accent1"/>
                </a:solidFill>
                <a:latin typeface="+mn-lt"/>
                <a:ea typeface="+mn-ea"/>
              </a:rPr>
              <a:t>COL-CC</a:t>
            </a:r>
            <a:endParaRPr lang="en-GB" altLang="en-US" sz="1600" b="1" dirty="0">
              <a:solidFill>
                <a:schemeClr val="accent1"/>
              </a:solidFill>
              <a:latin typeface="+mn-lt"/>
              <a:ea typeface="+mn-ea"/>
            </a:endParaRPr>
          </a:p>
        </p:txBody>
      </p:sp>
      <p:sp>
        <p:nvSpPr>
          <p:cNvPr id="4113" name="Rectangle 50"/>
          <p:cNvSpPr>
            <a:spLocks noChangeArrowheads="1"/>
          </p:cNvSpPr>
          <p:nvPr/>
        </p:nvSpPr>
        <p:spPr bwMode="auto">
          <a:xfrm>
            <a:off x="2026921" y="4964985"/>
            <a:ext cx="277786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ea typeface="MS PGothic" pitchFamily="34" charset="-128"/>
              </a:defRPr>
            </a:lvl1pPr>
            <a:lvl2pPr marL="742950" indent="-285750" eaLnBrk="0" hangingPunct="0">
              <a:defRPr>
                <a:solidFill>
                  <a:schemeClr val="tx1"/>
                </a:solidFill>
                <a:latin typeface="Verdana" pitchFamily="34" charset="0"/>
                <a:ea typeface="MS PGothic" pitchFamily="34" charset="-128"/>
              </a:defRPr>
            </a:lvl2pPr>
            <a:lvl3pPr marL="1143000" indent="-228600" eaLnBrk="0" hangingPunct="0">
              <a:defRPr>
                <a:solidFill>
                  <a:schemeClr val="tx1"/>
                </a:solidFill>
                <a:latin typeface="Verdana" pitchFamily="34" charset="0"/>
                <a:ea typeface="MS PGothic" pitchFamily="34" charset="-128"/>
              </a:defRPr>
            </a:lvl3pPr>
            <a:lvl4pPr marL="1600200" indent="-228600" eaLnBrk="0" hangingPunct="0">
              <a:defRPr>
                <a:solidFill>
                  <a:schemeClr val="tx1"/>
                </a:solidFill>
                <a:latin typeface="Verdana" pitchFamily="34" charset="0"/>
                <a:ea typeface="MS PGothic" pitchFamily="34" charset="-128"/>
              </a:defRPr>
            </a:lvl4pPr>
            <a:lvl5pPr marL="2057400" indent="-228600" eaLnBrk="0" hangingPunct="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lnSpc>
                <a:spcPts val="1800"/>
              </a:lnSpc>
            </a:pPr>
            <a:r>
              <a:rPr lang="en-GB" altLang="en-US" sz="1400" b="1" dirty="0" smtClean="0"/>
              <a:t>Payload Operations</a:t>
            </a:r>
            <a:endParaRPr lang="en-GB" altLang="en-US" sz="1400" b="1" dirty="0"/>
          </a:p>
          <a:p>
            <a:pPr eaLnBrk="1" hangingPunct="1">
              <a:lnSpc>
                <a:spcPts val="1800"/>
              </a:lnSpc>
            </a:pPr>
            <a:r>
              <a:rPr lang="en-GB" altLang="en-US" sz="1400" dirty="0" smtClean="0"/>
              <a:t>Asynchronous Information on Science experiments</a:t>
            </a:r>
            <a:endParaRPr lang="en-GB" altLang="en-US" sz="1400" dirty="0"/>
          </a:p>
        </p:txBody>
      </p:sp>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41767" y="1792503"/>
            <a:ext cx="1232142" cy="796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7"/>
          <p:cNvGrpSpPr/>
          <p:nvPr/>
        </p:nvGrpSpPr>
        <p:grpSpPr>
          <a:xfrm>
            <a:off x="4532552" y="4710908"/>
            <a:ext cx="2084932" cy="1869140"/>
            <a:chOff x="4241767" y="4231746"/>
            <a:chExt cx="2084932" cy="1869140"/>
          </a:xfrm>
        </p:grpSpPr>
        <p:sp>
          <p:nvSpPr>
            <p:cNvPr id="4112" name="Rectangle 49"/>
            <p:cNvSpPr>
              <a:spLocks noChangeArrowheads="1"/>
            </p:cNvSpPr>
            <p:nvPr/>
          </p:nvSpPr>
          <p:spPr bwMode="auto">
            <a:xfrm>
              <a:off x="5041557" y="5687952"/>
              <a:ext cx="837467" cy="41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ea typeface="MS PGothic" pitchFamily="34" charset="-128"/>
                </a:defRPr>
              </a:lvl1pPr>
              <a:lvl2pPr marL="742950" indent="-285750" eaLnBrk="0" hangingPunct="0">
                <a:defRPr>
                  <a:solidFill>
                    <a:schemeClr val="tx1"/>
                  </a:solidFill>
                  <a:latin typeface="Verdana" pitchFamily="34" charset="0"/>
                  <a:ea typeface="MS PGothic" pitchFamily="34" charset="-128"/>
                </a:defRPr>
              </a:lvl2pPr>
              <a:lvl3pPr marL="1143000" indent="-228600" eaLnBrk="0" hangingPunct="0">
                <a:defRPr>
                  <a:solidFill>
                    <a:schemeClr val="tx1"/>
                  </a:solidFill>
                  <a:latin typeface="Verdana" pitchFamily="34" charset="0"/>
                  <a:ea typeface="MS PGothic" pitchFamily="34" charset="-128"/>
                </a:defRPr>
              </a:lvl3pPr>
              <a:lvl4pPr marL="1600200" indent="-228600" eaLnBrk="0" hangingPunct="0">
                <a:defRPr>
                  <a:solidFill>
                    <a:schemeClr val="tx1"/>
                  </a:solidFill>
                  <a:latin typeface="Verdana" pitchFamily="34" charset="0"/>
                  <a:ea typeface="MS PGothic" pitchFamily="34" charset="-128"/>
                </a:defRPr>
              </a:lvl4pPr>
              <a:lvl5pPr marL="2057400" indent="-228600" eaLnBrk="0" hangingPunct="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lnSpc>
                  <a:spcPts val="2500"/>
                </a:lnSpc>
              </a:pPr>
              <a:r>
                <a:rPr lang="de-DE" altLang="en-US" sz="1600" b="1" dirty="0">
                  <a:solidFill>
                    <a:schemeClr val="accent1"/>
                  </a:solidFill>
                  <a:latin typeface="+mn-lt"/>
                  <a:ea typeface="+mn-ea"/>
                </a:rPr>
                <a:t>USOC</a:t>
              </a:r>
              <a:endParaRPr lang="en-GB" altLang="en-US" sz="1600" b="1" dirty="0">
                <a:solidFill>
                  <a:schemeClr val="accent1"/>
                </a:solidFill>
                <a:latin typeface="+mn-lt"/>
                <a:ea typeface="+mn-ea"/>
              </a:endParaRPr>
            </a:p>
          </p:txBody>
        </p:sp>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41767" y="4231746"/>
              <a:ext cx="1919932" cy="1540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79024" y="4356982"/>
              <a:ext cx="4476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26" name="Straight Arrow Connector 25"/>
          <p:cNvCxnSpPr>
            <a:stCxn id="4101" idx="3"/>
          </p:cNvCxnSpPr>
          <p:nvPr/>
        </p:nvCxnSpPr>
        <p:spPr>
          <a:xfrm>
            <a:off x="1959220" y="4710908"/>
            <a:ext cx="3008196" cy="419893"/>
          </a:xfrm>
          <a:prstGeom prst="straightConnector1">
            <a:avLst/>
          </a:prstGeom>
          <a:ln w="38100">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89689" y="4920854"/>
            <a:ext cx="394425" cy="257175"/>
          </a:xfrm>
          <a:prstGeom prst="rect">
            <a:avLst/>
          </a:prstGeom>
          <a:noFill/>
          <a:ln>
            <a:noFill/>
          </a:ln>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1344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r>
              <a:rPr lang="en-US" altLang="en-US" dirty="0" smtClean="0"/>
              <a:t>Evaluation Results</a:t>
            </a:r>
            <a:endParaRPr lang="it-IT" altLang="en-US" dirty="0" smtClean="0"/>
          </a:p>
        </p:txBody>
      </p:sp>
      <p:sp>
        <p:nvSpPr>
          <p:cNvPr id="26626" name="Rectangle 3"/>
          <p:cNvSpPr>
            <a:spLocks noGrp="1" noChangeArrowheads="1"/>
          </p:cNvSpPr>
          <p:nvPr>
            <p:ph type="body" idx="4294967295"/>
          </p:nvPr>
        </p:nvSpPr>
        <p:spPr>
          <a:xfrm>
            <a:off x="612531" y="1520826"/>
            <a:ext cx="7760677" cy="4568825"/>
          </a:xfrm>
        </p:spPr>
        <p:txBody>
          <a:bodyPr/>
          <a:lstStyle/>
          <a:p>
            <a:pPr marL="0" indent="0" eaLnBrk="1" hangingPunct="1">
              <a:lnSpc>
                <a:spcPts val="2500"/>
              </a:lnSpc>
              <a:buFont typeface="Verdana" pitchFamily="34" charset="0"/>
              <a:buNone/>
              <a:defRPr/>
            </a:pPr>
            <a:r>
              <a:rPr lang="en-GB" sz="2000" kern="1200" dirty="0">
                <a:solidFill>
                  <a:schemeClr val="accent1"/>
                </a:solidFill>
              </a:rPr>
              <a:t>Collaboration support</a:t>
            </a:r>
            <a:endParaRPr lang="en-GB" sz="2000" dirty="0"/>
          </a:p>
          <a:p>
            <a:pPr eaLnBrk="1" hangingPunct="1">
              <a:lnSpc>
                <a:spcPts val="2500"/>
              </a:lnSpc>
              <a:buFont typeface="Wingdings" panose="05000000000000000000" pitchFamily="2" charset="2"/>
              <a:buChar char="§"/>
              <a:defRPr/>
            </a:pPr>
            <a:r>
              <a:rPr lang="en-GB" sz="1800" dirty="0" smtClean="0"/>
              <a:t>The </a:t>
            </a:r>
            <a:r>
              <a:rPr lang="en-GB" sz="1800" dirty="0"/>
              <a:t>concept of </a:t>
            </a:r>
            <a:r>
              <a:rPr lang="en-GB" sz="1800" i="1" dirty="0"/>
              <a:t>Collaborative Workspace </a:t>
            </a:r>
            <a:r>
              <a:rPr lang="en-GB" sz="1800" dirty="0"/>
              <a:t>as extension to voice loops has potential to improve collaborative work </a:t>
            </a:r>
            <a:r>
              <a:rPr lang="en-GB" sz="1800" dirty="0" smtClean="0"/>
              <a:t>during operations, among </a:t>
            </a:r>
            <a:r>
              <a:rPr lang="en-GB" sz="1800" dirty="0"/>
              <a:t>people in the same group </a:t>
            </a:r>
            <a:r>
              <a:rPr lang="en-GB" sz="1800" dirty="0" smtClean="0"/>
              <a:t>or across </a:t>
            </a:r>
            <a:r>
              <a:rPr lang="en-GB" sz="1800" dirty="0"/>
              <a:t>different </a:t>
            </a:r>
            <a:r>
              <a:rPr lang="en-GB" sz="1800" dirty="0" smtClean="0"/>
              <a:t>departments and locations;</a:t>
            </a:r>
          </a:p>
          <a:p>
            <a:pPr eaLnBrk="1" hangingPunct="1">
              <a:lnSpc>
                <a:spcPts val="2500"/>
              </a:lnSpc>
              <a:buFont typeface="Wingdings" panose="05000000000000000000" pitchFamily="2" charset="2"/>
              <a:buChar char="§"/>
              <a:defRPr/>
            </a:pPr>
            <a:r>
              <a:rPr lang="en-GB" sz="1800" dirty="0" smtClean="0"/>
              <a:t>Sharing views (M&amp;C displays, Procedures, Documents, etc.) adds value to the discussion.</a:t>
            </a:r>
          </a:p>
          <a:p>
            <a:pPr marL="0" indent="0" eaLnBrk="1" hangingPunct="1">
              <a:lnSpc>
                <a:spcPts val="2500"/>
              </a:lnSpc>
              <a:buFont typeface="Verdana" pitchFamily="34" charset="0"/>
              <a:buNone/>
              <a:defRPr/>
            </a:pPr>
            <a:r>
              <a:rPr lang="en-GB" sz="2000" kern="1200" dirty="0">
                <a:solidFill>
                  <a:schemeClr val="accent1"/>
                </a:solidFill>
              </a:rPr>
              <a:t>Mobility and collaboration</a:t>
            </a:r>
            <a:endParaRPr lang="en-GB" sz="2000" dirty="0"/>
          </a:p>
          <a:p>
            <a:pPr marL="0" indent="0" eaLnBrk="1" hangingPunct="1">
              <a:lnSpc>
                <a:spcPts val="2500"/>
              </a:lnSpc>
              <a:buFont typeface="Verdana" pitchFamily="34" charset="0"/>
              <a:buNone/>
              <a:defRPr/>
            </a:pPr>
            <a:r>
              <a:rPr lang="en-GB" sz="1800" dirty="0" smtClean="0"/>
              <a:t>The </a:t>
            </a:r>
            <a:r>
              <a:rPr lang="en-GB" sz="1800" dirty="0"/>
              <a:t>portable Tablet could allow users (operator, managers) not sitting at the </a:t>
            </a:r>
            <a:r>
              <a:rPr lang="en-GB" sz="1800" dirty="0" smtClean="0"/>
              <a:t>workstation</a:t>
            </a:r>
            <a:r>
              <a:rPr lang="en-GB" sz="1800" dirty="0"/>
              <a:t>, or remotely </a:t>
            </a:r>
            <a:r>
              <a:rPr lang="en-GB" sz="1800" dirty="0" smtClean="0"/>
              <a:t>located (</a:t>
            </a:r>
            <a:r>
              <a:rPr lang="en-GB" sz="1800" dirty="0"/>
              <a:t>e.g. office) to </a:t>
            </a:r>
            <a:r>
              <a:rPr lang="en-GB" sz="1800" dirty="0" smtClean="0"/>
              <a:t>contribute to </a:t>
            </a:r>
            <a:r>
              <a:rPr lang="en-GB" sz="1800" dirty="0"/>
              <a:t>a group </a:t>
            </a:r>
            <a:r>
              <a:rPr lang="en-GB" sz="1800" dirty="0" smtClean="0"/>
              <a:t>discussion, having direct access to live monitoring information.</a:t>
            </a:r>
            <a:endParaRPr lang="it-IT" sz="1800" dirty="0" smtClean="0">
              <a:solidFill>
                <a:schemeClr val="accent1"/>
              </a:solidFill>
            </a:endParaRPr>
          </a:p>
        </p:txBody>
      </p:sp>
      <p:sp>
        <p:nvSpPr>
          <p:cNvPr id="23556"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a:solidFill>
                <a:schemeClr val="tx1"/>
              </a:solidFill>
            </a:endParaRPr>
          </a:p>
        </p:txBody>
      </p:sp>
    </p:spTree>
    <p:extLst>
      <p:ext uri="{BB962C8B-B14F-4D97-AF65-F5344CB8AC3E}">
        <p14:creationId xmlns:p14="http://schemas.microsoft.com/office/powerpoint/2010/main" val="2147520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r>
              <a:rPr lang="en-US" altLang="en-US" dirty="0" smtClean="0"/>
              <a:t>Evaluation Results</a:t>
            </a:r>
            <a:endParaRPr lang="it-IT" altLang="en-US" dirty="0" smtClean="0"/>
          </a:p>
        </p:txBody>
      </p:sp>
      <p:sp>
        <p:nvSpPr>
          <p:cNvPr id="26626" name="Rectangle 3"/>
          <p:cNvSpPr>
            <a:spLocks noGrp="1" noChangeArrowheads="1"/>
          </p:cNvSpPr>
          <p:nvPr>
            <p:ph type="body" idx="4294967295"/>
          </p:nvPr>
        </p:nvSpPr>
        <p:spPr>
          <a:xfrm>
            <a:off x="612531" y="1520826"/>
            <a:ext cx="8183126" cy="4981575"/>
          </a:xfrm>
        </p:spPr>
        <p:txBody>
          <a:bodyPr/>
          <a:lstStyle/>
          <a:p>
            <a:pPr marL="0" indent="0" eaLnBrk="1" hangingPunct="1">
              <a:lnSpc>
                <a:spcPts val="2500"/>
              </a:lnSpc>
              <a:buFont typeface="Verdana" pitchFamily="34" charset="0"/>
              <a:buNone/>
              <a:defRPr/>
            </a:pPr>
            <a:r>
              <a:rPr lang="en-GB" sz="2000" kern="1200" dirty="0" smtClean="0">
                <a:solidFill>
                  <a:schemeClr val="accent1"/>
                </a:solidFill>
              </a:rPr>
              <a:t>Touch Technology</a:t>
            </a:r>
            <a:endParaRPr lang="en-GB" sz="2000" dirty="0" smtClean="0"/>
          </a:p>
          <a:p>
            <a:pPr marL="0" indent="0" eaLnBrk="1" hangingPunct="1">
              <a:lnSpc>
                <a:spcPts val="2500"/>
              </a:lnSpc>
              <a:buFont typeface="Verdana" pitchFamily="34" charset="0"/>
              <a:buNone/>
              <a:defRPr/>
            </a:pPr>
            <a:r>
              <a:rPr lang="en-GB" sz="1800" dirty="0" smtClean="0"/>
              <a:t>Controlling the UI via Touch interface has shown, in general, severe </a:t>
            </a:r>
            <a:r>
              <a:rPr lang="en-GB" sz="1800" u="sng" dirty="0" smtClean="0"/>
              <a:t>limitations</a:t>
            </a:r>
            <a:r>
              <a:rPr lang="en-GB" sz="1800" dirty="0" smtClean="0"/>
              <a:t>: Inaccuracy, Fatigue.  Due to:</a:t>
            </a:r>
          </a:p>
          <a:p>
            <a:pPr eaLnBrk="1" hangingPunct="1">
              <a:lnSpc>
                <a:spcPts val="2500"/>
              </a:lnSpc>
              <a:buFont typeface="Wingdings" panose="05000000000000000000" pitchFamily="2" charset="2"/>
              <a:buChar char="§"/>
              <a:defRPr/>
            </a:pPr>
            <a:r>
              <a:rPr lang="en-GB" sz="1800" dirty="0" smtClean="0"/>
              <a:t>limited </a:t>
            </a:r>
            <a:r>
              <a:rPr lang="en-GB" sz="1800" dirty="0"/>
              <a:t>precision of the technology </a:t>
            </a:r>
            <a:r>
              <a:rPr lang="en-GB" sz="1800" dirty="0" smtClean="0"/>
              <a:t>(touch HW and </a:t>
            </a:r>
            <a:r>
              <a:rPr lang="en-GB" sz="1800" dirty="0"/>
              <a:t>O.S</a:t>
            </a:r>
            <a:r>
              <a:rPr lang="en-GB" sz="1800" dirty="0" smtClean="0"/>
              <a:t>.)</a:t>
            </a:r>
          </a:p>
          <a:p>
            <a:pPr eaLnBrk="1" hangingPunct="1">
              <a:lnSpc>
                <a:spcPts val="2500"/>
              </a:lnSpc>
              <a:buFont typeface="Wingdings" panose="05000000000000000000" pitchFamily="2" charset="2"/>
              <a:buChar char="§"/>
              <a:defRPr/>
            </a:pPr>
            <a:r>
              <a:rPr lang="en-GB" sz="1800" dirty="0" smtClean="0"/>
              <a:t>Ergonomic issues potentially causing long-term health problems</a:t>
            </a:r>
          </a:p>
          <a:p>
            <a:pPr>
              <a:lnSpc>
                <a:spcPts val="2500"/>
              </a:lnSpc>
              <a:buFont typeface="Wingdings" panose="05000000000000000000" pitchFamily="2" charset="2"/>
              <a:buChar char="§"/>
              <a:defRPr/>
            </a:pPr>
            <a:r>
              <a:rPr lang="en-GB" sz="1800" dirty="0"/>
              <a:t>interaction design of the applications (EUD is mouse-oriented</a:t>
            </a:r>
            <a:r>
              <a:rPr lang="en-GB" sz="1800" dirty="0" smtClean="0"/>
              <a:t>)</a:t>
            </a:r>
          </a:p>
          <a:p>
            <a:pPr marL="0" indent="0" eaLnBrk="1" hangingPunct="1">
              <a:lnSpc>
                <a:spcPts val="2500"/>
              </a:lnSpc>
              <a:buFont typeface="Verdana" pitchFamily="34" charset="0"/>
              <a:buNone/>
              <a:defRPr/>
            </a:pPr>
            <a:r>
              <a:rPr lang="en-GB" sz="1800" dirty="0" smtClean="0"/>
              <a:t>However,</a:t>
            </a:r>
            <a:br>
              <a:rPr lang="en-GB" sz="1800" dirty="0" smtClean="0"/>
            </a:br>
            <a:r>
              <a:rPr lang="en-GB" sz="1800" dirty="0" smtClean="0"/>
              <a:t>the </a:t>
            </a:r>
            <a:r>
              <a:rPr lang="en-GB" sz="1800" kern="1200" dirty="0">
                <a:solidFill>
                  <a:schemeClr val="accent1"/>
                </a:solidFill>
              </a:rPr>
              <a:t>specific touch oriented functions added to the EUD appear more usable and efficient, with respect to equivalent mouse functions</a:t>
            </a:r>
            <a:r>
              <a:rPr lang="en-GB" sz="1800" dirty="0" smtClean="0"/>
              <a:t>.</a:t>
            </a:r>
          </a:p>
          <a:p>
            <a:pPr eaLnBrk="1" hangingPunct="1">
              <a:lnSpc>
                <a:spcPts val="2500"/>
              </a:lnSpc>
              <a:buFont typeface="Wingdings" panose="05000000000000000000" pitchFamily="2" charset="2"/>
              <a:buChar char="§"/>
              <a:defRPr/>
            </a:pPr>
            <a:r>
              <a:rPr lang="en-GB" sz="1800" dirty="0"/>
              <a:t>To be really effective on touch, </a:t>
            </a:r>
            <a:r>
              <a:rPr lang="en-GB" sz="1800" dirty="0" smtClean="0"/>
              <a:t>UIs </a:t>
            </a:r>
            <a:r>
              <a:rPr lang="en-GB" sz="1800" dirty="0"/>
              <a:t>have to be </a:t>
            </a:r>
            <a:r>
              <a:rPr lang="en-GB" sz="1800" dirty="0" smtClean="0"/>
              <a:t>explicitly </a:t>
            </a:r>
            <a:r>
              <a:rPr lang="en-GB" sz="1800" dirty="0"/>
              <a:t>engineered for this kind of </a:t>
            </a:r>
            <a:r>
              <a:rPr lang="en-GB" sz="1800" dirty="0" smtClean="0"/>
              <a:t>technology. </a:t>
            </a:r>
          </a:p>
          <a:p>
            <a:pPr eaLnBrk="1" hangingPunct="1">
              <a:lnSpc>
                <a:spcPts val="2500"/>
              </a:lnSpc>
              <a:buFont typeface="Wingdings" panose="05000000000000000000" pitchFamily="2" charset="2"/>
              <a:buChar char="§"/>
              <a:defRPr/>
            </a:pPr>
            <a:r>
              <a:rPr lang="en-GB" sz="1800" dirty="0" smtClean="0"/>
              <a:t>Migration of existing </a:t>
            </a:r>
            <a:r>
              <a:rPr lang="en-GB" sz="1800" dirty="0"/>
              <a:t>mouse based </a:t>
            </a:r>
            <a:r>
              <a:rPr lang="en-GB" sz="1800" dirty="0" smtClean="0"/>
              <a:t>UI products not feasible without heavy re-engineering.  </a:t>
            </a:r>
            <a:endParaRPr lang="it-IT" sz="1800" dirty="0"/>
          </a:p>
        </p:txBody>
      </p:sp>
      <p:sp>
        <p:nvSpPr>
          <p:cNvPr id="24580"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a:solidFill>
                <a:schemeClr val="tx1"/>
              </a:solidFill>
            </a:endParaRPr>
          </a:p>
        </p:txBody>
      </p:sp>
    </p:spTree>
    <p:extLst>
      <p:ext uri="{BB962C8B-B14F-4D97-AF65-F5344CB8AC3E}">
        <p14:creationId xmlns:p14="http://schemas.microsoft.com/office/powerpoint/2010/main" val="1842027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625475" y="379076"/>
            <a:ext cx="6105525" cy="430887"/>
          </a:xfrm>
        </p:spPr>
        <p:txBody>
          <a:bodyPr/>
          <a:lstStyle/>
          <a:p>
            <a:pPr eaLnBrk="1" hangingPunct="1"/>
            <a:r>
              <a:rPr lang="it-IT" altLang="en-US" dirty="0" smtClean="0"/>
              <a:t>Project </a:t>
            </a:r>
            <a:r>
              <a:rPr lang="en-GB" altLang="en-US" dirty="0" smtClean="0"/>
              <a:t>Phases</a:t>
            </a:r>
          </a:p>
        </p:txBody>
      </p:sp>
      <p:sp>
        <p:nvSpPr>
          <p:cNvPr id="6147" name="Rectangle 3"/>
          <p:cNvSpPr>
            <a:spLocks noGrp="1" noChangeArrowheads="1"/>
          </p:cNvSpPr>
          <p:nvPr>
            <p:ph type="body" idx="4294967295"/>
          </p:nvPr>
        </p:nvSpPr>
        <p:spPr>
          <a:xfrm>
            <a:off x="877766" y="1393825"/>
            <a:ext cx="8177334" cy="4700588"/>
          </a:xfrm>
        </p:spPr>
        <p:txBody>
          <a:bodyPr/>
          <a:lstStyle/>
          <a:p>
            <a:pPr marL="0" indent="0" eaLnBrk="1" hangingPunct="1">
              <a:lnSpc>
                <a:spcPts val="2500"/>
              </a:lnSpc>
              <a:buFont typeface="Verdana" pitchFamily="34" charset="0"/>
              <a:buNone/>
              <a:defRPr/>
            </a:pPr>
            <a:r>
              <a:rPr lang="en-GB" altLang="en-US" sz="2000" dirty="0" smtClean="0">
                <a:solidFill>
                  <a:schemeClr val="accent1"/>
                </a:solidFill>
              </a:rPr>
              <a:t>Task Analysis, Use Cases, Technology Review [Mar-Aug 2012]</a:t>
            </a:r>
          </a:p>
          <a:p>
            <a:pPr marL="0" indent="0" eaLnBrk="1" hangingPunct="1">
              <a:lnSpc>
                <a:spcPts val="2500"/>
              </a:lnSpc>
              <a:buFont typeface="+mj-lt" charset="0"/>
              <a:buNone/>
              <a:defRPr/>
            </a:pPr>
            <a:r>
              <a:rPr lang="en-GB" altLang="en-US" dirty="0" smtClean="0"/>
              <a:t>Analyse Tasks at ESOC operations, define general Use Cases and particular scenarios to capture User Needs, review new technology</a:t>
            </a:r>
          </a:p>
          <a:p>
            <a:pPr marL="0" indent="0" eaLnBrk="1" hangingPunct="1">
              <a:lnSpc>
                <a:spcPts val="2500"/>
              </a:lnSpc>
              <a:spcBef>
                <a:spcPts val="1200"/>
              </a:spcBef>
              <a:buFont typeface="Verdana" pitchFamily="34" charset="0"/>
              <a:buNone/>
              <a:defRPr/>
            </a:pPr>
            <a:r>
              <a:rPr lang="en-GB" altLang="en-US" sz="2000" dirty="0" smtClean="0">
                <a:solidFill>
                  <a:schemeClr val="accent1"/>
                </a:solidFill>
              </a:rPr>
              <a:t>HCI Design [Aug-Dec 2012]</a:t>
            </a:r>
          </a:p>
          <a:p>
            <a:pPr marL="0" indent="0" eaLnBrk="1" hangingPunct="1">
              <a:lnSpc>
                <a:spcPts val="2500"/>
              </a:lnSpc>
              <a:buFont typeface="Verdana" pitchFamily="34" charset="0"/>
              <a:buNone/>
              <a:defRPr/>
            </a:pPr>
            <a:r>
              <a:rPr lang="en-GB" altLang="en-US" dirty="0" smtClean="0"/>
              <a:t>Develop guidelines and principles for future HCI and specific interaction design for the particular scenarios</a:t>
            </a:r>
          </a:p>
          <a:p>
            <a:pPr marL="0" indent="0" eaLnBrk="1" hangingPunct="1">
              <a:lnSpc>
                <a:spcPts val="2500"/>
              </a:lnSpc>
              <a:spcBef>
                <a:spcPts val="1200"/>
              </a:spcBef>
              <a:buFont typeface="Verdana" pitchFamily="34" charset="0"/>
              <a:buNone/>
              <a:defRPr/>
            </a:pPr>
            <a:r>
              <a:rPr lang="en-GB" altLang="en-US" sz="2000" dirty="0" smtClean="0">
                <a:solidFill>
                  <a:schemeClr val="accent1"/>
                </a:solidFill>
              </a:rPr>
              <a:t>Demonstrator Development [Jan 2013 – June 2013]</a:t>
            </a:r>
          </a:p>
          <a:p>
            <a:pPr eaLnBrk="1" hangingPunct="1">
              <a:lnSpc>
                <a:spcPts val="2500"/>
              </a:lnSpc>
              <a:buFont typeface="Verdana" pitchFamily="34" charset="0"/>
              <a:buNone/>
              <a:defRPr/>
            </a:pPr>
            <a:r>
              <a:rPr lang="en-GB" altLang="en-US" dirty="0" smtClean="0"/>
              <a:t>Develop a demonstrator for evaluating proposed interaction design</a:t>
            </a:r>
          </a:p>
          <a:p>
            <a:pPr marL="0" indent="0" eaLnBrk="1" hangingPunct="1">
              <a:lnSpc>
                <a:spcPts val="2500"/>
              </a:lnSpc>
              <a:spcBef>
                <a:spcPts val="1200"/>
              </a:spcBef>
              <a:buFont typeface="Verdana" pitchFamily="34" charset="0"/>
              <a:buNone/>
              <a:defRPr/>
            </a:pPr>
            <a:r>
              <a:rPr lang="en-GB" altLang="en-US" sz="2000" dirty="0" smtClean="0">
                <a:solidFill>
                  <a:schemeClr val="accent1"/>
                </a:solidFill>
              </a:rPr>
              <a:t>Evaluation and Final Report [June –Oct 2013]</a:t>
            </a:r>
          </a:p>
          <a:p>
            <a:pPr marL="0" indent="0" eaLnBrk="1" hangingPunct="1">
              <a:lnSpc>
                <a:spcPts val="2500"/>
              </a:lnSpc>
              <a:buFont typeface="Verdana" pitchFamily="34" charset="0"/>
              <a:buNone/>
              <a:defRPr/>
            </a:pPr>
            <a:r>
              <a:rPr lang="en-GB" altLang="en-US" dirty="0" smtClean="0"/>
              <a:t>Evaluate the proposed HCI overall design and the demonstrator implementation; Define recommendations for future Ground Segment System HCI in order to drive the evolution of HCI in the following years. </a:t>
            </a:r>
          </a:p>
        </p:txBody>
      </p:sp>
      <p:cxnSp>
        <p:nvCxnSpPr>
          <p:cNvPr id="3" name="Straight Connector 2"/>
          <p:cNvCxnSpPr/>
          <p:nvPr/>
        </p:nvCxnSpPr>
        <p:spPr>
          <a:xfrm>
            <a:off x="534866" y="1262064"/>
            <a:ext cx="35169" cy="4795836"/>
          </a:xfrm>
          <a:prstGeom prst="line">
            <a:avLst/>
          </a:prstGeom>
          <a:ln w="114300"/>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439616" y="1479550"/>
            <a:ext cx="199292" cy="2159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Flowchart: Connector 10"/>
          <p:cNvSpPr/>
          <p:nvPr/>
        </p:nvSpPr>
        <p:spPr>
          <a:xfrm>
            <a:off x="452804" y="4616450"/>
            <a:ext cx="199292" cy="2159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 name="Flowchart: Connector 11"/>
          <p:cNvSpPr/>
          <p:nvPr/>
        </p:nvSpPr>
        <p:spPr>
          <a:xfrm>
            <a:off x="452804" y="2614613"/>
            <a:ext cx="199292" cy="2159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4" name="Flowchart: Connector 13"/>
          <p:cNvSpPr/>
          <p:nvPr/>
        </p:nvSpPr>
        <p:spPr>
          <a:xfrm>
            <a:off x="452804" y="3771900"/>
            <a:ext cx="199292" cy="2159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extLst>
      <p:ext uri="{BB962C8B-B14F-4D97-AF65-F5344CB8AC3E}">
        <p14:creationId xmlns:p14="http://schemas.microsoft.com/office/powerpoint/2010/main" val="2606937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US" altLang="en-US" dirty="0" smtClean="0"/>
              <a:t>Evaluation Results</a:t>
            </a:r>
            <a:endParaRPr lang="it-IT" altLang="en-US" dirty="0" smtClean="0"/>
          </a:p>
        </p:txBody>
      </p:sp>
      <p:sp>
        <p:nvSpPr>
          <p:cNvPr id="2" name="Rectangle 3"/>
          <p:cNvSpPr>
            <a:spLocks noGrp="1" noChangeArrowheads="1"/>
          </p:cNvSpPr>
          <p:nvPr>
            <p:ph type="body" idx="4294967295"/>
          </p:nvPr>
        </p:nvSpPr>
        <p:spPr>
          <a:xfrm>
            <a:off x="612531" y="1520826"/>
            <a:ext cx="8062546" cy="4651375"/>
          </a:xfrm>
        </p:spPr>
        <p:txBody>
          <a:bodyPr/>
          <a:lstStyle/>
          <a:p>
            <a:pPr marL="0" indent="0" eaLnBrk="1" hangingPunct="1">
              <a:lnSpc>
                <a:spcPts val="2500"/>
              </a:lnSpc>
              <a:buFont typeface="Verdana" pitchFamily="34" charset="0"/>
              <a:buNone/>
              <a:defRPr/>
            </a:pPr>
            <a:r>
              <a:rPr lang="en-GB" sz="2000" kern="1200" dirty="0" smtClean="0">
                <a:solidFill>
                  <a:schemeClr val="accent1"/>
                </a:solidFill>
              </a:rPr>
              <a:t>Touch Table and co-located teamwork facilities</a:t>
            </a:r>
            <a:endParaRPr lang="en-GB" sz="2000" dirty="0" smtClean="0"/>
          </a:p>
          <a:p>
            <a:pPr eaLnBrk="1" hangingPunct="1">
              <a:lnSpc>
                <a:spcPts val="2500"/>
              </a:lnSpc>
              <a:buFont typeface="Wingdings" panose="05000000000000000000" pitchFamily="2" charset="2"/>
              <a:buChar char="§"/>
              <a:defRPr/>
            </a:pPr>
            <a:r>
              <a:rPr lang="en-GB" sz="1800" dirty="0" smtClean="0"/>
              <a:t>Touch </a:t>
            </a:r>
            <a:r>
              <a:rPr lang="en-GB" sz="1800" dirty="0"/>
              <a:t>tables for operations </a:t>
            </a:r>
            <a:r>
              <a:rPr lang="en-GB" sz="1800" u="sng" dirty="0" smtClean="0"/>
              <a:t>not practical </a:t>
            </a:r>
            <a:r>
              <a:rPr lang="en-GB" sz="1800" dirty="0" smtClean="0"/>
              <a:t>(issues with touch control, requires dimmed light, tiring to work with)</a:t>
            </a:r>
          </a:p>
          <a:p>
            <a:pPr eaLnBrk="1" hangingPunct="1">
              <a:lnSpc>
                <a:spcPts val="2500"/>
              </a:lnSpc>
              <a:buFont typeface="Wingdings" panose="05000000000000000000" pitchFamily="2" charset="2"/>
              <a:buChar char="§"/>
              <a:defRPr/>
            </a:pPr>
            <a:endParaRPr lang="en-GB" sz="2000" dirty="0" smtClean="0"/>
          </a:p>
          <a:p>
            <a:pPr marL="0" indent="0" eaLnBrk="1" hangingPunct="1">
              <a:lnSpc>
                <a:spcPts val="2500"/>
              </a:lnSpc>
              <a:buFont typeface="Verdana" pitchFamily="34" charset="0"/>
              <a:buNone/>
              <a:defRPr/>
            </a:pPr>
            <a:r>
              <a:rPr lang="en-GB" sz="1800" dirty="0" smtClean="0"/>
              <a:t>However,  </a:t>
            </a:r>
            <a:br>
              <a:rPr lang="en-GB" sz="1800" dirty="0" smtClean="0"/>
            </a:br>
            <a:r>
              <a:rPr lang="en-GB" sz="1800" dirty="0" smtClean="0"/>
              <a:t>the concept of </a:t>
            </a:r>
            <a:r>
              <a:rPr lang="en-GB" sz="1800" kern="1200" dirty="0">
                <a:solidFill>
                  <a:schemeClr val="accent1"/>
                </a:solidFill>
              </a:rPr>
              <a:t>co-located teamwork </a:t>
            </a:r>
            <a:r>
              <a:rPr lang="en-GB" sz="1800" kern="1200" dirty="0" smtClean="0">
                <a:solidFill>
                  <a:schemeClr val="accent1"/>
                </a:solidFill>
              </a:rPr>
              <a:t>facility can </a:t>
            </a:r>
            <a:r>
              <a:rPr lang="en-GB" sz="1800" kern="1200" dirty="0">
                <a:solidFill>
                  <a:schemeClr val="accent1"/>
                </a:solidFill>
              </a:rPr>
              <a:t>be a benefit</a:t>
            </a:r>
            <a:r>
              <a:rPr lang="en-GB" sz="1800" dirty="0" smtClean="0"/>
              <a:t>:</a:t>
            </a:r>
          </a:p>
          <a:p>
            <a:pPr eaLnBrk="1" hangingPunct="1">
              <a:lnSpc>
                <a:spcPts val="2500"/>
              </a:lnSpc>
              <a:buFont typeface="Wingdings" panose="05000000000000000000" pitchFamily="2" charset="2"/>
              <a:buChar char="§"/>
              <a:defRPr/>
            </a:pPr>
            <a:r>
              <a:rPr lang="en-GB" sz="1800" dirty="0"/>
              <a:t>a location where people gather to address specific tasks that require close contact (e.g. discussing critical issues, problems, recovery actions, etc</a:t>
            </a:r>
            <a:r>
              <a:rPr lang="en-GB" sz="1800" dirty="0" smtClean="0"/>
              <a:t>.)</a:t>
            </a:r>
          </a:p>
          <a:p>
            <a:pPr eaLnBrk="1" hangingPunct="1">
              <a:lnSpc>
                <a:spcPts val="2500"/>
              </a:lnSpc>
              <a:buFont typeface="Wingdings" panose="05000000000000000000" pitchFamily="2" charset="2"/>
              <a:buChar char="§"/>
              <a:defRPr/>
            </a:pPr>
            <a:r>
              <a:rPr lang="en-GB" sz="1800" dirty="0" smtClean="0"/>
              <a:t>where live </a:t>
            </a:r>
            <a:r>
              <a:rPr lang="en-GB" sz="1800" dirty="0"/>
              <a:t>monitoring information, electronic documents, procedures, </a:t>
            </a:r>
            <a:r>
              <a:rPr lang="en-GB" sz="1800" dirty="0" smtClean="0"/>
              <a:t>are available</a:t>
            </a:r>
            <a:endParaRPr lang="en-GB" dirty="0" smtClean="0"/>
          </a:p>
          <a:p>
            <a:pPr marL="0" indent="0" algn="r" eaLnBrk="1" hangingPunct="1">
              <a:lnSpc>
                <a:spcPts val="2500"/>
              </a:lnSpc>
              <a:buFont typeface="Verdana" pitchFamily="34" charset="0"/>
              <a:buNone/>
              <a:defRPr/>
            </a:pPr>
            <a:r>
              <a:rPr lang="it-IT" sz="1800" dirty="0" smtClean="0">
                <a:solidFill>
                  <a:schemeClr val="accent1"/>
                </a:solidFill>
                <a:sym typeface="Wingdings"/>
              </a:rPr>
              <a:t></a:t>
            </a:r>
            <a:endParaRPr lang="it-IT" sz="1800" dirty="0" smtClean="0">
              <a:solidFill>
                <a:schemeClr val="accent1"/>
              </a:solidFill>
            </a:endParaRPr>
          </a:p>
        </p:txBody>
      </p:sp>
      <p:sp>
        <p:nvSpPr>
          <p:cNvPr id="25604"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a:solidFill>
                <a:schemeClr val="tx1"/>
              </a:solidFill>
            </a:endParaRPr>
          </a:p>
        </p:txBody>
      </p:sp>
    </p:spTree>
    <p:extLst>
      <p:ext uri="{BB962C8B-B14F-4D97-AF65-F5344CB8AC3E}">
        <p14:creationId xmlns:p14="http://schemas.microsoft.com/office/powerpoint/2010/main" val="3470134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r>
              <a:rPr lang="en-US" altLang="en-US" dirty="0" smtClean="0"/>
              <a:t>Evaluation Results</a:t>
            </a:r>
            <a:endParaRPr lang="it-IT" altLang="en-US" dirty="0" smtClean="0"/>
          </a:p>
        </p:txBody>
      </p:sp>
      <p:sp>
        <p:nvSpPr>
          <p:cNvPr id="2" name="Rectangle 3"/>
          <p:cNvSpPr>
            <a:spLocks noGrp="1" noChangeArrowheads="1"/>
          </p:cNvSpPr>
          <p:nvPr>
            <p:ph type="body" idx="4294967295"/>
          </p:nvPr>
        </p:nvSpPr>
        <p:spPr>
          <a:xfrm>
            <a:off x="612531" y="1520825"/>
            <a:ext cx="8095534" cy="2179638"/>
          </a:xfrm>
        </p:spPr>
        <p:txBody>
          <a:bodyPr/>
          <a:lstStyle/>
          <a:p>
            <a:pPr marL="0" indent="0" eaLnBrk="1" hangingPunct="1">
              <a:lnSpc>
                <a:spcPts val="2500"/>
              </a:lnSpc>
              <a:buFont typeface="Verdana" pitchFamily="34" charset="0"/>
              <a:buNone/>
              <a:defRPr/>
            </a:pPr>
            <a:r>
              <a:rPr lang="en-GB" sz="2000" kern="1200" dirty="0" smtClean="0">
                <a:solidFill>
                  <a:schemeClr val="accent1"/>
                </a:solidFill>
              </a:rPr>
              <a:t>Co-located Teamwork Facility</a:t>
            </a:r>
          </a:p>
          <a:p>
            <a:pPr marL="0" indent="0" eaLnBrk="1" hangingPunct="1">
              <a:lnSpc>
                <a:spcPts val="2500"/>
              </a:lnSpc>
              <a:buFont typeface="Verdana" pitchFamily="34" charset="0"/>
              <a:buNone/>
              <a:defRPr/>
            </a:pPr>
            <a:r>
              <a:rPr lang="en-GB" sz="1800" dirty="0" smtClean="0"/>
              <a:t>A solution supported </a:t>
            </a:r>
            <a:r>
              <a:rPr lang="en-GB" sz="1800" dirty="0"/>
              <a:t>by the UDC design:</a:t>
            </a:r>
          </a:p>
          <a:p>
            <a:pPr eaLnBrk="1" hangingPunct="1">
              <a:lnSpc>
                <a:spcPts val="2500"/>
              </a:lnSpc>
              <a:buFont typeface="Wingdings" panose="05000000000000000000" pitchFamily="2" charset="2"/>
              <a:buChar char="§"/>
              <a:defRPr/>
            </a:pPr>
            <a:r>
              <a:rPr lang="en-GB" sz="1800" dirty="0" smtClean="0"/>
              <a:t>A wall </a:t>
            </a:r>
            <a:r>
              <a:rPr lang="en-GB" sz="1800" dirty="0"/>
              <a:t>display shows a CWS with a set of shared </a:t>
            </a:r>
            <a:r>
              <a:rPr lang="en-GB" sz="1800" dirty="0" smtClean="0"/>
              <a:t>resources (replaces the </a:t>
            </a:r>
            <a:r>
              <a:rPr lang="en-GB" sz="1800" dirty="0"/>
              <a:t>touch </a:t>
            </a:r>
            <a:r>
              <a:rPr lang="en-GB" sz="1800" dirty="0" smtClean="0"/>
              <a:t>table)</a:t>
            </a:r>
            <a:endParaRPr lang="en-GB" sz="1800" dirty="0"/>
          </a:p>
          <a:p>
            <a:pPr eaLnBrk="1" hangingPunct="1">
              <a:lnSpc>
                <a:spcPts val="2500"/>
              </a:lnSpc>
              <a:buFont typeface="Wingdings" panose="05000000000000000000" pitchFamily="2" charset="2"/>
              <a:buChar char="§"/>
              <a:defRPr/>
            </a:pPr>
            <a:r>
              <a:rPr lang="en-GB" sz="1800" dirty="0"/>
              <a:t>participants use own tablets for adding resources to the CWS and controlling </a:t>
            </a:r>
            <a:r>
              <a:rPr lang="en-GB" sz="1800" dirty="0" smtClean="0"/>
              <a:t>them</a:t>
            </a:r>
            <a:endParaRPr lang="it-IT" sz="1800" dirty="0"/>
          </a:p>
          <a:p>
            <a:pPr marL="0" indent="0" eaLnBrk="1" hangingPunct="1">
              <a:lnSpc>
                <a:spcPts val="2500"/>
              </a:lnSpc>
              <a:buFont typeface="Verdana" pitchFamily="34" charset="0"/>
              <a:buNone/>
              <a:defRPr/>
            </a:pPr>
            <a:endParaRPr lang="it-IT" sz="2000" dirty="0" smtClean="0">
              <a:solidFill>
                <a:schemeClr val="accent1"/>
              </a:solidFill>
            </a:endParaRPr>
          </a:p>
        </p:txBody>
      </p:sp>
      <p:sp>
        <p:nvSpPr>
          <p:cNvPr id="26628"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a:solidFill>
                <a:schemeClr val="tx1"/>
              </a:solidFill>
            </a:endParaRPr>
          </a:p>
        </p:txBody>
      </p:sp>
      <p:pic>
        <p:nvPicPr>
          <p:cNvPr id="266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575" y="3706378"/>
            <a:ext cx="1913446" cy="2907116"/>
          </a:xfrm>
          <a:prstGeom prst="rect">
            <a:avLst/>
          </a:prstGeom>
          <a:noFill/>
          <a:ln>
            <a:noFill/>
          </a:ln>
          <a:scene3d>
            <a:camera prst="orthographicFront">
              <a:rot lat="0" lon="30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43"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579" y="4198868"/>
            <a:ext cx="1906997" cy="1287801"/>
          </a:xfrm>
          <a:prstGeom prst="rect">
            <a:avLst/>
          </a:prstGeom>
          <a:noFill/>
          <a:ln>
            <a:noFill/>
          </a:ln>
          <a:scene3d>
            <a:camera prst="perspectiveHeroicExtremeRightFacing" fov="300000">
              <a:rot lat="1260000" lon="180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1"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1310" y="3670986"/>
            <a:ext cx="1178169" cy="83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2"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3522" y="3637649"/>
            <a:ext cx="413238"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633" name="Group 17"/>
          <p:cNvGrpSpPr>
            <a:grpSpLocks/>
          </p:cNvGrpSpPr>
          <p:nvPr/>
        </p:nvGrpSpPr>
        <p:grpSpPr bwMode="auto">
          <a:xfrm>
            <a:off x="5321861" y="5304525"/>
            <a:ext cx="1683726" cy="896937"/>
            <a:chOff x="5098573" y="6480718"/>
            <a:chExt cx="1823359" cy="897619"/>
          </a:xfrm>
        </p:grpSpPr>
        <p:pic>
          <p:nvPicPr>
            <p:cNvPr id="26641" name="Picture 2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6474257" y="6480718"/>
              <a:ext cx="4476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42" name="Picture 3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98573" y="6538337"/>
              <a:ext cx="1281429" cy="8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6634" name="Group 14"/>
          <p:cNvGrpSpPr>
            <a:grpSpLocks/>
          </p:cNvGrpSpPr>
          <p:nvPr/>
        </p:nvGrpSpPr>
        <p:grpSpPr bwMode="auto">
          <a:xfrm>
            <a:off x="6898614" y="4261536"/>
            <a:ext cx="1689588" cy="1212850"/>
            <a:chOff x="6855936" y="5574037"/>
            <a:chExt cx="1830704" cy="1212994"/>
          </a:xfrm>
        </p:grpSpPr>
        <p:pic>
          <p:nvPicPr>
            <p:cNvPr id="26638" name="Picture 2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5936" y="5582662"/>
              <a:ext cx="1281429" cy="8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9" name="Picture 2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38965" y="5574037"/>
              <a:ext cx="4476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40" name="Picture 3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13502" y="6416312"/>
              <a:ext cx="552134" cy="370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0" name="Straight Arrow Connector 9"/>
          <p:cNvCxnSpPr/>
          <p:nvPr/>
        </p:nvCxnSpPr>
        <p:spPr>
          <a:xfrm>
            <a:off x="1948545" y="5289048"/>
            <a:ext cx="3851030" cy="493314"/>
          </a:xfrm>
          <a:prstGeom prst="straightConnector1">
            <a:avLst/>
          </a:prstGeom>
          <a:ln w="38100">
            <a:prstDash val="sysDash"/>
            <a:headEnd type="stealth" w="lg" len="lg"/>
            <a:tailEnd type="none" w="sm" len="sm"/>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928077" y="4690161"/>
            <a:ext cx="5326625" cy="0"/>
          </a:xfrm>
          <a:prstGeom prst="straightConnector1">
            <a:avLst/>
          </a:prstGeom>
          <a:ln w="38100">
            <a:prstDash val="sysDash"/>
            <a:headEnd type="stealth" w="lg" len="lg"/>
            <a:tailEnd type="none" w="sm" len="sm"/>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382298" y="4090086"/>
            <a:ext cx="2806211" cy="404813"/>
          </a:xfrm>
          <a:prstGeom prst="straightConnector1">
            <a:avLst/>
          </a:prstGeom>
          <a:ln w="38100">
            <a:prstDash val="sysDash"/>
            <a:headEnd type="stealth" w="lg" len="lg"/>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4294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665514" y="2968627"/>
            <a:ext cx="5815065" cy="44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1" fontAlgn="base" hangingPunct="1">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0" indent="0" algn="ctr">
              <a:lnSpc>
                <a:spcPts val="2500"/>
              </a:lnSpc>
              <a:buFont typeface="Verdana" pitchFamily="34" charset="0"/>
              <a:buNone/>
              <a:defRPr/>
            </a:pPr>
            <a:r>
              <a:rPr lang="en-GB" sz="3600" kern="0" dirty="0" smtClean="0">
                <a:solidFill>
                  <a:schemeClr val="accent1"/>
                </a:solidFill>
              </a:rPr>
              <a:t>Feasibility</a:t>
            </a:r>
            <a:endParaRPr lang="it-IT" sz="4000" kern="0" dirty="0" smtClean="0">
              <a:solidFill>
                <a:schemeClr val="accent1"/>
              </a:solidFill>
            </a:endParaRPr>
          </a:p>
        </p:txBody>
      </p:sp>
    </p:spTree>
    <p:extLst>
      <p:ext uri="{BB962C8B-B14F-4D97-AF65-F5344CB8AC3E}">
        <p14:creationId xmlns:p14="http://schemas.microsoft.com/office/powerpoint/2010/main" val="14094954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pPr eaLnBrk="1" hangingPunct="1"/>
            <a:r>
              <a:rPr lang="en-US" altLang="en-US" smtClean="0"/>
              <a:t>Feasibility</a:t>
            </a:r>
            <a:endParaRPr lang="it-IT" altLang="en-US" smtClean="0"/>
          </a:p>
        </p:txBody>
      </p:sp>
      <p:sp>
        <p:nvSpPr>
          <p:cNvPr id="2" name="Rectangle 3"/>
          <p:cNvSpPr>
            <a:spLocks noGrp="1" noChangeArrowheads="1"/>
          </p:cNvSpPr>
          <p:nvPr>
            <p:ph type="body" idx="4294967295"/>
          </p:nvPr>
        </p:nvSpPr>
        <p:spPr>
          <a:xfrm>
            <a:off x="612530" y="1520826"/>
            <a:ext cx="8226669" cy="4568825"/>
          </a:xfrm>
        </p:spPr>
        <p:txBody>
          <a:bodyPr/>
          <a:lstStyle/>
          <a:p>
            <a:pPr marL="0" indent="0" eaLnBrk="1" hangingPunct="1">
              <a:lnSpc>
                <a:spcPts val="2500"/>
              </a:lnSpc>
              <a:buFont typeface="Verdana" pitchFamily="34" charset="0"/>
              <a:buNone/>
              <a:defRPr/>
            </a:pPr>
            <a:r>
              <a:rPr lang="en-GB" sz="2000" kern="1200" dirty="0" smtClean="0">
                <a:solidFill>
                  <a:schemeClr val="accent1"/>
                </a:solidFill>
              </a:rPr>
              <a:t>What could be made available at ESOC operations in the near future?</a:t>
            </a:r>
          </a:p>
          <a:p>
            <a:pPr>
              <a:lnSpc>
                <a:spcPts val="2500"/>
              </a:lnSpc>
              <a:buFont typeface="Wingdings" panose="05000000000000000000" pitchFamily="2" charset="2"/>
              <a:buChar char="§"/>
              <a:defRPr/>
            </a:pPr>
            <a:r>
              <a:rPr lang="en-GB" sz="1800" b="1" dirty="0" smtClean="0"/>
              <a:t>Touch </a:t>
            </a:r>
            <a:r>
              <a:rPr lang="en-GB" sz="1800" b="1" dirty="0"/>
              <a:t>technology </a:t>
            </a:r>
            <a:r>
              <a:rPr lang="en-GB" sz="1800" dirty="0"/>
              <a:t>applied to existing ESOC </a:t>
            </a:r>
            <a:r>
              <a:rPr lang="en-GB" sz="1800" dirty="0" smtClean="0"/>
              <a:t>UI applications (specific, limited uses)</a:t>
            </a:r>
          </a:p>
          <a:p>
            <a:pPr>
              <a:lnSpc>
                <a:spcPts val="2500"/>
              </a:lnSpc>
              <a:buFont typeface="Wingdings" panose="05000000000000000000" pitchFamily="2" charset="2"/>
              <a:buChar char="§"/>
              <a:defRPr/>
            </a:pPr>
            <a:r>
              <a:rPr lang="en-GB" sz="1800" b="1" dirty="0" smtClean="0"/>
              <a:t>Collaboration infrastructure </a:t>
            </a:r>
            <a:r>
              <a:rPr lang="en-GB" sz="1800" dirty="0" smtClean="0"/>
              <a:t>supporting </a:t>
            </a:r>
            <a:r>
              <a:rPr lang="en-GB" sz="1800" dirty="0"/>
              <a:t>existing ESOC systems </a:t>
            </a:r>
          </a:p>
          <a:p>
            <a:pPr marL="0" indent="0" eaLnBrk="1" hangingPunct="1">
              <a:lnSpc>
                <a:spcPts val="2500"/>
              </a:lnSpc>
              <a:buFont typeface="Verdana" pitchFamily="34" charset="0"/>
              <a:buNone/>
              <a:defRPr/>
            </a:pPr>
            <a:endParaRPr lang="en-GB" sz="1800" kern="1200" dirty="0" smtClean="0">
              <a:solidFill>
                <a:schemeClr val="accent1"/>
              </a:solidFill>
            </a:endParaRPr>
          </a:p>
          <a:p>
            <a:pPr marL="0" indent="0" eaLnBrk="1" hangingPunct="1">
              <a:lnSpc>
                <a:spcPts val="2500"/>
              </a:lnSpc>
              <a:buFont typeface="Verdana" pitchFamily="34" charset="0"/>
              <a:buNone/>
              <a:defRPr/>
            </a:pPr>
            <a:r>
              <a:rPr lang="en-GB" sz="1800" dirty="0"/>
              <a:t>Constraints:</a:t>
            </a:r>
          </a:p>
          <a:p>
            <a:pPr eaLnBrk="1" hangingPunct="1">
              <a:lnSpc>
                <a:spcPts val="2500"/>
              </a:lnSpc>
              <a:buFont typeface="Wingdings" panose="05000000000000000000" pitchFamily="2" charset="2"/>
              <a:buChar char="§"/>
              <a:defRPr/>
            </a:pPr>
            <a:r>
              <a:rPr lang="en-GB" sz="1800" dirty="0"/>
              <a:t>Linux O.S</a:t>
            </a:r>
            <a:r>
              <a:rPr lang="en-GB" sz="1800" dirty="0" smtClean="0"/>
              <a:t>.</a:t>
            </a:r>
          </a:p>
          <a:p>
            <a:pPr eaLnBrk="1" hangingPunct="1">
              <a:lnSpc>
                <a:spcPts val="2500"/>
              </a:lnSpc>
              <a:buFont typeface="Wingdings" panose="05000000000000000000" pitchFamily="2" charset="2"/>
              <a:buChar char="§"/>
              <a:defRPr/>
            </a:pPr>
            <a:r>
              <a:rPr lang="en-GB" sz="1800" dirty="0" smtClean="0"/>
              <a:t>Compatibility with legacy systems (SCOS-2000, STC-2, …)</a:t>
            </a:r>
            <a:endParaRPr lang="en-GB" sz="1800" dirty="0"/>
          </a:p>
          <a:p>
            <a:pPr marL="0" indent="0" eaLnBrk="1" hangingPunct="1">
              <a:lnSpc>
                <a:spcPts val="2500"/>
              </a:lnSpc>
              <a:buFont typeface="Verdana" pitchFamily="34" charset="0"/>
              <a:buNone/>
              <a:defRPr/>
            </a:pPr>
            <a:endParaRPr lang="en-GB" sz="2000" kern="1200" dirty="0" smtClean="0">
              <a:solidFill>
                <a:schemeClr val="accent1"/>
              </a:solidFill>
            </a:endParaRPr>
          </a:p>
          <a:p>
            <a:pPr marL="0" indent="0" eaLnBrk="1" hangingPunct="1">
              <a:lnSpc>
                <a:spcPts val="2500"/>
              </a:lnSpc>
              <a:buFont typeface="Verdana" pitchFamily="34" charset="0"/>
              <a:buNone/>
              <a:defRPr/>
            </a:pPr>
            <a:endParaRPr lang="it-IT" sz="2000" dirty="0" smtClean="0">
              <a:solidFill>
                <a:schemeClr val="accent1"/>
              </a:solidFill>
            </a:endParaRPr>
          </a:p>
        </p:txBody>
      </p:sp>
      <p:sp>
        <p:nvSpPr>
          <p:cNvPr id="27652"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a:solidFill>
                <a:schemeClr val="tx1"/>
              </a:solidFill>
            </a:endParaRPr>
          </a:p>
        </p:txBody>
      </p:sp>
    </p:spTree>
    <p:extLst>
      <p:ext uri="{BB962C8B-B14F-4D97-AF65-F5344CB8AC3E}">
        <p14:creationId xmlns:p14="http://schemas.microsoft.com/office/powerpoint/2010/main" val="2153411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r>
              <a:rPr lang="en-US" altLang="en-US" smtClean="0"/>
              <a:t>Feasibility</a:t>
            </a:r>
            <a:endParaRPr lang="it-IT" altLang="en-US" smtClean="0"/>
          </a:p>
        </p:txBody>
      </p:sp>
      <p:sp>
        <p:nvSpPr>
          <p:cNvPr id="2" name="Rectangle 3"/>
          <p:cNvSpPr>
            <a:spLocks noGrp="1" noChangeArrowheads="1"/>
          </p:cNvSpPr>
          <p:nvPr>
            <p:ph type="body" idx="4294967295"/>
          </p:nvPr>
        </p:nvSpPr>
        <p:spPr>
          <a:xfrm>
            <a:off x="612531" y="1520826"/>
            <a:ext cx="7999535" cy="4568825"/>
          </a:xfrm>
        </p:spPr>
        <p:txBody>
          <a:bodyPr/>
          <a:lstStyle/>
          <a:p>
            <a:pPr marL="0" indent="0" eaLnBrk="1" hangingPunct="1">
              <a:lnSpc>
                <a:spcPts val="2500"/>
              </a:lnSpc>
              <a:buFont typeface="Verdana" pitchFamily="34" charset="0"/>
              <a:buNone/>
              <a:defRPr/>
            </a:pPr>
            <a:r>
              <a:rPr lang="en-GB" sz="2000" kern="1200" dirty="0" smtClean="0">
                <a:solidFill>
                  <a:schemeClr val="accent1"/>
                </a:solidFill>
              </a:rPr>
              <a:t>Touch technology</a:t>
            </a:r>
            <a:endParaRPr lang="en-GB" sz="2000" dirty="0">
              <a:solidFill>
                <a:schemeClr val="accent1"/>
              </a:solidFill>
            </a:endParaRPr>
          </a:p>
          <a:p>
            <a:pPr>
              <a:lnSpc>
                <a:spcPts val="2500"/>
              </a:lnSpc>
              <a:buFont typeface="Wingdings" panose="05000000000000000000" pitchFamily="2" charset="2"/>
              <a:buChar char="§"/>
              <a:defRPr/>
            </a:pPr>
            <a:r>
              <a:rPr lang="en-GB" sz="1800" dirty="0"/>
              <a:t>Touch </a:t>
            </a:r>
            <a:r>
              <a:rPr lang="en-GB" sz="1800" dirty="0" smtClean="0"/>
              <a:t>technology API still </a:t>
            </a:r>
            <a:r>
              <a:rPr lang="en-GB" sz="1800" dirty="0"/>
              <a:t>behind on LINUX </a:t>
            </a:r>
            <a:r>
              <a:rPr lang="en-GB" sz="1800" dirty="0" smtClean="0"/>
              <a:t/>
            </a:r>
            <a:br>
              <a:rPr lang="en-GB" sz="1800" dirty="0" smtClean="0"/>
            </a:br>
            <a:r>
              <a:rPr lang="en-GB" sz="1800" dirty="0" smtClean="0"/>
              <a:t>(</a:t>
            </a:r>
            <a:r>
              <a:rPr lang="en-GB" sz="1800" dirty="0"/>
              <a:t>SWT 3.7+ with touch support on Win32 and Mac OS only)</a:t>
            </a:r>
          </a:p>
          <a:p>
            <a:pPr eaLnBrk="1" hangingPunct="1">
              <a:lnSpc>
                <a:spcPts val="2500"/>
              </a:lnSpc>
              <a:buFont typeface="Wingdings" panose="05000000000000000000" pitchFamily="2" charset="2"/>
              <a:buChar char="§"/>
              <a:defRPr/>
            </a:pPr>
            <a:r>
              <a:rPr lang="en-GB" sz="1800" dirty="0"/>
              <a:t>Existing applications are mouse oriented</a:t>
            </a:r>
          </a:p>
          <a:p>
            <a:pPr marL="357188" indent="-357188">
              <a:lnSpc>
                <a:spcPts val="2500"/>
              </a:lnSpc>
              <a:buNone/>
              <a:defRPr/>
            </a:pPr>
            <a:r>
              <a:rPr lang="en-GB" sz="2400" dirty="0" smtClean="0">
                <a:solidFill>
                  <a:srgbClr val="FF0000"/>
                </a:solidFill>
                <a:sym typeface="Wingdings"/>
              </a:rPr>
              <a:t></a:t>
            </a:r>
            <a:r>
              <a:rPr lang="en-GB" sz="1800" dirty="0" smtClean="0">
                <a:sym typeface="Wingdings" panose="05000000000000000000" pitchFamily="2" charset="2"/>
              </a:rPr>
              <a:t> Not </a:t>
            </a:r>
            <a:r>
              <a:rPr lang="en-GB" sz="1800" dirty="0">
                <a:sym typeface="Wingdings" panose="05000000000000000000" pitchFamily="2" charset="2"/>
              </a:rPr>
              <a:t>recommended (considerable </a:t>
            </a:r>
            <a:r>
              <a:rPr lang="en-GB" sz="1800" dirty="0" smtClean="0">
                <a:sym typeface="Wingdings" panose="05000000000000000000" pitchFamily="2" charset="2"/>
              </a:rPr>
              <a:t>time and effort to re-engineer S2K or STC2 GUIs that take really advantage of touch control)</a:t>
            </a:r>
          </a:p>
          <a:p>
            <a:pPr marL="357188" indent="-357188" eaLnBrk="1" hangingPunct="1">
              <a:lnSpc>
                <a:spcPts val="2500"/>
              </a:lnSpc>
              <a:buFont typeface="Verdana" pitchFamily="34" charset="0"/>
              <a:buNone/>
              <a:defRPr/>
            </a:pPr>
            <a:r>
              <a:rPr lang="en-GB" sz="1800" dirty="0">
                <a:solidFill>
                  <a:srgbClr val="00B050"/>
                </a:solidFill>
                <a:sym typeface="Wingdings" panose="05000000000000000000" pitchFamily="2" charset="2"/>
              </a:rPr>
              <a:t></a:t>
            </a:r>
            <a:r>
              <a:rPr lang="en-GB" sz="1800" dirty="0">
                <a:sym typeface="Wingdings" panose="05000000000000000000" pitchFamily="2" charset="2"/>
              </a:rPr>
              <a:t> </a:t>
            </a:r>
            <a:r>
              <a:rPr lang="en-GB" sz="1800" dirty="0" smtClean="0">
                <a:sym typeface="Wingdings" panose="05000000000000000000" pitchFamily="2" charset="2"/>
              </a:rPr>
              <a:t>However, ad hoc implementations based on Windows are already possible with the EUD (multiplatform)</a:t>
            </a:r>
            <a:endParaRPr lang="en-GB" sz="1800" dirty="0"/>
          </a:p>
          <a:p>
            <a:pPr marL="0" indent="0" eaLnBrk="1" hangingPunct="1">
              <a:lnSpc>
                <a:spcPts val="2500"/>
              </a:lnSpc>
              <a:buFont typeface="Verdana" pitchFamily="34" charset="0"/>
              <a:buNone/>
              <a:defRPr/>
            </a:pPr>
            <a:r>
              <a:rPr lang="en-GB" sz="2000" kern="1200" dirty="0" smtClean="0">
                <a:solidFill>
                  <a:schemeClr val="accent1"/>
                </a:solidFill>
              </a:rPr>
              <a:t>Collaboration</a:t>
            </a:r>
            <a:endParaRPr lang="en-GB" sz="2000" kern="1200" dirty="0">
              <a:solidFill>
                <a:schemeClr val="accent1"/>
              </a:solidFill>
            </a:endParaRPr>
          </a:p>
          <a:p>
            <a:pPr>
              <a:lnSpc>
                <a:spcPts val="2500"/>
              </a:lnSpc>
              <a:buFont typeface="Wingdings" panose="05000000000000000000" pitchFamily="2" charset="2"/>
              <a:buChar char="§"/>
              <a:defRPr/>
            </a:pPr>
            <a:r>
              <a:rPr lang="en-GB" sz="1800" dirty="0" smtClean="0"/>
              <a:t>SW technology for video </a:t>
            </a:r>
            <a:r>
              <a:rPr lang="en-GB" sz="1800" dirty="0"/>
              <a:t>and audio distribution is </a:t>
            </a:r>
            <a:r>
              <a:rPr lang="en-GB" sz="1800" dirty="0" smtClean="0"/>
              <a:t>already available on LINUX for desktop </a:t>
            </a:r>
            <a:r>
              <a:rPr lang="en-GB" sz="1800" dirty="0"/>
              <a:t>computers (</a:t>
            </a:r>
            <a:r>
              <a:rPr lang="en-GB" sz="1800" dirty="0" smtClean="0"/>
              <a:t>RDP, RFB) </a:t>
            </a:r>
            <a:endParaRPr lang="en-GB" sz="1800" dirty="0"/>
          </a:p>
          <a:p>
            <a:pPr marL="357188" indent="-357188">
              <a:lnSpc>
                <a:spcPts val="2500"/>
              </a:lnSpc>
              <a:buNone/>
              <a:defRPr/>
            </a:pPr>
            <a:r>
              <a:rPr lang="en-GB" sz="1800" dirty="0">
                <a:solidFill>
                  <a:srgbClr val="00B050"/>
                </a:solidFill>
                <a:sym typeface="Wingdings" panose="05000000000000000000" pitchFamily="2" charset="2"/>
              </a:rPr>
              <a:t></a:t>
            </a:r>
            <a:r>
              <a:rPr lang="en-GB" sz="1800" dirty="0">
                <a:sym typeface="Wingdings" panose="05000000000000000000" pitchFamily="2" charset="2"/>
              </a:rPr>
              <a:t> </a:t>
            </a:r>
            <a:r>
              <a:rPr lang="en-GB" sz="1800" dirty="0" smtClean="0">
                <a:sym typeface="Wingdings" panose="05000000000000000000" pitchFamily="2" charset="2"/>
              </a:rPr>
              <a:t>A c</a:t>
            </a:r>
            <a:r>
              <a:rPr lang="en-GB" sz="1800" dirty="0" smtClean="0"/>
              <a:t>ollaboration </a:t>
            </a:r>
            <a:r>
              <a:rPr lang="en-GB" sz="1800" dirty="0"/>
              <a:t>infrastructure </a:t>
            </a:r>
            <a:r>
              <a:rPr lang="en-GB" sz="1800" dirty="0" smtClean="0"/>
              <a:t>supporting existing ESOC systems is today feasible </a:t>
            </a:r>
            <a:r>
              <a:rPr lang="en-GB" sz="1800" dirty="0"/>
              <a:t>on </a:t>
            </a:r>
            <a:r>
              <a:rPr lang="en-GB" sz="1800" dirty="0" smtClean="0"/>
              <a:t>LINUX</a:t>
            </a:r>
            <a:endParaRPr lang="en-GB" sz="1800" dirty="0"/>
          </a:p>
          <a:p>
            <a:pPr marL="0" indent="0" eaLnBrk="1" hangingPunct="1">
              <a:lnSpc>
                <a:spcPts val="2500"/>
              </a:lnSpc>
              <a:buFont typeface="Verdana" pitchFamily="34" charset="0"/>
              <a:buNone/>
              <a:defRPr/>
            </a:pPr>
            <a:endParaRPr lang="en-GB" sz="2000" dirty="0" smtClean="0"/>
          </a:p>
          <a:p>
            <a:pPr marL="0" indent="0" eaLnBrk="1" hangingPunct="1">
              <a:lnSpc>
                <a:spcPts val="2500"/>
              </a:lnSpc>
              <a:buFont typeface="Verdana" pitchFamily="34" charset="0"/>
              <a:buNone/>
              <a:defRPr/>
            </a:pPr>
            <a:endParaRPr lang="it-IT" sz="2000" dirty="0" smtClean="0">
              <a:solidFill>
                <a:schemeClr val="accent1"/>
              </a:solidFill>
            </a:endParaRPr>
          </a:p>
        </p:txBody>
      </p:sp>
      <p:sp>
        <p:nvSpPr>
          <p:cNvPr id="28676"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a:solidFill>
                <a:schemeClr val="tx1"/>
              </a:solidFill>
            </a:endParaRPr>
          </a:p>
        </p:txBody>
      </p:sp>
    </p:spTree>
    <p:extLst>
      <p:ext uri="{BB962C8B-B14F-4D97-AF65-F5344CB8AC3E}">
        <p14:creationId xmlns:p14="http://schemas.microsoft.com/office/powerpoint/2010/main" val="39023142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665514" y="2968627"/>
            <a:ext cx="5815065" cy="44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1" fontAlgn="base" hangingPunct="1">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0" indent="0" algn="ctr">
              <a:lnSpc>
                <a:spcPts val="2500"/>
              </a:lnSpc>
              <a:buFont typeface="Verdana" pitchFamily="34" charset="0"/>
              <a:buNone/>
              <a:defRPr/>
            </a:pPr>
            <a:r>
              <a:rPr lang="en-GB" sz="3600" kern="0" dirty="0" smtClean="0">
                <a:solidFill>
                  <a:schemeClr val="accent1"/>
                </a:solidFill>
              </a:rPr>
              <a:t>Conclusions</a:t>
            </a:r>
            <a:endParaRPr lang="it-IT" sz="4000" kern="0" dirty="0" smtClean="0">
              <a:solidFill>
                <a:schemeClr val="accent1"/>
              </a:solidFill>
            </a:endParaRPr>
          </a:p>
        </p:txBody>
      </p:sp>
    </p:spTree>
    <p:extLst>
      <p:ext uri="{BB962C8B-B14F-4D97-AF65-F5344CB8AC3E}">
        <p14:creationId xmlns:p14="http://schemas.microsoft.com/office/powerpoint/2010/main" val="1409495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625475" y="379076"/>
            <a:ext cx="6105525" cy="430887"/>
          </a:xfrm>
        </p:spPr>
        <p:txBody>
          <a:bodyPr/>
          <a:lstStyle/>
          <a:p>
            <a:pPr eaLnBrk="1" hangingPunct="1"/>
            <a:r>
              <a:rPr lang="en-US" altLang="en-US" dirty="0" smtClean="0"/>
              <a:t>Conclusions</a:t>
            </a:r>
            <a:endParaRPr lang="it-IT" altLang="en-US" dirty="0" smtClean="0"/>
          </a:p>
        </p:txBody>
      </p:sp>
      <p:sp>
        <p:nvSpPr>
          <p:cNvPr id="4" name="Rectangle 3"/>
          <p:cNvSpPr txBox="1">
            <a:spLocks noChangeArrowheads="1"/>
          </p:cNvSpPr>
          <p:nvPr/>
        </p:nvSpPr>
        <p:spPr bwMode="auto">
          <a:xfrm>
            <a:off x="612530" y="1520826"/>
            <a:ext cx="8226669"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defTabSz="914400" latinLnBrk="0">
              <a:lnSpc>
                <a:spcPts val="2500"/>
              </a:lnSpc>
              <a:spcBef>
                <a:spcPct val="20000"/>
              </a:spcBef>
              <a:buClr>
                <a:schemeClr val="accent1"/>
              </a:buClr>
              <a:buSzTx/>
              <a:buFont typeface="Wingdings" panose="05000000000000000000" pitchFamily="2" charset="2"/>
              <a:buChar char="§"/>
              <a:tabLst/>
              <a:defRPr/>
            </a:pPr>
            <a:r>
              <a:rPr lang="en-GB" sz="2000" dirty="0" smtClean="0">
                <a:solidFill>
                  <a:schemeClr val="bg2"/>
                </a:solidFill>
                <a:latin typeface="+mn-lt"/>
              </a:rPr>
              <a:t>There </a:t>
            </a:r>
            <a:r>
              <a:rPr lang="en-GB" sz="2000" dirty="0">
                <a:solidFill>
                  <a:schemeClr val="bg2"/>
                </a:solidFill>
                <a:latin typeface="+mn-lt"/>
              </a:rPr>
              <a:t>is a possibility </a:t>
            </a:r>
            <a:r>
              <a:rPr lang="en-GB" sz="2000" dirty="0" smtClean="0">
                <a:solidFill>
                  <a:schemeClr val="bg2"/>
                </a:solidFill>
                <a:latin typeface="+mn-lt"/>
              </a:rPr>
              <a:t>at ESOC to </a:t>
            </a:r>
            <a:r>
              <a:rPr lang="en-GB" sz="2000" dirty="0">
                <a:solidFill>
                  <a:schemeClr val="bg2"/>
                </a:solidFill>
                <a:latin typeface="+mn-lt"/>
              </a:rPr>
              <a:t>further improve support to collaboration through CWSs as an extension of voice loops with </a:t>
            </a:r>
            <a:r>
              <a:rPr lang="en-GB" sz="2000" dirty="0" smtClean="0">
                <a:solidFill>
                  <a:schemeClr val="bg2"/>
                </a:solidFill>
                <a:latin typeface="+mn-lt"/>
              </a:rPr>
              <a:t>content</a:t>
            </a:r>
          </a:p>
          <a:p>
            <a:pPr marL="342900" marR="0" lvl="0" indent="-342900" defTabSz="914400" latinLnBrk="0">
              <a:lnSpc>
                <a:spcPts val="2500"/>
              </a:lnSpc>
              <a:spcBef>
                <a:spcPct val="20000"/>
              </a:spcBef>
              <a:buClr>
                <a:schemeClr val="accent1"/>
              </a:buClr>
              <a:buSzTx/>
              <a:buFont typeface="Wingdings" panose="05000000000000000000" pitchFamily="2" charset="2"/>
              <a:buChar char="§"/>
              <a:tabLst/>
              <a:defRPr/>
            </a:pPr>
            <a:endParaRPr lang="en-GB" dirty="0" smtClean="0">
              <a:solidFill>
                <a:schemeClr val="bg2"/>
              </a:solidFill>
              <a:latin typeface="+mn-lt"/>
            </a:endParaRPr>
          </a:p>
          <a:p>
            <a:pPr marL="342900" marR="0" lvl="0" indent="-342900" defTabSz="914400" latinLnBrk="0">
              <a:lnSpc>
                <a:spcPts val="2500"/>
              </a:lnSpc>
              <a:spcBef>
                <a:spcPct val="20000"/>
              </a:spcBef>
              <a:buClr>
                <a:schemeClr val="accent1"/>
              </a:buClr>
              <a:buSzTx/>
              <a:buFont typeface="Wingdings" panose="05000000000000000000" pitchFamily="2" charset="2"/>
              <a:buChar char="§"/>
              <a:tabLst/>
              <a:defRPr/>
            </a:pPr>
            <a:r>
              <a:rPr lang="en-GB" sz="2000" dirty="0">
                <a:solidFill>
                  <a:schemeClr val="bg2"/>
                </a:solidFill>
                <a:latin typeface="+mn-lt"/>
              </a:rPr>
              <a:t>Touch Technology should be introduced with care and </a:t>
            </a:r>
            <a:r>
              <a:rPr lang="en-GB" sz="2000" dirty="0" smtClean="0">
                <a:solidFill>
                  <a:schemeClr val="bg2"/>
                </a:solidFill>
                <a:latin typeface="+mn-lt"/>
              </a:rPr>
              <a:t>UIs </a:t>
            </a:r>
            <a:r>
              <a:rPr lang="en-GB" sz="2000" dirty="0">
                <a:solidFill>
                  <a:schemeClr val="bg2"/>
                </a:solidFill>
                <a:latin typeface="+mn-lt"/>
              </a:rPr>
              <a:t>specifically designed for that kind of </a:t>
            </a:r>
            <a:r>
              <a:rPr lang="en-GB" sz="2000" dirty="0" smtClean="0">
                <a:solidFill>
                  <a:schemeClr val="bg2"/>
                </a:solidFill>
                <a:latin typeface="+mn-lt"/>
              </a:rPr>
              <a:t>interaction</a:t>
            </a:r>
          </a:p>
          <a:p>
            <a:pPr marL="342900" marR="0" lvl="0" indent="-342900" defTabSz="914400" latinLnBrk="0">
              <a:lnSpc>
                <a:spcPts val="2500"/>
              </a:lnSpc>
              <a:spcBef>
                <a:spcPct val="20000"/>
              </a:spcBef>
              <a:buClr>
                <a:schemeClr val="accent1"/>
              </a:buClr>
              <a:buSzTx/>
              <a:buFont typeface="Wingdings" panose="05000000000000000000" pitchFamily="2" charset="2"/>
              <a:buChar char="§"/>
              <a:tabLst/>
              <a:defRPr/>
            </a:pPr>
            <a:endParaRPr lang="en-GB" sz="2000" dirty="0">
              <a:solidFill>
                <a:schemeClr val="bg2"/>
              </a:solidFill>
              <a:latin typeface="+mn-lt"/>
            </a:endParaRPr>
          </a:p>
          <a:p>
            <a:pPr marL="342900" marR="0" lvl="0" indent="-342900" defTabSz="914400" latinLnBrk="0">
              <a:lnSpc>
                <a:spcPts val="2500"/>
              </a:lnSpc>
              <a:spcBef>
                <a:spcPct val="20000"/>
              </a:spcBef>
              <a:buClr>
                <a:schemeClr val="accent1"/>
              </a:buClr>
              <a:buSzTx/>
              <a:buFont typeface="Wingdings" panose="05000000000000000000" pitchFamily="2" charset="2"/>
              <a:buChar char="§"/>
              <a:tabLst/>
              <a:defRPr/>
            </a:pPr>
            <a:r>
              <a:rPr lang="en-GB" sz="2000" dirty="0" smtClean="0">
                <a:solidFill>
                  <a:schemeClr val="bg2"/>
                </a:solidFill>
                <a:latin typeface="+mn-lt"/>
              </a:rPr>
              <a:t>Tablet devices can provide mobile or remote access to monitoring information and a valuable collaboration tool</a:t>
            </a:r>
          </a:p>
          <a:p>
            <a:pPr marL="0" marR="0" lvl="0" indent="0" algn="l" defTabSz="914400" rtl="0" eaLnBrk="1" fontAlgn="base" latinLnBrk="0" hangingPunct="1">
              <a:lnSpc>
                <a:spcPts val="2500"/>
              </a:lnSpc>
              <a:spcBef>
                <a:spcPct val="20000"/>
              </a:spcBef>
              <a:spcAft>
                <a:spcPct val="0"/>
              </a:spcAft>
              <a:buClr>
                <a:schemeClr val="accent1"/>
              </a:buClr>
              <a:buSzTx/>
              <a:buFont typeface="Verdana" pitchFamily="34" charset="0"/>
              <a:buNone/>
              <a:tabLst/>
              <a:defRPr/>
            </a:pPr>
            <a:endParaRPr kumimoji="0" lang="it-IT" sz="2000" b="0" i="0" u="none" strike="noStrike" kern="0" cap="none" spc="0" normalizeH="0" baseline="0" noProof="0" dirty="0" smtClean="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val="23974924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en-US" altLang="en-US" smtClean="0"/>
              <a:t>Advanced Ergonomics Study</a:t>
            </a:r>
            <a:endParaRPr lang="it-IT" altLang="en-US" smtClean="0"/>
          </a:p>
        </p:txBody>
      </p:sp>
      <p:sp>
        <p:nvSpPr>
          <p:cNvPr id="26626" name="Rectangle 3"/>
          <p:cNvSpPr>
            <a:spLocks noGrp="1" noChangeArrowheads="1"/>
          </p:cNvSpPr>
          <p:nvPr>
            <p:ph type="body" idx="4294967295"/>
          </p:nvPr>
        </p:nvSpPr>
        <p:spPr>
          <a:xfrm>
            <a:off x="612531" y="1520826"/>
            <a:ext cx="7808455" cy="3519259"/>
          </a:xfrm>
        </p:spPr>
        <p:txBody>
          <a:bodyPr/>
          <a:lstStyle/>
          <a:p>
            <a:pPr marL="0" indent="0" algn="ctr" eaLnBrk="1" hangingPunct="1">
              <a:lnSpc>
                <a:spcPts val="2500"/>
              </a:lnSpc>
              <a:buFont typeface="Verdana" pitchFamily="34" charset="0"/>
              <a:buNone/>
              <a:defRPr/>
            </a:pPr>
            <a:endParaRPr lang="en-GB" sz="3200" b="1" kern="1200" dirty="0" smtClean="0">
              <a:solidFill>
                <a:schemeClr val="accent1"/>
              </a:solidFill>
            </a:endParaRPr>
          </a:p>
          <a:p>
            <a:pPr marL="0" indent="0" algn="ctr" eaLnBrk="1" hangingPunct="1">
              <a:lnSpc>
                <a:spcPts val="2500"/>
              </a:lnSpc>
              <a:buFont typeface="Verdana" pitchFamily="34" charset="0"/>
              <a:buNone/>
              <a:defRPr/>
            </a:pPr>
            <a:endParaRPr lang="en-GB" sz="3200" b="1" kern="1200" dirty="0">
              <a:solidFill>
                <a:schemeClr val="accent1"/>
              </a:solidFill>
            </a:endParaRPr>
          </a:p>
          <a:p>
            <a:pPr marL="0" indent="0" algn="ctr" eaLnBrk="1" hangingPunct="1">
              <a:lnSpc>
                <a:spcPts val="2500"/>
              </a:lnSpc>
              <a:buFont typeface="Verdana" pitchFamily="34" charset="0"/>
              <a:buNone/>
              <a:defRPr/>
            </a:pPr>
            <a:r>
              <a:rPr lang="en-GB" sz="4000" kern="1200" dirty="0" smtClean="0">
                <a:solidFill>
                  <a:schemeClr val="accent1"/>
                </a:solidFill>
              </a:rPr>
              <a:t>Thank you</a:t>
            </a:r>
          </a:p>
          <a:p>
            <a:pPr marL="0" indent="0" algn="ctr" eaLnBrk="1" hangingPunct="1">
              <a:lnSpc>
                <a:spcPts val="2500"/>
              </a:lnSpc>
              <a:buFont typeface="Verdana" pitchFamily="34" charset="0"/>
              <a:buNone/>
              <a:defRPr/>
            </a:pPr>
            <a:endParaRPr lang="en-GB" sz="4000" kern="1200" dirty="0" smtClean="0">
              <a:solidFill>
                <a:schemeClr val="accent1"/>
              </a:solidFill>
            </a:endParaRPr>
          </a:p>
          <a:p>
            <a:pPr marL="0" indent="0">
              <a:lnSpc>
                <a:spcPts val="2500"/>
              </a:lnSpc>
              <a:buNone/>
              <a:defRPr/>
            </a:pPr>
            <a:r>
              <a:rPr lang="en-GB" dirty="0"/>
              <a:t>and </a:t>
            </a:r>
            <a:r>
              <a:rPr lang="en-GB" dirty="0" smtClean="0"/>
              <a:t>to all </a:t>
            </a:r>
            <a:r>
              <a:rPr lang="en-GB" dirty="0"/>
              <a:t>the ESOC people that have contributed to this </a:t>
            </a:r>
            <a:r>
              <a:rPr lang="en-GB" dirty="0" smtClean="0"/>
              <a:t>project:</a:t>
            </a:r>
            <a:br>
              <a:rPr lang="en-GB" dirty="0" smtClean="0"/>
            </a:br>
            <a:r>
              <a:rPr lang="en-GB" dirty="0" smtClean="0"/>
              <a:t>operators, engineers, managers, …</a:t>
            </a:r>
          </a:p>
          <a:p>
            <a:pPr marL="0" indent="0">
              <a:lnSpc>
                <a:spcPts val="2500"/>
              </a:lnSpc>
              <a:buNone/>
              <a:defRPr/>
            </a:pPr>
            <a:endParaRPr lang="en-GB" dirty="0"/>
          </a:p>
          <a:p>
            <a:pPr marL="0" indent="0">
              <a:lnSpc>
                <a:spcPts val="2500"/>
              </a:lnSpc>
              <a:buNone/>
              <a:defRPr/>
            </a:pPr>
            <a:endParaRPr lang="en-GB" dirty="0">
              <a:solidFill>
                <a:srgbClr val="FF0000"/>
              </a:solidFill>
            </a:endParaRPr>
          </a:p>
          <a:p>
            <a:pPr marL="0" indent="0" eaLnBrk="1" hangingPunct="1">
              <a:lnSpc>
                <a:spcPts val="2500"/>
              </a:lnSpc>
              <a:buFont typeface="Verdana" pitchFamily="34" charset="0"/>
              <a:buNone/>
              <a:defRPr/>
            </a:pPr>
            <a:endParaRPr lang="it-IT" sz="2000" dirty="0" smtClean="0">
              <a:solidFill>
                <a:schemeClr val="accent1"/>
              </a:solidFill>
            </a:endParaRPr>
          </a:p>
        </p:txBody>
      </p:sp>
      <p:sp>
        <p:nvSpPr>
          <p:cNvPr id="29700"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a:solidFill>
                <a:schemeClr val="tx1"/>
              </a:solidFill>
            </a:endParaRPr>
          </a:p>
        </p:txBody>
      </p:sp>
      <p:pic>
        <p:nvPicPr>
          <p:cNvPr id="29702" name="Picture 6" descr="Logo Symbio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4693" y="5254367"/>
            <a:ext cx="106386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descr="OFF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4750" y="5297230"/>
            <a:ext cx="58908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2734" y="5364326"/>
            <a:ext cx="15298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Namemark-warmgra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8493" y="5359143"/>
            <a:ext cx="1222131"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91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333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25475" y="379076"/>
            <a:ext cx="6105525" cy="430887"/>
          </a:xfrm>
        </p:spPr>
        <p:txBody>
          <a:bodyPr/>
          <a:lstStyle/>
          <a:p>
            <a:pPr eaLnBrk="1" hangingPunct="1"/>
            <a:r>
              <a:rPr lang="en-GB" altLang="en-US" dirty="0" smtClean="0"/>
              <a:t>Methodology</a:t>
            </a:r>
            <a:endParaRPr lang="en-GB" altLang="en-US" sz="2400" dirty="0" smtClean="0"/>
          </a:p>
        </p:txBody>
      </p:sp>
      <p:sp>
        <p:nvSpPr>
          <p:cNvPr id="26626" name="Rectangle 3"/>
          <p:cNvSpPr>
            <a:spLocks noGrp="1" noChangeArrowheads="1"/>
          </p:cNvSpPr>
          <p:nvPr>
            <p:ph type="body" idx="4294967295"/>
          </p:nvPr>
        </p:nvSpPr>
        <p:spPr>
          <a:xfrm>
            <a:off x="612531" y="1520826"/>
            <a:ext cx="7760677" cy="4568825"/>
          </a:xfrm>
        </p:spPr>
        <p:txBody>
          <a:bodyPr/>
          <a:lstStyle/>
          <a:p>
            <a:pPr marL="0" indent="0">
              <a:lnSpc>
                <a:spcPts val="2500"/>
              </a:lnSpc>
              <a:buNone/>
              <a:defRPr/>
            </a:pPr>
            <a:r>
              <a:rPr lang="en-GB" sz="1800" dirty="0">
                <a:solidFill>
                  <a:schemeClr val="accent1"/>
                </a:solidFill>
              </a:rPr>
              <a:t>User centred approach</a:t>
            </a:r>
          </a:p>
          <a:p>
            <a:pPr>
              <a:lnSpc>
                <a:spcPts val="2500"/>
              </a:lnSpc>
              <a:buFont typeface="Wingdings" panose="05000000000000000000" pitchFamily="2" charset="2"/>
              <a:buChar char="§"/>
              <a:defRPr/>
            </a:pPr>
            <a:r>
              <a:rPr lang="en-GB" sz="1800" dirty="0" smtClean="0"/>
              <a:t>Early phases: Observation </a:t>
            </a:r>
            <a:r>
              <a:rPr lang="en-GB" sz="1800" dirty="0"/>
              <a:t>visits and User Workshops </a:t>
            </a:r>
            <a:r>
              <a:rPr lang="en-GB" sz="1800" dirty="0" smtClean="0"/>
              <a:t>to </a:t>
            </a:r>
            <a:r>
              <a:rPr lang="en-GB" sz="1800" dirty="0"/>
              <a:t>gather user requirements and to validate the </a:t>
            </a:r>
            <a:r>
              <a:rPr lang="en-GB" sz="1800" dirty="0" smtClean="0"/>
              <a:t>design</a:t>
            </a:r>
            <a:endParaRPr lang="en-GB" sz="1800" dirty="0"/>
          </a:p>
          <a:p>
            <a:pPr eaLnBrk="1" hangingPunct="1">
              <a:lnSpc>
                <a:spcPts val="2500"/>
              </a:lnSpc>
              <a:buFont typeface="Wingdings" panose="05000000000000000000" pitchFamily="2" charset="2"/>
              <a:buChar char="§"/>
              <a:defRPr/>
            </a:pPr>
            <a:r>
              <a:rPr lang="en-GB" sz="1800" dirty="0" smtClean="0"/>
              <a:t>Demonstrator development phase: users experienced </a:t>
            </a:r>
            <a:r>
              <a:rPr lang="en-GB" sz="1800" dirty="0"/>
              <a:t>the </a:t>
            </a:r>
            <a:r>
              <a:rPr lang="en-GB" sz="1800" dirty="0" smtClean="0"/>
              <a:t>prototype in progress, providing valuable comments. </a:t>
            </a:r>
            <a:endParaRPr lang="en-GB" sz="1800" dirty="0"/>
          </a:p>
          <a:p>
            <a:pPr eaLnBrk="1" hangingPunct="1">
              <a:lnSpc>
                <a:spcPts val="2500"/>
              </a:lnSpc>
              <a:buFont typeface="Wingdings" panose="05000000000000000000" pitchFamily="2" charset="2"/>
              <a:buChar char="§"/>
              <a:defRPr/>
            </a:pPr>
            <a:r>
              <a:rPr lang="en-GB" sz="1800" dirty="0" smtClean="0"/>
              <a:t>Evaluation phase : workshop with the final Demonstrator; </a:t>
            </a:r>
            <a:r>
              <a:rPr lang="en-GB" sz="1800" dirty="0"/>
              <a:t>users </a:t>
            </a:r>
            <a:r>
              <a:rPr lang="en-GB" sz="1800" dirty="0" smtClean="0"/>
              <a:t>exercise a </a:t>
            </a:r>
            <a:r>
              <a:rPr lang="en-GB" sz="1800" dirty="0"/>
              <a:t>simulated operational scenario and provide </a:t>
            </a:r>
            <a:r>
              <a:rPr lang="en-GB" sz="1800" dirty="0" smtClean="0"/>
              <a:t>feedback</a:t>
            </a:r>
            <a:endParaRPr lang="en-GB" sz="1800" dirty="0"/>
          </a:p>
          <a:p>
            <a:pPr>
              <a:lnSpc>
                <a:spcPts val="2500"/>
              </a:lnSpc>
              <a:buFont typeface="Wingdings" panose="05000000000000000000" pitchFamily="2" charset="2"/>
              <a:buChar char="§"/>
              <a:defRPr/>
            </a:pPr>
            <a:r>
              <a:rPr lang="en-GB" sz="1800" dirty="0"/>
              <a:t>The SCRUM methodology was applied throughout the  project (i.e. Sprint planning </a:t>
            </a:r>
            <a:r>
              <a:rPr lang="en-GB" sz="1800" dirty="0" smtClean="0"/>
              <a:t>meetings, Sprint reviews) </a:t>
            </a:r>
          </a:p>
          <a:p>
            <a:pPr marL="0" indent="0" eaLnBrk="1" hangingPunct="1">
              <a:lnSpc>
                <a:spcPts val="2500"/>
              </a:lnSpc>
              <a:buFont typeface="Verdana" pitchFamily="34" charset="0"/>
              <a:buNone/>
              <a:defRPr/>
            </a:pPr>
            <a:endParaRPr lang="it-IT" sz="2000" dirty="0" smtClean="0">
              <a:solidFill>
                <a:schemeClr val="accent1"/>
              </a:solidFill>
            </a:endParaRPr>
          </a:p>
        </p:txBody>
      </p:sp>
      <p:sp>
        <p:nvSpPr>
          <p:cNvPr id="7172"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dirty="0">
              <a:solidFill>
                <a:schemeClr val="tx1"/>
              </a:solidFill>
            </a:endParaRPr>
          </a:p>
        </p:txBody>
      </p:sp>
    </p:spTree>
    <p:extLst>
      <p:ext uri="{BB962C8B-B14F-4D97-AF65-F5344CB8AC3E}">
        <p14:creationId xmlns:p14="http://schemas.microsoft.com/office/powerpoint/2010/main" val="4096621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665514" y="2968627"/>
            <a:ext cx="5815065" cy="44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1" fontAlgn="base" hangingPunct="1">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0" indent="0" algn="ctr">
              <a:lnSpc>
                <a:spcPts val="2500"/>
              </a:lnSpc>
              <a:buFont typeface="Verdana" pitchFamily="34" charset="0"/>
              <a:buNone/>
              <a:defRPr/>
            </a:pPr>
            <a:r>
              <a:rPr lang="en-GB" sz="3600" kern="0" dirty="0" smtClean="0">
                <a:solidFill>
                  <a:schemeClr val="accent1"/>
                </a:solidFill>
              </a:rPr>
              <a:t>Concepts</a:t>
            </a:r>
            <a:endParaRPr lang="it-IT" sz="4000" kern="0" dirty="0" smtClean="0">
              <a:solidFill>
                <a:schemeClr val="accent1"/>
              </a:solidFill>
            </a:endParaRPr>
          </a:p>
        </p:txBody>
      </p:sp>
    </p:spTree>
    <p:extLst>
      <p:ext uri="{BB962C8B-B14F-4D97-AF65-F5344CB8AC3E}">
        <p14:creationId xmlns:p14="http://schemas.microsoft.com/office/powerpoint/2010/main" val="2628276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pPr eaLnBrk="1" hangingPunct="1"/>
            <a:r>
              <a:rPr lang="en-US" altLang="en-US" dirty="0" smtClean="0"/>
              <a:t>Concepts</a:t>
            </a:r>
            <a:endParaRPr lang="it-IT" altLang="en-US" dirty="0" smtClean="0"/>
          </a:p>
        </p:txBody>
      </p:sp>
      <p:sp>
        <p:nvSpPr>
          <p:cNvPr id="26626" name="Rectangle 3"/>
          <p:cNvSpPr>
            <a:spLocks noGrp="1" noChangeArrowheads="1"/>
          </p:cNvSpPr>
          <p:nvPr>
            <p:ph type="body" idx="4294967295"/>
          </p:nvPr>
        </p:nvSpPr>
        <p:spPr>
          <a:xfrm>
            <a:off x="507024" y="1520826"/>
            <a:ext cx="8531469" cy="5108575"/>
          </a:xfrm>
        </p:spPr>
        <p:txBody>
          <a:bodyPr/>
          <a:lstStyle/>
          <a:p>
            <a:pPr marL="0" indent="0" eaLnBrk="1" hangingPunct="1">
              <a:lnSpc>
                <a:spcPts val="2500"/>
              </a:lnSpc>
              <a:buFont typeface="Verdana" pitchFamily="34" charset="0"/>
              <a:buNone/>
              <a:defRPr/>
            </a:pPr>
            <a:r>
              <a:rPr lang="en-GB" sz="2000" kern="1200" dirty="0" smtClean="0">
                <a:solidFill>
                  <a:schemeClr val="accent1"/>
                </a:solidFill>
              </a:rPr>
              <a:t>1. Collaboration</a:t>
            </a:r>
            <a:endParaRPr lang="en-GB" sz="2000" dirty="0" smtClean="0">
              <a:solidFill>
                <a:schemeClr val="accent1"/>
              </a:solidFill>
            </a:endParaRPr>
          </a:p>
          <a:p>
            <a:pPr eaLnBrk="1" hangingPunct="1">
              <a:lnSpc>
                <a:spcPts val="2500"/>
              </a:lnSpc>
              <a:buFont typeface="Wingdings" panose="05000000000000000000" pitchFamily="2" charset="2"/>
              <a:buChar char="§"/>
              <a:defRPr/>
            </a:pPr>
            <a:r>
              <a:rPr lang="en-GB" sz="1800" dirty="0" smtClean="0"/>
              <a:t>Enable a distributed group of operators to work more effectively in cooperation</a:t>
            </a:r>
          </a:p>
          <a:p>
            <a:pPr marL="800100" lvl="1">
              <a:lnSpc>
                <a:spcPts val="2500"/>
              </a:lnSpc>
              <a:buFont typeface="Wingdings" panose="05000000000000000000" pitchFamily="2" charset="2"/>
              <a:buChar char="§"/>
              <a:defRPr/>
            </a:pPr>
            <a:r>
              <a:rPr lang="en-GB" sz="1800" dirty="0"/>
              <a:t>Normal operations (e.g. ESTRACK – SPACON interaction)</a:t>
            </a:r>
          </a:p>
          <a:p>
            <a:pPr marL="800100" lvl="1">
              <a:lnSpc>
                <a:spcPts val="2500"/>
              </a:lnSpc>
              <a:buFont typeface="Wingdings" panose="05000000000000000000" pitchFamily="2" charset="2"/>
              <a:buChar char="§"/>
              <a:defRPr/>
            </a:pPr>
            <a:r>
              <a:rPr lang="en-GB" sz="1800" dirty="0"/>
              <a:t>Specific scenarios: discussing critical operations, contingencies, etc</a:t>
            </a:r>
            <a:r>
              <a:rPr lang="en-GB" sz="1800" dirty="0" smtClean="0"/>
              <a:t>.</a:t>
            </a:r>
          </a:p>
          <a:p>
            <a:pPr marL="0" indent="0" eaLnBrk="1" hangingPunct="1">
              <a:lnSpc>
                <a:spcPts val="2500"/>
              </a:lnSpc>
              <a:spcBef>
                <a:spcPts val="1200"/>
              </a:spcBef>
              <a:buNone/>
              <a:defRPr/>
            </a:pPr>
            <a:r>
              <a:rPr lang="en-GB" sz="2000" kern="1200" dirty="0" smtClean="0">
                <a:solidFill>
                  <a:schemeClr val="accent1"/>
                </a:solidFill>
              </a:rPr>
              <a:t>2. New </a:t>
            </a:r>
            <a:r>
              <a:rPr lang="en-GB" sz="2000" kern="1200" dirty="0">
                <a:solidFill>
                  <a:schemeClr val="accent1"/>
                </a:solidFill>
              </a:rPr>
              <a:t>approaches to HCI and touch </a:t>
            </a:r>
            <a:r>
              <a:rPr lang="en-GB" sz="2000" kern="1200" dirty="0" smtClean="0">
                <a:solidFill>
                  <a:schemeClr val="accent1"/>
                </a:solidFill>
              </a:rPr>
              <a:t>technology  </a:t>
            </a:r>
          </a:p>
          <a:p>
            <a:pPr eaLnBrk="1" hangingPunct="1">
              <a:lnSpc>
                <a:spcPts val="2500"/>
              </a:lnSpc>
              <a:buFont typeface="Wingdings" panose="05000000000000000000" pitchFamily="2" charset="2"/>
              <a:buChar char="§"/>
              <a:defRPr/>
            </a:pPr>
            <a:r>
              <a:rPr lang="en-GB" sz="1800" dirty="0" smtClean="0"/>
              <a:t>Touch technology for the operator at the console</a:t>
            </a:r>
          </a:p>
          <a:p>
            <a:pPr eaLnBrk="1" hangingPunct="1">
              <a:lnSpc>
                <a:spcPts val="2500"/>
              </a:lnSpc>
              <a:buFont typeface="Wingdings" panose="05000000000000000000" pitchFamily="2" charset="2"/>
              <a:buChar char="§"/>
              <a:defRPr/>
            </a:pPr>
            <a:r>
              <a:rPr lang="en-GB" sz="1800" dirty="0" smtClean="0"/>
              <a:t>Portable devices for nomadic/remote operations or monitoring</a:t>
            </a:r>
          </a:p>
          <a:p>
            <a:pPr eaLnBrk="1" hangingPunct="1">
              <a:lnSpc>
                <a:spcPts val="2500"/>
              </a:lnSpc>
              <a:buFont typeface="Wingdings" panose="05000000000000000000" pitchFamily="2" charset="2"/>
              <a:buChar char="§"/>
              <a:defRPr/>
            </a:pPr>
            <a:r>
              <a:rPr lang="en-GB" sz="1800" dirty="0" smtClean="0"/>
              <a:t>Touch tables for co-located teamwork </a:t>
            </a:r>
          </a:p>
          <a:p>
            <a:pPr marL="0" indent="0" eaLnBrk="1" hangingPunct="1">
              <a:lnSpc>
                <a:spcPts val="2500"/>
              </a:lnSpc>
              <a:spcBef>
                <a:spcPts val="1200"/>
              </a:spcBef>
              <a:buFont typeface="Verdana" pitchFamily="34" charset="0"/>
              <a:buNone/>
              <a:defRPr/>
            </a:pPr>
            <a:r>
              <a:rPr lang="en-GB" sz="2000" kern="1200" dirty="0" smtClean="0">
                <a:solidFill>
                  <a:schemeClr val="accent1"/>
                </a:solidFill>
              </a:rPr>
              <a:t>3. Touch technology applied to existing ESOC M&amp;C applications</a:t>
            </a:r>
          </a:p>
          <a:p>
            <a:pPr eaLnBrk="1" hangingPunct="1">
              <a:lnSpc>
                <a:spcPts val="2500"/>
              </a:lnSpc>
              <a:buFont typeface="Wingdings" panose="05000000000000000000" pitchFamily="2" charset="2"/>
              <a:buChar char="§"/>
              <a:defRPr/>
            </a:pPr>
            <a:r>
              <a:rPr lang="en-GB" sz="1800" dirty="0" smtClean="0"/>
              <a:t>Operating the EGOS User Desktop M&amp;C display using touch </a:t>
            </a:r>
            <a:endParaRPr lang="en-GB" sz="1800" dirty="0"/>
          </a:p>
          <a:p>
            <a:pPr eaLnBrk="1" hangingPunct="1">
              <a:lnSpc>
                <a:spcPts val="2500"/>
              </a:lnSpc>
              <a:defRPr/>
            </a:pPr>
            <a:endParaRPr lang="en-GB" sz="2000" dirty="0"/>
          </a:p>
          <a:p>
            <a:pPr marL="0" indent="0" eaLnBrk="1" hangingPunct="1">
              <a:lnSpc>
                <a:spcPts val="2500"/>
              </a:lnSpc>
              <a:buFont typeface="Verdana" pitchFamily="34" charset="0"/>
              <a:buNone/>
              <a:defRPr/>
            </a:pPr>
            <a:endParaRPr lang="en-GB" sz="2000" kern="1200" dirty="0">
              <a:solidFill>
                <a:schemeClr val="accent1"/>
              </a:solidFill>
            </a:endParaRPr>
          </a:p>
          <a:p>
            <a:pPr marL="0" indent="0" eaLnBrk="1" hangingPunct="1">
              <a:lnSpc>
                <a:spcPts val="2500"/>
              </a:lnSpc>
              <a:buFont typeface="Verdana" pitchFamily="34" charset="0"/>
              <a:buNone/>
              <a:defRPr/>
            </a:pPr>
            <a:endParaRPr lang="it-IT" sz="2000" dirty="0" smtClean="0">
              <a:solidFill>
                <a:schemeClr val="accent1"/>
              </a:solidFill>
            </a:endParaRPr>
          </a:p>
        </p:txBody>
      </p:sp>
      <p:sp>
        <p:nvSpPr>
          <p:cNvPr id="8196"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dirty="0">
              <a:solidFill>
                <a:schemeClr val="tx1"/>
              </a:solidFill>
            </a:endParaRPr>
          </a:p>
        </p:txBody>
      </p:sp>
    </p:spTree>
    <p:extLst>
      <p:ext uri="{BB962C8B-B14F-4D97-AF65-F5344CB8AC3E}">
        <p14:creationId xmlns:p14="http://schemas.microsoft.com/office/powerpoint/2010/main" val="1941938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eaLnBrk="1" hangingPunct="1"/>
            <a:r>
              <a:rPr lang="en-US" altLang="en-US" dirty="0" smtClean="0"/>
              <a:t>Concepts: 1. Collaboration</a:t>
            </a:r>
            <a:endParaRPr lang="it-IT" altLang="en-US" dirty="0" smtClean="0"/>
          </a:p>
        </p:txBody>
      </p:sp>
      <p:sp>
        <p:nvSpPr>
          <p:cNvPr id="26626" name="Rectangle 3"/>
          <p:cNvSpPr>
            <a:spLocks noGrp="1" noChangeArrowheads="1"/>
          </p:cNvSpPr>
          <p:nvPr>
            <p:ph type="body" idx="4294967295"/>
          </p:nvPr>
        </p:nvSpPr>
        <p:spPr>
          <a:xfrm>
            <a:off x="612531" y="1520825"/>
            <a:ext cx="7828085" cy="1455738"/>
          </a:xfrm>
        </p:spPr>
        <p:txBody>
          <a:bodyPr/>
          <a:lstStyle/>
          <a:p>
            <a:pPr marL="0" indent="0" eaLnBrk="1" hangingPunct="1">
              <a:lnSpc>
                <a:spcPts val="2500"/>
              </a:lnSpc>
              <a:buFont typeface="Verdana" pitchFamily="34" charset="0"/>
              <a:buNone/>
              <a:defRPr/>
            </a:pPr>
            <a:r>
              <a:rPr lang="en-GB" sz="2000" kern="1200" dirty="0">
                <a:solidFill>
                  <a:schemeClr val="accent1"/>
                </a:solidFill>
              </a:rPr>
              <a:t>The Collaborative Workspace </a:t>
            </a:r>
            <a:r>
              <a:rPr lang="en-GB" sz="2000" kern="1200" dirty="0" smtClean="0">
                <a:solidFill>
                  <a:schemeClr val="accent1"/>
                </a:solidFill>
              </a:rPr>
              <a:t>concept (CWS</a:t>
            </a:r>
            <a:r>
              <a:rPr lang="en-GB" sz="2000" kern="1200" dirty="0">
                <a:solidFill>
                  <a:schemeClr val="accent1"/>
                </a:solidFill>
              </a:rPr>
              <a:t>) </a:t>
            </a:r>
            <a:endParaRPr lang="en-GB" sz="2000" dirty="0" smtClean="0">
              <a:solidFill>
                <a:schemeClr val="accent1"/>
              </a:solidFill>
            </a:endParaRPr>
          </a:p>
          <a:p>
            <a:pPr eaLnBrk="1" hangingPunct="1">
              <a:lnSpc>
                <a:spcPts val="2500"/>
              </a:lnSpc>
              <a:buFont typeface="Wingdings" panose="05000000000000000000" pitchFamily="2" charset="2"/>
              <a:buChar char="§"/>
              <a:defRPr/>
            </a:pPr>
            <a:r>
              <a:rPr lang="en-GB" sz="1800" dirty="0" smtClean="0"/>
              <a:t>Extension </a:t>
            </a:r>
            <a:r>
              <a:rPr lang="en-GB" sz="1800" dirty="0"/>
              <a:t>of the voice loop, in use at ESOC today</a:t>
            </a:r>
            <a:endParaRPr lang="en-GB" sz="1800" dirty="0" smtClean="0"/>
          </a:p>
          <a:p>
            <a:pPr eaLnBrk="1" hangingPunct="1">
              <a:lnSpc>
                <a:spcPts val="2500"/>
              </a:lnSpc>
              <a:buFont typeface="Wingdings" panose="05000000000000000000" pitchFamily="2" charset="2"/>
              <a:buChar char="§"/>
              <a:defRPr/>
            </a:pPr>
            <a:r>
              <a:rPr lang="en-GB" sz="1800" dirty="0" smtClean="0"/>
              <a:t>Adds capabilities </a:t>
            </a:r>
            <a:r>
              <a:rPr lang="en-GB" sz="1800" dirty="0"/>
              <a:t>to share visual </a:t>
            </a:r>
            <a:r>
              <a:rPr lang="en-GB" sz="1800" dirty="0" smtClean="0"/>
              <a:t>resources (Views), besides audio communication</a:t>
            </a:r>
          </a:p>
          <a:p>
            <a:pPr marL="0" indent="0" eaLnBrk="1" hangingPunct="1">
              <a:lnSpc>
                <a:spcPts val="2500"/>
              </a:lnSpc>
              <a:buFont typeface="Verdana" pitchFamily="34" charset="0"/>
              <a:buNone/>
              <a:defRPr/>
            </a:pPr>
            <a:r>
              <a:rPr lang="en-GB" sz="2000" dirty="0" smtClean="0"/>
              <a:t> </a:t>
            </a:r>
          </a:p>
          <a:p>
            <a:pPr marL="0" indent="0" eaLnBrk="1" hangingPunct="1">
              <a:lnSpc>
                <a:spcPts val="2500"/>
              </a:lnSpc>
              <a:buFont typeface="Verdana" pitchFamily="34" charset="0"/>
              <a:buNone/>
              <a:defRPr/>
            </a:pPr>
            <a:endParaRPr lang="it-IT" sz="2000" dirty="0" smtClean="0">
              <a:solidFill>
                <a:schemeClr val="accent1"/>
              </a:solidFill>
            </a:endParaRPr>
          </a:p>
        </p:txBody>
      </p:sp>
      <p:sp>
        <p:nvSpPr>
          <p:cNvPr id="9220"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dirty="0">
              <a:solidFill>
                <a:schemeClr val="tx1"/>
              </a:solidFill>
            </a:endParaRPr>
          </a:p>
        </p:txBody>
      </p:sp>
      <p:sp>
        <p:nvSpPr>
          <p:cNvPr id="9221"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9222" name="Rectangle 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en-US" altLang="en-US" sz="1800" dirty="0">
              <a:solidFill>
                <a:schemeClr val="tx1"/>
              </a:solidFill>
            </a:endParaRPr>
          </a:p>
        </p:txBody>
      </p:sp>
      <p:graphicFrame>
        <p:nvGraphicFramePr>
          <p:cNvPr id="9223" name="Object 4"/>
          <p:cNvGraphicFramePr>
            <a:graphicFrameLocks noChangeAspect="1"/>
          </p:cNvGraphicFramePr>
          <p:nvPr>
            <p:extLst>
              <p:ext uri="{D42A27DB-BD31-4B8C-83A1-F6EECF244321}">
                <p14:modId xmlns:p14="http://schemas.microsoft.com/office/powerpoint/2010/main" val="2217453221"/>
              </p:ext>
            </p:extLst>
          </p:nvPr>
        </p:nvGraphicFramePr>
        <p:xfrm>
          <a:off x="5289580" y="3289816"/>
          <a:ext cx="3600909" cy="2658548"/>
        </p:xfrm>
        <a:graphic>
          <a:graphicData uri="http://schemas.openxmlformats.org/presentationml/2006/ole">
            <mc:AlternateContent xmlns:mc="http://schemas.openxmlformats.org/markup-compatibility/2006">
              <mc:Choice xmlns:v="urn:schemas-microsoft-com:vml" Requires="v">
                <p:oleObj spid="_x0000_s1149" name="Visio" r:id="rId4" imgW="10711766" imgH="7466990" progId="Visio.Drawing.11">
                  <p:embed/>
                </p:oleObj>
              </mc:Choice>
              <mc:Fallback>
                <p:oleObj name="Visio" r:id="rId4" imgW="10711766" imgH="7466990" progId="Visio.Drawing.11">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9580" y="3289816"/>
                        <a:ext cx="3600909" cy="26585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txBox="1">
            <a:spLocks noChangeArrowheads="1"/>
          </p:cNvSpPr>
          <p:nvPr/>
        </p:nvSpPr>
        <p:spPr bwMode="auto">
          <a:xfrm>
            <a:off x="625720" y="2935288"/>
            <a:ext cx="5857142"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cs typeface="ＭＳ Ｐゴシック" charset="0"/>
              </a:defRPr>
            </a:lvl1pPr>
            <a:lvl2pPr marL="1227138"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5pPr>
            <a:lvl6pPr marL="34798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6pPr>
            <a:lvl7pPr marL="39370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7pPr>
            <a:lvl8pPr marL="43942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8pPr>
            <a:lvl9pPr marL="48514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9pPr>
          </a:lstStyle>
          <a:p>
            <a:pPr eaLnBrk="1" hangingPunct="1">
              <a:lnSpc>
                <a:spcPts val="2500"/>
              </a:lnSpc>
              <a:buFont typeface="Wingdings" panose="05000000000000000000" pitchFamily="2" charset="2"/>
              <a:buChar char="§"/>
              <a:defRPr/>
            </a:pPr>
            <a:r>
              <a:rPr lang="en-GB" sz="1800" kern="0" dirty="0" smtClean="0"/>
              <a:t>View : GUI </a:t>
            </a:r>
            <a:r>
              <a:rPr lang="en-GB" sz="1800" kern="0" dirty="0"/>
              <a:t>to a generic  application of the local operating </a:t>
            </a:r>
            <a:r>
              <a:rPr lang="en-GB" sz="1800" kern="0" dirty="0" smtClean="0"/>
              <a:t>system (SCOS-2000, STC2, PDF document, Database editor, etc.)</a:t>
            </a:r>
          </a:p>
          <a:p>
            <a:pPr eaLnBrk="1" hangingPunct="1">
              <a:lnSpc>
                <a:spcPts val="2500"/>
              </a:lnSpc>
              <a:buFont typeface="Wingdings" panose="05000000000000000000" pitchFamily="2" charset="2"/>
              <a:buChar char="§"/>
              <a:defRPr/>
            </a:pPr>
            <a:r>
              <a:rPr lang="en-GB" sz="1800" kern="0" dirty="0"/>
              <a:t>Views can be shared by an </a:t>
            </a:r>
            <a:r>
              <a:rPr lang="en-GB" sz="1800" kern="0" dirty="0" smtClean="0"/>
              <a:t>operator</a:t>
            </a:r>
            <a:br>
              <a:rPr lang="en-GB" sz="1800" kern="0" dirty="0" smtClean="0"/>
            </a:br>
            <a:r>
              <a:rPr lang="en-GB" sz="1800" kern="0" dirty="0" smtClean="0"/>
              <a:t>on </a:t>
            </a:r>
            <a:r>
              <a:rPr lang="en-GB" sz="1800" kern="0" dirty="0"/>
              <a:t>a Collaborative </a:t>
            </a:r>
            <a:r>
              <a:rPr lang="en-GB" sz="1800" kern="0" dirty="0" smtClean="0"/>
              <a:t>Workspace and </a:t>
            </a:r>
            <a:br>
              <a:rPr lang="en-GB" sz="1800" kern="0" dirty="0" smtClean="0"/>
            </a:br>
            <a:r>
              <a:rPr lang="en-GB" sz="1800" kern="0" dirty="0" smtClean="0"/>
              <a:t>made </a:t>
            </a:r>
            <a:r>
              <a:rPr lang="en-GB" sz="1800" kern="0" dirty="0"/>
              <a:t>visible, and possibly </a:t>
            </a:r>
            <a:r>
              <a:rPr lang="en-GB" sz="1800" kern="0" dirty="0" smtClean="0"/>
              <a:t/>
            </a:r>
            <a:br>
              <a:rPr lang="en-GB" sz="1800" kern="0" dirty="0" smtClean="0"/>
            </a:br>
            <a:r>
              <a:rPr lang="en-GB" sz="1800" kern="0" dirty="0" smtClean="0"/>
              <a:t>controllable</a:t>
            </a:r>
            <a:r>
              <a:rPr lang="en-GB" sz="1800" kern="0" dirty="0"/>
              <a:t>, by others. </a:t>
            </a:r>
          </a:p>
          <a:p>
            <a:pPr marL="0" indent="0" eaLnBrk="1" hangingPunct="1">
              <a:lnSpc>
                <a:spcPts val="2500"/>
              </a:lnSpc>
              <a:buFont typeface="Verdana" pitchFamily="34" charset="0"/>
              <a:buNone/>
              <a:defRPr/>
            </a:pPr>
            <a:r>
              <a:rPr lang="en-GB" sz="2000" kern="0" dirty="0" smtClean="0"/>
              <a:t> </a:t>
            </a:r>
          </a:p>
          <a:p>
            <a:pPr marL="0" indent="0" eaLnBrk="1" hangingPunct="1">
              <a:lnSpc>
                <a:spcPts val="2500"/>
              </a:lnSpc>
              <a:buFont typeface="Verdana" pitchFamily="34" charset="0"/>
              <a:buNone/>
              <a:defRPr/>
            </a:pPr>
            <a:r>
              <a:rPr lang="en-GB" sz="2000" kern="0" dirty="0" smtClean="0"/>
              <a:t> </a:t>
            </a:r>
          </a:p>
          <a:p>
            <a:pPr marL="0" indent="0" eaLnBrk="1" hangingPunct="1">
              <a:lnSpc>
                <a:spcPts val="2500"/>
              </a:lnSpc>
              <a:buFont typeface="Verdana" pitchFamily="34" charset="0"/>
              <a:buNone/>
              <a:defRPr/>
            </a:pPr>
            <a:endParaRPr lang="it-IT" sz="2000" kern="0" dirty="0" smtClean="0">
              <a:solidFill>
                <a:schemeClr val="accent1"/>
              </a:solidFill>
            </a:endParaRPr>
          </a:p>
        </p:txBody>
      </p:sp>
    </p:spTree>
    <p:extLst>
      <p:ext uri="{BB962C8B-B14F-4D97-AF65-F5344CB8AC3E}">
        <p14:creationId xmlns:p14="http://schemas.microsoft.com/office/powerpoint/2010/main" val="3329161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89" y="1525589"/>
            <a:ext cx="7681546" cy="4683125"/>
          </a:xfrm>
          <a:prstGeom prst="rect">
            <a:avLst/>
          </a:prstGeom>
          <a:solidFill>
            <a:schemeClr val="bg1">
              <a:alpha val="54117"/>
            </a:schemeClr>
          </a:solidFill>
          <a:ln w="0">
            <a:solidFill>
              <a:schemeClr val="tx1"/>
            </a:solidFill>
            <a:miter lim="800000"/>
            <a:headEnd/>
            <a:tailEnd/>
          </a:ln>
        </p:spPr>
      </p:pic>
      <p:pic>
        <p:nvPicPr>
          <p:cNvPr id="1127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2505" y="1382713"/>
            <a:ext cx="3261946" cy="1943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244" name="Rectangle 2"/>
          <p:cNvSpPr>
            <a:spLocks noGrp="1" noChangeArrowheads="1"/>
          </p:cNvSpPr>
          <p:nvPr>
            <p:ph type="title" idx="4294967295"/>
          </p:nvPr>
        </p:nvSpPr>
        <p:spPr>
          <a:xfrm>
            <a:off x="622789" y="209798"/>
            <a:ext cx="6959111" cy="769441"/>
          </a:xfrm>
        </p:spPr>
        <p:txBody>
          <a:bodyPr/>
          <a:lstStyle/>
          <a:p>
            <a:pPr eaLnBrk="1" hangingPunct="1"/>
            <a:r>
              <a:rPr lang="en-US" altLang="en-US" dirty="0" smtClean="0"/>
              <a:t>Concepts : </a:t>
            </a:r>
            <a:r>
              <a:rPr lang="en-GB" altLang="en-US" dirty="0" smtClean="0"/>
              <a:t>2. New approaches to HCI and touch technology</a:t>
            </a:r>
            <a:endParaRPr lang="it-IT" altLang="en-US" dirty="0" smtClean="0"/>
          </a:p>
        </p:txBody>
      </p:sp>
      <p:sp>
        <p:nvSpPr>
          <p:cNvPr id="10245" name="Rectangle 3"/>
          <p:cNvSpPr>
            <a:spLocks noGrp="1" noChangeArrowheads="1"/>
          </p:cNvSpPr>
          <p:nvPr>
            <p:ph type="body" idx="4294967295"/>
          </p:nvPr>
        </p:nvSpPr>
        <p:spPr>
          <a:xfrm>
            <a:off x="612531" y="1520826"/>
            <a:ext cx="7760677" cy="4568825"/>
          </a:xfrm>
        </p:spPr>
        <p:txBody>
          <a:bodyPr/>
          <a:lstStyle/>
          <a:p>
            <a:pPr marL="0" indent="0" eaLnBrk="1" hangingPunct="1">
              <a:lnSpc>
                <a:spcPts val="2500"/>
              </a:lnSpc>
              <a:buFont typeface="Verdana" pitchFamily="34" charset="0"/>
              <a:buNone/>
            </a:pPr>
            <a:endParaRPr lang="it-IT" altLang="en-US" sz="2000" dirty="0" smtClean="0">
              <a:solidFill>
                <a:schemeClr val="accent1"/>
              </a:solidFill>
            </a:endParaRPr>
          </a:p>
        </p:txBody>
      </p:sp>
      <p:sp>
        <p:nvSpPr>
          <p:cNvPr id="10246"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dirty="0">
              <a:solidFill>
                <a:schemeClr val="tx1"/>
              </a:solidFill>
            </a:endParaRPr>
          </a:p>
        </p:txBody>
      </p:sp>
      <p:sp>
        <p:nvSpPr>
          <p:cNvPr id="1024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en-US" altLang="en-US" sz="1800" dirty="0">
              <a:solidFill>
                <a:schemeClr val="tx1"/>
              </a:solidFill>
            </a:endParaRPr>
          </a:p>
        </p:txBody>
      </p:sp>
      <p:pic>
        <p:nvPicPr>
          <p:cNvPr id="1127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1" y="1525588"/>
            <a:ext cx="3427535" cy="239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flipV="1">
            <a:off x="3985846" y="3867150"/>
            <a:ext cx="890954" cy="52705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pic>
        <p:nvPicPr>
          <p:cNvPr id="1127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53758" y="1382714"/>
            <a:ext cx="3780692" cy="2308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8" name="Straight Connector 27"/>
          <p:cNvCxnSpPr/>
          <p:nvPr/>
        </p:nvCxnSpPr>
        <p:spPr>
          <a:xfrm flipV="1">
            <a:off x="2461846" y="3105150"/>
            <a:ext cx="3137389" cy="5857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672504" y="3325813"/>
            <a:ext cx="1371600" cy="137001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3" name="Trapezoid 22"/>
          <p:cNvSpPr/>
          <p:nvPr/>
        </p:nvSpPr>
        <p:spPr>
          <a:xfrm rot="20328145">
            <a:off x="5483470" y="2325689"/>
            <a:ext cx="1399443" cy="674687"/>
          </a:xfrm>
          <a:prstGeom prst="trapezoid">
            <a:avLst>
              <a:gd name="adj" fmla="val 1643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8" name="Trapezoid 37"/>
          <p:cNvSpPr/>
          <p:nvPr/>
        </p:nvSpPr>
        <p:spPr>
          <a:xfrm rot="862885">
            <a:off x="7400193" y="2289175"/>
            <a:ext cx="829408" cy="463550"/>
          </a:xfrm>
          <a:prstGeom prst="trapezoid">
            <a:avLst>
              <a:gd name="adj" fmla="val 1728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9" name="Rectangle 3"/>
          <p:cNvSpPr txBox="1">
            <a:spLocks noChangeArrowheads="1"/>
          </p:cNvSpPr>
          <p:nvPr/>
        </p:nvSpPr>
        <p:spPr bwMode="auto">
          <a:xfrm>
            <a:off x="694593" y="5064126"/>
            <a:ext cx="515756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cs typeface="ＭＳ Ｐゴシック" charset="0"/>
              </a:defRPr>
            </a:lvl1pPr>
            <a:lvl2pPr marL="1227138"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5pPr>
            <a:lvl6pPr marL="34798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6pPr>
            <a:lvl7pPr marL="39370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7pPr>
            <a:lvl8pPr marL="43942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8pPr>
            <a:lvl9pPr marL="48514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9pPr>
          </a:lstStyle>
          <a:p>
            <a:pPr marL="177800" indent="-177800" eaLnBrk="1" hangingPunct="1">
              <a:lnSpc>
                <a:spcPts val="2500"/>
              </a:lnSpc>
              <a:buFont typeface="Wingdings" panose="05000000000000000000" pitchFamily="2" charset="2"/>
              <a:buChar char="§"/>
              <a:defRPr/>
            </a:pPr>
            <a:r>
              <a:rPr lang="en-GB" altLang="en-US" kern="0" dirty="0" smtClean="0"/>
              <a:t>New Operator Console with Touch control</a:t>
            </a:r>
          </a:p>
          <a:p>
            <a:pPr marL="0" indent="0" eaLnBrk="1" hangingPunct="1">
              <a:lnSpc>
                <a:spcPts val="2500"/>
              </a:lnSpc>
              <a:buFont typeface="Verdana" pitchFamily="34" charset="0"/>
              <a:buNone/>
              <a:defRPr/>
            </a:pPr>
            <a:endParaRPr lang="it-IT" altLang="en-US" kern="0" dirty="0" smtClean="0">
              <a:solidFill>
                <a:schemeClr val="accent1"/>
              </a:solidFill>
            </a:endParaRPr>
          </a:p>
        </p:txBody>
      </p:sp>
      <p:sp>
        <p:nvSpPr>
          <p:cNvPr id="40" name="Rectangle 3"/>
          <p:cNvSpPr txBox="1">
            <a:spLocks noChangeArrowheads="1"/>
          </p:cNvSpPr>
          <p:nvPr/>
        </p:nvSpPr>
        <p:spPr bwMode="auto">
          <a:xfrm>
            <a:off x="694593" y="5386389"/>
            <a:ext cx="5663711"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1227138"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825625"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2424113"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3022600" indent="-4191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34798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39370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43942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4851400" indent="-4191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ts val="2500"/>
              </a:lnSpc>
              <a:buFont typeface="Wingdings" pitchFamily="2" charset="2"/>
              <a:buChar char="§"/>
            </a:pPr>
            <a:r>
              <a:rPr lang="en-GB" altLang="en-US" dirty="0"/>
              <a:t>Tablet devices for nomadic or remote operations</a:t>
            </a:r>
          </a:p>
        </p:txBody>
      </p:sp>
      <p:sp>
        <p:nvSpPr>
          <p:cNvPr id="41" name="Rectangle 3"/>
          <p:cNvSpPr txBox="1">
            <a:spLocks noChangeArrowheads="1"/>
          </p:cNvSpPr>
          <p:nvPr/>
        </p:nvSpPr>
        <p:spPr bwMode="auto">
          <a:xfrm>
            <a:off x="693127" y="5713413"/>
            <a:ext cx="4511919"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cs typeface="ＭＳ Ｐゴシック" charset="0"/>
              </a:defRPr>
            </a:lvl1pPr>
            <a:lvl2pPr marL="1227138"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S PGothic" pitchFamily="34" charset="-128"/>
              </a:defRPr>
            </a:lvl5pPr>
            <a:lvl6pPr marL="34798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6pPr>
            <a:lvl7pPr marL="39370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7pPr>
            <a:lvl8pPr marL="43942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8pPr>
            <a:lvl9pPr marL="4851400" indent="-419100" algn="l" rtl="0" fontAlgn="base">
              <a:lnSpc>
                <a:spcPct val="119000"/>
              </a:lnSpc>
              <a:spcBef>
                <a:spcPct val="20000"/>
              </a:spcBef>
              <a:spcAft>
                <a:spcPct val="0"/>
              </a:spcAft>
              <a:buClr>
                <a:srgbClr val="ED1B34"/>
              </a:buClr>
              <a:buFont typeface="NotesSoft-Bold" pitchFamily="2" charset="0"/>
              <a:defRPr sz="1600">
                <a:solidFill>
                  <a:srgbClr val="9D9FA1"/>
                </a:solidFill>
                <a:latin typeface="+mn-lt"/>
              </a:defRPr>
            </a:lvl9pPr>
          </a:lstStyle>
          <a:p>
            <a:pPr marL="177800" indent="-177800" eaLnBrk="1" hangingPunct="1">
              <a:lnSpc>
                <a:spcPts val="2500"/>
              </a:lnSpc>
              <a:buFont typeface="Wingdings" panose="05000000000000000000" pitchFamily="2" charset="2"/>
              <a:buChar char="§"/>
              <a:defRPr/>
            </a:pPr>
            <a:r>
              <a:rPr lang="en-GB" kern="0" dirty="0"/>
              <a:t>Touch</a:t>
            </a:r>
            <a:r>
              <a:rPr lang="en-GB" dirty="0" smtClean="0"/>
              <a:t> </a:t>
            </a:r>
            <a:r>
              <a:rPr lang="en-GB" dirty="0"/>
              <a:t>tables </a:t>
            </a:r>
            <a:r>
              <a:rPr lang="en-GB" dirty="0" smtClean="0"/>
              <a:t>for </a:t>
            </a:r>
            <a:r>
              <a:rPr lang="en-GB" dirty="0"/>
              <a:t>co-located </a:t>
            </a:r>
            <a:r>
              <a:rPr lang="en-GB" dirty="0" smtClean="0"/>
              <a:t>teamwork</a:t>
            </a:r>
            <a:r>
              <a:rPr lang="en-GB" kern="0" dirty="0" smtClean="0"/>
              <a:t> </a:t>
            </a:r>
          </a:p>
          <a:p>
            <a:pPr marL="0" indent="0" eaLnBrk="1" hangingPunct="1">
              <a:lnSpc>
                <a:spcPts val="2500"/>
              </a:lnSpc>
              <a:buFont typeface="Verdana" pitchFamily="34" charset="0"/>
              <a:buNone/>
              <a:defRPr/>
            </a:pPr>
            <a:endParaRPr lang="it-IT" sz="1800" kern="0" dirty="0" smtClean="0">
              <a:solidFill>
                <a:schemeClr val="accent1"/>
              </a:solidFill>
            </a:endParaRPr>
          </a:p>
        </p:txBody>
      </p:sp>
    </p:spTree>
    <p:extLst>
      <p:ext uri="{BB962C8B-B14F-4D97-AF65-F5344CB8AC3E}">
        <p14:creationId xmlns:p14="http://schemas.microsoft.com/office/powerpoint/2010/main" val="3187774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74"/>
                                        </p:tgtEl>
                                        <p:attrNameLst>
                                          <p:attrName>style.visibility</p:attrName>
                                        </p:attrNameLst>
                                      </p:cBhvr>
                                      <p:to>
                                        <p:strVal val="visible"/>
                                      </p:to>
                                    </p:set>
                                    <p:animEffect transition="in" filter="fade">
                                      <p:cBhvr>
                                        <p:cTn id="7" dur="500"/>
                                        <p:tgtEl>
                                          <p:spTgt spid="112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10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10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nodeType="clickEffect">
                                  <p:stCondLst>
                                    <p:cond delay="0"/>
                                  </p:stCondLst>
                                  <p:childTnLst>
                                    <p:animEffect transition="out" filter="fade">
                                      <p:cBhvr>
                                        <p:cTn id="23" dur="500"/>
                                        <p:tgtEl>
                                          <p:spTgt spid="11274"/>
                                        </p:tgtEl>
                                      </p:cBhvr>
                                    </p:animEffect>
                                    <p:set>
                                      <p:cBhvr>
                                        <p:cTn id="24" dur="1" fill="hold">
                                          <p:stCondLst>
                                            <p:cond delay="499"/>
                                          </p:stCondLst>
                                        </p:cTn>
                                        <p:tgtEl>
                                          <p:spTgt spid="11274"/>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38"/>
                                        </p:tgtEl>
                                      </p:cBhvr>
                                    </p:animEffect>
                                    <p:set>
                                      <p:cBhvr>
                                        <p:cTn id="33" dur="1" fill="hold">
                                          <p:stCondLst>
                                            <p:cond delay="499"/>
                                          </p:stCondLst>
                                        </p:cTn>
                                        <p:tgtEl>
                                          <p:spTgt spid="38"/>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ntr" presetSubtype="0" fill="hold" nodeType="withEffect">
                                  <p:stCondLst>
                                    <p:cond delay="0"/>
                                  </p:stCondLst>
                                  <p:childTnLst>
                                    <p:set>
                                      <p:cBhvr>
                                        <p:cTn id="38" dur="1" fill="hold">
                                          <p:stCondLst>
                                            <p:cond delay="0"/>
                                          </p:stCondLst>
                                        </p:cTn>
                                        <p:tgtEl>
                                          <p:spTgt spid="11273"/>
                                        </p:tgtEl>
                                        <p:attrNameLst>
                                          <p:attrName>style.visibility</p:attrName>
                                        </p:attrNameLst>
                                      </p:cBhvr>
                                      <p:to>
                                        <p:strVal val="visible"/>
                                      </p:to>
                                    </p:set>
                                    <p:animEffect transition="in" filter="fade">
                                      <p:cBhvr>
                                        <p:cTn id="39" dur="500"/>
                                        <p:tgtEl>
                                          <p:spTgt spid="1127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nodeType="clickEffect">
                                  <p:stCondLst>
                                    <p:cond delay="0"/>
                                  </p:stCondLst>
                                  <p:childTnLst>
                                    <p:animEffect transition="out" filter="fad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1273"/>
                                        </p:tgtEl>
                                      </p:cBhvr>
                                    </p:animEffect>
                                    <p:set>
                                      <p:cBhvr>
                                        <p:cTn id="50" dur="1" fill="hold">
                                          <p:stCondLst>
                                            <p:cond delay="499"/>
                                          </p:stCondLst>
                                        </p:cTn>
                                        <p:tgtEl>
                                          <p:spTgt spid="11273"/>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275"/>
                                        </p:tgtEl>
                                        <p:attrNameLst>
                                          <p:attrName>style.visibility</p:attrName>
                                        </p:attrNameLst>
                                      </p:cBhvr>
                                      <p:to>
                                        <p:strVal val="visible"/>
                                      </p:to>
                                    </p:set>
                                    <p:animEffect transition="in" filter="fade">
                                      <p:cBhvr>
                                        <p:cTn id="53" dur="500"/>
                                        <p:tgtEl>
                                          <p:spTgt spid="1127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par>
                                <p:cTn id="57" presetID="10"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xit" presetSubtype="0" fill="hold" nodeType="clickEffect">
                                  <p:stCondLst>
                                    <p:cond delay="0"/>
                                  </p:stCondLst>
                                  <p:childTnLst>
                                    <p:animEffect transition="out" filter="fade">
                                      <p:cBhvr>
                                        <p:cTn id="63" dur="500"/>
                                        <p:tgtEl>
                                          <p:spTgt spid="11275"/>
                                        </p:tgtEl>
                                      </p:cBhvr>
                                    </p:animEffect>
                                    <p:set>
                                      <p:cBhvr>
                                        <p:cTn id="64" dur="1" fill="hold">
                                          <p:stCondLst>
                                            <p:cond delay="499"/>
                                          </p:stCondLst>
                                        </p:cTn>
                                        <p:tgtEl>
                                          <p:spTgt spid="11275"/>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25475" y="209798"/>
            <a:ext cx="6105525" cy="769441"/>
          </a:xfrm>
        </p:spPr>
        <p:txBody>
          <a:bodyPr/>
          <a:lstStyle/>
          <a:p>
            <a:pPr eaLnBrk="1" hangingPunct="1"/>
            <a:r>
              <a:rPr lang="en-US" altLang="en-US" dirty="0" smtClean="0"/>
              <a:t>Concepts: </a:t>
            </a:r>
            <a:r>
              <a:rPr lang="en-GB" altLang="en-US" dirty="0" smtClean="0"/>
              <a:t>3. Touch technology for M&amp;C applications</a:t>
            </a:r>
            <a:endParaRPr lang="it-IT" altLang="en-US" dirty="0" smtClean="0"/>
          </a:p>
        </p:txBody>
      </p:sp>
      <p:sp>
        <p:nvSpPr>
          <p:cNvPr id="11267" name="Rectangle 6"/>
          <p:cNvSpPr>
            <a:spLocks noChangeArrowheads="1"/>
          </p:cNvSpPr>
          <p:nvPr/>
        </p:nvSpPr>
        <p:spPr bwMode="auto">
          <a:xfrm>
            <a:off x="0" y="29204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1pPr>
            <a:lvl2pPr marL="742950" indent="-28575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2pPr>
            <a:lvl3pPr marL="11430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3pPr>
            <a:lvl4pPr marL="16002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4pPr>
            <a:lvl5pPr marL="2057400" indent="-228600" eaLnBrk="0" hangingPunct="0">
              <a:lnSpc>
                <a:spcPct val="119000"/>
              </a:lnSpc>
              <a:spcBef>
                <a:spcPct val="20000"/>
              </a:spcBef>
              <a:buClr>
                <a:schemeClr val="accent1"/>
              </a:buClr>
              <a:buFont typeface="Verdana" pitchFamily="34" charset="0"/>
              <a:buChar char="–"/>
              <a:defRPr sz="1600">
                <a:solidFill>
                  <a:schemeClr val="bg2"/>
                </a:solidFill>
                <a:latin typeface="Verdana" pitchFamily="34" charset="0"/>
                <a:ea typeface="MS PGothic" pitchFamily="34" charset="-128"/>
              </a:defRPr>
            </a:lvl5pPr>
            <a:lvl6pPr marL="25146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6pPr>
            <a:lvl7pPr marL="29718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7pPr>
            <a:lvl8pPr marL="34290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8pPr>
            <a:lvl9pPr marL="3886200" indent="-22860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Verdana" pitchFamily="34" charset="0"/>
                <a:ea typeface="MS PGothic" pitchFamily="34" charset="-128"/>
              </a:defRPr>
            </a:lvl9pPr>
          </a:lstStyle>
          <a:p>
            <a:pPr eaLnBrk="1" hangingPunct="1">
              <a:lnSpc>
                <a:spcPct val="100000"/>
              </a:lnSpc>
              <a:spcBef>
                <a:spcPct val="0"/>
              </a:spcBef>
              <a:buClrTx/>
              <a:buFontTx/>
              <a:buNone/>
            </a:pPr>
            <a:endParaRPr lang="fr-BE" altLang="en-US" sz="1800" dirty="0">
              <a:solidFill>
                <a:schemeClr val="tx1"/>
              </a:solidFill>
            </a:endParaRPr>
          </a:p>
        </p:txBody>
      </p:sp>
      <p:sp>
        <p:nvSpPr>
          <p:cNvPr id="26626" name="Rectangle 3"/>
          <p:cNvSpPr>
            <a:spLocks noGrp="1" noChangeArrowheads="1"/>
          </p:cNvSpPr>
          <p:nvPr>
            <p:ph type="body" idx="4294967295"/>
          </p:nvPr>
        </p:nvSpPr>
        <p:spPr>
          <a:xfrm>
            <a:off x="612531" y="1520826"/>
            <a:ext cx="8206154" cy="4568825"/>
          </a:xfrm>
        </p:spPr>
        <p:txBody>
          <a:bodyPr/>
          <a:lstStyle/>
          <a:p>
            <a:pPr eaLnBrk="1" hangingPunct="1">
              <a:lnSpc>
                <a:spcPts val="2500"/>
              </a:lnSpc>
              <a:buFont typeface="Wingdings" panose="05000000000000000000" pitchFamily="2" charset="2"/>
              <a:buChar char="§"/>
              <a:defRPr/>
            </a:pPr>
            <a:r>
              <a:rPr lang="en-GB" sz="1800" dirty="0" smtClean="0"/>
              <a:t>How could new interaction technologies be applied to existing ESA </a:t>
            </a:r>
            <a:r>
              <a:rPr lang="en-GB" sz="1800" dirty="0"/>
              <a:t>M&amp;C </a:t>
            </a:r>
            <a:r>
              <a:rPr lang="en-GB" sz="1800" dirty="0" smtClean="0"/>
              <a:t>products?</a:t>
            </a:r>
          </a:p>
          <a:p>
            <a:pPr eaLnBrk="1" hangingPunct="1">
              <a:lnSpc>
                <a:spcPts val="2500"/>
              </a:lnSpc>
              <a:buFont typeface="Wingdings" panose="05000000000000000000" pitchFamily="2" charset="2"/>
              <a:buChar char="§"/>
              <a:defRPr/>
            </a:pPr>
            <a:r>
              <a:rPr lang="en-GB" sz="1800" dirty="0" smtClean="0"/>
              <a:t>Evaluate </a:t>
            </a:r>
            <a:r>
              <a:rPr lang="en-GB" sz="1800" dirty="0"/>
              <a:t>the impact of using </a:t>
            </a:r>
            <a:r>
              <a:rPr lang="en-GB" sz="1800" dirty="0" smtClean="0"/>
              <a:t>Touch Technology </a:t>
            </a:r>
            <a:r>
              <a:rPr lang="en-GB" sz="1800" dirty="0"/>
              <a:t>for operating </a:t>
            </a:r>
            <a:r>
              <a:rPr lang="en-GB" sz="1800" dirty="0" smtClean="0"/>
              <a:t>such products</a:t>
            </a:r>
          </a:p>
          <a:p>
            <a:pPr eaLnBrk="1" hangingPunct="1">
              <a:lnSpc>
                <a:spcPts val="2500"/>
              </a:lnSpc>
              <a:buFont typeface="Wingdings" panose="05000000000000000000" pitchFamily="2" charset="2"/>
              <a:buChar char="§"/>
              <a:defRPr/>
            </a:pPr>
            <a:endParaRPr lang="en-GB" sz="1800" dirty="0" smtClean="0"/>
          </a:p>
          <a:p>
            <a:pPr marL="0" indent="0">
              <a:lnSpc>
                <a:spcPts val="2500"/>
              </a:lnSpc>
              <a:buNone/>
              <a:defRPr/>
            </a:pPr>
            <a:r>
              <a:rPr lang="en-GB" sz="2000" kern="1200" dirty="0">
                <a:solidFill>
                  <a:schemeClr val="accent1"/>
                </a:solidFill>
              </a:rPr>
              <a:t>Touch </a:t>
            </a:r>
            <a:r>
              <a:rPr lang="en-GB" sz="2000" kern="1200" dirty="0" smtClean="0">
                <a:solidFill>
                  <a:schemeClr val="accent1"/>
                </a:solidFill>
              </a:rPr>
              <a:t>control for the </a:t>
            </a:r>
            <a:r>
              <a:rPr lang="en-GB" sz="2000" kern="1200" dirty="0">
                <a:solidFill>
                  <a:schemeClr val="accent1"/>
                </a:solidFill>
              </a:rPr>
              <a:t>EGOS User Desktop (EUD</a:t>
            </a:r>
            <a:r>
              <a:rPr lang="en-GB" sz="2000" kern="1200" dirty="0" smtClean="0">
                <a:solidFill>
                  <a:schemeClr val="accent1"/>
                </a:solidFill>
              </a:rPr>
              <a:t>)</a:t>
            </a:r>
            <a:endParaRPr lang="en-GB" sz="2000" kern="1200" dirty="0">
              <a:solidFill>
                <a:schemeClr val="accent1"/>
              </a:solidFill>
            </a:endParaRPr>
          </a:p>
          <a:p>
            <a:pPr marL="0" indent="0" eaLnBrk="1" hangingPunct="1">
              <a:lnSpc>
                <a:spcPts val="2500"/>
              </a:lnSpc>
              <a:buFont typeface="Verdana" pitchFamily="34" charset="0"/>
              <a:buNone/>
              <a:defRPr/>
            </a:pPr>
            <a:r>
              <a:rPr lang="en-GB" sz="1800" dirty="0" smtClean="0"/>
              <a:t>EUD is  going to be the baseline software for all HCIs for Spacecraft M&amp;C and ESTRACK operations at ESOC.</a:t>
            </a:r>
          </a:p>
          <a:p>
            <a:pPr marL="0" indent="0" eaLnBrk="1" hangingPunct="1">
              <a:lnSpc>
                <a:spcPts val="2500"/>
              </a:lnSpc>
              <a:buFont typeface="Verdana" pitchFamily="34" charset="0"/>
              <a:buNone/>
              <a:defRPr/>
            </a:pPr>
            <a:r>
              <a:rPr lang="en-GB" sz="1800" dirty="0" smtClean="0"/>
              <a:t>We investigated: </a:t>
            </a:r>
          </a:p>
          <a:p>
            <a:pPr eaLnBrk="1" hangingPunct="1">
              <a:lnSpc>
                <a:spcPts val="2500"/>
              </a:lnSpc>
              <a:buFont typeface="Wingdings" panose="05000000000000000000" pitchFamily="2" charset="2"/>
              <a:buChar char="§"/>
              <a:defRPr/>
            </a:pPr>
            <a:r>
              <a:rPr lang="en-GB" sz="1800" dirty="0" smtClean="0"/>
              <a:t>Mouse-like functions (point-and-click, drag &amp; drop, ..) accessible on touch without adaptation but often cumbersome to use</a:t>
            </a:r>
          </a:p>
          <a:p>
            <a:pPr eaLnBrk="1" hangingPunct="1">
              <a:lnSpc>
                <a:spcPts val="2500"/>
              </a:lnSpc>
              <a:buFont typeface="Wingdings" panose="05000000000000000000" pitchFamily="2" charset="2"/>
              <a:buChar char="§"/>
              <a:defRPr/>
            </a:pPr>
            <a:r>
              <a:rPr lang="en-GB" sz="1800" dirty="0" smtClean="0"/>
              <a:t>Touch-oriented functions added to take really advantage of the specific interaction technology</a:t>
            </a:r>
          </a:p>
          <a:p>
            <a:pPr marL="0" indent="0" eaLnBrk="1" hangingPunct="1">
              <a:lnSpc>
                <a:spcPts val="2500"/>
              </a:lnSpc>
              <a:buFont typeface="Verdana" pitchFamily="34" charset="0"/>
              <a:buNone/>
              <a:defRPr/>
            </a:pPr>
            <a:endParaRPr lang="en-GB" sz="2000" dirty="0" smtClean="0"/>
          </a:p>
          <a:p>
            <a:pPr marL="0" indent="0" eaLnBrk="1" hangingPunct="1">
              <a:lnSpc>
                <a:spcPts val="2500"/>
              </a:lnSpc>
              <a:buFont typeface="Verdana" pitchFamily="34" charset="0"/>
              <a:buNone/>
              <a:defRPr/>
            </a:pPr>
            <a:r>
              <a:rPr lang="en-GB" sz="2000" dirty="0" smtClean="0"/>
              <a:t> </a:t>
            </a:r>
          </a:p>
          <a:p>
            <a:pPr marL="0" indent="0" eaLnBrk="1" hangingPunct="1">
              <a:lnSpc>
                <a:spcPts val="2500"/>
              </a:lnSpc>
              <a:buFont typeface="Verdana" pitchFamily="34" charset="0"/>
              <a:buNone/>
              <a:defRPr/>
            </a:pPr>
            <a:endParaRPr lang="it-IT" sz="2000" dirty="0" smtClean="0">
              <a:solidFill>
                <a:schemeClr val="accent1"/>
              </a:solidFill>
            </a:endParaRPr>
          </a:p>
        </p:txBody>
      </p:sp>
    </p:spTree>
    <p:extLst>
      <p:ext uri="{BB962C8B-B14F-4D97-AF65-F5344CB8AC3E}">
        <p14:creationId xmlns:p14="http://schemas.microsoft.com/office/powerpoint/2010/main" val="2473075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ESA Presentation</Template>
  <TotalTime>1852</TotalTime>
  <Words>2835</Words>
  <Application>Microsoft Office PowerPoint</Application>
  <PresentationFormat>On-screen Show (4:3)</PresentationFormat>
  <Paragraphs>364</Paragraphs>
  <Slides>38</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ESA Presentation</vt:lpstr>
      <vt:lpstr>Visio</vt:lpstr>
      <vt:lpstr>Advanced Ergonomics TRP Study (AERG)  </vt:lpstr>
      <vt:lpstr>The AERG Study</vt:lpstr>
      <vt:lpstr>Project Phases</vt:lpstr>
      <vt:lpstr>Methodology</vt:lpstr>
      <vt:lpstr>PowerPoint Presentation</vt:lpstr>
      <vt:lpstr>Concepts</vt:lpstr>
      <vt:lpstr>Concepts: 1. Collaboration</vt:lpstr>
      <vt:lpstr>Concepts : 2. New approaches to HCI and touch technology</vt:lpstr>
      <vt:lpstr>Concepts: 3. Touch technology for M&amp;C applications</vt:lpstr>
      <vt:lpstr>PowerPoint Presentation</vt:lpstr>
      <vt:lpstr>Design: Hardware</vt:lpstr>
      <vt:lpstr>Design: Hardware</vt:lpstr>
      <vt:lpstr>Design: Software</vt:lpstr>
      <vt:lpstr>UDC: Collaboration functions</vt:lpstr>
      <vt:lpstr>UDC: Collaboration functions</vt:lpstr>
      <vt:lpstr>UDC: Window Management functions</vt:lpstr>
      <vt:lpstr>UDC: The Global Picture</vt:lpstr>
      <vt:lpstr>PowerPoint Presentation</vt:lpstr>
      <vt:lpstr>Prototyping</vt:lpstr>
      <vt:lpstr>Demonstrator</vt:lpstr>
      <vt:lpstr>Demonstrator:  User Desktop for Collaboration </vt:lpstr>
      <vt:lpstr>Demonstrator:  View Manager &amp; CWS Explorer</vt:lpstr>
      <vt:lpstr>Demonstrator: EGOS User Desktop</vt:lpstr>
      <vt:lpstr>Demonstrator: EGOS User Desktop</vt:lpstr>
      <vt:lpstr>PowerPoint Presentation</vt:lpstr>
      <vt:lpstr>Evaluation</vt:lpstr>
      <vt:lpstr>AERG concepts in Columbus Operations</vt:lpstr>
      <vt:lpstr>Evaluation Results</vt:lpstr>
      <vt:lpstr>Evaluation Results</vt:lpstr>
      <vt:lpstr>Evaluation Results</vt:lpstr>
      <vt:lpstr>Evaluation Results</vt:lpstr>
      <vt:lpstr>PowerPoint Presentation</vt:lpstr>
      <vt:lpstr>Feasibility</vt:lpstr>
      <vt:lpstr>Feasibility</vt:lpstr>
      <vt:lpstr>PowerPoint Presentation</vt:lpstr>
      <vt:lpstr>Conclusions</vt:lpstr>
      <vt:lpstr>Advanced Ergonomics Study</vt:lpstr>
      <vt:lpstr>PowerPoint Presentation</vt:lpstr>
    </vt:vector>
  </TitlesOfParts>
  <Company>European Space Agency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Ergonomics TRP Study</dc:title>
  <dc:creator>Giovanni Scotti</dc:creator>
  <cp:lastModifiedBy>Giovanni Scotti</cp:lastModifiedBy>
  <cp:revision>155</cp:revision>
  <cp:lastPrinted>2008-08-26T16:26:23Z</cp:lastPrinted>
  <dcterms:created xsi:type="dcterms:W3CDTF">2013-10-30T12:48:03Z</dcterms:created>
  <dcterms:modified xsi:type="dcterms:W3CDTF">2013-11-28T08:39:26Z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Advanced Ergonomics TRP Study</vt:lpwstr>
  </property>
  <property fmtid="{D5CDD505-2E9C-101B-9397-08002B2CF9AE}" pid="3" name="PSubtitle">
    <vt:lpwstr>Advanced Ergonomics</vt:lpwstr>
  </property>
  <property fmtid="{D5CDD505-2E9C-101B-9397-08002B2CF9AE}" pid="4" name="PAuthor">
    <vt:lpwstr>Giovanni Scotti</vt:lpwstr>
  </property>
  <property fmtid="{D5CDD505-2E9C-101B-9397-08002B2CF9AE}" pid="5" name="PPlace">
    <vt:lpwstr>ESOC</vt:lpwstr>
  </property>
  <property fmtid="{D5CDD505-2E9C-101B-9397-08002B2CF9AE}" pid="6" name="PDate">
    <vt:lpwstr>05/11/2013</vt:lpwstr>
  </property>
  <property fmtid="{D5CDD505-2E9C-101B-9397-08002B2CF9AE}" pid="7" name="PProgramme">
    <vt:lpwstr>Human Spaceflight and Operations</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4GV1.0</vt:lpwstr>
  </property>
  <property fmtid="{D5CDD505-2E9C-101B-9397-08002B2CF9AE}" pid="13" name="ShowESADialog1">
    <vt:bool>true</vt:bool>
  </property>
</Properties>
</file>