
<file path=[Content_Types].xml><?xml version="1.0" encoding="utf-8"?>
<Types xmlns="http://schemas.openxmlformats.org/package/2006/content-types">
  <Default Extension="emf" ContentType="image/x-emf"/>
  <Default Extension="gif" ContentType="vide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8" r:id="rId4"/>
    <p:sldMasterId id="2147483883" r:id="rId5"/>
    <p:sldMasterId id="2147483895" r:id="rId6"/>
    <p:sldMasterId id="2147483902" r:id="rId7"/>
    <p:sldMasterId id="2147483909" r:id="rId8"/>
    <p:sldMasterId id="2147483929" r:id="rId9"/>
  </p:sldMasterIdLst>
  <p:notesMasterIdLst>
    <p:notesMasterId r:id="rId41"/>
  </p:notesMasterIdLst>
  <p:handoutMasterIdLst>
    <p:handoutMasterId r:id="rId42"/>
  </p:handoutMasterIdLst>
  <p:sldIdLst>
    <p:sldId id="881" r:id="rId10"/>
    <p:sldId id="813" r:id="rId11"/>
    <p:sldId id="887" r:id="rId12"/>
    <p:sldId id="818" r:id="rId13"/>
    <p:sldId id="888" r:id="rId14"/>
    <p:sldId id="883" r:id="rId15"/>
    <p:sldId id="907" r:id="rId16"/>
    <p:sldId id="912" r:id="rId17"/>
    <p:sldId id="913" r:id="rId18"/>
    <p:sldId id="908" r:id="rId19"/>
    <p:sldId id="909" r:id="rId20"/>
    <p:sldId id="884" r:id="rId21"/>
    <p:sldId id="893" r:id="rId22"/>
    <p:sldId id="894" r:id="rId23"/>
    <p:sldId id="895" r:id="rId24"/>
    <p:sldId id="896" r:id="rId25"/>
    <p:sldId id="897" r:id="rId26"/>
    <p:sldId id="898" r:id="rId27"/>
    <p:sldId id="899" r:id="rId28"/>
    <p:sldId id="900" r:id="rId29"/>
    <p:sldId id="901" r:id="rId30"/>
    <p:sldId id="902" r:id="rId31"/>
    <p:sldId id="903" r:id="rId32"/>
    <p:sldId id="904" r:id="rId33"/>
    <p:sldId id="905" r:id="rId34"/>
    <p:sldId id="906" r:id="rId35"/>
    <p:sldId id="914" r:id="rId36"/>
    <p:sldId id="915" r:id="rId37"/>
    <p:sldId id="885" r:id="rId38"/>
    <p:sldId id="916" r:id="rId39"/>
    <p:sldId id="917" r:id="rId40"/>
  </p:sldIdLst>
  <p:sldSz cx="9144000" cy="514508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Somson" initials="LS" lastIdx="1" clrIdx="0">
    <p:extLst>
      <p:ext uri="{19B8F6BF-5375-455C-9EA6-DF929625EA0E}">
        <p15:presenceInfo xmlns:p15="http://schemas.microsoft.com/office/powerpoint/2012/main" userId="Laura Somson" providerId="None"/>
      </p:ext>
    </p:extLst>
  </p:cmAuthor>
  <p:cmAuthor id="2" name="MAHUZIER Camille (SAFRAN)" initials="MC(" lastIdx="1" clrIdx="1">
    <p:extLst>
      <p:ext uri="{19B8F6BF-5375-455C-9EA6-DF929625EA0E}">
        <p15:presenceInfo xmlns:p15="http://schemas.microsoft.com/office/powerpoint/2012/main" userId="S-1-5-21-813648853-2564789358-409278174-339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E3C7D"/>
    <a:srgbClr val="17D0CB"/>
    <a:srgbClr val="2C525D"/>
    <a:srgbClr val="2CC84D"/>
    <a:srgbClr val="024F20"/>
    <a:srgbClr val="FFB600"/>
    <a:srgbClr val="FF7900"/>
    <a:srgbClr val="EB3986"/>
    <a:srgbClr val="C51F4E"/>
    <a:srgbClr val="122A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6" autoAdjust="0"/>
    <p:restoredTop sz="95904" autoAdjust="0"/>
  </p:normalViewPr>
  <p:slideViewPr>
    <p:cSldViewPr snapToGrid="0" showGuides="1">
      <p:cViewPr varScale="1">
        <p:scale>
          <a:sx n="141" d="100"/>
          <a:sy n="141" d="100"/>
        </p:scale>
        <p:origin x="774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176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A139DD-5631-4259-84A4-87247A6CE92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031BB2-32CC-4E8D-82FA-6A00F0A41D44}">
      <dgm:prSet phldrT="[Texte]"/>
      <dgm:spPr/>
      <dgm:t>
        <a:bodyPr/>
        <a:lstStyle/>
        <a:p>
          <a:r>
            <a:rPr lang="fr-FR" dirty="0"/>
            <a:t>2020</a:t>
          </a:r>
          <a:endParaRPr lang="en-US" dirty="0"/>
        </a:p>
      </dgm:t>
    </dgm:pt>
    <dgm:pt modelId="{7E99A47F-949F-492F-8CFC-84F0AE2356EF}" type="parTrans" cxnId="{EA465545-60D8-4056-B774-9F135A28BB7E}">
      <dgm:prSet/>
      <dgm:spPr/>
      <dgm:t>
        <a:bodyPr/>
        <a:lstStyle/>
        <a:p>
          <a:endParaRPr lang="en-US"/>
        </a:p>
      </dgm:t>
    </dgm:pt>
    <dgm:pt modelId="{A080123E-39B6-4D75-8BA0-6E5D50B44D42}" type="sibTrans" cxnId="{EA465545-60D8-4056-B774-9F135A28BB7E}">
      <dgm:prSet/>
      <dgm:spPr/>
      <dgm:t>
        <a:bodyPr/>
        <a:lstStyle/>
        <a:p>
          <a:endParaRPr lang="en-US"/>
        </a:p>
      </dgm:t>
    </dgm:pt>
    <dgm:pt modelId="{6741880C-5F0B-4571-AB20-DB8C40148438}">
      <dgm:prSet phldrT="[Texte]"/>
      <dgm:spPr/>
      <dgm:t>
        <a:bodyPr/>
        <a:lstStyle/>
        <a:p>
          <a:r>
            <a:rPr lang="fr-FR" dirty="0"/>
            <a:t>Kick-Off</a:t>
          </a:r>
          <a:endParaRPr lang="en-US" dirty="0"/>
        </a:p>
      </dgm:t>
    </dgm:pt>
    <dgm:pt modelId="{974A7B40-75AF-42AA-BAE3-7788C7F7A522}" type="parTrans" cxnId="{0D3381F1-C85F-4D81-8B8A-91696A7B5359}">
      <dgm:prSet/>
      <dgm:spPr/>
      <dgm:t>
        <a:bodyPr/>
        <a:lstStyle/>
        <a:p>
          <a:endParaRPr lang="en-US"/>
        </a:p>
      </dgm:t>
    </dgm:pt>
    <dgm:pt modelId="{00CE1D91-5D73-4214-9435-DB3E2CFE3F7B}" type="sibTrans" cxnId="{0D3381F1-C85F-4D81-8B8A-91696A7B5359}">
      <dgm:prSet/>
      <dgm:spPr/>
      <dgm:t>
        <a:bodyPr/>
        <a:lstStyle/>
        <a:p>
          <a:endParaRPr lang="en-US"/>
        </a:p>
      </dgm:t>
    </dgm:pt>
    <dgm:pt modelId="{A70F173B-634A-47E9-BB2B-9466C8CC049A}">
      <dgm:prSet phldrT="[Texte]"/>
      <dgm:spPr/>
      <dgm:t>
        <a:bodyPr/>
        <a:lstStyle/>
        <a:p>
          <a:r>
            <a:rPr lang="en-US" dirty="0"/>
            <a:t>TN 1.1 Literature Review and Patent Survey</a:t>
          </a:r>
        </a:p>
      </dgm:t>
    </dgm:pt>
    <dgm:pt modelId="{CF31F01B-552C-40E7-9118-3976D2588E7F}" type="parTrans" cxnId="{E1067445-4F40-432A-AB7E-BB6D8B26F166}">
      <dgm:prSet/>
      <dgm:spPr/>
      <dgm:t>
        <a:bodyPr/>
        <a:lstStyle/>
        <a:p>
          <a:endParaRPr lang="en-US"/>
        </a:p>
      </dgm:t>
    </dgm:pt>
    <dgm:pt modelId="{122321C6-6B12-4AA3-A05B-9E549A6BE922}" type="sibTrans" cxnId="{E1067445-4F40-432A-AB7E-BB6D8B26F166}">
      <dgm:prSet/>
      <dgm:spPr/>
      <dgm:t>
        <a:bodyPr/>
        <a:lstStyle/>
        <a:p>
          <a:endParaRPr lang="en-US"/>
        </a:p>
      </dgm:t>
    </dgm:pt>
    <dgm:pt modelId="{4D386EC4-3162-4B68-A74D-578C306CF8AD}">
      <dgm:prSet phldrT="[Texte]"/>
      <dgm:spPr/>
      <dgm:t>
        <a:bodyPr/>
        <a:lstStyle/>
        <a:p>
          <a:r>
            <a:rPr lang="fr-FR" dirty="0"/>
            <a:t>2022</a:t>
          </a:r>
          <a:endParaRPr lang="en-US" dirty="0"/>
        </a:p>
      </dgm:t>
    </dgm:pt>
    <dgm:pt modelId="{0BABDA88-70C6-41B3-A223-EB82CAB5B7BC}" type="parTrans" cxnId="{D70ABF3B-D2E1-4227-BEBF-BB8DE4BA5640}">
      <dgm:prSet/>
      <dgm:spPr/>
      <dgm:t>
        <a:bodyPr/>
        <a:lstStyle/>
        <a:p>
          <a:endParaRPr lang="en-US"/>
        </a:p>
      </dgm:t>
    </dgm:pt>
    <dgm:pt modelId="{F601E7C6-C9B5-4EFB-9CAC-7CF9391478D6}" type="sibTrans" cxnId="{D70ABF3B-D2E1-4227-BEBF-BB8DE4BA5640}">
      <dgm:prSet/>
      <dgm:spPr/>
      <dgm:t>
        <a:bodyPr/>
        <a:lstStyle/>
        <a:p>
          <a:endParaRPr lang="en-US"/>
        </a:p>
      </dgm:t>
    </dgm:pt>
    <dgm:pt modelId="{94A610D4-2EC4-40F4-B3AA-22FEE4562338}">
      <dgm:prSet phldrT="[Texte]"/>
      <dgm:spPr/>
      <dgm:t>
        <a:bodyPr/>
        <a:lstStyle/>
        <a:p>
          <a:r>
            <a:rPr lang="en-US" dirty="0"/>
            <a:t>TN 1.3 Critical Building Blocks Detailed Design </a:t>
          </a:r>
        </a:p>
      </dgm:t>
    </dgm:pt>
    <dgm:pt modelId="{1EC2BE02-F007-42C7-93F4-BC1373909DD9}" type="parTrans" cxnId="{F7DFF9AE-9403-479A-8576-13DA92D3CB35}">
      <dgm:prSet/>
      <dgm:spPr/>
      <dgm:t>
        <a:bodyPr/>
        <a:lstStyle/>
        <a:p>
          <a:endParaRPr lang="en-US"/>
        </a:p>
      </dgm:t>
    </dgm:pt>
    <dgm:pt modelId="{935D5299-60D0-4E8F-87A5-605D1F31E19A}" type="sibTrans" cxnId="{F7DFF9AE-9403-479A-8576-13DA92D3CB35}">
      <dgm:prSet/>
      <dgm:spPr/>
      <dgm:t>
        <a:bodyPr/>
        <a:lstStyle/>
        <a:p>
          <a:endParaRPr lang="en-US"/>
        </a:p>
      </dgm:t>
    </dgm:pt>
    <dgm:pt modelId="{B73070B0-E432-4E3C-A412-E011305A1EED}">
      <dgm:prSet phldrT="[Texte]"/>
      <dgm:spPr/>
      <dgm:t>
        <a:bodyPr/>
        <a:lstStyle/>
        <a:p>
          <a:r>
            <a:rPr lang="fr-FR" dirty="0"/>
            <a:t>2023</a:t>
          </a:r>
          <a:endParaRPr lang="en-US" dirty="0"/>
        </a:p>
      </dgm:t>
    </dgm:pt>
    <dgm:pt modelId="{566C248C-05A8-4CDC-A9D0-20E0CB1E569A}" type="parTrans" cxnId="{408CFF17-D357-4403-8BEE-0128E4455B0C}">
      <dgm:prSet/>
      <dgm:spPr/>
      <dgm:t>
        <a:bodyPr/>
        <a:lstStyle/>
        <a:p>
          <a:endParaRPr lang="en-US"/>
        </a:p>
      </dgm:t>
    </dgm:pt>
    <dgm:pt modelId="{4B24B7D6-7723-449E-8455-8BF8F868AF57}" type="sibTrans" cxnId="{408CFF17-D357-4403-8BEE-0128E4455B0C}">
      <dgm:prSet/>
      <dgm:spPr/>
      <dgm:t>
        <a:bodyPr/>
        <a:lstStyle/>
        <a:p>
          <a:endParaRPr lang="en-US"/>
        </a:p>
      </dgm:t>
    </dgm:pt>
    <dgm:pt modelId="{CFD46288-D243-4CEE-B56F-7D7F8570066E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TN 2.1 OCMO Detailed Design</a:t>
          </a:r>
        </a:p>
      </dgm:t>
    </dgm:pt>
    <dgm:pt modelId="{C2E052C7-51DD-4659-8515-7C67761AD01F}" type="parTrans" cxnId="{336F5E0C-93BD-405D-B420-6114D2588462}">
      <dgm:prSet/>
      <dgm:spPr/>
      <dgm:t>
        <a:bodyPr/>
        <a:lstStyle/>
        <a:p>
          <a:endParaRPr lang="en-US"/>
        </a:p>
      </dgm:t>
    </dgm:pt>
    <dgm:pt modelId="{3DEB7449-7097-4592-A88A-D371BC66B6A6}" type="sibTrans" cxnId="{336F5E0C-93BD-405D-B420-6114D2588462}">
      <dgm:prSet/>
      <dgm:spPr/>
      <dgm:t>
        <a:bodyPr/>
        <a:lstStyle/>
        <a:p>
          <a:endParaRPr lang="en-US"/>
        </a:p>
      </dgm:t>
    </dgm:pt>
    <dgm:pt modelId="{8DDAE73E-F538-4832-A46F-CEEFD94B8C4C}">
      <dgm:prSet phldrT="[Texte]"/>
      <dgm:spPr/>
      <dgm:t>
        <a:bodyPr/>
        <a:lstStyle/>
        <a:p>
          <a:r>
            <a:rPr lang="fr-FR" dirty="0"/>
            <a:t>Test Plan and </a:t>
          </a:r>
          <a:r>
            <a:rPr lang="fr-FR" dirty="0" err="1"/>
            <a:t>Procedures</a:t>
          </a:r>
          <a:endParaRPr lang="en-US" dirty="0"/>
        </a:p>
      </dgm:t>
    </dgm:pt>
    <dgm:pt modelId="{413B09E3-32E8-495E-961E-81E071AB9694}" type="parTrans" cxnId="{B92D682D-715E-48A1-9F14-9EEAA34DC26B}">
      <dgm:prSet/>
      <dgm:spPr/>
      <dgm:t>
        <a:bodyPr/>
        <a:lstStyle/>
        <a:p>
          <a:endParaRPr lang="en-US"/>
        </a:p>
      </dgm:t>
    </dgm:pt>
    <dgm:pt modelId="{852A66D8-006D-4427-AFB1-AAC736DDA3A6}" type="sibTrans" cxnId="{B92D682D-715E-48A1-9F14-9EEAA34DC26B}">
      <dgm:prSet/>
      <dgm:spPr/>
      <dgm:t>
        <a:bodyPr/>
        <a:lstStyle/>
        <a:p>
          <a:endParaRPr lang="en-US"/>
        </a:p>
      </dgm:t>
    </dgm:pt>
    <dgm:pt modelId="{E7E9BFF8-7E75-4147-B727-2AF9F0474C85}">
      <dgm:prSet phldrT="[Texte]"/>
      <dgm:spPr/>
      <dgm:t>
        <a:bodyPr/>
        <a:lstStyle/>
        <a:p>
          <a:r>
            <a:rPr lang="fr-FR" dirty="0"/>
            <a:t>2024</a:t>
          </a:r>
          <a:endParaRPr lang="en-US" dirty="0"/>
        </a:p>
      </dgm:t>
    </dgm:pt>
    <dgm:pt modelId="{BC440FD5-E02A-4DC8-AFB3-2A0F9235FAD6}" type="parTrans" cxnId="{A5163445-42FE-42C8-868B-6311990C9EEB}">
      <dgm:prSet/>
      <dgm:spPr/>
      <dgm:t>
        <a:bodyPr/>
        <a:lstStyle/>
        <a:p>
          <a:endParaRPr lang="en-US"/>
        </a:p>
      </dgm:t>
    </dgm:pt>
    <dgm:pt modelId="{0C7C4D00-23E0-4B9F-A67D-138D45F358A0}" type="sibTrans" cxnId="{A5163445-42FE-42C8-868B-6311990C9EEB}">
      <dgm:prSet/>
      <dgm:spPr/>
      <dgm:t>
        <a:bodyPr/>
        <a:lstStyle/>
        <a:p>
          <a:endParaRPr lang="en-US"/>
        </a:p>
      </dgm:t>
    </dgm:pt>
    <dgm:pt modelId="{18073A01-C48A-4022-A01F-A36771C6B8F2}">
      <dgm:prSet phldrT="[Texte]"/>
      <dgm:spPr/>
      <dgm:t>
        <a:bodyPr/>
        <a:lstStyle/>
        <a:p>
          <a:r>
            <a:rPr lang="en-US" dirty="0"/>
            <a:t>TN 2.2 OCMO Performance Evaluation V1.1</a:t>
          </a:r>
        </a:p>
      </dgm:t>
    </dgm:pt>
    <dgm:pt modelId="{4A8AE671-FF65-44D3-877E-FACCF9B7A321}" type="parTrans" cxnId="{B1F23582-00C1-4764-95D8-82FA0B3933D6}">
      <dgm:prSet/>
      <dgm:spPr/>
      <dgm:t>
        <a:bodyPr/>
        <a:lstStyle/>
        <a:p>
          <a:endParaRPr lang="en-US"/>
        </a:p>
      </dgm:t>
    </dgm:pt>
    <dgm:pt modelId="{929C2A18-0E6B-4719-9D11-31930C0DE318}" type="sibTrans" cxnId="{B1F23582-00C1-4764-95D8-82FA0B3933D6}">
      <dgm:prSet/>
      <dgm:spPr/>
      <dgm:t>
        <a:bodyPr/>
        <a:lstStyle/>
        <a:p>
          <a:endParaRPr lang="en-US"/>
        </a:p>
      </dgm:t>
    </dgm:pt>
    <dgm:pt modelId="{CFC5A4FA-D3FF-4297-8651-7695048AEDD8}">
      <dgm:prSet phldrT="[Texte]"/>
      <dgm:spPr/>
      <dgm:t>
        <a:bodyPr/>
        <a:lstStyle/>
        <a:p>
          <a:r>
            <a:rPr lang="en-US" dirty="0"/>
            <a:t>TN 1.2 OCMO Preliminary Design</a:t>
          </a:r>
        </a:p>
      </dgm:t>
    </dgm:pt>
    <dgm:pt modelId="{E384F200-DF98-4F02-B045-9897B50ED0C3}" type="parTrans" cxnId="{433DF55D-F8CD-44AD-98B2-AF62D70D7382}">
      <dgm:prSet/>
      <dgm:spPr/>
      <dgm:t>
        <a:bodyPr/>
        <a:lstStyle/>
        <a:p>
          <a:endParaRPr lang="en-US"/>
        </a:p>
      </dgm:t>
    </dgm:pt>
    <dgm:pt modelId="{135AAB6E-55EF-4CA5-9FFA-37F6CA724734}" type="sibTrans" cxnId="{433DF55D-F8CD-44AD-98B2-AF62D70D7382}">
      <dgm:prSet/>
      <dgm:spPr/>
      <dgm:t>
        <a:bodyPr/>
        <a:lstStyle/>
        <a:p>
          <a:endParaRPr lang="en-US"/>
        </a:p>
      </dgm:t>
    </dgm:pt>
    <dgm:pt modelId="{68896692-2588-4E41-89EC-3BA5752EC635}">
      <dgm:prSet phldrT="[Texte]"/>
      <dgm:spPr/>
      <dgm:t>
        <a:bodyPr/>
        <a:lstStyle/>
        <a:p>
          <a:r>
            <a:rPr lang="en-US" dirty="0"/>
            <a:t>TN 2.3 OCMO Future Developments</a:t>
          </a:r>
        </a:p>
      </dgm:t>
    </dgm:pt>
    <dgm:pt modelId="{938D68E5-117F-420C-8B4C-DBBBFC7D4A8E}" type="parTrans" cxnId="{9DA24C96-914D-45B1-A5EE-D50C750D5CB5}">
      <dgm:prSet/>
      <dgm:spPr/>
      <dgm:t>
        <a:bodyPr/>
        <a:lstStyle/>
        <a:p>
          <a:endParaRPr lang="en-US"/>
        </a:p>
      </dgm:t>
    </dgm:pt>
    <dgm:pt modelId="{D5459660-0446-4215-9325-F8CF4770C89E}" type="sibTrans" cxnId="{9DA24C96-914D-45B1-A5EE-D50C750D5CB5}">
      <dgm:prSet/>
      <dgm:spPr/>
      <dgm:t>
        <a:bodyPr/>
        <a:lstStyle/>
        <a:p>
          <a:endParaRPr lang="en-US"/>
        </a:p>
      </dgm:t>
    </dgm:pt>
    <dgm:pt modelId="{AE7626FD-64E5-418E-9E6F-0E6CE54F5D3B}" type="pres">
      <dgm:prSet presAssocID="{21A139DD-5631-4259-84A4-87247A6CE924}" presName="linearFlow" presStyleCnt="0">
        <dgm:presLayoutVars>
          <dgm:dir/>
          <dgm:animLvl val="lvl"/>
          <dgm:resizeHandles val="exact"/>
        </dgm:presLayoutVars>
      </dgm:prSet>
      <dgm:spPr/>
    </dgm:pt>
    <dgm:pt modelId="{E53FFC98-625B-4D9B-8E86-774A6691D237}" type="pres">
      <dgm:prSet presAssocID="{EF031BB2-32CC-4E8D-82FA-6A00F0A41D44}" presName="composite" presStyleCnt="0"/>
      <dgm:spPr/>
    </dgm:pt>
    <dgm:pt modelId="{F5A89988-393A-403F-94C9-5C9FCE973F8E}" type="pres">
      <dgm:prSet presAssocID="{EF031BB2-32CC-4E8D-82FA-6A00F0A41D44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08E7D230-49F3-4D3D-BAC0-DDC9FAE0BD2E}" type="pres">
      <dgm:prSet presAssocID="{EF031BB2-32CC-4E8D-82FA-6A00F0A41D44}" presName="descendantText" presStyleLbl="alignAcc1" presStyleIdx="0" presStyleCnt="4">
        <dgm:presLayoutVars>
          <dgm:bulletEnabled val="1"/>
        </dgm:presLayoutVars>
      </dgm:prSet>
      <dgm:spPr/>
    </dgm:pt>
    <dgm:pt modelId="{EEAB7A8C-5C1C-4742-85A5-C21B0A5F18D4}" type="pres">
      <dgm:prSet presAssocID="{A080123E-39B6-4D75-8BA0-6E5D50B44D42}" presName="sp" presStyleCnt="0"/>
      <dgm:spPr/>
    </dgm:pt>
    <dgm:pt modelId="{2EE9221F-01FB-46BF-B40F-A8D1681A0B0B}" type="pres">
      <dgm:prSet presAssocID="{4D386EC4-3162-4B68-A74D-578C306CF8AD}" presName="composite" presStyleCnt="0"/>
      <dgm:spPr/>
    </dgm:pt>
    <dgm:pt modelId="{237866C1-F4CB-41DA-92D3-BAF25E7713E9}" type="pres">
      <dgm:prSet presAssocID="{4D386EC4-3162-4B68-A74D-578C306CF8AD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2AF94221-95AD-4CFA-91FA-5AC88338ACAC}" type="pres">
      <dgm:prSet presAssocID="{4D386EC4-3162-4B68-A74D-578C306CF8AD}" presName="descendantText" presStyleLbl="alignAcc1" presStyleIdx="1" presStyleCnt="4">
        <dgm:presLayoutVars>
          <dgm:bulletEnabled val="1"/>
        </dgm:presLayoutVars>
      </dgm:prSet>
      <dgm:spPr/>
    </dgm:pt>
    <dgm:pt modelId="{E3A2A9A9-2EF8-4241-9FDA-0B2511E253EE}" type="pres">
      <dgm:prSet presAssocID="{F601E7C6-C9B5-4EFB-9CAC-7CF9391478D6}" presName="sp" presStyleCnt="0"/>
      <dgm:spPr/>
    </dgm:pt>
    <dgm:pt modelId="{A3833614-9435-494F-9C73-2855D0933E73}" type="pres">
      <dgm:prSet presAssocID="{B73070B0-E432-4E3C-A412-E011305A1EED}" presName="composite" presStyleCnt="0"/>
      <dgm:spPr/>
    </dgm:pt>
    <dgm:pt modelId="{9CED7E1D-9201-4E3A-94CB-F039F287EBA1}" type="pres">
      <dgm:prSet presAssocID="{B73070B0-E432-4E3C-A412-E011305A1EE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E7DD5101-793C-4DC9-B291-F64594521429}" type="pres">
      <dgm:prSet presAssocID="{B73070B0-E432-4E3C-A412-E011305A1EED}" presName="descendantText" presStyleLbl="alignAcc1" presStyleIdx="2" presStyleCnt="4">
        <dgm:presLayoutVars>
          <dgm:bulletEnabled val="1"/>
        </dgm:presLayoutVars>
      </dgm:prSet>
      <dgm:spPr/>
    </dgm:pt>
    <dgm:pt modelId="{EA48605A-BF0F-4233-9414-A8B42ABBA99D}" type="pres">
      <dgm:prSet presAssocID="{4B24B7D6-7723-449E-8455-8BF8F868AF57}" presName="sp" presStyleCnt="0"/>
      <dgm:spPr/>
    </dgm:pt>
    <dgm:pt modelId="{2751C5E3-80EA-4088-B42C-0A7361A1D88E}" type="pres">
      <dgm:prSet presAssocID="{E7E9BFF8-7E75-4147-B727-2AF9F0474C85}" presName="composite" presStyleCnt="0"/>
      <dgm:spPr/>
    </dgm:pt>
    <dgm:pt modelId="{9E81F26B-8C98-4521-862B-CBEE570DB469}" type="pres">
      <dgm:prSet presAssocID="{E7E9BFF8-7E75-4147-B727-2AF9F0474C8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ED9C268-D118-4FCD-BF04-E2E61E4BE683}" type="pres">
      <dgm:prSet presAssocID="{E7E9BFF8-7E75-4147-B727-2AF9F0474C8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567CE07-F673-4A77-BCA7-F2DCC99A488D}" type="presOf" srcId="{94A610D4-2EC4-40F4-B3AA-22FEE4562338}" destId="{2AF94221-95AD-4CFA-91FA-5AC88338ACAC}" srcOrd="0" destOrd="0" presId="urn:microsoft.com/office/officeart/2005/8/layout/chevron2"/>
    <dgm:cxn modelId="{A43AB508-FFA3-44AF-AE36-318815A2B784}" type="presOf" srcId="{CFD46288-D243-4CEE-B56F-7D7F8570066E}" destId="{E7DD5101-793C-4DC9-B291-F64594521429}" srcOrd="0" destOrd="0" presId="urn:microsoft.com/office/officeart/2005/8/layout/chevron2"/>
    <dgm:cxn modelId="{336F5E0C-93BD-405D-B420-6114D2588462}" srcId="{B73070B0-E432-4E3C-A412-E011305A1EED}" destId="{CFD46288-D243-4CEE-B56F-7D7F8570066E}" srcOrd="0" destOrd="0" parTransId="{C2E052C7-51DD-4659-8515-7C67761AD01F}" sibTransId="{3DEB7449-7097-4592-A88A-D371BC66B6A6}"/>
    <dgm:cxn modelId="{408CFF17-D357-4403-8BEE-0128E4455B0C}" srcId="{21A139DD-5631-4259-84A4-87247A6CE924}" destId="{B73070B0-E432-4E3C-A412-E011305A1EED}" srcOrd="2" destOrd="0" parTransId="{566C248C-05A8-4CDC-A9D0-20E0CB1E569A}" sibTransId="{4B24B7D6-7723-449E-8455-8BF8F868AF57}"/>
    <dgm:cxn modelId="{BD68351C-35EF-4E74-9081-4EA520681C72}" type="presOf" srcId="{4D386EC4-3162-4B68-A74D-578C306CF8AD}" destId="{237866C1-F4CB-41DA-92D3-BAF25E7713E9}" srcOrd="0" destOrd="0" presId="urn:microsoft.com/office/officeart/2005/8/layout/chevron2"/>
    <dgm:cxn modelId="{8F6F1927-B064-44D2-861C-3FFBD51F56CD}" type="presOf" srcId="{EF031BB2-32CC-4E8D-82FA-6A00F0A41D44}" destId="{F5A89988-393A-403F-94C9-5C9FCE973F8E}" srcOrd="0" destOrd="0" presId="urn:microsoft.com/office/officeart/2005/8/layout/chevron2"/>
    <dgm:cxn modelId="{B92D682D-715E-48A1-9F14-9EEAA34DC26B}" srcId="{B73070B0-E432-4E3C-A412-E011305A1EED}" destId="{8DDAE73E-F538-4832-A46F-CEEFD94B8C4C}" srcOrd="1" destOrd="0" parTransId="{413B09E3-32E8-495E-961E-81E071AB9694}" sibTransId="{852A66D8-006D-4427-AFB1-AAC736DDA3A6}"/>
    <dgm:cxn modelId="{29056135-6C03-4068-964B-B5BB0927FC4F}" type="presOf" srcId="{6741880C-5F0B-4571-AB20-DB8C40148438}" destId="{08E7D230-49F3-4D3D-BAC0-DDC9FAE0BD2E}" srcOrd="0" destOrd="0" presId="urn:microsoft.com/office/officeart/2005/8/layout/chevron2"/>
    <dgm:cxn modelId="{AAE6F237-E03A-4670-8959-E02A0BD920FF}" type="presOf" srcId="{CFC5A4FA-D3FF-4297-8651-7695048AEDD8}" destId="{08E7D230-49F3-4D3D-BAC0-DDC9FAE0BD2E}" srcOrd="0" destOrd="2" presId="urn:microsoft.com/office/officeart/2005/8/layout/chevron2"/>
    <dgm:cxn modelId="{D70ABF3B-D2E1-4227-BEBF-BB8DE4BA5640}" srcId="{21A139DD-5631-4259-84A4-87247A6CE924}" destId="{4D386EC4-3162-4B68-A74D-578C306CF8AD}" srcOrd="1" destOrd="0" parTransId="{0BABDA88-70C6-41B3-A223-EB82CAB5B7BC}" sibTransId="{F601E7C6-C9B5-4EFB-9CAC-7CF9391478D6}"/>
    <dgm:cxn modelId="{433DF55D-F8CD-44AD-98B2-AF62D70D7382}" srcId="{EF031BB2-32CC-4E8D-82FA-6A00F0A41D44}" destId="{CFC5A4FA-D3FF-4297-8651-7695048AEDD8}" srcOrd="2" destOrd="0" parTransId="{E384F200-DF98-4F02-B045-9897B50ED0C3}" sibTransId="{135AAB6E-55EF-4CA5-9FFA-37F6CA724734}"/>
    <dgm:cxn modelId="{4968F643-C482-4D5B-AB4B-54CA0641E928}" type="presOf" srcId="{21A139DD-5631-4259-84A4-87247A6CE924}" destId="{AE7626FD-64E5-418E-9E6F-0E6CE54F5D3B}" srcOrd="0" destOrd="0" presId="urn:microsoft.com/office/officeart/2005/8/layout/chevron2"/>
    <dgm:cxn modelId="{A5163445-42FE-42C8-868B-6311990C9EEB}" srcId="{21A139DD-5631-4259-84A4-87247A6CE924}" destId="{E7E9BFF8-7E75-4147-B727-2AF9F0474C85}" srcOrd="3" destOrd="0" parTransId="{BC440FD5-E02A-4DC8-AFB3-2A0F9235FAD6}" sibTransId="{0C7C4D00-23E0-4B9F-A67D-138D45F358A0}"/>
    <dgm:cxn modelId="{E1067445-4F40-432A-AB7E-BB6D8B26F166}" srcId="{EF031BB2-32CC-4E8D-82FA-6A00F0A41D44}" destId="{A70F173B-634A-47E9-BB2B-9466C8CC049A}" srcOrd="1" destOrd="0" parTransId="{CF31F01B-552C-40E7-9118-3976D2588E7F}" sibTransId="{122321C6-6B12-4AA3-A05B-9E549A6BE922}"/>
    <dgm:cxn modelId="{EA465545-60D8-4056-B774-9F135A28BB7E}" srcId="{21A139DD-5631-4259-84A4-87247A6CE924}" destId="{EF031BB2-32CC-4E8D-82FA-6A00F0A41D44}" srcOrd="0" destOrd="0" parTransId="{7E99A47F-949F-492F-8CFC-84F0AE2356EF}" sibTransId="{A080123E-39B6-4D75-8BA0-6E5D50B44D42}"/>
    <dgm:cxn modelId="{054A8480-6248-4651-B7E2-6AFF0D76E136}" type="presOf" srcId="{B73070B0-E432-4E3C-A412-E011305A1EED}" destId="{9CED7E1D-9201-4E3A-94CB-F039F287EBA1}" srcOrd="0" destOrd="0" presId="urn:microsoft.com/office/officeart/2005/8/layout/chevron2"/>
    <dgm:cxn modelId="{B1F23582-00C1-4764-95D8-82FA0B3933D6}" srcId="{E7E9BFF8-7E75-4147-B727-2AF9F0474C85}" destId="{18073A01-C48A-4022-A01F-A36771C6B8F2}" srcOrd="0" destOrd="0" parTransId="{4A8AE671-FF65-44D3-877E-FACCF9B7A321}" sibTransId="{929C2A18-0E6B-4719-9D11-31930C0DE318}"/>
    <dgm:cxn modelId="{9DA24C96-914D-45B1-A5EE-D50C750D5CB5}" srcId="{E7E9BFF8-7E75-4147-B727-2AF9F0474C85}" destId="{68896692-2588-4E41-89EC-3BA5752EC635}" srcOrd="1" destOrd="0" parTransId="{938D68E5-117F-420C-8B4C-DBBBFC7D4A8E}" sibTransId="{D5459660-0446-4215-9325-F8CF4770C89E}"/>
    <dgm:cxn modelId="{BB931E9F-0291-430F-8AD8-F60CE6868987}" type="presOf" srcId="{8DDAE73E-F538-4832-A46F-CEEFD94B8C4C}" destId="{E7DD5101-793C-4DC9-B291-F64594521429}" srcOrd="0" destOrd="1" presId="urn:microsoft.com/office/officeart/2005/8/layout/chevron2"/>
    <dgm:cxn modelId="{6CF991A7-7ABC-4865-A491-19F3044EDCFF}" type="presOf" srcId="{E7E9BFF8-7E75-4147-B727-2AF9F0474C85}" destId="{9E81F26B-8C98-4521-862B-CBEE570DB469}" srcOrd="0" destOrd="0" presId="urn:microsoft.com/office/officeart/2005/8/layout/chevron2"/>
    <dgm:cxn modelId="{F7DFF9AE-9403-479A-8576-13DA92D3CB35}" srcId="{4D386EC4-3162-4B68-A74D-578C306CF8AD}" destId="{94A610D4-2EC4-40F4-B3AA-22FEE4562338}" srcOrd="0" destOrd="0" parTransId="{1EC2BE02-F007-42C7-93F4-BC1373909DD9}" sibTransId="{935D5299-60D0-4E8F-87A5-605D1F31E19A}"/>
    <dgm:cxn modelId="{AE4D36CE-1319-44A8-9A56-EB52BB48E928}" type="presOf" srcId="{68896692-2588-4E41-89EC-3BA5752EC635}" destId="{CED9C268-D118-4FCD-BF04-E2E61E4BE683}" srcOrd="0" destOrd="1" presId="urn:microsoft.com/office/officeart/2005/8/layout/chevron2"/>
    <dgm:cxn modelId="{2E41F0E1-1D10-4CDB-B5B7-844CB7E7E775}" type="presOf" srcId="{18073A01-C48A-4022-A01F-A36771C6B8F2}" destId="{CED9C268-D118-4FCD-BF04-E2E61E4BE683}" srcOrd="0" destOrd="0" presId="urn:microsoft.com/office/officeart/2005/8/layout/chevron2"/>
    <dgm:cxn modelId="{0D3381F1-C85F-4D81-8B8A-91696A7B5359}" srcId="{EF031BB2-32CC-4E8D-82FA-6A00F0A41D44}" destId="{6741880C-5F0B-4571-AB20-DB8C40148438}" srcOrd="0" destOrd="0" parTransId="{974A7B40-75AF-42AA-BAE3-7788C7F7A522}" sibTransId="{00CE1D91-5D73-4214-9435-DB3E2CFE3F7B}"/>
    <dgm:cxn modelId="{34E4CDFA-1542-45C7-B957-A6F022D6986A}" type="presOf" srcId="{A70F173B-634A-47E9-BB2B-9466C8CC049A}" destId="{08E7D230-49F3-4D3D-BAC0-DDC9FAE0BD2E}" srcOrd="0" destOrd="1" presId="urn:microsoft.com/office/officeart/2005/8/layout/chevron2"/>
    <dgm:cxn modelId="{37CE1A74-A3A3-49E5-A519-2AA239A34C2C}" type="presParOf" srcId="{AE7626FD-64E5-418E-9E6F-0E6CE54F5D3B}" destId="{E53FFC98-625B-4D9B-8E86-774A6691D237}" srcOrd="0" destOrd="0" presId="urn:microsoft.com/office/officeart/2005/8/layout/chevron2"/>
    <dgm:cxn modelId="{19FC0A22-5B86-41F4-8DB2-3CA9F2461BEB}" type="presParOf" srcId="{E53FFC98-625B-4D9B-8E86-774A6691D237}" destId="{F5A89988-393A-403F-94C9-5C9FCE973F8E}" srcOrd="0" destOrd="0" presId="urn:microsoft.com/office/officeart/2005/8/layout/chevron2"/>
    <dgm:cxn modelId="{C9CDD53C-BFB4-4F11-9EB1-51E5907C7938}" type="presParOf" srcId="{E53FFC98-625B-4D9B-8E86-774A6691D237}" destId="{08E7D230-49F3-4D3D-BAC0-DDC9FAE0BD2E}" srcOrd="1" destOrd="0" presId="urn:microsoft.com/office/officeart/2005/8/layout/chevron2"/>
    <dgm:cxn modelId="{C04A9255-5CF1-4D98-B44A-1EC14535CE13}" type="presParOf" srcId="{AE7626FD-64E5-418E-9E6F-0E6CE54F5D3B}" destId="{EEAB7A8C-5C1C-4742-85A5-C21B0A5F18D4}" srcOrd="1" destOrd="0" presId="urn:microsoft.com/office/officeart/2005/8/layout/chevron2"/>
    <dgm:cxn modelId="{1849B944-2E17-4D9B-9193-D44190552389}" type="presParOf" srcId="{AE7626FD-64E5-418E-9E6F-0E6CE54F5D3B}" destId="{2EE9221F-01FB-46BF-B40F-A8D1681A0B0B}" srcOrd="2" destOrd="0" presId="urn:microsoft.com/office/officeart/2005/8/layout/chevron2"/>
    <dgm:cxn modelId="{50B52560-5AC7-4296-9F4C-F3AE32A0197B}" type="presParOf" srcId="{2EE9221F-01FB-46BF-B40F-A8D1681A0B0B}" destId="{237866C1-F4CB-41DA-92D3-BAF25E7713E9}" srcOrd="0" destOrd="0" presId="urn:microsoft.com/office/officeart/2005/8/layout/chevron2"/>
    <dgm:cxn modelId="{91CAA9B5-43EF-4487-AF18-45EA467E476A}" type="presParOf" srcId="{2EE9221F-01FB-46BF-B40F-A8D1681A0B0B}" destId="{2AF94221-95AD-4CFA-91FA-5AC88338ACAC}" srcOrd="1" destOrd="0" presId="urn:microsoft.com/office/officeart/2005/8/layout/chevron2"/>
    <dgm:cxn modelId="{9E0861D5-5310-4A71-A596-4E28F0352672}" type="presParOf" srcId="{AE7626FD-64E5-418E-9E6F-0E6CE54F5D3B}" destId="{E3A2A9A9-2EF8-4241-9FDA-0B2511E253EE}" srcOrd="3" destOrd="0" presId="urn:microsoft.com/office/officeart/2005/8/layout/chevron2"/>
    <dgm:cxn modelId="{27E79846-E14E-4987-8B6A-9D69ACA520FF}" type="presParOf" srcId="{AE7626FD-64E5-418E-9E6F-0E6CE54F5D3B}" destId="{A3833614-9435-494F-9C73-2855D0933E73}" srcOrd="4" destOrd="0" presId="urn:microsoft.com/office/officeart/2005/8/layout/chevron2"/>
    <dgm:cxn modelId="{B4C4B957-10FE-4B55-B4F8-9FC55791A75B}" type="presParOf" srcId="{A3833614-9435-494F-9C73-2855D0933E73}" destId="{9CED7E1D-9201-4E3A-94CB-F039F287EBA1}" srcOrd="0" destOrd="0" presId="urn:microsoft.com/office/officeart/2005/8/layout/chevron2"/>
    <dgm:cxn modelId="{BA263A83-38C4-4637-9699-51CF4D5BCADA}" type="presParOf" srcId="{A3833614-9435-494F-9C73-2855D0933E73}" destId="{E7DD5101-793C-4DC9-B291-F64594521429}" srcOrd="1" destOrd="0" presId="urn:microsoft.com/office/officeart/2005/8/layout/chevron2"/>
    <dgm:cxn modelId="{9D349DC2-9D2F-4593-A8F4-EBBA9A34707E}" type="presParOf" srcId="{AE7626FD-64E5-418E-9E6F-0E6CE54F5D3B}" destId="{EA48605A-BF0F-4233-9414-A8B42ABBA99D}" srcOrd="5" destOrd="0" presId="urn:microsoft.com/office/officeart/2005/8/layout/chevron2"/>
    <dgm:cxn modelId="{6AF79B6A-CE0D-4ED1-BEEF-72BA9B83D43A}" type="presParOf" srcId="{AE7626FD-64E5-418E-9E6F-0E6CE54F5D3B}" destId="{2751C5E3-80EA-4088-B42C-0A7361A1D88E}" srcOrd="6" destOrd="0" presId="urn:microsoft.com/office/officeart/2005/8/layout/chevron2"/>
    <dgm:cxn modelId="{6E291997-8F3F-41C6-8976-7E3297591CD7}" type="presParOf" srcId="{2751C5E3-80EA-4088-B42C-0A7361A1D88E}" destId="{9E81F26B-8C98-4521-862B-CBEE570DB469}" srcOrd="0" destOrd="0" presId="urn:microsoft.com/office/officeart/2005/8/layout/chevron2"/>
    <dgm:cxn modelId="{9A93352E-8AA5-4CBF-9B0F-C58824EE56EF}" type="presParOf" srcId="{2751C5E3-80EA-4088-B42C-0A7361A1D88E}" destId="{CED9C268-D118-4FCD-BF04-E2E61E4BE68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89988-393A-403F-94C9-5C9FCE973F8E}">
      <dsp:nvSpPr>
        <dsp:cNvPr id="0" name=""/>
        <dsp:cNvSpPr/>
      </dsp:nvSpPr>
      <dsp:spPr>
        <a:xfrm rot="5400000">
          <a:off x="-151950" y="152828"/>
          <a:ext cx="1013005" cy="70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2020</a:t>
          </a:r>
          <a:endParaRPr lang="en-US" sz="1800" kern="1200" dirty="0"/>
        </a:p>
      </dsp:txBody>
      <dsp:txXfrm rot="-5400000">
        <a:off x="2" y="355429"/>
        <a:ext cx="709103" cy="303902"/>
      </dsp:txXfrm>
    </dsp:sp>
    <dsp:sp modelId="{08E7D230-49F3-4D3D-BAC0-DDC9FAE0BD2E}">
      <dsp:nvSpPr>
        <dsp:cNvPr id="0" name=""/>
        <dsp:cNvSpPr/>
      </dsp:nvSpPr>
      <dsp:spPr>
        <a:xfrm rot="5400000">
          <a:off x="2750163" y="-2040182"/>
          <a:ext cx="658453" cy="47405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 dirty="0"/>
            <a:t>Kick-Off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TN 1.1 Literature Review and Patent Survey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TN 1.2 OCMO Preliminary Design</a:t>
          </a:r>
        </a:p>
      </dsp:txBody>
      <dsp:txXfrm rot="-5400000">
        <a:off x="709104" y="33020"/>
        <a:ext cx="4708430" cy="594167"/>
      </dsp:txXfrm>
    </dsp:sp>
    <dsp:sp modelId="{237866C1-F4CB-41DA-92D3-BAF25E7713E9}">
      <dsp:nvSpPr>
        <dsp:cNvPr id="0" name=""/>
        <dsp:cNvSpPr/>
      </dsp:nvSpPr>
      <dsp:spPr>
        <a:xfrm rot="5400000">
          <a:off x="-151950" y="1015174"/>
          <a:ext cx="1013005" cy="70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2022</a:t>
          </a:r>
          <a:endParaRPr lang="en-US" sz="1800" kern="1200" dirty="0"/>
        </a:p>
      </dsp:txBody>
      <dsp:txXfrm rot="-5400000">
        <a:off x="2" y="1217775"/>
        <a:ext cx="709103" cy="303902"/>
      </dsp:txXfrm>
    </dsp:sp>
    <dsp:sp modelId="{2AF94221-95AD-4CFA-91FA-5AC88338ACAC}">
      <dsp:nvSpPr>
        <dsp:cNvPr id="0" name=""/>
        <dsp:cNvSpPr/>
      </dsp:nvSpPr>
      <dsp:spPr>
        <a:xfrm rot="5400000">
          <a:off x="2750163" y="-1177836"/>
          <a:ext cx="658453" cy="47405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TN 1.3 Critical Building Blocks Detailed Design </a:t>
          </a:r>
        </a:p>
      </dsp:txBody>
      <dsp:txXfrm rot="-5400000">
        <a:off x="709104" y="895366"/>
        <a:ext cx="4708430" cy="594167"/>
      </dsp:txXfrm>
    </dsp:sp>
    <dsp:sp modelId="{9CED7E1D-9201-4E3A-94CB-F039F287EBA1}">
      <dsp:nvSpPr>
        <dsp:cNvPr id="0" name=""/>
        <dsp:cNvSpPr/>
      </dsp:nvSpPr>
      <dsp:spPr>
        <a:xfrm rot="5400000">
          <a:off x="-151950" y="1877519"/>
          <a:ext cx="1013005" cy="70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2023</a:t>
          </a:r>
          <a:endParaRPr lang="en-US" sz="1800" kern="1200" dirty="0"/>
        </a:p>
      </dsp:txBody>
      <dsp:txXfrm rot="-5400000">
        <a:off x="2" y="2080120"/>
        <a:ext cx="709103" cy="303902"/>
      </dsp:txXfrm>
    </dsp:sp>
    <dsp:sp modelId="{E7DD5101-793C-4DC9-B291-F64594521429}">
      <dsp:nvSpPr>
        <dsp:cNvPr id="0" name=""/>
        <dsp:cNvSpPr/>
      </dsp:nvSpPr>
      <dsp:spPr>
        <a:xfrm rot="5400000">
          <a:off x="2750163" y="-315490"/>
          <a:ext cx="658453" cy="47405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TN 2.1 OCMO Detailed Design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kern="1200" dirty="0"/>
            <a:t>Test Plan and </a:t>
          </a:r>
          <a:r>
            <a:rPr lang="fr-FR" sz="1100" kern="1200" dirty="0" err="1"/>
            <a:t>Procedures</a:t>
          </a:r>
          <a:endParaRPr lang="en-US" sz="1100" kern="1200" dirty="0"/>
        </a:p>
      </dsp:txBody>
      <dsp:txXfrm rot="-5400000">
        <a:off x="709104" y="1757712"/>
        <a:ext cx="4708430" cy="594167"/>
      </dsp:txXfrm>
    </dsp:sp>
    <dsp:sp modelId="{9E81F26B-8C98-4521-862B-CBEE570DB469}">
      <dsp:nvSpPr>
        <dsp:cNvPr id="0" name=""/>
        <dsp:cNvSpPr/>
      </dsp:nvSpPr>
      <dsp:spPr>
        <a:xfrm rot="5400000">
          <a:off x="-151950" y="2739865"/>
          <a:ext cx="1013005" cy="70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2024</a:t>
          </a:r>
          <a:endParaRPr lang="en-US" sz="1800" kern="1200" dirty="0"/>
        </a:p>
      </dsp:txBody>
      <dsp:txXfrm rot="-5400000">
        <a:off x="2" y="2942466"/>
        <a:ext cx="709103" cy="303902"/>
      </dsp:txXfrm>
    </dsp:sp>
    <dsp:sp modelId="{CED9C268-D118-4FCD-BF04-E2E61E4BE683}">
      <dsp:nvSpPr>
        <dsp:cNvPr id="0" name=""/>
        <dsp:cNvSpPr/>
      </dsp:nvSpPr>
      <dsp:spPr>
        <a:xfrm rot="5400000">
          <a:off x="2750163" y="546855"/>
          <a:ext cx="658453" cy="47405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TN 2.2 OCMO Performance Evaluation V1.1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TN 2.3 OCMO Future Developments</a:t>
          </a:r>
        </a:p>
      </dsp:txBody>
      <dsp:txXfrm rot="-5400000">
        <a:off x="709104" y="2620058"/>
        <a:ext cx="4708430" cy="594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6F046-D38F-4C8B-80A2-A045CCE21039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24A7D-67D1-474B-8281-7124DFD823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798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16B18-2456-4A77-B16C-F04914788918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31628-B874-4023-80FE-6CB21235C5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71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UP COV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377EA998-C783-46B4-8BD4-7807D686D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6969" y="4623601"/>
            <a:ext cx="816911" cy="171187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767833"/>
            <a:ext cx="3056172" cy="111359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2600" b="1">
                <a:latin typeface="+mn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27672" y="0"/>
            <a:ext cx="5516327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change the picture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5876289-A5AC-57F9-D74E-A267A584AF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302" y="254177"/>
            <a:ext cx="1608067" cy="357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D7918B-95F6-461E-8D78-0189AACAD879}"/>
              </a:ext>
            </a:extLst>
          </p:cNvPr>
          <p:cNvSpPr/>
          <p:nvPr userDrawn="1"/>
        </p:nvSpPr>
        <p:spPr>
          <a:xfrm>
            <a:off x="287338" y="278959"/>
            <a:ext cx="3056172" cy="3867591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9164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Lef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336" y="1017588"/>
            <a:ext cx="4219707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6960" y="1017588"/>
            <a:ext cx="4219704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0F129C2-FC0F-5D79-D2F5-A76CFCFB2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39237192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TEXT_Lef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336" y="1017588"/>
            <a:ext cx="4219707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6960" y="1017588"/>
            <a:ext cx="4219704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0F129C2-FC0F-5D79-D2F5-A76CFCFB2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1908282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xLINE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926FA-4C37-4337-A48F-C1E3BB67A08D}"/>
              </a:ext>
            </a:extLst>
          </p:cNvPr>
          <p:cNvSpPr/>
          <p:nvPr userDrawn="1"/>
        </p:nvSpPr>
        <p:spPr>
          <a:xfrm>
            <a:off x="140677" y="600222"/>
            <a:ext cx="1350498" cy="24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9FFDC42-125C-4054-A929-D2AEC3063789}"/>
              </a:ext>
            </a:extLst>
          </p:cNvPr>
          <p:cNvGrpSpPr/>
          <p:nvPr userDrawn="1"/>
        </p:nvGrpSpPr>
        <p:grpSpPr>
          <a:xfrm>
            <a:off x="295226" y="994644"/>
            <a:ext cx="995611" cy="72008"/>
            <a:chOff x="479376" y="980728"/>
            <a:chExt cx="995611" cy="72008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680F81FB-0C3F-4ACC-8152-C73B0FC424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F322F3-DC27-4466-81D1-86ACB0ECF7A9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881F32DB-A6B7-4BE6-8D7A-C2FD926E12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784" y="211016"/>
            <a:ext cx="8556653" cy="72140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here </a:t>
            </a:r>
            <a:br>
              <a:rPr lang="en-US" dirty="0"/>
            </a:br>
            <a:r>
              <a:rPr lang="en-US" dirty="0"/>
              <a:t>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9525850-0777-A6EE-F419-D78308D93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ED92A21-7615-5B0C-FC17-42FF930E92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309965"/>
            <a:ext cx="8569325" cy="3314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22123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BLOC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13997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79404-282D-4B0E-A99F-DB85776D4D8E}"/>
              </a:ext>
            </a:extLst>
          </p:cNvPr>
          <p:cNvSpPr/>
          <p:nvPr userDrawn="1"/>
        </p:nvSpPr>
        <p:spPr>
          <a:xfrm>
            <a:off x="287338" y="4171951"/>
            <a:ext cx="8569324" cy="457200"/>
          </a:xfrm>
          <a:prstGeom prst="rect">
            <a:avLst/>
          </a:prstGeom>
          <a:gradFill flip="none" rotWithShape="1">
            <a:gsLst>
              <a:gs pos="0">
                <a:srgbClr val="122A57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6675F3D-A583-1C52-1FED-53EA7A7003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4396291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358AD63-E459-F89D-5CFD-8811589D1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210783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39701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ed by 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B4ADC-2F3D-9A7B-F4CB-9D3FBC2D1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DE4E2B4-BAF4-F24A-FE22-73FA145D02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4687" y="1393495"/>
            <a:ext cx="2714625" cy="2095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1DE8A4-EE7A-6F57-AF4F-8DA5A5AB6DCA}"/>
              </a:ext>
            </a:extLst>
          </p:cNvPr>
          <p:cNvSpPr/>
          <p:nvPr userDrawn="1"/>
        </p:nvSpPr>
        <p:spPr>
          <a:xfrm>
            <a:off x="178191" y="581465"/>
            <a:ext cx="1542757" cy="253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3434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3651142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4655" y="1767832"/>
            <a:ext cx="3359385" cy="169335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00" b="1">
                <a:solidFill>
                  <a:schemeClr val="accent2"/>
                </a:solidFill>
                <a:latin typeface="+mj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D575B653-E75E-4D6F-B409-9D8F0B514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4655" y="1172722"/>
            <a:ext cx="3359386" cy="511175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2000">
                <a:solidFill>
                  <a:schemeClr val="accent5"/>
                </a:solidFill>
              </a:defRPr>
            </a:lvl1pPr>
            <a:lvl2pPr marL="184286" indent="0" algn="ctr">
              <a:buNone/>
              <a:defRPr>
                <a:solidFill>
                  <a:schemeClr val="tx1"/>
                </a:solidFill>
              </a:defRPr>
            </a:lvl2pPr>
            <a:lvl3pPr marL="343152" indent="0" algn="ctr">
              <a:buNone/>
              <a:defRPr>
                <a:solidFill>
                  <a:schemeClr val="tx1"/>
                </a:solidFill>
              </a:defRPr>
            </a:lvl3pPr>
            <a:lvl4pPr marL="1372595" indent="0" algn="ctr">
              <a:buNone/>
              <a:defRPr>
                <a:solidFill>
                  <a:schemeClr val="tx1"/>
                </a:solidFill>
              </a:defRPr>
            </a:lvl4pPr>
            <a:lvl5pPr marL="1830123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err="1"/>
              <a:t>Chapter</a:t>
            </a:r>
            <a:r>
              <a:rPr lang="fr-FR"/>
              <a:t> 01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5DF7EE-7BCF-4102-B7A8-B8F30BEEB4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563" y="4837246"/>
            <a:ext cx="817635" cy="173146"/>
          </a:xfrm>
          <a:prstGeom prst="rect">
            <a:avLst/>
          </a:prstGeom>
          <a:noFill/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D6F8FA4-48E5-21EC-199A-43C0B70F4374}"/>
              </a:ext>
            </a:extLst>
          </p:cNvPr>
          <p:cNvGrpSpPr/>
          <p:nvPr userDrawn="1"/>
        </p:nvGrpSpPr>
        <p:grpSpPr>
          <a:xfrm>
            <a:off x="4104655" y="3616857"/>
            <a:ext cx="995611" cy="72008"/>
            <a:chOff x="479376" y="980728"/>
            <a:chExt cx="995611" cy="72008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D1B0D41-C458-FEE5-0B93-12C4E225C5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BF881F-F4F9-28B8-D517-60C2B4FC0349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4737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5E11D-EF93-41A8-A600-0E2A21B23E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B4ADC-2F3D-9A7B-F4CB-9D3FBC2D1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4E6BA19-6303-EEAE-18EC-0686F94CEE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017589"/>
            <a:ext cx="8569325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2866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16287723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x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7" y="1017588"/>
            <a:ext cx="4219705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908127-A165-46B7-B40F-9C1A61E43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83B0D2BD-64EB-4133-9A53-E4F4DEB7B0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9925D1-628C-E93F-77A3-4DE682A3F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13580971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Righ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339" y="1017588"/>
            <a:ext cx="4214710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B1F21EB-8662-8C41-3C0A-0F605CB04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31519378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NY COV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377EA998-C783-46B4-8BD4-7807D686D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6969" y="4623601"/>
            <a:ext cx="816911" cy="171187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767833"/>
            <a:ext cx="3056172" cy="111359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2600" b="1">
                <a:latin typeface="+mn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27672" y="0"/>
            <a:ext cx="5516327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change the picture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33587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Lef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336" y="1017588"/>
            <a:ext cx="4219707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6960" y="1017588"/>
            <a:ext cx="4219704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0F129C2-FC0F-5D79-D2F5-A76CFCFB2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10788076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xLINE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926FA-4C37-4337-A48F-C1E3BB67A08D}"/>
              </a:ext>
            </a:extLst>
          </p:cNvPr>
          <p:cNvSpPr/>
          <p:nvPr userDrawn="1"/>
        </p:nvSpPr>
        <p:spPr>
          <a:xfrm>
            <a:off x="140677" y="600222"/>
            <a:ext cx="1350498" cy="24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9FFDC42-125C-4054-A929-D2AEC3063789}"/>
              </a:ext>
            </a:extLst>
          </p:cNvPr>
          <p:cNvGrpSpPr/>
          <p:nvPr userDrawn="1"/>
        </p:nvGrpSpPr>
        <p:grpSpPr>
          <a:xfrm>
            <a:off x="295226" y="994644"/>
            <a:ext cx="995611" cy="72008"/>
            <a:chOff x="479376" y="980728"/>
            <a:chExt cx="995611" cy="72008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680F81FB-0C3F-4ACC-8152-C73B0FC424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F322F3-DC27-4466-81D1-86ACB0ECF7A9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881F32DB-A6B7-4BE6-8D7A-C2FD926E12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784" y="211016"/>
            <a:ext cx="8556653" cy="72140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here </a:t>
            </a:r>
            <a:br>
              <a:rPr lang="en-US" dirty="0"/>
            </a:br>
            <a:r>
              <a:rPr lang="en-US" dirty="0"/>
              <a:t>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9525850-0777-A6EE-F419-D78308D93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ED92A21-7615-5B0C-FC17-42FF930E92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309965"/>
            <a:ext cx="8569325" cy="3314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74155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BLOC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13997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79404-282D-4B0E-A99F-DB85776D4D8E}"/>
              </a:ext>
            </a:extLst>
          </p:cNvPr>
          <p:cNvSpPr/>
          <p:nvPr userDrawn="1"/>
        </p:nvSpPr>
        <p:spPr>
          <a:xfrm>
            <a:off x="287338" y="4171951"/>
            <a:ext cx="8569324" cy="457200"/>
          </a:xfrm>
          <a:prstGeom prst="rect">
            <a:avLst/>
          </a:prstGeom>
          <a:gradFill flip="none" rotWithShape="1">
            <a:gsLst>
              <a:gs pos="0">
                <a:srgbClr val="C51F4E"/>
              </a:gs>
              <a:gs pos="100000">
                <a:srgbClr val="EB398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6675F3D-A583-1C52-1FED-53EA7A7003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4396291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358AD63-E459-F89D-5CFD-8811589D1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210783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4517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3651142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4655" y="1767832"/>
            <a:ext cx="3359385" cy="169335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00" b="1">
                <a:solidFill>
                  <a:schemeClr val="accent2"/>
                </a:solidFill>
                <a:latin typeface="+mj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D575B653-E75E-4D6F-B409-9D8F0B514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4655" y="1172722"/>
            <a:ext cx="3359386" cy="511175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184286" indent="0" algn="ctr">
              <a:buNone/>
              <a:defRPr>
                <a:solidFill>
                  <a:schemeClr val="tx1"/>
                </a:solidFill>
              </a:defRPr>
            </a:lvl2pPr>
            <a:lvl3pPr marL="343152" indent="0" algn="ctr">
              <a:buNone/>
              <a:defRPr>
                <a:solidFill>
                  <a:schemeClr val="tx1"/>
                </a:solidFill>
              </a:defRPr>
            </a:lvl3pPr>
            <a:lvl4pPr marL="1372595" indent="0" algn="ctr">
              <a:buNone/>
              <a:defRPr>
                <a:solidFill>
                  <a:schemeClr val="tx1"/>
                </a:solidFill>
              </a:defRPr>
            </a:lvl4pPr>
            <a:lvl5pPr marL="1830123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err="1"/>
              <a:t>Chapter</a:t>
            </a:r>
            <a:r>
              <a:rPr lang="fr-FR"/>
              <a:t> 01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5DF7EE-7BCF-4102-B7A8-B8F30BEEB4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563" y="4837246"/>
            <a:ext cx="817635" cy="173146"/>
          </a:xfrm>
          <a:prstGeom prst="rect">
            <a:avLst/>
          </a:prstGeom>
          <a:noFill/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D6F8FA4-48E5-21EC-199A-43C0B70F4374}"/>
              </a:ext>
            </a:extLst>
          </p:cNvPr>
          <p:cNvGrpSpPr/>
          <p:nvPr userDrawn="1"/>
        </p:nvGrpSpPr>
        <p:grpSpPr>
          <a:xfrm>
            <a:off x="4104655" y="3616857"/>
            <a:ext cx="995611" cy="72008"/>
            <a:chOff x="479376" y="980728"/>
            <a:chExt cx="995611" cy="72008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D1B0D41-C458-FEE5-0B93-12C4E225C5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BF881F-F4F9-28B8-D517-60C2B4FC0349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1525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5E11D-EF93-41A8-A600-0E2A21B23E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B4ADC-2F3D-9A7B-F4CB-9D3FBC2D1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4E6BA19-6303-EEAE-18EC-0686F94CEE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017589"/>
            <a:ext cx="8569325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76002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FFB600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FFB600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FFB600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3552416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x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7" y="1017588"/>
            <a:ext cx="4219705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FFB600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FFB600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FFB600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908127-A165-46B7-B40F-9C1A61E43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83B0D2BD-64EB-4133-9A53-E4F4DEB7B0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FFB600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FFB600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FFB600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9925D1-628C-E93F-77A3-4DE682A3F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13656357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Righ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FFB600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FFB600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FFB600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339" y="1017588"/>
            <a:ext cx="4214710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B1F21EB-8662-8C41-3C0A-0F605CB04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37802576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Lef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336" y="1017588"/>
            <a:ext cx="4219707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FFB600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FFB600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FFB600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6960" y="1017588"/>
            <a:ext cx="4219704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0F129C2-FC0F-5D79-D2F5-A76CFCFB2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9761479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xLINE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926FA-4C37-4337-A48F-C1E3BB67A08D}"/>
              </a:ext>
            </a:extLst>
          </p:cNvPr>
          <p:cNvSpPr/>
          <p:nvPr userDrawn="1"/>
        </p:nvSpPr>
        <p:spPr>
          <a:xfrm>
            <a:off x="140677" y="600222"/>
            <a:ext cx="1350498" cy="24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81F32DB-A6B7-4BE6-8D7A-C2FD926E12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784" y="211016"/>
            <a:ext cx="8556653" cy="72140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here </a:t>
            </a:r>
            <a:br>
              <a:rPr lang="en-US" dirty="0"/>
            </a:br>
            <a:r>
              <a:rPr lang="en-US" dirty="0"/>
              <a:t>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9525850-0777-A6EE-F419-D78308D93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ED92A21-7615-5B0C-FC17-42FF930E92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309965"/>
            <a:ext cx="8569325" cy="3314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DDC600F-F5AB-733C-F1BB-312353409E9D}"/>
              </a:ext>
            </a:extLst>
          </p:cNvPr>
          <p:cNvGrpSpPr/>
          <p:nvPr userDrawn="1"/>
        </p:nvGrpSpPr>
        <p:grpSpPr>
          <a:xfrm>
            <a:off x="295226" y="994644"/>
            <a:ext cx="995611" cy="72008"/>
            <a:chOff x="479376" y="980728"/>
            <a:chExt cx="995611" cy="72008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D24CA608-6107-494B-8F05-BE184BCE3B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rgbClr val="FF7800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953777-23B2-192E-C998-29B48963F261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rgbClr val="FFB600"/>
                </a:gs>
                <a:gs pos="100000">
                  <a:srgbClr val="FF7800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609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DB1C3F0-4A11-435C-8324-568AE7075B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change the picture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6633A7-0570-4272-9A48-35C8701B3475}"/>
              </a:ext>
            </a:extLst>
          </p:cNvPr>
          <p:cNvSpPr/>
          <p:nvPr userDrawn="1"/>
        </p:nvSpPr>
        <p:spPr>
          <a:xfrm>
            <a:off x="0" y="1795750"/>
            <a:ext cx="9144000" cy="334934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0"/>
                </a:schemeClr>
              </a:gs>
              <a:gs pos="0">
                <a:schemeClr val="accent2">
                  <a:alpha val="5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9590BB62-E3E4-4D8C-8274-162D53D5B7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902" y="1439549"/>
            <a:ext cx="7836198" cy="590931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1">
                <a:latin typeface="+mj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fr-FR" dirty="0"/>
              <a:t>Lorem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000445AC-A451-4D20-B4D4-455E6F300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4570" y="1958486"/>
            <a:ext cx="7834862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 b="0" spc="-50" baseline="0">
                <a:latin typeface="+mn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fr-FR" dirty="0"/>
              <a:t>Suspendisse </a:t>
            </a:r>
            <a:r>
              <a:rPr lang="fr-FR" dirty="0" err="1"/>
              <a:t>fermentum</a:t>
            </a:r>
            <a:r>
              <a:rPr lang="fr-FR" dirty="0"/>
              <a:t> </a:t>
            </a:r>
            <a:r>
              <a:rPr lang="fr-FR" dirty="0" err="1"/>
              <a:t>dui</a:t>
            </a:r>
            <a:r>
              <a:rPr lang="fr-FR" dirty="0"/>
              <a:t> ipsum,</a:t>
            </a:r>
            <a:br>
              <a:rPr lang="fr-FR" dirty="0"/>
            </a:b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tellus</a:t>
            </a:r>
            <a:r>
              <a:rPr lang="fr-FR" dirty="0"/>
              <a:t> </a:t>
            </a:r>
            <a:r>
              <a:rPr lang="fr-FR" dirty="0" err="1"/>
              <a:t>sagittis</a:t>
            </a:r>
            <a:r>
              <a:rPr lang="fr-FR" dirty="0"/>
              <a:t> non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8E7788A-0113-40BF-8A1B-6D5D21A059E8}"/>
              </a:ext>
            </a:extLst>
          </p:cNvPr>
          <p:cNvCxnSpPr>
            <a:cxnSpLocks/>
          </p:cNvCxnSpPr>
          <p:nvPr userDrawn="1"/>
        </p:nvCxnSpPr>
        <p:spPr>
          <a:xfrm>
            <a:off x="506984" y="4762165"/>
            <a:ext cx="0" cy="1384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234F41C3-3665-4CBE-83EB-C63EFB245D7E}"/>
              </a:ext>
            </a:extLst>
          </p:cNvPr>
          <p:cNvSpPr txBox="1"/>
          <p:nvPr userDrawn="1"/>
        </p:nvSpPr>
        <p:spPr>
          <a:xfrm>
            <a:off x="287338" y="4913692"/>
            <a:ext cx="710737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700" b="0" i="0" u="none" strike="noStrike" baseline="0" dirty="0">
                <a:solidFill>
                  <a:schemeClr val="bg1"/>
                </a:solidFill>
                <a:latin typeface="+mn-lt"/>
              </a:rPr>
              <a:t>This document and the information therein are the property of Safran. They must not be copied or communicated to a third party without the prior written authorization of Safran</a:t>
            </a:r>
            <a:endParaRPr lang="fr-FR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Espace réservé du numéro de diapositive 13">
            <a:extLst>
              <a:ext uri="{FF2B5EF4-FFF2-40B4-BE49-F238E27FC236}">
                <a16:creationId xmlns:a16="http://schemas.microsoft.com/office/drawing/2014/main" id="{B2A08755-C794-4F4B-90FB-C319F4EB5070}"/>
              </a:ext>
            </a:extLst>
          </p:cNvPr>
          <p:cNvSpPr txBox="1">
            <a:spLocks/>
          </p:cNvSpPr>
          <p:nvPr userDrawn="1"/>
        </p:nvSpPr>
        <p:spPr>
          <a:xfrm>
            <a:off x="300010" y="4769393"/>
            <a:ext cx="19075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1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85CA73-2D89-4D6A-A923-B574D1DA086D}" type="slidenum">
              <a:rPr lang="fr-FR" sz="800" smtClean="0">
                <a:solidFill>
                  <a:schemeClr val="bg1"/>
                </a:solidFill>
              </a:rPr>
              <a:pPr/>
              <a:t>‹N°›</a:t>
            </a:fld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24" name="fc" descr="  ">
            <a:extLst>
              <a:ext uri="{FF2B5EF4-FFF2-40B4-BE49-F238E27FC236}">
                <a16:creationId xmlns:a16="http://schemas.microsoft.com/office/drawing/2014/main" id="{8F174C34-F654-4FB4-B759-68127139EB0D}"/>
              </a:ext>
            </a:extLst>
          </p:cNvPr>
          <p:cNvSpPr txBox="1"/>
          <p:nvPr userDrawn="1"/>
        </p:nvSpPr>
        <p:spPr>
          <a:xfrm>
            <a:off x="0" y="4825047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chemeClr val="bg1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6AAFD2D4-64A8-0312-C447-C814DFB0D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68859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80632909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BLOC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13997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79404-282D-4B0E-A99F-DB85776D4D8E}"/>
              </a:ext>
            </a:extLst>
          </p:cNvPr>
          <p:cNvSpPr/>
          <p:nvPr userDrawn="1"/>
        </p:nvSpPr>
        <p:spPr>
          <a:xfrm>
            <a:off x="287338" y="4171951"/>
            <a:ext cx="8569324" cy="457200"/>
          </a:xfrm>
          <a:prstGeom prst="rect">
            <a:avLst/>
          </a:prstGeom>
          <a:gradFill flip="none" rotWithShape="1">
            <a:gsLst>
              <a:gs pos="0">
                <a:srgbClr val="FF7900"/>
              </a:gs>
              <a:gs pos="100000">
                <a:srgbClr val="FFB6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6675F3D-A583-1C52-1FED-53EA7A7003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4396291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358AD63-E459-F89D-5CFD-8811589D1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210783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3241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3651142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4655" y="1767832"/>
            <a:ext cx="3359385" cy="169335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00" b="1">
                <a:solidFill>
                  <a:schemeClr val="accent2"/>
                </a:solidFill>
                <a:latin typeface="+mj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D575B653-E75E-4D6F-B409-9D8F0B514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4655" y="1172722"/>
            <a:ext cx="3359386" cy="511175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2000">
                <a:solidFill>
                  <a:schemeClr val="accent5"/>
                </a:solidFill>
              </a:defRPr>
            </a:lvl1pPr>
            <a:lvl2pPr marL="184286" indent="0" algn="ctr">
              <a:buNone/>
              <a:defRPr>
                <a:solidFill>
                  <a:schemeClr val="tx1"/>
                </a:solidFill>
              </a:defRPr>
            </a:lvl2pPr>
            <a:lvl3pPr marL="343152" indent="0" algn="ctr">
              <a:buNone/>
              <a:defRPr>
                <a:solidFill>
                  <a:schemeClr val="tx1"/>
                </a:solidFill>
              </a:defRPr>
            </a:lvl3pPr>
            <a:lvl4pPr marL="1372595" indent="0" algn="ctr">
              <a:buNone/>
              <a:defRPr>
                <a:solidFill>
                  <a:schemeClr val="tx1"/>
                </a:solidFill>
              </a:defRPr>
            </a:lvl4pPr>
            <a:lvl5pPr marL="1830123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err="1"/>
              <a:t>Chapter</a:t>
            </a:r>
            <a:r>
              <a:rPr lang="fr-FR"/>
              <a:t> 01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5DF7EE-7BCF-4102-B7A8-B8F30BEEB4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563" y="4837246"/>
            <a:ext cx="817635" cy="173146"/>
          </a:xfrm>
          <a:prstGeom prst="rect">
            <a:avLst/>
          </a:prstGeom>
          <a:noFill/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D6F8FA4-48E5-21EC-199A-43C0B70F4374}"/>
              </a:ext>
            </a:extLst>
          </p:cNvPr>
          <p:cNvGrpSpPr/>
          <p:nvPr userDrawn="1"/>
        </p:nvGrpSpPr>
        <p:grpSpPr>
          <a:xfrm>
            <a:off x="4104655" y="3616857"/>
            <a:ext cx="995611" cy="72008"/>
            <a:chOff x="479376" y="980728"/>
            <a:chExt cx="995611" cy="72008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D1B0D41-C458-FEE5-0B93-12C4E225C5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BF881F-F4F9-28B8-D517-60C2B4FC0349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3667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5E11D-EF93-41A8-A600-0E2A21B23E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B4ADC-2F3D-9A7B-F4CB-9D3FBC2D1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4E6BA19-6303-EEAE-18EC-0686F94CEE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017589"/>
            <a:ext cx="8569325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66038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2CC84D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2CC84D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2CC84D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20077831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x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7" y="1017588"/>
            <a:ext cx="4219705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2CC84D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2CC84D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2CC84D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908127-A165-46B7-B40F-9C1A61E43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83B0D2BD-64EB-4133-9A53-E4F4DEB7B0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2CC84D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2CC84D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2CC84D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9925D1-628C-E93F-77A3-4DE682A3F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20176325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Righ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2CC84D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2CC84D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2CC84D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339" y="1017588"/>
            <a:ext cx="4214710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B1F21EB-8662-8C41-3C0A-0F605CB04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21727048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Lef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336" y="1017588"/>
            <a:ext cx="4219707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2CC84D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2CC84D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2CC84D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6960" y="1017588"/>
            <a:ext cx="4219704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0F129C2-FC0F-5D79-D2F5-A76CFCFB2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6883756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xLINE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926FA-4C37-4337-A48F-C1E3BB67A08D}"/>
              </a:ext>
            </a:extLst>
          </p:cNvPr>
          <p:cNvSpPr/>
          <p:nvPr userDrawn="1"/>
        </p:nvSpPr>
        <p:spPr>
          <a:xfrm>
            <a:off x="140677" y="600222"/>
            <a:ext cx="1350498" cy="24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81F32DB-A6B7-4BE6-8D7A-C2FD926E12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784" y="211016"/>
            <a:ext cx="8556653" cy="72140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here </a:t>
            </a:r>
            <a:br>
              <a:rPr lang="en-US" dirty="0"/>
            </a:br>
            <a:r>
              <a:rPr lang="en-US" dirty="0"/>
              <a:t>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9525850-0777-A6EE-F419-D78308D93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ED92A21-7615-5B0C-FC17-42FF930E92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309965"/>
            <a:ext cx="8569325" cy="3314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78FCA4F-E18D-9D7D-E0DF-968E3B4AEBFE}"/>
              </a:ext>
            </a:extLst>
          </p:cNvPr>
          <p:cNvGrpSpPr/>
          <p:nvPr userDrawn="1"/>
        </p:nvGrpSpPr>
        <p:grpSpPr>
          <a:xfrm>
            <a:off x="295226" y="994644"/>
            <a:ext cx="995611" cy="72008"/>
            <a:chOff x="479376" y="980728"/>
            <a:chExt cx="995611" cy="72008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E2017E76-C275-4BBF-5E59-505AEEA5B9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rgbClr val="00491E"/>
              </a:solidFill>
              <a:prstDash val="solid"/>
              <a:miter lim="800000"/>
            </a:ln>
            <a:effectLst/>
          </p:spPr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CA7DEA-163D-1246-8A27-AB85BABA120F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rgbClr val="2CC84D"/>
                </a:gs>
                <a:gs pos="100000">
                  <a:srgbClr val="00491E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0848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BLOC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13997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79404-282D-4B0E-A99F-DB85776D4D8E}"/>
              </a:ext>
            </a:extLst>
          </p:cNvPr>
          <p:cNvSpPr/>
          <p:nvPr userDrawn="1"/>
        </p:nvSpPr>
        <p:spPr>
          <a:xfrm>
            <a:off x="287338" y="4171951"/>
            <a:ext cx="8569324" cy="457200"/>
          </a:xfrm>
          <a:prstGeom prst="rect">
            <a:avLst/>
          </a:prstGeom>
          <a:gradFill flip="none" rotWithShape="1">
            <a:gsLst>
              <a:gs pos="0">
                <a:srgbClr val="024F20"/>
              </a:gs>
              <a:gs pos="100000">
                <a:srgbClr val="2CC84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6675F3D-A583-1C52-1FED-53EA7A7003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4396291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358AD63-E459-F89D-5CFD-8811589D1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210783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492418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3651142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4655" y="1767832"/>
            <a:ext cx="3359385" cy="169335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00" b="1">
                <a:solidFill>
                  <a:schemeClr val="accent2"/>
                </a:solidFill>
                <a:latin typeface="+mj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D575B653-E75E-4D6F-B409-9D8F0B514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4655" y="1172722"/>
            <a:ext cx="3359386" cy="511175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2000">
                <a:solidFill>
                  <a:schemeClr val="accent5"/>
                </a:solidFill>
              </a:defRPr>
            </a:lvl1pPr>
            <a:lvl2pPr marL="184286" indent="0" algn="ctr">
              <a:buNone/>
              <a:defRPr>
                <a:solidFill>
                  <a:schemeClr val="tx1"/>
                </a:solidFill>
              </a:defRPr>
            </a:lvl2pPr>
            <a:lvl3pPr marL="343152" indent="0" algn="ctr">
              <a:buNone/>
              <a:defRPr>
                <a:solidFill>
                  <a:schemeClr val="tx1"/>
                </a:solidFill>
              </a:defRPr>
            </a:lvl3pPr>
            <a:lvl4pPr marL="1372595" indent="0" algn="ctr">
              <a:buNone/>
              <a:defRPr>
                <a:solidFill>
                  <a:schemeClr val="tx1"/>
                </a:solidFill>
              </a:defRPr>
            </a:lvl4pPr>
            <a:lvl5pPr marL="1830123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err="1"/>
              <a:t>Chapter</a:t>
            </a:r>
            <a:r>
              <a:rPr lang="fr-FR"/>
              <a:t> 01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5DF7EE-7BCF-4102-B7A8-B8F30BEEB4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563" y="4837246"/>
            <a:ext cx="817635" cy="173146"/>
          </a:xfrm>
          <a:prstGeom prst="rect">
            <a:avLst/>
          </a:prstGeom>
          <a:noFill/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D6F8FA4-48E5-21EC-199A-43C0B70F4374}"/>
              </a:ext>
            </a:extLst>
          </p:cNvPr>
          <p:cNvGrpSpPr/>
          <p:nvPr userDrawn="1"/>
        </p:nvGrpSpPr>
        <p:grpSpPr>
          <a:xfrm>
            <a:off x="4104655" y="3616857"/>
            <a:ext cx="995611" cy="72008"/>
            <a:chOff x="479376" y="980728"/>
            <a:chExt cx="995611" cy="72008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D1B0D41-C458-FEE5-0B93-12C4E225C5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BF881F-F4F9-28B8-D517-60C2B4FC0349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603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3651142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4655" y="1767832"/>
            <a:ext cx="3359385" cy="169335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00" b="1">
                <a:solidFill>
                  <a:schemeClr val="accent4"/>
                </a:solidFill>
                <a:latin typeface="+mj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4B52402-2172-43E2-85AB-A27808DD5AA2}"/>
              </a:ext>
            </a:extLst>
          </p:cNvPr>
          <p:cNvGrpSpPr/>
          <p:nvPr userDrawn="1"/>
        </p:nvGrpSpPr>
        <p:grpSpPr>
          <a:xfrm>
            <a:off x="4104655" y="3616857"/>
            <a:ext cx="995611" cy="72008"/>
            <a:chOff x="479376" y="980728"/>
            <a:chExt cx="995611" cy="72008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E5F475E0-73FC-4EF3-B38B-1BC72D4B02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0C7703-EEE6-4894-8E05-3C55D8780320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D575B653-E75E-4D6F-B409-9D8F0B514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4655" y="1172722"/>
            <a:ext cx="3359386" cy="511175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184286" indent="0" algn="ctr">
              <a:buNone/>
              <a:defRPr>
                <a:solidFill>
                  <a:schemeClr val="tx1"/>
                </a:solidFill>
              </a:defRPr>
            </a:lvl2pPr>
            <a:lvl3pPr marL="343152" indent="0" algn="ctr">
              <a:buNone/>
              <a:defRPr>
                <a:solidFill>
                  <a:schemeClr val="tx1"/>
                </a:solidFill>
              </a:defRPr>
            </a:lvl3pPr>
            <a:lvl4pPr marL="1372595" indent="0" algn="ctr">
              <a:buNone/>
              <a:defRPr>
                <a:solidFill>
                  <a:schemeClr val="tx1"/>
                </a:solidFill>
              </a:defRPr>
            </a:lvl4pPr>
            <a:lvl5pPr marL="1830123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err="1"/>
              <a:t>Chapter</a:t>
            </a:r>
            <a:r>
              <a:rPr lang="fr-FR"/>
              <a:t> 01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5DF7EE-7BCF-4102-B7A8-B8F30BEEB4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563" y="4837246"/>
            <a:ext cx="817635" cy="173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7078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5E11D-EF93-41A8-A600-0E2A21B23E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B4ADC-2F3D-9A7B-F4CB-9D3FBC2D1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4E6BA19-6303-EEAE-18EC-0686F94CEE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017589"/>
            <a:ext cx="8569325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98186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15D0CB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15D0CB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15D0CB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9387060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x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7" y="1017588"/>
            <a:ext cx="4219705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15D0CB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15D0CB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15D0CB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908127-A165-46B7-B40F-9C1A61E43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83B0D2BD-64EB-4133-9A53-E4F4DEB7B0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15D0CB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15D0CB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15D0CB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9925D1-628C-E93F-77A3-4DE682A3F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498437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Righ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15D0CB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15D0CB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15D0CB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339" y="1017588"/>
            <a:ext cx="4214710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B1F21EB-8662-8C41-3C0A-0F605CB04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28445992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Lef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336" y="1017588"/>
            <a:ext cx="4219707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rgbClr val="15D0CB"/>
              </a:buClr>
              <a:defRPr sz="1600" b="1">
                <a:solidFill>
                  <a:schemeClr val="accent2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rgbClr val="15D0CB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accent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rgbClr val="15D0CB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accent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6960" y="1017588"/>
            <a:ext cx="4219704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0F129C2-FC0F-5D79-D2F5-A76CFCFB2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12715134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xLINE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926FA-4C37-4337-A48F-C1E3BB67A08D}"/>
              </a:ext>
            </a:extLst>
          </p:cNvPr>
          <p:cNvSpPr/>
          <p:nvPr userDrawn="1"/>
        </p:nvSpPr>
        <p:spPr>
          <a:xfrm>
            <a:off x="140677" y="600222"/>
            <a:ext cx="1350498" cy="24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81F32DB-A6B7-4BE6-8D7A-C2FD926E12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784" y="211016"/>
            <a:ext cx="8556653" cy="72140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here </a:t>
            </a:r>
            <a:br>
              <a:rPr lang="en-US" dirty="0"/>
            </a:br>
            <a:r>
              <a:rPr lang="en-US" dirty="0"/>
              <a:t>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9525850-0777-A6EE-F419-D78308D93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ED92A21-7615-5B0C-FC17-42FF930E92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309965"/>
            <a:ext cx="8569325" cy="3314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7E3E81C-2F5A-9B19-E3EB-40F85F729389}"/>
              </a:ext>
            </a:extLst>
          </p:cNvPr>
          <p:cNvGrpSpPr/>
          <p:nvPr userDrawn="1"/>
        </p:nvGrpSpPr>
        <p:grpSpPr>
          <a:xfrm>
            <a:off x="295226" y="994644"/>
            <a:ext cx="995611" cy="72008"/>
            <a:chOff x="479376" y="980728"/>
            <a:chExt cx="995611" cy="72008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2D53C22-5E3C-A1C2-980A-66FF9BB65F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rgbClr val="2C4E5A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83C17A-2D33-FC75-558C-B5E6B12D8907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rgbClr val="15D0CB"/>
                </a:gs>
                <a:gs pos="100000">
                  <a:srgbClr val="2C4E5A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0762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BLOC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13997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79404-282D-4B0E-A99F-DB85776D4D8E}"/>
              </a:ext>
            </a:extLst>
          </p:cNvPr>
          <p:cNvSpPr/>
          <p:nvPr userDrawn="1"/>
        </p:nvSpPr>
        <p:spPr>
          <a:xfrm>
            <a:off x="287338" y="4171951"/>
            <a:ext cx="8569324" cy="457200"/>
          </a:xfrm>
          <a:prstGeom prst="rect">
            <a:avLst/>
          </a:prstGeom>
          <a:gradFill flip="none" rotWithShape="1">
            <a:gsLst>
              <a:gs pos="0">
                <a:srgbClr val="2C525D"/>
              </a:gs>
              <a:gs pos="100000">
                <a:srgbClr val="17D0C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6675F3D-A583-1C52-1FED-53EA7A7003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4396291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358AD63-E459-F89D-5CFD-8811589D1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210783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71497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UP COV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377EA998-C783-46B4-8BD4-7807D686D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1801" y="4949086"/>
            <a:ext cx="660400" cy="138388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874301"/>
            <a:ext cx="8559482" cy="98726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2600" b="1">
                <a:latin typeface="+mn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3999" cy="3639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change the picture 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D7918B-95F6-461E-8D78-0189AACAD879}"/>
              </a:ext>
            </a:extLst>
          </p:cNvPr>
          <p:cNvSpPr/>
          <p:nvPr userDrawn="1"/>
        </p:nvSpPr>
        <p:spPr>
          <a:xfrm>
            <a:off x="285750" y="3639222"/>
            <a:ext cx="8559483" cy="1222339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0972BF9-8396-49DF-2EEF-C782C6E6D21C}"/>
              </a:ext>
            </a:extLst>
          </p:cNvPr>
          <p:cNvGrpSpPr/>
          <p:nvPr userDrawn="1"/>
        </p:nvGrpSpPr>
        <p:grpSpPr>
          <a:xfrm>
            <a:off x="3771101" y="3613150"/>
            <a:ext cx="1601798" cy="356400"/>
            <a:chOff x="1017576" y="257297"/>
            <a:chExt cx="1601798" cy="3564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65C1915-D648-6007-3BAD-AF87B9C254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576" y="257297"/>
              <a:ext cx="1601798" cy="3564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0F5DAA-8DB3-D68F-B665-15020F8E950A}"/>
                </a:ext>
              </a:extLst>
            </p:cNvPr>
            <p:cNvSpPr/>
            <p:nvPr userDrawn="1"/>
          </p:nvSpPr>
          <p:spPr>
            <a:xfrm>
              <a:off x="1143000" y="378619"/>
              <a:ext cx="1331119" cy="124087"/>
            </a:xfrm>
            <a:prstGeom prst="rect">
              <a:avLst/>
            </a:prstGeom>
            <a:solidFill>
              <a:srgbClr val="1E3C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A08F94A-6833-BB35-A641-36D22E8CA31C}"/>
                </a:ext>
              </a:extLst>
            </p:cNvPr>
            <p:cNvSpPr txBox="1"/>
            <p:nvPr userDrawn="1"/>
          </p:nvSpPr>
          <p:spPr>
            <a:xfrm>
              <a:off x="1371878" y="330157"/>
              <a:ext cx="89319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750" b="1" dirty="0">
                  <a:solidFill>
                    <a:schemeClr val="bg1"/>
                  </a:solidFill>
                </a:rPr>
                <a:t>DATA 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4797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OUP COV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377EA998-C783-46B4-8BD4-7807D686D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6969" y="4623601"/>
            <a:ext cx="816911" cy="171187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767833"/>
            <a:ext cx="3056172" cy="111359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2600" b="1">
                <a:latin typeface="+mn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27672" y="0"/>
            <a:ext cx="5516327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change the picture 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D7918B-95F6-461E-8D78-0189AACAD879}"/>
              </a:ext>
            </a:extLst>
          </p:cNvPr>
          <p:cNvSpPr/>
          <p:nvPr userDrawn="1"/>
        </p:nvSpPr>
        <p:spPr>
          <a:xfrm>
            <a:off x="287338" y="278959"/>
            <a:ext cx="3056172" cy="3867591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0972BF9-8396-49DF-2EEF-C782C6E6D21C}"/>
              </a:ext>
            </a:extLst>
          </p:cNvPr>
          <p:cNvGrpSpPr/>
          <p:nvPr userDrawn="1"/>
        </p:nvGrpSpPr>
        <p:grpSpPr>
          <a:xfrm>
            <a:off x="1017576" y="257297"/>
            <a:ext cx="1601798" cy="356400"/>
            <a:chOff x="1017576" y="257297"/>
            <a:chExt cx="1601798" cy="3564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65C1915-D648-6007-3BAD-AF87B9C254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576" y="257297"/>
              <a:ext cx="1601798" cy="3564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0F5DAA-8DB3-D68F-B665-15020F8E950A}"/>
                </a:ext>
              </a:extLst>
            </p:cNvPr>
            <p:cNvSpPr/>
            <p:nvPr userDrawn="1"/>
          </p:nvSpPr>
          <p:spPr>
            <a:xfrm>
              <a:off x="1143000" y="378619"/>
              <a:ext cx="1331119" cy="124087"/>
            </a:xfrm>
            <a:prstGeom prst="rect">
              <a:avLst/>
            </a:prstGeom>
            <a:solidFill>
              <a:srgbClr val="1E3C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A08F94A-6833-BB35-A641-36D22E8CA31C}"/>
                </a:ext>
              </a:extLst>
            </p:cNvPr>
            <p:cNvSpPr txBox="1"/>
            <p:nvPr userDrawn="1"/>
          </p:nvSpPr>
          <p:spPr>
            <a:xfrm>
              <a:off x="1161083" y="330157"/>
              <a:ext cx="131478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750" b="1" dirty="0">
                  <a:solidFill>
                    <a:schemeClr val="bg1"/>
                  </a:solidFill>
                </a:rPr>
                <a:t>INFORMATION 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61163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OUP COV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377EA998-C783-46B4-8BD4-7807D686D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6969" y="4623601"/>
            <a:ext cx="816911" cy="171187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767833"/>
            <a:ext cx="3056172" cy="111359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2600" b="1">
                <a:latin typeface="+mn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27672" y="0"/>
            <a:ext cx="5516327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change the picture 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D7918B-95F6-461E-8D78-0189AACAD879}"/>
              </a:ext>
            </a:extLst>
          </p:cNvPr>
          <p:cNvSpPr/>
          <p:nvPr userDrawn="1"/>
        </p:nvSpPr>
        <p:spPr>
          <a:xfrm>
            <a:off x="287338" y="278959"/>
            <a:ext cx="3056172" cy="3867591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0972BF9-8396-49DF-2EEF-C782C6E6D21C}"/>
              </a:ext>
            </a:extLst>
          </p:cNvPr>
          <p:cNvGrpSpPr/>
          <p:nvPr userDrawn="1"/>
        </p:nvGrpSpPr>
        <p:grpSpPr>
          <a:xfrm>
            <a:off x="1017576" y="257297"/>
            <a:ext cx="1601798" cy="356400"/>
            <a:chOff x="1017576" y="257297"/>
            <a:chExt cx="1601798" cy="3564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65C1915-D648-6007-3BAD-AF87B9C254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576" y="257297"/>
              <a:ext cx="1601798" cy="3564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0F5DAA-8DB3-D68F-B665-15020F8E950A}"/>
                </a:ext>
              </a:extLst>
            </p:cNvPr>
            <p:cNvSpPr/>
            <p:nvPr userDrawn="1"/>
          </p:nvSpPr>
          <p:spPr>
            <a:xfrm>
              <a:off x="1143000" y="378619"/>
              <a:ext cx="1331119" cy="124087"/>
            </a:xfrm>
            <a:prstGeom prst="rect">
              <a:avLst/>
            </a:prstGeom>
            <a:solidFill>
              <a:srgbClr val="1E3C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A08F94A-6833-BB35-A641-36D22E8CA31C}"/>
                </a:ext>
              </a:extLst>
            </p:cNvPr>
            <p:cNvSpPr txBox="1"/>
            <p:nvPr userDrawn="1"/>
          </p:nvSpPr>
          <p:spPr>
            <a:xfrm>
              <a:off x="1145061" y="330157"/>
              <a:ext cx="134684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750" b="1" dirty="0">
                  <a:solidFill>
                    <a:schemeClr val="bg1"/>
                  </a:solidFill>
                </a:rPr>
                <a:t>ELECTRONICS &amp; DEFENSE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7619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7EBF2E1D-D492-4B49-A512-C63AC80F85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5439" y="143587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id="{2E95906C-5CA5-4BA3-A292-15C1688840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02657" y="166716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3FB003D9-D2CB-43AC-8422-454FDA1FEB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02657" y="111515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01</a:t>
            </a:r>
          </a:p>
        </p:txBody>
      </p:sp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88B6B1E0-5651-4B71-B828-F03662BF48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15439" y="261062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A97D576F-69C8-42FE-B023-2F464A71D43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02657" y="284191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90896ABD-2DB8-45E3-9D11-DFC204093E2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02657" y="228990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02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2A997D23-2302-4814-A181-1BB59782BF2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15439" y="379172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31915861-BEA1-4BE2-9820-FD61F69BEE5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02657" y="402301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6D4CAEA7-9180-42FB-8D51-9E432AEC85D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02657" y="347100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03</a:t>
            </a:r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2F7A1BBB-6777-4A51-9BE8-A09C47FEE2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722619" y="143587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A6FE8267-9C90-4C1D-AB2F-3D28E1DF52E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609837" y="166716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E2D8F071-1674-4659-8AE2-EA5C61295D2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09837" y="111515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04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CD515270-43AC-4900-A0A6-28051461CC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22619" y="261062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AD482873-8F59-44F9-AA47-AE7E0A0790E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609837" y="284191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A7A143B4-4E3D-4D1B-9C7D-F703929996F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609837" y="228990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05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482FD671-50B7-4243-BDE4-41F913FEFBA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22619" y="379172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12B75139-0488-42FE-B16B-FF5E9C38C1A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609837" y="402301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26" name="Espace réservé du texte 12">
            <a:extLst>
              <a:ext uri="{FF2B5EF4-FFF2-40B4-BE49-F238E27FC236}">
                <a16:creationId xmlns:a16="http://schemas.microsoft.com/office/drawing/2014/main" id="{F732F2DD-7975-4E7B-872E-ACE4E87EDB1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609837" y="347100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06</a:t>
            </a: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9451413B-5451-2984-8B2D-A6F9405B1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5B1DC2F-D657-9282-433F-17C23CDD4B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44658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NY COV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377EA998-C783-46B4-8BD4-7807D686D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6969" y="4623601"/>
            <a:ext cx="816911" cy="171187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767833"/>
            <a:ext cx="3056172" cy="111359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2600" b="1">
                <a:latin typeface="+mn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27672" y="0"/>
            <a:ext cx="5516327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change the picture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848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DB1C3F0-4A11-435C-8324-568AE7075B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change the picture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6633A7-0570-4272-9A48-35C8701B3475}"/>
              </a:ext>
            </a:extLst>
          </p:cNvPr>
          <p:cNvSpPr/>
          <p:nvPr userDrawn="1"/>
        </p:nvSpPr>
        <p:spPr>
          <a:xfrm>
            <a:off x="0" y="1795750"/>
            <a:ext cx="9144000" cy="334934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0"/>
                </a:schemeClr>
              </a:gs>
              <a:gs pos="0">
                <a:schemeClr val="accent2">
                  <a:alpha val="5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9590BB62-E3E4-4D8C-8274-162D53D5B7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902" y="1439549"/>
            <a:ext cx="7836198" cy="590931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1">
                <a:latin typeface="+mj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fr-FR" dirty="0"/>
              <a:t>Lorem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000445AC-A451-4D20-B4D4-455E6F300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4570" y="1958486"/>
            <a:ext cx="7834862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 b="0" spc="-50" baseline="0">
                <a:latin typeface="+mn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fr-FR" dirty="0"/>
              <a:t>Suspendisse </a:t>
            </a:r>
            <a:r>
              <a:rPr lang="fr-FR" dirty="0" err="1"/>
              <a:t>fermentum</a:t>
            </a:r>
            <a:r>
              <a:rPr lang="fr-FR" dirty="0"/>
              <a:t> </a:t>
            </a:r>
            <a:r>
              <a:rPr lang="fr-FR" dirty="0" err="1"/>
              <a:t>dui</a:t>
            </a:r>
            <a:r>
              <a:rPr lang="fr-FR" dirty="0"/>
              <a:t> ipsum,</a:t>
            </a:r>
            <a:br>
              <a:rPr lang="fr-FR" dirty="0"/>
            </a:b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tempus</a:t>
            </a:r>
            <a:r>
              <a:rPr lang="fr-FR" dirty="0"/>
              <a:t> </a:t>
            </a:r>
            <a:r>
              <a:rPr lang="fr-FR" dirty="0" err="1"/>
              <a:t>tellus</a:t>
            </a:r>
            <a:r>
              <a:rPr lang="fr-FR" dirty="0"/>
              <a:t> </a:t>
            </a:r>
            <a:r>
              <a:rPr lang="fr-FR" dirty="0" err="1"/>
              <a:t>sagittis</a:t>
            </a:r>
            <a:r>
              <a:rPr lang="fr-FR" dirty="0"/>
              <a:t> non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8E7788A-0113-40BF-8A1B-6D5D21A059E8}"/>
              </a:ext>
            </a:extLst>
          </p:cNvPr>
          <p:cNvCxnSpPr>
            <a:cxnSpLocks/>
          </p:cNvCxnSpPr>
          <p:nvPr userDrawn="1"/>
        </p:nvCxnSpPr>
        <p:spPr>
          <a:xfrm>
            <a:off x="506984" y="4762165"/>
            <a:ext cx="0" cy="1384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234F41C3-3665-4CBE-83EB-C63EFB245D7E}"/>
              </a:ext>
            </a:extLst>
          </p:cNvPr>
          <p:cNvSpPr txBox="1"/>
          <p:nvPr userDrawn="1"/>
        </p:nvSpPr>
        <p:spPr>
          <a:xfrm>
            <a:off x="287338" y="4913692"/>
            <a:ext cx="710737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700" b="0" i="0" u="none" strike="noStrike" baseline="0" dirty="0">
                <a:solidFill>
                  <a:schemeClr val="bg1"/>
                </a:solidFill>
                <a:latin typeface="+mn-lt"/>
              </a:rPr>
              <a:t>This document and the information therein are the property of Safran. They must not be copied or communicated to a third party without the prior written authorization of Safran</a:t>
            </a:r>
            <a:endParaRPr lang="fr-FR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Espace réservé du numéro de diapositive 13">
            <a:extLst>
              <a:ext uri="{FF2B5EF4-FFF2-40B4-BE49-F238E27FC236}">
                <a16:creationId xmlns:a16="http://schemas.microsoft.com/office/drawing/2014/main" id="{B2A08755-C794-4F4B-90FB-C319F4EB5070}"/>
              </a:ext>
            </a:extLst>
          </p:cNvPr>
          <p:cNvSpPr txBox="1">
            <a:spLocks/>
          </p:cNvSpPr>
          <p:nvPr userDrawn="1"/>
        </p:nvSpPr>
        <p:spPr>
          <a:xfrm>
            <a:off x="300010" y="4769393"/>
            <a:ext cx="19075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1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85CA73-2D89-4D6A-A923-B574D1DA086D}" type="slidenum">
              <a:rPr lang="fr-FR" sz="800" smtClean="0">
                <a:solidFill>
                  <a:schemeClr val="bg1"/>
                </a:solidFill>
              </a:rPr>
              <a:pPr/>
              <a:t>‹N°›</a:t>
            </a:fld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24" name="fc" descr="  ">
            <a:extLst>
              <a:ext uri="{FF2B5EF4-FFF2-40B4-BE49-F238E27FC236}">
                <a16:creationId xmlns:a16="http://schemas.microsoft.com/office/drawing/2014/main" id="{8F174C34-F654-4FB4-B759-68127139EB0D}"/>
              </a:ext>
            </a:extLst>
          </p:cNvPr>
          <p:cNvSpPr txBox="1"/>
          <p:nvPr userDrawn="1"/>
        </p:nvSpPr>
        <p:spPr>
          <a:xfrm>
            <a:off x="0" y="4825047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chemeClr val="bg1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6AAFD2D4-64A8-0312-C447-C814DFB0D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68859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892220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3651142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4655" y="1767832"/>
            <a:ext cx="3359385" cy="1693359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00" b="1">
                <a:solidFill>
                  <a:schemeClr val="accent4"/>
                </a:solidFill>
                <a:latin typeface="+mj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4B52402-2172-43E2-85AB-A27808DD5AA2}"/>
              </a:ext>
            </a:extLst>
          </p:cNvPr>
          <p:cNvGrpSpPr/>
          <p:nvPr userDrawn="1"/>
        </p:nvGrpSpPr>
        <p:grpSpPr>
          <a:xfrm>
            <a:off x="4104655" y="3616857"/>
            <a:ext cx="995611" cy="72008"/>
            <a:chOff x="479376" y="980728"/>
            <a:chExt cx="995611" cy="72008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E5F475E0-73FC-4EF3-B38B-1BC72D4B02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0C7703-EEE6-4894-8E05-3C55D8780320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D575B653-E75E-4D6F-B409-9D8F0B514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4655" y="1172722"/>
            <a:ext cx="3359386" cy="511175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184286" indent="0" algn="ctr">
              <a:buNone/>
              <a:defRPr>
                <a:solidFill>
                  <a:schemeClr val="tx1"/>
                </a:solidFill>
              </a:defRPr>
            </a:lvl2pPr>
            <a:lvl3pPr marL="343152" indent="0" algn="ctr">
              <a:buNone/>
              <a:defRPr>
                <a:solidFill>
                  <a:schemeClr val="tx1"/>
                </a:solidFill>
              </a:defRPr>
            </a:lvl3pPr>
            <a:lvl4pPr marL="1372595" indent="0" algn="ctr">
              <a:buNone/>
              <a:defRPr>
                <a:solidFill>
                  <a:schemeClr val="tx1"/>
                </a:solidFill>
              </a:defRPr>
            </a:lvl4pPr>
            <a:lvl5pPr marL="1830123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err="1"/>
              <a:t>Chapter</a:t>
            </a:r>
            <a:r>
              <a:rPr lang="fr-FR"/>
              <a:t> 01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5DF7EE-7BCF-4102-B7A8-B8F30BEEB4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100" y="4837246"/>
            <a:ext cx="820562" cy="173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50921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7EBF2E1D-D492-4B49-A512-C63AC80F85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5439" y="143587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id="{2E95906C-5CA5-4BA3-A292-15C1688840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02657" y="166716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3FB003D9-D2CB-43AC-8422-454FDA1FEB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02657" y="111515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01</a:t>
            </a:r>
          </a:p>
        </p:txBody>
      </p:sp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88B6B1E0-5651-4B71-B828-F03662BF48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15439" y="261062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A97D576F-69C8-42FE-B023-2F464A71D43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02657" y="284191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90896ABD-2DB8-45E3-9D11-DFC204093E2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02657" y="228990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02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2A997D23-2302-4814-A181-1BB59782BF2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15439" y="379172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31915861-BEA1-4BE2-9820-FD61F69BEE5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02657" y="402301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6D4CAEA7-9180-42FB-8D51-9E432AEC85D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02657" y="347100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03</a:t>
            </a:r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2F7A1BBB-6777-4A51-9BE8-A09C47FEE2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722619" y="143587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A6FE8267-9C90-4C1D-AB2F-3D28E1DF52E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609837" y="166716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E2D8F071-1674-4659-8AE2-EA5C61295D2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09837" y="111515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04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CD515270-43AC-4900-A0A6-28051461CC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22619" y="261062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AD482873-8F59-44F9-AA47-AE7E0A0790E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609837" y="284191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A7A143B4-4E3D-4D1B-9C7D-F703929996F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609837" y="228990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05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482FD671-50B7-4243-BDE4-41F913FEFBA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22619" y="3791725"/>
            <a:ext cx="330381" cy="1976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5067" rtl="0" eaLnBrk="1" latinLnBrk="0" hangingPunct="1">
              <a:lnSpc>
                <a:spcPct val="7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lang="en-GB" sz="1800" b="0" i="0" kern="1200" baseline="0" noProof="0" dirty="0">
                <a:gradFill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GB" noProof="0" dirty="0"/>
              <a:t>|</a:t>
            </a:r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12B75139-0488-42FE-B16B-FF5E9C38C1A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609837" y="4023013"/>
            <a:ext cx="2931231" cy="1869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350" b="1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050" b="0" cap="none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1500" b="1" cap="all"/>
            </a:lvl3pPr>
            <a:lvl4pPr marL="0" indent="0">
              <a:buNone/>
              <a:tabLst/>
              <a:defRPr sz="1500" b="1" cap="all"/>
            </a:lvl4pPr>
            <a:lvl5pPr marL="0" indent="0">
              <a:buNone/>
              <a:tabLst/>
              <a:defRPr sz="1500" b="1" cap="all"/>
            </a:lvl5pPr>
          </a:lstStyle>
          <a:p>
            <a:r>
              <a:rPr lang="en-GB" noProof="0" dirty="0"/>
              <a:t>Part title</a:t>
            </a:r>
          </a:p>
        </p:txBody>
      </p:sp>
      <p:sp>
        <p:nvSpPr>
          <p:cNvPr id="26" name="Espace réservé du texte 12">
            <a:extLst>
              <a:ext uri="{FF2B5EF4-FFF2-40B4-BE49-F238E27FC236}">
                <a16:creationId xmlns:a16="http://schemas.microsoft.com/office/drawing/2014/main" id="{F732F2DD-7975-4E7B-872E-ACE4E87EDB1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609837" y="3471005"/>
            <a:ext cx="481264" cy="30777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06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7F20A4-CBFC-46F9-8840-9B46B433A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9451413B-5451-2984-8B2D-A6F9405B1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206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5E11D-EF93-41A8-A600-0E2A21B23E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B4ADC-2F3D-9A7B-F4CB-9D3FBC2D1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4E6BA19-6303-EEAE-18EC-0686F94CEE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017589"/>
            <a:ext cx="8569325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48412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C506F7-238B-6358-378B-335B9C09B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8B5E11D-EF93-41A8-A600-0E2A21B23E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B4ADC-2F3D-9A7B-F4CB-9D3FBC2D1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B7530FB-4A66-69A6-31FC-10A577A5BAB8}"/>
              </a:ext>
            </a:extLst>
          </p:cNvPr>
          <p:cNvGrpSpPr/>
          <p:nvPr userDrawn="1"/>
        </p:nvGrpSpPr>
        <p:grpSpPr>
          <a:xfrm>
            <a:off x="295226" y="664592"/>
            <a:ext cx="995611" cy="72008"/>
            <a:chOff x="479376" y="980728"/>
            <a:chExt cx="995611" cy="72008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9D2634F0-9B8F-9CF8-38EC-05F478AD0D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6ACE43-7A06-8378-2681-239830DCAC22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5ED10E4-B8C4-936E-A16F-D917A2019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100" y="4837246"/>
            <a:ext cx="820562" cy="173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2211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0876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x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7" y="1017588"/>
            <a:ext cx="4219705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908127-A165-46B7-B40F-9C1A61E43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83B0D2BD-64EB-4133-9A53-E4F4DEB7B0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9925D1-628C-E93F-77A3-4DE682A3F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55774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Righ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339" y="1017588"/>
            <a:ext cx="4214710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B1F21EB-8662-8C41-3C0A-0F605CB04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36029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Lef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336" y="1017588"/>
            <a:ext cx="4219707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6960" y="1017588"/>
            <a:ext cx="4219704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0F129C2-FC0F-5D79-D2F5-A76CFCFB2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28670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5E11D-EF93-41A8-A600-0E2A21B23E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B4ADC-2F3D-9A7B-F4CB-9D3FBC2D1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4E6BA19-6303-EEAE-18EC-0686F94CEE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017589"/>
            <a:ext cx="8569325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89837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xLINE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926FA-4C37-4337-A48F-C1E3BB67A08D}"/>
              </a:ext>
            </a:extLst>
          </p:cNvPr>
          <p:cNvSpPr/>
          <p:nvPr userDrawn="1"/>
        </p:nvSpPr>
        <p:spPr>
          <a:xfrm>
            <a:off x="140677" y="600222"/>
            <a:ext cx="1350498" cy="24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9FFDC42-125C-4054-A929-D2AEC3063789}"/>
              </a:ext>
            </a:extLst>
          </p:cNvPr>
          <p:cNvGrpSpPr/>
          <p:nvPr userDrawn="1"/>
        </p:nvGrpSpPr>
        <p:grpSpPr>
          <a:xfrm>
            <a:off x="295226" y="994644"/>
            <a:ext cx="995611" cy="72008"/>
            <a:chOff x="479376" y="980728"/>
            <a:chExt cx="995611" cy="72008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680F81FB-0C3F-4ACC-8152-C73B0FC424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F322F3-DC27-4466-81D1-86ACB0ECF7A9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881F32DB-A6B7-4BE6-8D7A-C2FD926E12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784" y="211016"/>
            <a:ext cx="8556653" cy="72140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here </a:t>
            </a:r>
            <a:br>
              <a:rPr lang="en-US" dirty="0"/>
            </a:br>
            <a:r>
              <a:rPr lang="en-US" dirty="0"/>
              <a:t>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9525850-0777-A6EE-F419-D78308D93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ED92A21-7615-5B0C-FC17-42FF930E92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309965"/>
            <a:ext cx="8569325" cy="3314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38526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bloc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1DB0A3-AEEF-4C20-A83A-C487567A64AC}"/>
              </a:ext>
            </a:extLst>
          </p:cNvPr>
          <p:cNvSpPr/>
          <p:nvPr userDrawn="1"/>
        </p:nvSpPr>
        <p:spPr>
          <a:xfrm>
            <a:off x="287338" y="877186"/>
            <a:ext cx="2216629" cy="37472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8F03F50-8065-4C84-949A-F7478876F0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050" y="1260475"/>
            <a:ext cx="1483205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/>
            </a:lvl1pPr>
            <a:lvl2pPr marL="184286" indent="0">
              <a:lnSpc>
                <a:spcPct val="90000"/>
              </a:lnSpc>
              <a:buNone/>
              <a:defRPr/>
            </a:lvl2pPr>
            <a:lvl3pPr marL="343152" indent="0">
              <a:lnSpc>
                <a:spcPct val="90000"/>
              </a:lnSpc>
              <a:buNone/>
              <a:defRPr/>
            </a:lvl3pPr>
            <a:lvl4pPr marL="1372595" indent="0">
              <a:lnSpc>
                <a:spcPct val="90000"/>
              </a:lnSpc>
              <a:buNone/>
              <a:defRPr/>
            </a:lvl4pPr>
            <a:lvl5pPr marL="1830123" indent="0">
              <a:lnSpc>
                <a:spcPct val="90000"/>
              </a:lnSpc>
              <a:buNone/>
              <a:defRPr/>
            </a:lvl5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7A2A784-750B-4018-A3D9-216916C215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4050" y="1735136"/>
            <a:ext cx="1483205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accent1"/>
                </a:solidFill>
              </a:defRPr>
            </a:lvl1pPr>
            <a:lvl2pPr marL="184286" indent="0">
              <a:lnSpc>
                <a:spcPct val="90000"/>
              </a:lnSpc>
              <a:buNone/>
              <a:defRPr/>
            </a:lvl2pPr>
            <a:lvl3pPr marL="343152" indent="0">
              <a:lnSpc>
                <a:spcPct val="90000"/>
              </a:lnSpc>
              <a:buNone/>
              <a:defRPr/>
            </a:lvl3pPr>
            <a:lvl4pPr marL="1372595" indent="0">
              <a:lnSpc>
                <a:spcPct val="90000"/>
              </a:lnSpc>
              <a:buNone/>
              <a:defRPr/>
            </a:lvl4pPr>
            <a:lvl5pPr marL="1830123" indent="0">
              <a:lnSpc>
                <a:spcPct val="90000"/>
              </a:lnSpc>
              <a:buNone/>
              <a:defRPr/>
            </a:lvl5pPr>
          </a:lstStyle>
          <a:p>
            <a:pPr lvl="0"/>
            <a:r>
              <a:rPr lang="fr-FR" dirty="0"/>
              <a:t>00,000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AC30C23-C63C-4049-B0CD-810796888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706494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0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377EA998-C783-46B4-8BD4-7807D686D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6969" y="4623601"/>
            <a:ext cx="816911" cy="171187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9D89894-D0E9-4EC0-9E26-DD5A1B2E5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767833"/>
            <a:ext cx="3056172" cy="111359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2600" b="1">
                <a:latin typeface="+mn-lt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lvl="0"/>
            <a:r>
              <a:rPr lang="da-DK" dirty="0"/>
              <a:t>Lorem ipsum</a:t>
            </a:r>
            <a:br>
              <a:rPr lang="da-DK" dirty="0"/>
            </a:br>
            <a:r>
              <a:rPr lang="da-DK" dirty="0"/>
              <a:t>dolor sit amet</a:t>
            </a:r>
            <a:endParaRPr lang="fr-FR" dirty="0"/>
          </a:p>
        </p:txBody>
      </p:sp>
      <p:sp>
        <p:nvSpPr>
          <p:cNvPr id="26" name="Espace réservé pour une image  11">
            <a:extLst>
              <a:ext uri="{FF2B5EF4-FFF2-40B4-BE49-F238E27FC236}">
                <a16:creationId xmlns:a16="http://schemas.microsoft.com/office/drawing/2014/main" id="{EBB2A290-80EC-4D41-AB7F-4A0708C532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27672" y="0"/>
            <a:ext cx="5516327" cy="514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change the picture</a:t>
            </a:r>
            <a:endParaRPr lang="fr-FR" dirty="0"/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A9F6D78B-C9B7-4411-9FA1-29771670C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4848" y="280952"/>
            <a:ext cx="1581152" cy="360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184286" indent="0">
              <a:buNone/>
              <a:defRPr>
                <a:latin typeface="+mn-lt"/>
              </a:defRPr>
            </a:lvl2pPr>
            <a:lvl3pPr marL="343152" indent="0">
              <a:buNone/>
              <a:defRPr>
                <a:latin typeface="+mn-lt"/>
              </a:defRPr>
            </a:lvl3pPr>
            <a:lvl4pPr marL="1372595" indent="0">
              <a:buNone/>
              <a:defRPr>
                <a:latin typeface="+mn-lt"/>
              </a:defRPr>
            </a:lvl4pPr>
            <a:lvl5pPr marL="1830123" indent="0">
              <a:buNone/>
              <a:defRPr>
                <a:latin typeface="+mn-lt"/>
              </a:defRPr>
            </a:lvl5pPr>
          </a:lstStyle>
          <a:p>
            <a:pPr algn="ctr"/>
            <a:r>
              <a:rPr lang="fr-FR" sz="800" b="1" dirty="0">
                <a:solidFill>
                  <a:schemeClr val="bg1"/>
                </a:solidFill>
              </a:rPr>
              <a:t>ELECTRONICS &amp; DEFENSE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0816F8-CDA7-42B6-892E-932278CEDD14}"/>
              </a:ext>
            </a:extLst>
          </p:cNvPr>
          <p:cNvSpPr/>
          <p:nvPr userDrawn="1"/>
        </p:nvSpPr>
        <p:spPr bwMode="gray">
          <a:xfrm>
            <a:off x="1036024" y="280952"/>
            <a:ext cx="1558800" cy="360000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D7918B-95F6-461E-8D78-0189AACAD879}"/>
              </a:ext>
            </a:extLst>
          </p:cNvPr>
          <p:cNvSpPr/>
          <p:nvPr userDrawn="1"/>
        </p:nvSpPr>
        <p:spPr>
          <a:xfrm>
            <a:off x="287338" y="278959"/>
            <a:ext cx="3056172" cy="3867591"/>
          </a:xfrm>
          <a:prstGeom prst="rect">
            <a:avLst/>
          </a:prstGeom>
          <a:noFill/>
          <a:ln w="47625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716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13997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5D2FE8-D05A-B20C-D845-1F2F5552C1FB}"/>
              </a:ext>
            </a:extLst>
          </p:cNvPr>
          <p:cNvSpPr/>
          <p:nvPr userDrawn="1"/>
        </p:nvSpPr>
        <p:spPr>
          <a:xfrm>
            <a:off x="287338" y="4171951"/>
            <a:ext cx="8569324" cy="457200"/>
          </a:xfrm>
          <a:prstGeom prst="rect">
            <a:avLst/>
          </a:prstGeom>
          <a:gradFill flip="none" rotWithShape="1">
            <a:gsLst>
              <a:gs pos="0">
                <a:srgbClr val="122A57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7774F36-BA5B-1ECE-B20B-D7D02D1ADE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4396291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4A7D0AC7-C830-113B-269E-51134BCA4C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210783"/>
            <a:ext cx="8569324" cy="18466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184286" indent="0">
              <a:buNone/>
              <a:defRPr>
                <a:solidFill>
                  <a:srgbClr val="FF0000"/>
                </a:solidFill>
              </a:defRPr>
            </a:lvl2pPr>
            <a:lvl3pPr marL="343152" indent="0">
              <a:buNone/>
              <a:defRPr>
                <a:solidFill>
                  <a:srgbClr val="FF0000"/>
                </a:solidFill>
              </a:defRPr>
            </a:lvl3pPr>
            <a:lvl4pPr marL="1372595" indent="0">
              <a:buNone/>
              <a:defRPr>
                <a:solidFill>
                  <a:srgbClr val="FF0000"/>
                </a:solidFill>
              </a:defRPr>
            </a:lvl4pPr>
            <a:lvl5pPr marL="1830123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Praesent</a:t>
            </a:r>
            <a:r>
              <a:rPr lang="fr-FR" dirty="0"/>
              <a:t> </a:t>
            </a:r>
            <a:r>
              <a:rPr lang="fr-FR" dirty="0" err="1"/>
              <a:t>hendrerit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896565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wered by 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B4ADC-2F3D-9A7B-F4CB-9D3FBC2D1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DE4E2B4-BAF4-F24A-FE22-73FA145D02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4687" y="1393495"/>
            <a:ext cx="2714625" cy="2095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1DE8A4-EE7A-6F57-AF4F-8DA5A5AB6DCA}"/>
              </a:ext>
            </a:extLst>
          </p:cNvPr>
          <p:cNvSpPr/>
          <p:nvPr userDrawn="1"/>
        </p:nvSpPr>
        <p:spPr>
          <a:xfrm>
            <a:off x="178191" y="581465"/>
            <a:ext cx="1542757" cy="253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4745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1017588"/>
            <a:ext cx="8569324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DE2A36-88EC-4A13-9346-E7A65DB24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07D16-1B92-3382-E419-3AFAAEAAE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41987739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x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C1BD4-2402-4571-9F04-505A7FE75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7" y="1017588"/>
            <a:ext cx="4219705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908127-A165-46B7-B40F-9C1A61E43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83B0D2BD-64EB-4133-9A53-E4F4DEB7B0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9925D1-628C-E93F-77A3-4DE682A3F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18923806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Righ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BFB6794-DF54-4F15-843C-009B57583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953" y="1017588"/>
            <a:ext cx="4214709" cy="360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</a:defRPr>
            </a:lvl1pPr>
            <a:lvl2pPr marL="355736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400">
                <a:solidFill>
                  <a:schemeClr val="tx2"/>
                </a:solidFill>
              </a:defRPr>
            </a:lvl2pPr>
            <a:lvl3pPr marL="533400" indent="-17145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714375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895350" indent="-1714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here to add text 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938C6CF-C92A-455E-BDA8-BA47D4918D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339" y="1017588"/>
            <a:ext cx="4214710" cy="360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1182F8-39DD-402D-9322-090E37AF3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B1F21EB-8662-8C41-3C0A-0F605CB04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38600400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57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7F4591A-171D-4B6F-91D4-CD89F6E4B04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563" y="4837246"/>
            <a:ext cx="817635" cy="173146"/>
          </a:xfrm>
          <a:prstGeom prst="rect">
            <a:avLst/>
          </a:prstGeom>
          <a:noFill/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B519F6C-EBB1-41F2-9E05-DEE79643C5DB}"/>
              </a:ext>
            </a:extLst>
          </p:cNvPr>
          <p:cNvCxnSpPr>
            <a:cxnSpLocks/>
          </p:cNvCxnSpPr>
          <p:nvPr userDrawn="1"/>
        </p:nvCxnSpPr>
        <p:spPr>
          <a:xfrm>
            <a:off x="506984" y="4762165"/>
            <a:ext cx="0" cy="1384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532A455-C781-4527-AD8C-3511FB0D154E}"/>
              </a:ext>
            </a:extLst>
          </p:cNvPr>
          <p:cNvSpPr txBox="1"/>
          <p:nvPr userDrawn="1"/>
        </p:nvSpPr>
        <p:spPr>
          <a:xfrm>
            <a:off x="287338" y="4913692"/>
            <a:ext cx="710737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700" b="0" i="0" u="none" strike="noStrike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This document and the information therein are the property of Safran. They must not be copied or communicated to a third party without the prior written authorization of Safran</a:t>
            </a:r>
            <a:endParaRPr lang="fr-FR" sz="16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0" name="Espace réservé du numéro de diapositive 13">
            <a:extLst>
              <a:ext uri="{FF2B5EF4-FFF2-40B4-BE49-F238E27FC236}">
                <a16:creationId xmlns:a16="http://schemas.microsoft.com/office/drawing/2014/main" id="{CD93E076-75DB-4427-A260-9445BE8C8B75}"/>
              </a:ext>
            </a:extLst>
          </p:cNvPr>
          <p:cNvSpPr txBox="1">
            <a:spLocks/>
          </p:cNvSpPr>
          <p:nvPr userDrawn="1"/>
        </p:nvSpPr>
        <p:spPr>
          <a:xfrm>
            <a:off x="300010" y="4769393"/>
            <a:ext cx="19075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1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85CA73-2D89-4D6A-A923-B574D1DA086D}" type="slidenum">
              <a:rPr lang="fr-FR" sz="8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pPr/>
              <a:t>‹N°›</a:t>
            </a:fld>
            <a:endParaRPr lang="fr-FR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B9383F94-4300-4F00-9605-92CC0B158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" y="192338"/>
            <a:ext cx="8556653" cy="427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4B105B-2A3D-43D1-8E22-F916C197C990}"/>
              </a:ext>
            </a:extLst>
          </p:cNvPr>
          <p:cNvGrpSpPr/>
          <p:nvPr userDrawn="1"/>
        </p:nvGrpSpPr>
        <p:grpSpPr>
          <a:xfrm>
            <a:off x="295226" y="664592"/>
            <a:ext cx="995611" cy="72008"/>
            <a:chOff x="479376" y="980728"/>
            <a:chExt cx="995611" cy="72008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7B4C35C0-4DF7-499F-A0E9-DE22F8DE2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032F39-BF54-4A07-A2E9-9CECCF93C9A6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" name="hc" descr="  "/>
          <p:cNvSpPr txBox="1"/>
          <p:nvPr userDrawn="1"/>
        </p:nvSpPr>
        <p:spPr>
          <a:xfrm>
            <a:off x="0" y="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4" name="fc" descr="  "/>
          <p:cNvSpPr txBox="1"/>
          <p:nvPr userDrawn="1"/>
        </p:nvSpPr>
        <p:spPr>
          <a:xfrm>
            <a:off x="0" y="4825047"/>
            <a:ext cx="9153378" cy="22313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3C5864-A815-9137-28E9-1104EAB28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6187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82" r:id="rId2"/>
    <p:sldLayoutId id="2147483858" r:id="rId3"/>
    <p:sldLayoutId id="2147483916" r:id="rId4"/>
    <p:sldLayoutId id="2147483861" r:id="rId5"/>
    <p:sldLayoutId id="2147483835" r:id="rId6"/>
    <p:sldLayoutId id="2147483870" r:id="rId7"/>
    <p:sldLayoutId id="2147483877" r:id="rId8"/>
    <p:sldLayoutId id="2147483878" r:id="rId9"/>
    <p:sldLayoutId id="2147483879" r:id="rId10"/>
    <p:sldLayoutId id="2147483927" r:id="rId11"/>
    <p:sldLayoutId id="2147483851" r:id="rId12"/>
    <p:sldLayoutId id="2147483922" r:id="rId13"/>
    <p:sldLayoutId id="2147483928" r:id="rId14"/>
  </p:sldLayoutIdLst>
  <p:transition>
    <p:fade/>
  </p:transition>
  <p:hf sldNum="0" hdr="0" dt="0"/>
  <p:txStyles>
    <p:titleStyle>
      <a:lvl1pPr algn="l" defTabSz="915067" rtl="0" eaLnBrk="1" latinLnBrk="0" hangingPunct="1">
        <a:spcBef>
          <a:spcPct val="0"/>
        </a:spcBef>
        <a:buNone/>
        <a:defRPr sz="2200" b="0" i="0" kern="1200" cap="none" baseline="0">
          <a:solidFill>
            <a:schemeClr val="accent2"/>
          </a:solidFill>
          <a:latin typeface="+mj-lt"/>
          <a:ea typeface="+mj-ea"/>
          <a:cs typeface="Arial" pitchFamily="34" charset="0"/>
        </a:defRPr>
      </a:lvl1pPr>
    </p:titleStyle>
    <p:bodyStyle>
      <a:lvl1pPr marL="182698" indent="-182698" algn="l" defTabSz="915067" rtl="0" eaLnBrk="1" latinLnBrk="0" hangingPunct="1">
        <a:spcBef>
          <a:spcPts val="600"/>
        </a:spcBef>
        <a:buClr>
          <a:schemeClr val="accent1"/>
        </a:buClr>
        <a:buFont typeface="Wingdings" pitchFamily="2" charset="2"/>
        <a:buChar char="§"/>
        <a:defRPr sz="14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347914" indent="-163628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99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2pPr>
      <a:lvl3pPr marL="509954" indent="-166802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3pPr>
      <a:lvl4pPr marL="1601359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4pPr>
      <a:lvl5pPr marL="2058887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5pPr>
      <a:lvl6pPr marL="2516420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3945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1483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011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529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5067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259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30123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765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518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271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6024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 userDrawn="1">
          <p15:clr>
            <a:srgbClr val="F26B43"/>
          </p15:clr>
        </p15:guide>
        <p15:guide id="2" pos="5579" userDrawn="1">
          <p15:clr>
            <a:srgbClr val="F26B43"/>
          </p15:clr>
        </p15:guide>
        <p15:guide id="3" pos="181">
          <p15:clr>
            <a:srgbClr val="F26B43"/>
          </p15:clr>
        </p15:guide>
        <p15:guide id="4" orient="horz" pos="195">
          <p15:clr>
            <a:srgbClr val="F26B43"/>
          </p15:clr>
        </p15:guide>
        <p15:guide id="5" orient="horz" pos="3852">
          <p15:clr>
            <a:srgbClr val="F26B43"/>
          </p15:clr>
        </p15:guide>
        <p15:guide id="6" orient="horz" pos="285">
          <p15:clr>
            <a:srgbClr val="F26B43"/>
          </p15:clr>
        </p15:guide>
        <p15:guide id="8" pos="7491">
          <p15:clr>
            <a:srgbClr val="F26B43"/>
          </p15:clr>
        </p15:guide>
        <p15:guide id="9" pos="7391">
          <p15:clr>
            <a:srgbClr val="F26B43"/>
          </p15:clr>
        </p15:guide>
        <p15:guide id="10" orient="horz" pos="464" userDrawn="1">
          <p15:clr>
            <a:srgbClr val="F26B43"/>
          </p15:clr>
        </p15:guide>
        <p15:guide id="11" orient="horz" pos="2913" userDrawn="1">
          <p15:clr>
            <a:srgbClr val="F26B43"/>
          </p15:clr>
        </p15:guide>
        <p15:guide id="1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7F4591A-171D-4B6F-91D4-CD89F6E4B04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563" y="4837246"/>
            <a:ext cx="817635" cy="173146"/>
          </a:xfrm>
          <a:prstGeom prst="rect">
            <a:avLst/>
          </a:prstGeom>
          <a:noFill/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B519F6C-EBB1-41F2-9E05-DEE79643C5DB}"/>
              </a:ext>
            </a:extLst>
          </p:cNvPr>
          <p:cNvCxnSpPr>
            <a:cxnSpLocks/>
          </p:cNvCxnSpPr>
          <p:nvPr userDrawn="1"/>
        </p:nvCxnSpPr>
        <p:spPr>
          <a:xfrm>
            <a:off x="506984" y="4762165"/>
            <a:ext cx="0" cy="1384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532A455-C781-4527-AD8C-3511FB0D154E}"/>
              </a:ext>
            </a:extLst>
          </p:cNvPr>
          <p:cNvSpPr txBox="1"/>
          <p:nvPr userDrawn="1"/>
        </p:nvSpPr>
        <p:spPr>
          <a:xfrm>
            <a:off x="287338" y="4913692"/>
            <a:ext cx="710737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700" b="0" i="0" u="none" strike="noStrike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This document and the information therein are the property of Safran. They must not be copied or communicated to a third party without the prior written authorization of Safran</a:t>
            </a:r>
            <a:endParaRPr lang="fr-FR" sz="16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0" name="Espace réservé du numéro de diapositive 13">
            <a:extLst>
              <a:ext uri="{FF2B5EF4-FFF2-40B4-BE49-F238E27FC236}">
                <a16:creationId xmlns:a16="http://schemas.microsoft.com/office/drawing/2014/main" id="{CD93E076-75DB-4427-A260-9445BE8C8B75}"/>
              </a:ext>
            </a:extLst>
          </p:cNvPr>
          <p:cNvSpPr txBox="1">
            <a:spLocks/>
          </p:cNvSpPr>
          <p:nvPr userDrawn="1"/>
        </p:nvSpPr>
        <p:spPr>
          <a:xfrm>
            <a:off x="300010" y="4769393"/>
            <a:ext cx="19075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1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85CA73-2D89-4D6A-A923-B574D1DA086D}" type="slidenum">
              <a:rPr lang="fr-FR" sz="8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pPr/>
              <a:t>‹N°›</a:t>
            </a:fld>
            <a:endParaRPr lang="fr-FR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B9383F94-4300-4F00-9605-92CC0B158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" y="192338"/>
            <a:ext cx="8556653" cy="427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4B105B-2A3D-43D1-8E22-F916C197C990}"/>
              </a:ext>
            </a:extLst>
          </p:cNvPr>
          <p:cNvGrpSpPr/>
          <p:nvPr userDrawn="1"/>
        </p:nvGrpSpPr>
        <p:grpSpPr>
          <a:xfrm>
            <a:off x="295226" y="664592"/>
            <a:ext cx="995611" cy="72008"/>
            <a:chOff x="479376" y="980728"/>
            <a:chExt cx="995611" cy="72008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7B4C35C0-4DF7-499F-A0E9-DE22F8DE2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032F39-BF54-4A07-A2E9-9CECCF93C9A6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" name="hc" descr="  "/>
          <p:cNvSpPr txBox="1"/>
          <p:nvPr userDrawn="1"/>
        </p:nvSpPr>
        <p:spPr>
          <a:xfrm>
            <a:off x="0" y="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4" name="fc" descr="  "/>
          <p:cNvSpPr txBox="1"/>
          <p:nvPr userDrawn="1"/>
        </p:nvSpPr>
        <p:spPr>
          <a:xfrm>
            <a:off x="0" y="4825047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3C5864-A815-9137-28E9-1104EAB28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658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923" r:id="rId8"/>
  </p:sldLayoutIdLst>
  <p:transition>
    <p:fade/>
  </p:transition>
  <p:hf sldNum="0" hdr="0" dt="0"/>
  <p:txStyles>
    <p:titleStyle>
      <a:lvl1pPr algn="l" defTabSz="915067" rtl="0" eaLnBrk="1" latinLnBrk="0" hangingPunct="1">
        <a:spcBef>
          <a:spcPct val="0"/>
        </a:spcBef>
        <a:buNone/>
        <a:defRPr sz="2200" b="0" i="0" kern="1200" cap="none" baseline="0">
          <a:solidFill>
            <a:schemeClr val="accent2"/>
          </a:solidFill>
          <a:latin typeface="+mj-lt"/>
          <a:ea typeface="+mj-ea"/>
          <a:cs typeface="Arial" pitchFamily="34" charset="0"/>
        </a:defRPr>
      </a:lvl1pPr>
    </p:titleStyle>
    <p:bodyStyle>
      <a:lvl1pPr marL="182698" indent="-182698" algn="l" defTabSz="915067" rtl="0" eaLnBrk="1" latinLnBrk="0" hangingPunct="1">
        <a:spcBef>
          <a:spcPts val="600"/>
        </a:spcBef>
        <a:buClr>
          <a:schemeClr val="accent1"/>
        </a:buClr>
        <a:buFont typeface="Wingdings" pitchFamily="2" charset="2"/>
        <a:buChar char="§"/>
        <a:defRPr sz="14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347914" indent="-163628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99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2pPr>
      <a:lvl3pPr marL="509954" indent="-166802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3pPr>
      <a:lvl4pPr marL="1601359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4pPr>
      <a:lvl5pPr marL="2058887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5pPr>
      <a:lvl6pPr marL="2516420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3945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1483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011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529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5067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259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30123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765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518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271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6024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 userDrawn="1">
          <p15:clr>
            <a:srgbClr val="F26B43"/>
          </p15:clr>
        </p15:guide>
        <p15:guide id="2" pos="5579" userDrawn="1">
          <p15:clr>
            <a:srgbClr val="F26B43"/>
          </p15:clr>
        </p15:guide>
        <p15:guide id="3" pos="181">
          <p15:clr>
            <a:srgbClr val="F26B43"/>
          </p15:clr>
        </p15:guide>
        <p15:guide id="4" orient="horz" pos="195">
          <p15:clr>
            <a:srgbClr val="F26B43"/>
          </p15:clr>
        </p15:guide>
        <p15:guide id="5" orient="horz" pos="3852">
          <p15:clr>
            <a:srgbClr val="F26B43"/>
          </p15:clr>
        </p15:guide>
        <p15:guide id="6" orient="horz" pos="285">
          <p15:clr>
            <a:srgbClr val="F26B43"/>
          </p15:clr>
        </p15:guide>
        <p15:guide id="8" pos="7491">
          <p15:clr>
            <a:srgbClr val="F26B43"/>
          </p15:clr>
        </p15:guide>
        <p15:guide id="9" pos="7391">
          <p15:clr>
            <a:srgbClr val="F26B43"/>
          </p15:clr>
        </p15:guide>
        <p15:guide id="10" orient="horz" pos="464" userDrawn="1">
          <p15:clr>
            <a:srgbClr val="F26B43"/>
          </p15:clr>
        </p15:guide>
        <p15:guide id="11" orient="horz" pos="2913" userDrawn="1">
          <p15:clr>
            <a:srgbClr val="F26B43"/>
          </p15:clr>
        </p15:guide>
        <p15:guide id="1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7F4591A-171D-4B6F-91D4-CD89F6E4B04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563" y="4837246"/>
            <a:ext cx="817635" cy="173146"/>
          </a:xfrm>
          <a:prstGeom prst="rect">
            <a:avLst/>
          </a:prstGeom>
          <a:noFill/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B519F6C-EBB1-41F2-9E05-DEE79643C5DB}"/>
              </a:ext>
            </a:extLst>
          </p:cNvPr>
          <p:cNvCxnSpPr>
            <a:cxnSpLocks/>
          </p:cNvCxnSpPr>
          <p:nvPr userDrawn="1"/>
        </p:nvCxnSpPr>
        <p:spPr>
          <a:xfrm>
            <a:off x="506984" y="4762165"/>
            <a:ext cx="0" cy="1384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532A455-C781-4527-AD8C-3511FB0D154E}"/>
              </a:ext>
            </a:extLst>
          </p:cNvPr>
          <p:cNvSpPr txBox="1"/>
          <p:nvPr userDrawn="1"/>
        </p:nvSpPr>
        <p:spPr>
          <a:xfrm>
            <a:off x="287338" y="4913692"/>
            <a:ext cx="710737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700" b="0" i="0" u="none" strike="noStrike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This document and the information therein are the property of Safran. They must not be copied or communicated to a third party without the prior written authorization of Safran</a:t>
            </a:r>
            <a:endParaRPr lang="fr-FR" sz="16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0" name="Espace réservé du numéro de diapositive 13">
            <a:extLst>
              <a:ext uri="{FF2B5EF4-FFF2-40B4-BE49-F238E27FC236}">
                <a16:creationId xmlns:a16="http://schemas.microsoft.com/office/drawing/2014/main" id="{CD93E076-75DB-4427-A260-9445BE8C8B75}"/>
              </a:ext>
            </a:extLst>
          </p:cNvPr>
          <p:cNvSpPr txBox="1">
            <a:spLocks/>
          </p:cNvSpPr>
          <p:nvPr userDrawn="1"/>
        </p:nvSpPr>
        <p:spPr>
          <a:xfrm>
            <a:off x="300010" y="4769393"/>
            <a:ext cx="19075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1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85CA73-2D89-4D6A-A923-B574D1DA086D}" type="slidenum">
              <a:rPr lang="fr-FR" sz="8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pPr/>
              <a:t>‹N°›</a:t>
            </a:fld>
            <a:endParaRPr lang="fr-FR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B9383F94-4300-4F00-9605-92CC0B158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" y="192338"/>
            <a:ext cx="8556653" cy="427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4B105B-2A3D-43D1-8E22-F916C197C990}"/>
              </a:ext>
            </a:extLst>
          </p:cNvPr>
          <p:cNvGrpSpPr/>
          <p:nvPr userDrawn="1"/>
        </p:nvGrpSpPr>
        <p:grpSpPr>
          <a:xfrm>
            <a:off x="295226" y="664592"/>
            <a:ext cx="995611" cy="72008"/>
            <a:chOff x="479376" y="980728"/>
            <a:chExt cx="995611" cy="72008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7B4C35C0-4DF7-499F-A0E9-DE22F8DE2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rgbClr val="FF7800"/>
              </a:solidFill>
              <a:prstDash val="solid"/>
              <a:miter lim="800000"/>
            </a:ln>
            <a:effectLst/>
          </p:spPr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032F39-BF54-4A07-A2E9-9CECCF93C9A6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rgbClr val="FFB600"/>
                </a:gs>
                <a:gs pos="100000">
                  <a:srgbClr val="FF7800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" name="hc" descr="  "/>
          <p:cNvSpPr txBox="1"/>
          <p:nvPr userDrawn="1"/>
        </p:nvSpPr>
        <p:spPr>
          <a:xfrm>
            <a:off x="0" y="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4" name="fc" descr="  "/>
          <p:cNvSpPr txBox="1"/>
          <p:nvPr userDrawn="1"/>
        </p:nvSpPr>
        <p:spPr>
          <a:xfrm>
            <a:off x="0" y="4825047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3C5864-A815-9137-28E9-1104EAB28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7654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24" r:id="rId8"/>
  </p:sldLayoutIdLst>
  <p:transition>
    <p:fade/>
  </p:transition>
  <p:hf sldNum="0" hdr="0" dt="0"/>
  <p:txStyles>
    <p:titleStyle>
      <a:lvl1pPr algn="l" defTabSz="915067" rtl="0" eaLnBrk="1" latinLnBrk="0" hangingPunct="1">
        <a:spcBef>
          <a:spcPct val="0"/>
        </a:spcBef>
        <a:buNone/>
        <a:defRPr sz="2200" b="0" i="0" kern="1200" cap="none" baseline="0">
          <a:solidFill>
            <a:schemeClr val="accent2"/>
          </a:solidFill>
          <a:latin typeface="+mj-lt"/>
          <a:ea typeface="+mj-ea"/>
          <a:cs typeface="Arial" pitchFamily="34" charset="0"/>
        </a:defRPr>
      </a:lvl1pPr>
    </p:titleStyle>
    <p:bodyStyle>
      <a:lvl1pPr marL="182698" indent="-182698" algn="l" defTabSz="915067" rtl="0" eaLnBrk="1" latinLnBrk="0" hangingPunct="1">
        <a:spcBef>
          <a:spcPts val="600"/>
        </a:spcBef>
        <a:buClr>
          <a:schemeClr val="accent1"/>
        </a:buClr>
        <a:buFont typeface="Wingdings" pitchFamily="2" charset="2"/>
        <a:buChar char="§"/>
        <a:defRPr sz="14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347914" indent="-163628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99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2pPr>
      <a:lvl3pPr marL="509954" indent="-166802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3pPr>
      <a:lvl4pPr marL="1601359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4pPr>
      <a:lvl5pPr marL="2058887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5pPr>
      <a:lvl6pPr marL="2516420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3945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1483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011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529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5067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259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30123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765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518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271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6024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 userDrawn="1">
          <p15:clr>
            <a:srgbClr val="F26B43"/>
          </p15:clr>
        </p15:guide>
        <p15:guide id="2" pos="5579" userDrawn="1">
          <p15:clr>
            <a:srgbClr val="F26B43"/>
          </p15:clr>
        </p15:guide>
        <p15:guide id="3" pos="181">
          <p15:clr>
            <a:srgbClr val="F26B43"/>
          </p15:clr>
        </p15:guide>
        <p15:guide id="4" orient="horz" pos="195">
          <p15:clr>
            <a:srgbClr val="F26B43"/>
          </p15:clr>
        </p15:guide>
        <p15:guide id="5" orient="horz" pos="3852">
          <p15:clr>
            <a:srgbClr val="F26B43"/>
          </p15:clr>
        </p15:guide>
        <p15:guide id="6" orient="horz" pos="285">
          <p15:clr>
            <a:srgbClr val="F26B43"/>
          </p15:clr>
        </p15:guide>
        <p15:guide id="8" pos="7491">
          <p15:clr>
            <a:srgbClr val="F26B43"/>
          </p15:clr>
        </p15:guide>
        <p15:guide id="9" pos="7391">
          <p15:clr>
            <a:srgbClr val="F26B43"/>
          </p15:clr>
        </p15:guide>
        <p15:guide id="10" orient="horz" pos="464" userDrawn="1">
          <p15:clr>
            <a:srgbClr val="F26B43"/>
          </p15:clr>
        </p15:guide>
        <p15:guide id="11" orient="horz" pos="2913" userDrawn="1">
          <p15:clr>
            <a:srgbClr val="F26B43"/>
          </p15:clr>
        </p15:guide>
        <p15:guide id="1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7F4591A-171D-4B6F-91D4-CD89F6E4B04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563" y="4837246"/>
            <a:ext cx="817635" cy="173146"/>
          </a:xfrm>
          <a:prstGeom prst="rect">
            <a:avLst/>
          </a:prstGeom>
          <a:noFill/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B519F6C-EBB1-41F2-9E05-DEE79643C5DB}"/>
              </a:ext>
            </a:extLst>
          </p:cNvPr>
          <p:cNvCxnSpPr>
            <a:cxnSpLocks/>
          </p:cNvCxnSpPr>
          <p:nvPr userDrawn="1"/>
        </p:nvCxnSpPr>
        <p:spPr>
          <a:xfrm>
            <a:off x="506984" y="4762165"/>
            <a:ext cx="0" cy="1384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532A455-C781-4527-AD8C-3511FB0D154E}"/>
              </a:ext>
            </a:extLst>
          </p:cNvPr>
          <p:cNvSpPr txBox="1"/>
          <p:nvPr userDrawn="1"/>
        </p:nvSpPr>
        <p:spPr>
          <a:xfrm>
            <a:off x="287338" y="4913692"/>
            <a:ext cx="710737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700" b="0" i="0" u="none" strike="noStrike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This document and the information therein are the property of Safran. They must not be copied or communicated to a third party without the prior written authorization of Safran</a:t>
            </a:r>
            <a:endParaRPr lang="fr-FR" sz="16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0" name="Espace réservé du numéro de diapositive 13">
            <a:extLst>
              <a:ext uri="{FF2B5EF4-FFF2-40B4-BE49-F238E27FC236}">
                <a16:creationId xmlns:a16="http://schemas.microsoft.com/office/drawing/2014/main" id="{CD93E076-75DB-4427-A260-9445BE8C8B75}"/>
              </a:ext>
            </a:extLst>
          </p:cNvPr>
          <p:cNvSpPr txBox="1">
            <a:spLocks/>
          </p:cNvSpPr>
          <p:nvPr userDrawn="1"/>
        </p:nvSpPr>
        <p:spPr>
          <a:xfrm>
            <a:off x="300010" y="4769393"/>
            <a:ext cx="19075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1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85CA73-2D89-4D6A-A923-B574D1DA086D}" type="slidenum">
              <a:rPr lang="fr-FR" sz="8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pPr/>
              <a:t>‹N°›</a:t>
            </a:fld>
            <a:endParaRPr lang="fr-FR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B9383F94-4300-4F00-9605-92CC0B158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" y="192338"/>
            <a:ext cx="8556653" cy="427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4B105B-2A3D-43D1-8E22-F916C197C990}"/>
              </a:ext>
            </a:extLst>
          </p:cNvPr>
          <p:cNvGrpSpPr/>
          <p:nvPr userDrawn="1"/>
        </p:nvGrpSpPr>
        <p:grpSpPr>
          <a:xfrm>
            <a:off x="295226" y="664592"/>
            <a:ext cx="995611" cy="72008"/>
            <a:chOff x="479376" y="980728"/>
            <a:chExt cx="995611" cy="72008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7B4C35C0-4DF7-499F-A0E9-DE22F8DE2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rgbClr val="00491E"/>
              </a:solidFill>
              <a:prstDash val="solid"/>
              <a:miter lim="800000"/>
            </a:ln>
            <a:effectLst/>
          </p:spPr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032F39-BF54-4A07-A2E9-9CECCF93C9A6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rgbClr val="2CC84D"/>
                </a:gs>
                <a:gs pos="100000">
                  <a:srgbClr val="00491E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" name="hc" descr="  "/>
          <p:cNvSpPr txBox="1"/>
          <p:nvPr userDrawn="1"/>
        </p:nvSpPr>
        <p:spPr>
          <a:xfrm>
            <a:off x="0" y="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4" name="fc" descr="  "/>
          <p:cNvSpPr txBox="1"/>
          <p:nvPr userDrawn="1"/>
        </p:nvSpPr>
        <p:spPr>
          <a:xfrm>
            <a:off x="0" y="4825047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3C5864-A815-9137-28E9-1104EAB28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7986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25" r:id="rId8"/>
  </p:sldLayoutIdLst>
  <p:transition>
    <p:fade/>
  </p:transition>
  <p:hf sldNum="0" hdr="0" dt="0"/>
  <p:txStyles>
    <p:titleStyle>
      <a:lvl1pPr algn="l" defTabSz="915067" rtl="0" eaLnBrk="1" latinLnBrk="0" hangingPunct="1">
        <a:spcBef>
          <a:spcPct val="0"/>
        </a:spcBef>
        <a:buNone/>
        <a:defRPr sz="2200" b="0" i="0" kern="1200" cap="none" baseline="0">
          <a:solidFill>
            <a:schemeClr val="accent2"/>
          </a:solidFill>
          <a:latin typeface="+mj-lt"/>
          <a:ea typeface="+mj-ea"/>
          <a:cs typeface="Arial" pitchFamily="34" charset="0"/>
        </a:defRPr>
      </a:lvl1pPr>
    </p:titleStyle>
    <p:bodyStyle>
      <a:lvl1pPr marL="182698" indent="-182698" algn="l" defTabSz="915067" rtl="0" eaLnBrk="1" latinLnBrk="0" hangingPunct="1">
        <a:spcBef>
          <a:spcPts val="600"/>
        </a:spcBef>
        <a:buClr>
          <a:schemeClr val="accent1"/>
        </a:buClr>
        <a:buFont typeface="Wingdings" pitchFamily="2" charset="2"/>
        <a:buChar char="§"/>
        <a:defRPr sz="14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347914" indent="-163628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99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2pPr>
      <a:lvl3pPr marL="509954" indent="-166802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3pPr>
      <a:lvl4pPr marL="1601359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4pPr>
      <a:lvl5pPr marL="2058887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5pPr>
      <a:lvl6pPr marL="2516420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3945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1483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011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529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5067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259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30123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765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518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271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6024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 userDrawn="1">
          <p15:clr>
            <a:srgbClr val="F26B43"/>
          </p15:clr>
        </p15:guide>
        <p15:guide id="2" pos="5579" userDrawn="1">
          <p15:clr>
            <a:srgbClr val="F26B43"/>
          </p15:clr>
        </p15:guide>
        <p15:guide id="3" pos="181">
          <p15:clr>
            <a:srgbClr val="F26B43"/>
          </p15:clr>
        </p15:guide>
        <p15:guide id="4" orient="horz" pos="195">
          <p15:clr>
            <a:srgbClr val="F26B43"/>
          </p15:clr>
        </p15:guide>
        <p15:guide id="5" orient="horz" pos="3852">
          <p15:clr>
            <a:srgbClr val="F26B43"/>
          </p15:clr>
        </p15:guide>
        <p15:guide id="6" orient="horz" pos="285">
          <p15:clr>
            <a:srgbClr val="F26B43"/>
          </p15:clr>
        </p15:guide>
        <p15:guide id="8" pos="7491">
          <p15:clr>
            <a:srgbClr val="F26B43"/>
          </p15:clr>
        </p15:guide>
        <p15:guide id="9" pos="7391">
          <p15:clr>
            <a:srgbClr val="F26B43"/>
          </p15:clr>
        </p15:guide>
        <p15:guide id="10" orient="horz" pos="464" userDrawn="1">
          <p15:clr>
            <a:srgbClr val="F26B43"/>
          </p15:clr>
        </p15:guide>
        <p15:guide id="11" orient="horz" pos="2913" userDrawn="1">
          <p15:clr>
            <a:srgbClr val="F26B43"/>
          </p15:clr>
        </p15:guide>
        <p15:guide id="12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7F4591A-171D-4B6F-91D4-CD89F6E4B04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563" y="4837246"/>
            <a:ext cx="817635" cy="173146"/>
          </a:xfrm>
          <a:prstGeom prst="rect">
            <a:avLst/>
          </a:prstGeom>
          <a:noFill/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B519F6C-EBB1-41F2-9E05-DEE79643C5DB}"/>
              </a:ext>
            </a:extLst>
          </p:cNvPr>
          <p:cNvCxnSpPr>
            <a:cxnSpLocks/>
          </p:cNvCxnSpPr>
          <p:nvPr userDrawn="1"/>
        </p:nvCxnSpPr>
        <p:spPr>
          <a:xfrm>
            <a:off x="506984" y="4762165"/>
            <a:ext cx="0" cy="1384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532A455-C781-4527-AD8C-3511FB0D154E}"/>
              </a:ext>
            </a:extLst>
          </p:cNvPr>
          <p:cNvSpPr txBox="1"/>
          <p:nvPr userDrawn="1"/>
        </p:nvSpPr>
        <p:spPr>
          <a:xfrm>
            <a:off x="287338" y="4913692"/>
            <a:ext cx="710737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700" b="0" i="0" u="none" strike="noStrike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This document and the information therein are the property of Safran. They must not be copied or communicated to a third party without the prior written authorization of Safran</a:t>
            </a:r>
            <a:endParaRPr lang="fr-FR" sz="16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0" name="Espace réservé du numéro de diapositive 13">
            <a:extLst>
              <a:ext uri="{FF2B5EF4-FFF2-40B4-BE49-F238E27FC236}">
                <a16:creationId xmlns:a16="http://schemas.microsoft.com/office/drawing/2014/main" id="{CD93E076-75DB-4427-A260-9445BE8C8B75}"/>
              </a:ext>
            </a:extLst>
          </p:cNvPr>
          <p:cNvSpPr txBox="1">
            <a:spLocks/>
          </p:cNvSpPr>
          <p:nvPr userDrawn="1"/>
        </p:nvSpPr>
        <p:spPr>
          <a:xfrm>
            <a:off x="300010" y="4769393"/>
            <a:ext cx="19075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1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85CA73-2D89-4D6A-A923-B574D1DA086D}" type="slidenum">
              <a:rPr lang="fr-FR" sz="8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pPr/>
              <a:t>‹N°›</a:t>
            </a:fld>
            <a:endParaRPr lang="fr-FR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B9383F94-4300-4F00-9605-92CC0B158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" y="192338"/>
            <a:ext cx="8556653" cy="427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4B105B-2A3D-43D1-8E22-F916C197C990}"/>
              </a:ext>
            </a:extLst>
          </p:cNvPr>
          <p:cNvGrpSpPr/>
          <p:nvPr userDrawn="1"/>
        </p:nvGrpSpPr>
        <p:grpSpPr>
          <a:xfrm>
            <a:off x="295226" y="664592"/>
            <a:ext cx="995611" cy="72008"/>
            <a:chOff x="479376" y="980728"/>
            <a:chExt cx="995611" cy="72008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7B4C35C0-4DF7-499F-A0E9-DE22F8DE2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rgbClr val="2C4E5A"/>
              </a:solidFill>
              <a:prstDash val="solid"/>
              <a:miter lim="800000"/>
            </a:ln>
            <a:effectLst/>
          </p:spPr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032F39-BF54-4A07-A2E9-9CECCF93C9A6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rgbClr val="15D0CB"/>
                </a:gs>
                <a:gs pos="100000">
                  <a:srgbClr val="2C4E5A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" name="hc" descr="  "/>
          <p:cNvSpPr txBox="1"/>
          <p:nvPr userDrawn="1"/>
        </p:nvSpPr>
        <p:spPr>
          <a:xfrm>
            <a:off x="0" y="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4" name="fc" descr="  "/>
          <p:cNvSpPr txBox="1"/>
          <p:nvPr userDrawn="1"/>
        </p:nvSpPr>
        <p:spPr>
          <a:xfrm>
            <a:off x="0" y="4825047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3C5864-A815-9137-28E9-1104EAB28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3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26" r:id="rId8"/>
  </p:sldLayoutIdLst>
  <p:transition>
    <p:fade/>
  </p:transition>
  <p:hf sldNum="0" hdr="0" dt="0"/>
  <p:txStyles>
    <p:titleStyle>
      <a:lvl1pPr algn="l" defTabSz="915067" rtl="0" eaLnBrk="1" latinLnBrk="0" hangingPunct="1">
        <a:spcBef>
          <a:spcPct val="0"/>
        </a:spcBef>
        <a:buNone/>
        <a:defRPr sz="2200" b="0" i="0" kern="1200" cap="none" baseline="0">
          <a:solidFill>
            <a:schemeClr val="accent2"/>
          </a:solidFill>
          <a:latin typeface="+mj-lt"/>
          <a:ea typeface="+mj-ea"/>
          <a:cs typeface="Arial" pitchFamily="34" charset="0"/>
        </a:defRPr>
      </a:lvl1pPr>
    </p:titleStyle>
    <p:bodyStyle>
      <a:lvl1pPr marL="182698" indent="-182698" algn="l" defTabSz="915067" rtl="0" eaLnBrk="1" latinLnBrk="0" hangingPunct="1">
        <a:spcBef>
          <a:spcPts val="600"/>
        </a:spcBef>
        <a:buClr>
          <a:schemeClr val="accent1"/>
        </a:buClr>
        <a:buFont typeface="Wingdings" pitchFamily="2" charset="2"/>
        <a:buChar char="§"/>
        <a:defRPr sz="14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347914" indent="-163628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99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2pPr>
      <a:lvl3pPr marL="509954" indent="-166802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3pPr>
      <a:lvl4pPr marL="1601359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4pPr>
      <a:lvl5pPr marL="2058887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5pPr>
      <a:lvl6pPr marL="2516420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3945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1483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011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529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5067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259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30123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765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518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271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6024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 userDrawn="1">
          <p15:clr>
            <a:srgbClr val="F26B43"/>
          </p15:clr>
        </p15:guide>
        <p15:guide id="2" pos="5579" userDrawn="1">
          <p15:clr>
            <a:srgbClr val="F26B43"/>
          </p15:clr>
        </p15:guide>
        <p15:guide id="3" pos="181">
          <p15:clr>
            <a:srgbClr val="F26B43"/>
          </p15:clr>
        </p15:guide>
        <p15:guide id="4" orient="horz" pos="195">
          <p15:clr>
            <a:srgbClr val="F26B43"/>
          </p15:clr>
        </p15:guide>
        <p15:guide id="5" orient="horz" pos="3852">
          <p15:clr>
            <a:srgbClr val="F26B43"/>
          </p15:clr>
        </p15:guide>
        <p15:guide id="6" orient="horz" pos="285">
          <p15:clr>
            <a:srgbClr val="F26B43"/>
          </p15:clr>
        </p15:guide>
        <p15:guide id="8" pos="7491">
          <p15:clr>
            <a:srgbClr val="F26B43"/>
          </p15:clr>
        </p15:guide>
        <p15:guide id="9" pos="7391">
          <p15:clr>
            <a:srgbClr val="F26B43"/>
          </p15:clr>
        </p15:guide>
        <p15:guide id="10" orient="horz" pos="464" userDrawn="1">
          <p15:clr>
            <a:srgbClr val="F26B43"/>
          </p15:clr>
        </p15:guide>
        <p15:guide id="11" orient="horz" pos="2913" userDrawn="1">
          <p15:clr>
            <a:srgbClr val="F26B43"/>
          </p15:clr>
        </p15:guide>
        <p15:guide id="1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7F4591A-171D-4B6F-91D4-CD89F6E4B04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100" y="4837246"/>
            <a:ext cx="820562" cy="173146"/>
          </a:xfrm>
          <a:prstGeom prst="rect">
            <a:avLst/>
          </a:prstGeom>
          <a:noFill/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B519F6C-EBB1-41F2-9E05-DEE79643C5DB}"/>
              </a:ext>
            </a:extLst>
          </p:cNvPr>
          <p:cNvCxnSpPr>
            <a:cxnSpLocks/>
          </p:cNvCxnSpPr>
          <p:nvPr userDrawn="1"/>
        </p:nvCxnSpPr>
        <p:spPr>
          <a:xfrm>
            <a:off x="506984" y="4762165"/>
            <a:ext cx="0" cy="1384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532A455-C781-4527-AD8C-3511FB0D154E}"/>
              </a:ext>
            </a:extLst>
          </p:cNvPr>
          <p:cNvSpPr txBox="1"/>
          <p:nvPr userDrawn="1"/>
        </p:nvSpPr>
        <p:spPr>
          <a:xfrm>
            <a:off x="287338" y="4913692"/>
            <a:ext cx="710737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700" b="0" i="0" u="none" strike="noStrike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This document and the information therein are the property of Safran. They must not be copied or communicated to a third party without the prior written authorization of Safran</a:t>
            </a:r>
            <a:endParaRPr lang="fr-FR" sz="16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0" name="Espace réservé du numéro de diapositive 13">
            <a:extLst>
              <a:ext uri="{FF2B5EF4-FFF2-40B4-BE49-F238E27FC236}">
                <a16:creationId xmlns:a16="http://schemas.microsoft.com/office/drawing/2014/main" id="{CD93E076-75DB-4427-A260-9445BE8C8B75}"/>
              </a:ext>
            </a:extLst>
          </p:cNvPr>
          <p:cNvSpPr txBox="1">
            <a:spLocks/>
          </p:cNvSpPr>
          <p:nvPr userDrawn="1"/>
        </p:nvSpPr>
        <p:spPr>
          <a:xfrm>
            <a:off x="300010" y="4769393"/>
            <a:ext cx="19075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1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85CA73-2D89-4D6A-A923-B574D1DA086D}" type="slidenum">
              <a:rPr lang="fr-FR" sz="8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pPr/>
              <a:t>‹N°›</a:t>
            </a:fld>
            <a:endParaRPr lang="fr-FR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B9383F94-4300-4F00-9605-92CC0B158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" y="192338"/>
            <a:ext cx="8556653" cy="427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here to add a title 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4B105B-2A3D-43D1-8E22-F916C197C990}"/>
              </a:ext>
            </a:extLst>
          </p:cNvPr>
          <p:cNvGrpSpPr/>
          <p:nvPr userDrawn="1"/>
        </p:nvGrpSpPr>
        <p:grpSpPr>
          <a:xfrm>
            <a:off x="295226" y="664592"/>
            <a:ext cx="995611" cy="72008"/>
            <a:chOff x="479376" y="980728"/>
            <a:chExt cx="995611" cy="72008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7B4C35C0-4DF7-499F-A0E9-DE22F8DE2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79376" y="1047118"/>
              <a:ext cx="995611" cy="0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032F39-BF54-4A07-A2E9-9CECCF93C9A6}"/>
                </a:ext>
              </a:extLst>
            </p:cNvPr>
            <p:cNvSpPr/>
            <p:nvPr userDrawn="1"/>
          </p:nvSpPr>
          <p:spPr>
            <a:xfrm>
              <a:off x="479376" y="980728"/>
              <a:ext cx="504056" cy="72008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" name="hc" descr="  "/>
          <p:cNvSpPr txBox="1"/>
          <p:nvPr userDrawn="1"/>
        </p:nvSpPr>
        <p:spPr>
          <a:xfrm>
            <a:off x="0" y="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4" name="fc" descr="  "/>
          <p:cNvSpPr txBox="1"/>
          <p:nvPr userDrawn="1"/>
        </p:nvSpPr>
        <p:spPr>
          <a:xfrm>
            <a:off x="0" y="4825047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fr-F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3C5864-A815-9137-28E9-1104EAB28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983" y="4759334"/>
            <a:ext cx="6708203" cy="129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Department / Company / Date (menu "Insert / Header and footer" – “Insertion / En-tête et pied de page”)</a:t>
            </a:r>
            <a:endParaRPr lang="fr-FR" dirty="0"/>
          </a:p>
        </p:txBody>
      </p:sp>
      <p:sp>
        <p:nvSpPr>
          <p:cNvPr id="6" name="MSIPCMContentMarking" descr="{&quot;HashCode&quot;:-1484644562,&quot;Placement&quot;:&quot;Header&quot;,&quot;Top&quot;:0.0,&quot;Left&quot;:315.021423,&quot;SlideWidth&quot;:720,&quot;SlideHeight&quot;:405}"/>
          <p:cNvSpPr txBox="1"/>
          <p:nvPr userDrawn="1"/>
        </p:nvSpPr>
        <p:spPr>
          <a:xfrm>
            <a:off x="4000772" y="0"/>
            <a:ext cx="11424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FF8C00"/>
                </a:solidFill>
                <a:latin typeface="Calibri" panose="020F0502020204030204" pitchFamily="34" charset="0"/>
              </a:rPr>
              <a:t>C2 -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777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</p:sldLayoutIdLst>
  <p:transition>
    <p:fade/>
  </p:transition>
  <p:hf sldNum="0" hdr="0" dt="0"/>
  <p:txStyles>
    <p:titleStyle>
      <a:lvl1pPr algn="l" defTabSz="915067" rtl="0" eaLnBrk="1" latinLnBrk="0" hangingPunct="1">
        <a:spcBef>
          <a:spcPct val="0"/>
        </a:spcBef>
        <a:buNone/>
        <a:defRPr sz="2200" b="0" i="0" kern="1200" cap="none" baseline="0">
          <a:solidFill>
            <a:schemeClr val="accent2"/>
          </a:solidFill>
          <a:latin typeface="+mj-lt"/>
          <a:ea typeface="+mj-ea"/>
          <a:cs typeface="Arial" pitchFamily="34" charset="0"/>
        </a:defRPr>
      </a:lvl1pPr>
    </p:titleStyle>
    <p:bodyStyle>
      <a:lvl1pPr marL="182698" indent="-182698" algn="l" defTabSz="915067" rtl="0" eaLnBrk="1" latinLnBrk="0" hangingPunct="1">
        <a:spcBef>
          <a:spcPts val="600"/>
        </a:spcBef>
        <a:buClr>
          <a:schemeClr val="accent1"/>
        </a:buClr>
        <a:buFont typeface="Wingdings" pitchFamily="2" charset="2"/>
        <a:buChar char="§"/>
        <a:defRPr sz="14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347914" indent="-163628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99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2pPr>
      <a:lvl3pPr marL="509954" indent="-166802" algn="l" defTabSz="915067" rtl="0" eaLnBrk="1" latinLnBrk="0" hangingPunct="1">
        <a:spcBef>
          <a:spcPts val="300"/>
        </a:spcBef>
        <a:buClr>
          <a:schemeClr val="bg2"/>
        </a:buClr>
        <a:buFont typeface="Wingdings" pitchFamily="2" charset="2"/>
        <a:buChar char="§"/>
        <a:defRPr sz="1100" i="0" kern="1200" baseline="0">
          <a:solidFill>
            <a:schemeClr val="bg1"/>
          </a:solidFill>
          <a:latin typeface="+mn-lt"/>
          <a:ea typeface="+mn-ea"/>
          <a:cs typeface="Arial" pitchFamily="34" charset="0"/>
        </a:defRPr>
      </a:lvl3pPr>
      <a:lvl4pPr marL="1601359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4pPr>
      <a:lvl5pPr marL="2058887" indent="-228764" algn="l" defTabSz="915067" rtl="0" eaLnBrk="1" latinLnBrk="0" hangingPunct="1">
        <a:spcBef>
          <a:spcPct val="20000"/>
        </a:spcBef>
        <a:buFont typeface="Wingdings" pitchFamily="2" charset="2"/>
        <a:buChar char="§"/>
        <a:defRPr sz="1199" i="0" kern="1200">
          <a:solidFill>
            <a:schemeClr val="bg1"/>
          </a:solidFill>
          <a:latin typeface="+mj-lt"/>
          <a:ea typeface="+mn-ea"/>
          <a:cs typeface="Arial" pitchFamily="34" charset="0"/>
        </a:defRPr>
      </a:lvl5pPr>
      <a:lvl6pPr marL="2516420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3945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1483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011" indent="-228764" algn="l" defTabSz="915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529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5067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259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30123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765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5182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271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60246" algn="l" defTabSz="91506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>
          <p15:clr>
            <a:srgbClr val="F26B43"/>
          </p15:clr>
        </p15:guide>
        <p15:guide id="2" pos="5579">
          <p15:clr>
            <a:srgbClr val="F26B43"/>
          </p15:clr>
        </p15:guide>
        <p15:guide id="3" pos="181">
          <p15:clr>
            <a:srgbClr val="F26B43"/>
          </p15:clr>
        </p15:guide>
        <p15:guide id="4" orient="horz" pos="195">
          <p15:clr>
            <a:srgbClr val="F26B43"/>
          </p15:clr>
        </p15:guide>
        <p15:guide id="5" orient="horz" pos="3852">
          <p15:clr>
            <a:srgbClr val="F26B43"/>
          </p15:clr>
        </p15:guide>
        <p15:guide id="6" orient="horz" pos="285">
          <p15:clr>
            <a:srgbClr val="F26B43"/>
          </p15:clr>
        </p15:guide>
        <p15:guide id="8" pos="7491">
          <p15:clr>
            <a:srgbClr val="F26B43"/>
          </p15:clr>
        </p15:guide>
        <p15:guide id="9" pos="7391">
          <p15:clr>
            <a:srgbClr val="F26B43"/>
          </p15:clr>
        </p15:guide>
        <p15:guide id="10" orient="horz" pos="464">
          <p15:clr>
            <a:srgbClr val="F26B43"/>
          </p15:clr>
        </p15:guide>
        <p15:guide id="11" orient="horz" pos="2913">
          <p15:clr>
            <a:srgbClr val="F26B43"/>
          </p15:clr>
        </p15:guide>
        <p15:guide id="1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emf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7659" y="0"/>
            <a:ext cx="1427300" cy="5145088"/>
          </a:xfrm>
          <a:prstGeom prst="rect">
            <a:avLst/>
          </a:prstGeom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3BB7C9F4-C629-43E8-8D54-85B10A7B3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750" y="1767833"/>
            <a:ext cx="3056172" cy="1113590"/>
          </a:xfrm>
        </p:spPr>
        <p:txBody>
          <a:bodyPr/>
          <a:lstStyle/>
          <a:p>
            <a:pPr>
              <a:tabLst>
                <a:tab pos="1438275" algn="l"/>
              </a:tabLst>
            </a:pPr>
            <a:r>
              <a:rPr lang="da-DK" dirty="0"/>
              <a:t>OCMO</a:t>
            </a:r>
          </a:p>
          <a:p>
            <a:pPr>
              <a:tabLst>
                <a:tab pos="1438275" algn="l"/>
              </a:tabLst>
            </a:pPr>
            <a:r>
              <a:rPr lang="da-DK" dirty="0"/>
              <a:t>Final Presentation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959" y="0"/>
            <a:ext cx="1420238" cy="514508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"/>
          <a:stretch/>
        </p:blipFill>
        <p:spPr>
          <a:xfrm>
            <a:off x="6415197" y="-11038"/>
            <a:ext cx="1417983" cy="51561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867" y="0"/>
            <a:ext cx="1446551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0138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6EDE6B-C18B-4C6F-860E-719D594F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784" y="784364"/>
            <a:ext cx="3966130" cy="1177786"/>
          </a:xfrm>
        </p:spPr>
        <p:txBody>
          <a:bodyPr/>
          <a:lstStyle/>
          <a:p>
            <a:r>
              <a:rPr lang="fr-FR" dirty="0"/>
              <a:t>CDR (</a:t>
            </a:r>
            <a:r>
              <a:rPr lang="fr-FR" dirty="0" err="1"/>
              <a:t>Breadboard</a:t>
            </a:r>
            <a:r>
              <a:rPr lang="fr-FR" dirty="0"/>
              <a:t>)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Pierce </a:t>
            </a:r>
            <a:r>
              <a:rPr lang="fr-FR" dirty="0" err="1">
                <a:sym typeface="Wingdings" panose="05000000000000000000" pitchFamily="2" charset="2"/>
              </a:rPr>
              <a:t>gate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with</a:t>
            </a:r>
            <a:r>
              <a:rPr lang="fr-FR" dirty="0">
                <a:sym typeface="Wingdings" panose="05000000000000000000" pitchFamily="2" charset="2"/>
              </a:rPr>
              <a:t> 10MHz MEMS </a:t>
            </a:r>
            <a:r>
              <a:rPr lang="fr-FR" dirty="0" err="1">
                <a:sym typeface="Wingdings" panose="05000000000000000000" pitchFamily="2" charset="2"/>
              </a:rPr>
              <a:t>breadboard</a:t>
            </a:r>
            <a:r>
              <a:rPr lang="fr-FR" dirty="0">
                <a:sym typeface="Wingdings" panose="05000000000000000000" pitchFamily="2" charset="2"/>
              </a:rPr>
              <a:t> and </a:t>
            </a:r>
            <a:r>
              <a:rPr lang="fr-FR" dirty="0" err="1">
                <a:sym typeface="Wingdings" panose="05000000000000000000" pitchFamily="2" charset="2"/>
              </a:rPr>
              <a:t>measurments</a:t>
            </a:r>
            <a:r>
              <a:rPr lang="fr-FR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Heating</a:t>
            </a:r>
            <a:r>
              <a:rPr lang="fr-FR" dirty="0">
                <a:sym typeface="Wingdings" panose="05000000000000000000" pitchFamily="2" charset="2"/>
              </a:rPr>
              <a:t> of the </a:t>
            </a:r>
            <a:r>
              <a:rPr lang="fr-FR" dirty="0" err="1">
                <a:sym typeface="Wingdings" panose="05000000000000000000" pitchFamily="2" charset="2"/>
              </a:rPr>
              <a:t>resonators</a:t>
            </a:r>
            <a:r>
              <a:rPr lang="fr-FR" dirty="0">
                <a:sym typeface="Wingdings" panose="05000000000000000000" pitchFamily="2" charset="2"/>
              </a:rPr>
              <a:t> and </a:t>
            </a:r>
            <a:r>
              <a:rPr lang="fr-FR" dirty="0" err="1">
                <a:sym typeface="Wingdings" panose="05000000000000000000" pitchFamily="2" charset="2"/>
              </a:rPr>
              <a:t>FreqvsTemp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measurements</a:t>
            </a:r>
            <a:r>
              <a:rPr lang="fr-FR" dirty="0">
                <a:sym typeface="Wingdings" panose="05000000000000000000" pitchFamily="2" charset="2"/>
              </a:rPr>
              <a:t>.</a:t>
            </a: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Phase 1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3D02C2-08E0-E32E-F833-0C82A497D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35" y="-7866"/>
            <a:ext cx="4333365" cy="3030489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D5E6AB-32D8-76F0-50F9-425A3DA55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35" y="3128790"/>
            <a:ext cx="4333365" cy="1925409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4AE6F1-A760-30EC-133F-343440C9F0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4803" r="7963" b="3920"/>
          <a:stretch/>
        </p:blipFill>
        <p:spPr bwMode="auto">
          <a:xfrm>
            <a:off x="0" y="2509976"/>
            <a:ext cx="4813706" cy="2544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ADDF916-5807-C937-D6D8-99B9B13119E9}"/>
              </a:ext>
            </a:extLst>
          </p:cNvPr>
          <p:cNvSpPr txBox="1"/>
          <p:nvPr/>
        </p:nvSpPr>
        <p:spPr>
          <a:xfrm>
            <a:off x="5806787" y="3170267"/>
            <a:ext cx="28167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/>
              <a:t>Upper</a:t>
            </a:r>
            <a:r>
              <a:rPr lang="fr-FR" sz="1050" i="1" dirty="0"/>
              <a:t> turnover point of </a:t>
            </a:r>
            <a:r>
              <a:rPr lang="fr-FR" sz="1050" i="1" dirty="0" err="1"/>
              <a:t>resonators</a:t>
            </a:r>
            <a:r>
              <a:rPr lang="fr-FR" sz="1050" i="1" dirty="0"/>
              <a:t> 5H &amp; 6H</a:t>
            </a:r>
            <a:endParaRPr lang="en-US" sz="1050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1B5A08-F661-D5FD-52F7-4676AD42A986}"/>
              </a:ext>
            </a:extLst>
          </p:cNvPr>
          <p:cNvSpPr txBox="1"/>
          <p:nvPr/>
        </p:nvSpPr>
        <p:spPr>
          <a:xfrm>
            <a:off x="1789251" y="4358463"/>
            <a:ext cx="26244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/>
              <a:t>Ageing</a:t>
            </a:r>
            <a:r>
              <a:rPr lang="fr-FR" sz="1050" i="1" dirty="0"/>
              <a:t> of 6H MEMS </a:t>
            </a:r>
            <a:r>
              <a:rPr lang="fr-FR" sz="1050" i="1" dirty="0" err="1"/>
              <a:t>oscillator</a:t>
            </a:r>
            <a:r>
              <a:rPr lang="fr-FR" sz="1050" i="1" dirty="0"/>
              <a:t> (6ppm/</a:t>
            </a:r>
            <a:r>
              <a:rPr lang="fr-FR" sz="1050" i="1" dirty="0" err="1"/>
              <a:t>day</a:t>
            </a:r>
            <a:r>
              <a:rPr lang="fr-FR" sz="1050" i="1" dirty="0"/>
              <a:t>)</a:t>
            </a:r>
            <a:endParaRPr lang="en-US" sz="1050" i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5C8DFE-9EE7-9382-06E1-F714400FF171}"/>
              </a:ext>
            </a:extLst>
          </p:cNvPr>
          <p:cNvSpPr txBox="1"/>
          <p:nvPr/>
        </p:nvSpPr>
        <p:spPr>
          <a:xfrm>
            <a:off x="6735557" y="519877"/>
            <a:ext cx="222399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Phase noise of MEMS </a:t>
            </a:r>
            <a:r>
              <a:rPr lang="fr-FR" sz="1050" i="1" dirty="0" err="1"/>
              <a:t>oscillator</a:t>
            </a:r>
            <a:r>
              <a:rPr lang="fr-FR" sz="1050" i="1" dirty="0"/>
              <a:t> </a:t>
            </a:r>
            <a:r>
              <a:rPr lang="fr-FR" sz="1050" i="1" dirty="0" err="1"/>
              <a:t>using</a:t>
            </a:r>
            <a:r>
              <a:rPr lang="fr-FR" sz="1050" i="1" dirty="0"/>
              <a:t> « 6H » </a:t>
            </a:r>
            <a:r>
              <a:rPr lang="fr-FR" sz="1050" i="1" dirty="0" err="1"/>
              <a:t>resonator</a:t>
            </a:r>
            <a:r>
              <a:rPr lang="fr-FR" sz="1050" i="1" dirty="0"/>
              <a:t> for </a:t>
            </a:r>
            <a:r>
              <a:rPr lang="fr-FR" sz="1050" i="1" dirty="0" err="1"/>
              <a:t>different</a:t>
            </a:r>
            <a:r>
              <a:rPr lang="fr-FR" sz="1050" i="1" dirty="0"/>
              <a:t> drive </a:t>
            </a:r>
            <a:r>
              <a:rPr lang="fr-FR" sz="1050" i="1" dirty="0" err="1"/>
              <a:t>levels</a:t>
            </a:r>
            <a:r>
              <a:rPr lang="fr-FR" sz="1050" i="1" dirty="0"/>
              <a:t>.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0022698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6EDE6B-C18B-4C6F-860E-719D594F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771761"/>
            <a:ext cx="3698308" cy="1725612"/>
          </a:xfrm>
        </p:spPr>
        <p:txBody>
          <a:bodyPr/>
          <a:lstStyle/>
          <a:p>
            <a:r>
              <a:rPr lang="fr-FR" dirty="0"/>
              <a:t>CDR (</a:t>
            </a:r>
            <a:r>
              <a:rPr lang="fr-FR" dirty="0" err="1"/>
              <a:t>Breadboard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LMX2594 simulations and </a:t>
            </a:r>
            <a:r>
              <a:rPr lang="fr-FR" dirty="0" err="1"/>
              <a:t>measurments</a:t>
            </a:r>
            <a:r>
              <a:rPr lang="fr-FR" dirty="0"/>
              <a:t> of 10MHz (</a:t>
            </a:r>
            <a:r>
              <a:rPr lang="fr-FR" dirty="0" err="1"/>
              <a:t>accuracy</a:t>
            </a:r>
            <a:r>
              <a:rPr lang="fr-FR" dirty="0"/>
              <a:t>) and 100MHz </a:t>
            </a:r>
            <a:r>
              <a:rPr lang="fr-FR" dirty="0" err="1"/>
              <a:t>synthesis</a:t>
            </a:r>
            <a:r>
              <a:rPr lang="fr-FR" dirty="0"/>
              <a:t>.</a:t>
            </a:r>
          </a:p>
          <a:p>
            <a:pPr marL="184286" lvl="1" indent="0">
              <a:buNone/>
            </a:pPr>
            <a:endParaRPr lang="fr-FR" dirty="0"/>
          </a:p>
          <a:p>
            <a:pPr lvl="1"/>
            <a:r>
              <a:rPr lang="fr-FR" dirty="0"/>
              <a:t>DDS </a:t>
            </a:r>
            <a:r>
              <a:rPr lang="fr-FR" dirty="0" err="1"/>
              <a:t>development</a:t>
            </a:r>
            <a:r>
              <a:rPr lang="fr-FR" dirty="0"/>
              <a:t> and </a:t>
            </a:r>
            <a:r>
              <a:rPr lang="fr-FR" dirty="0" err="1"/>
              <a:t>measurment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ICE40LP8K FPGA.</a:t>
            </a:r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Phase 1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24EC56-242A-BF76-0BA5-6E09D39197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72" y="2312243"/>
            <a:ext cx="4074177" cy="2138385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7CC3B5-F8C8-FA51-84AD-4F017EC4C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064" y="2310947"/>
            <a:ext cx="4101479" cy="21396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9DD8AF-2D2B-C9CA-A5CF-49AB6B566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167" y="0"/>
            <a:ext cx="3698308" cy="231094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153C1C3-F1A4-169B-D5B0-C4FA37306E45}"/>
              </a:ext>
            </a:extLst>
          </p:cNvPr>
          <p:cNvSpPr txBox="1"/>
          <p:nvPr/>
        </p:nvSpPr>
        <p:spPr>
          <a:xfrm>
            <a:off x="4670247" y="0"/>
            <a:ext cx="29402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/>
              <a:t>Phase Noise of 10MHz MEMS </a:t>
            </a:r>
            <a:r>
              <a:rPr lang="fr-FR" sz="1050" i="1" dirty="0" err="1"/>
              <a:t>oscillator</a:t>
            </a:r>
            <a:r>
              <a:rPr lang="fr-FR" sz="1050" i="1" dirty="0"/>
              <a:t> + DDS</a:t>
            </a:r>
          </a:p>
          <a:p>
            <a:r>
              <a:rPr lang="fr-FR" sz="1050" i="1" dirty="0"/>
              <a:t>Output=10MHz</a:t>
            </a:r>
            <a:endParaRPr lang="en-US" sz="1050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60DE077-B7E5-C03B-C7CE-DB45E2D0150F}"/>
              </a:ext>
            </a:extLst>
          </p:cNvPr>
          <p:cNvSpPr txBox="1"/>
          <p:nvPr/>
        </p:nvSpPr>
        <p:spPr>
          <a:xfrm>
            <a:off x="5285058" y="3696076"/>
            <a:ext cx="34543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Phase Noise of 10MHz MEMS </a:t>
            </a:r>
            <a:r>
              <a:rPr lang="fr-FR" sz="1050" i="1" dirty="0" err="1"/>
              <a:t>oscillator</a:t>
            </a:r>
            <a:r>
              <a:rPr lang="fr-FR" sz="1050" i="1" dirty="0"/>
              <a:t> + PLL LMX2594</a:t>
            </a:r>
          </a:p>
          <a:p>
            <a:r>
              <a:rPr lang="fr-FR" sz="1050" i="1" dirty="0"/>
              <a:t>Output=100MHz</a:t>
            </a:r>
            <a:endParaRPr lang="en-US" sz="1050" i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E01CBC4-A903-B098-4508-20D09E7BC54E}"/>
              </a:ext>
            </a:extLst>
          </p:cNvPr>
          <p:cNvSpPr txBox="1"/>
          <p:nvPr/>
        </p:nvSpPr>
        <p:spPr>
          <a:xfrm>
            <a:off x="1183579" y="3696076"/>
            <a:ext cx="34543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Phase Noise of 10MHz MEMS </a:t>
            </a:r>
            <a:r>
              <a:rPr lang="fr-FR" sz="1050" i="1" dirty="0" err="1"/>
              <a:t>oscillator</a:t>
            </a:r>
            <a:r>
              <a:rPr lang="fr-FR" sz="1050" i="1" dirty="0"/>
              <a:t> + PLL LMX2594</a:t>
            </a:r>
          </a:p>
          <a:p>
            <a:r>
              <a:rPr lang="fr-FR" sz="1050" i="1" dirty="0"/>
              <a:t>Output=10MHz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8165432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6EDE6B-C18B-4C6F-860E-719D594F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338" y="1017588"/>
            <a:ext cx="2949443" cy="3606800"/>
          </a:xfrm>
        </p:spPr>
        <p:txBody>
          <a:bodyPr/>
          <a:lstStyle/>
          <a:p>
            <a:r>
              <a:rPr lang="fr-FR" dirty="0"/>
              <a:t>DDR</a:t>
            </a:r>
          </a:p>
          <a:p>
            <a:pPr lvl="1"/>
            <a:r>
              <a:rPr lang="fr-FR" dirty="0" err="1"/>
              <a:t>Presentation</a:t>
            </a:r>
            <a:r>
              <a:rPr lang="fr-FR" dirty="0"/>
              <a:t> of the architecture</a:t>
            </a:r>
          </a:p>
          <a:p>
            <a:pPr lvl="1"/>
            <a:r>
              <a:rPr lang="fr-FR" dirty="0"/>
              <a:t>Thermal simulation and </a:t>
            </a:r>
            <a:r>
              <a:rPr lang="fr-FR" dirty="0" err="1"/>
              <a:t>optimization</a:t>
            </a:r>
            <a:r>
              <a:rPr lang="fr-FR" dirty="0"/>
              <a:t> of the </a:t>
            </a:r>
            <a:r>
              <a:rPr lang="fr-FR" dirty="0" err="1"/>
              <a:t>silicon</a:t>
            </a:r>
            <a:r>
              <a:rPr lang="fr-FR" dirty="0"/>
              <a:t> </a:t>
            </a:r>
            <a:r>
              <a:rPr lang="fr-FR" dirty="0" err="1"/>
              <a:t>oven</a:t>
            </a:r>
            <a:endParaRPr lang="fr-FR" dirty="0"/>
          </a:p>
          <a:p>
            <a:pPr lvl="1"/>
            <a:r>
              <a:rPr lang="fr-FR" dirty="0" err="1"/>
              <a:t>Oven</a:t>
            </a:r>
            <a:r>
              <a:rPr lang="fr-FR" dirty="0"/>
              <a:t> control circuit</a:t>
            </a:r>
          </a:p>
          <a:p>
            <a:pPr lvl="1"/>
            <a:r>
              <a:rPr lang="fr-FR" dirty="0" err="1"/>
              <a:t>Study</a:t>
            </a:r>
            <a:r>
              <a:rPr lang="fr-FR" dirty="0"/>
              <a:t> of </a:t>
            </a:r>
            <a:r>
              <a:rPr lang="fr-FR" dirty="0" err="1"/>
              <a:t>electrical</a:t>
            </a:r>
            <a:r>
              <a:rPr lang="fr-FR" dirty="0"/>
              <a:t> </a:t>
            </a:r>
            <a:r>
              <a:rPr lang="fr-FR" dirty="0" err="1"/>
              <a:t>resistivity</a:t>
            </a:r>
            <a:r>
              <a:rPr lang="fr-FR" dirty="0"/>
              <a:t> of </a:t>
            </a:r>
            <a:r>
              <a:rPr lang="fr-FR" dirty="0" err="1"/>
              <a:t>thin</a:t>
            </a:r>
            <a:r>
              <a:rPr lang="fr-FR" dirty="0"/>
              <a:t> </a:t>
            </a:r>
            <a:r>
              <a:rPr lang="fr-FR" dirty="0" err="1"/>
              <a:t>layers</a:t>
            </a:r>
            <a:r>
              <a:rPr lang="fr-FR" dirty="0"/>
              <a:t> Ti/Au (INSA)</a:t>
            </a:r>
          </a:p>
          <a:p>
            <a:pPr lvl="1"/>
            <a:r>
              <a:rPr lang="fr-FR" dirty="0"/>
              <a:t>100MHz </a:t>
            </a:r>
            <a:r>
              <a:rPr lang="fr-FR" dirty="0" err="1"/>
              <a:t>transimpedance</a:t>
            </a:r>
            <a:r>
              <a:rPr lang="fr-FR" dirty="0"/>
              <a:t> amplifier </a:t>
            </a:r>
            <a:r>
              <a:rPr lang="fr-FR" dirty="0" err="1"/>
              <a:t>oscillator</a:t>
            </a:r>
            <a:r>
              <a:rPr lang="fr-FR" dirty="0"/>
              <a:t> simulation (</a:t>
            </a:r>
            <a:r>
              <a:rPr lang="fr-FR" dirty="0" err="1"/>
              <a:t>Syrlinks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Silicon </a:t>
            </a:r>
            <a:r>
              <a:rPr lang="fr-FR" dirty="0" err="1"/>
              <a:t>oven</a:t>
            </a:r>
            <a:r>
              <a:rPr lang="fr-FR" dirty="0"/>
              <a:t> </a:t>
            </a:r>
            <a:r>
              <a:rPr lang="fr-FR" dirty="0" err="1"/>
              <a:t>manufacturing</a:t>
            </a:r>
            <a:r>
              <a:rPr lang="fr-FR" dirty="0"/>
              <a:t> </a:t>
            </a:r>
            <a:r>
              <a:rPr lang="fr-FR" dirty="0" err="1"/>
              <a:t>flowchart</a:t>
            </a:r>
            <a:r>
              <a:rPr lang="fr-FR" dirty="0"/>
              <a:t> </a:t>
            </a:r>
            <a:r>
              <a:rPr lang="fr-FR" dirty="0" err="1"/>
              <a:t>definition</a:t>
            </a:r>
            <a:endParaRPr lang="fr-FR" dirty="0"/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Phase 2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949" y="4715266"/>
            <a:ext cx="6708203" cy="129416"/>
          </a:xfrm>
        </p:spPr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28D9CA-0512-4AED-44F8-148290C4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282" y="357279"/>
            <a:ext cx="3842262" cy="18445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FE9D30-725F-7647-D9B9-F540E61D5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754" y="2282911"/>
            <a:ext cx="2277760" cy="18445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92CABC-B55D-2B8B-9B9F-B35C17F74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652" y="2810400"/>
            <a:ext cx="2277760" cy="19048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DF9C4F-9554-55C3-7A0B-60EDCA9E4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6959">
            <a:off x="5496481" y="4036373"/>
            <a:ext cx="862191" cy="110257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7325499-D1AC-D334-885F-2C88D1091F7E}"/>
              </a:ext>
            </a:extLst>
          </p:cNvPr>
          <p:cNvSpPr txBox="1"/>
          <p:nvPr/>
        </p:nvSpPr>
        <p:spPr>
          <a:xfrm>
            <a:off x="6099219" y="-36846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Cross-section </a:t>
            </a:r>
            <a:r>
              <a:rPr lang="fr-FR" dirty="0" err="1"/>
              <a:t>view</a:t>
            </a:r>
            <a:endParaRPr lang="en-US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21A3C0D-6C5C-5D66-2231-6C4BF3A2F480}"/>
              </a:ext>
            </a:extLst>
          </p:cNvPr>
          <p:cNvCxnSpPr>
            <a:cxnSpLocks/>
          </p:cNvCxnSpPr>
          <p:nvPr/>
        </p:nvCxnSpPr>
        <p:spPr>
          <a:xfrm flipV="1">
            <a:off x="6282754" y="3568667"/>
            <a:ext cx="641614" cy="6398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6CAA488-4759-726F-BF05-7AA3D1620053}"/>
              </a:ext>
            </a:extLst>
          </p:cNvPr>
          <p:cNvCxnSpPr>
            <a:cxnSpLocks/>
          </p:cNvCxnSpPr>
          <p:nvPr/>
        </p:nvCxnSpPr>
        <p:spPr>
          <a:xfrm flipH="1" flipV="1">
            <a:off x="6682740" y="2019222"/>
            <a:ext cx="182880" cy="154851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1825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Phase 2 -  </a:t>
            </a:r>
            <a:r>
              <a:rPr lang="fr-FR" sz="2200" dirty="0">
                <a:solidFill>
                  <a:schemeClr val="accent2"/>
                </a:solidFill>
                <a:latin typeface="+mj-lt"/>
                <a:ea typeface="+mj-ea"/>
                <a:cs typeface="Arial" pitchFamily="34" charset="0"/>
              </a:rPr>
              <a:t>TASK 1 : OCMO conception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A05C525-B2DD-4233-AC97-4DE16154C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4" t="28491" r="15333" b="14820"/>
          <a:stretch/>
        </p:blipFill>
        <p:spPr>
          <a:xfrm>
            <a:off x="2659310" y="1466231"/>
            <a:ext cx="6174105" cy="30968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6AFBB7-AD24-4C62-A76E-DFE5AE3EF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3661" r="62096" b="35780"/>
          <a:stretch/>
        </p:blipFill>
        <p:spPr>
          <a:xfrm>
            <a:off x="182784" y="1242858"/>
            <a:ext cx="3465871" cy="12388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A351C4-0A3E-41C7-83A4-A624AE790EC2}"/>
              </a:ext>
            </a:extLst>
          </p:cNvPr>
          <p:cNvSpPr txBox="1"/>
          <p:nvPr/>
        </p:nvSpPr>
        <p:spPr>
          <a:xfrm>
            <a:off x="182784" y="873526"/>
            <a:ext cx="231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OCMO section </a:t>
            </a:r>
            <a:r>
              <a:rPr lang="fr-FR" dirty="0" err="1">
                <a:solidFill>
                  <a:srgbClr val="0070C0"/>
                </a:solidFill>
              </a:rPr>
              <a:t>view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7253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1 : OCMO conception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3248B9-905F-4BCA-9D36-E777053C97F9}"/>
              </a:ext>
            </a:extLst>
          </p:cNvPr>
          <p:cNvSpPr txBox="1"/>
          <p:nvPr/>
        </p:nvSpPr>
        <p:spPr>
          <a:xfrm>
            <a:off x="-1" y="1026589"/>
            <a:ext cx="2721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/>
              <a:t>10 MHz </a:t>
            </a:r>
            <a:r>
              <a:rPr lang="fr-FR" sz="1800" b="1" dirty="0" err="1"/>
              <a:t>resonator</a:t>
            </a:r>
            <a:r>
              <a:rPr lang="fr-FR" sz="1800" b="1" dirty="0"/>
              <a:t> </a:t>
            </a:r>
            <a:r>
              <a:rPr lang="fr-FR" sz="1800" dirty="0"/>
              <a:t>(2,4mmx1,86mm)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B9DB337-2DEB-4E3F-BB2B-ADEFBD92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6" t="17355" r="39154" b="13650"/>
          <a:stretch/>
        </p:blipFill>
        <p:spPr>
          <a:xfrm>
            <a:off x="67487" y="1703235"/>
            <a:ext cx="2520000" cy="311182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19B6F53-FE42-4060-AE4F-5B73D8DF468D}"/>
              </a:ext>
            </a:extLst>
          </p:cNvPr>
          <p:cNvSpPr txBox="1"/>
          <p:nvPr/>
        </p:nvSpPr>
        <p:spPr>
          <a:xfrm>
            <a:off x="2843082" y="1050818"/>
            <a:ext cx="3109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/>
              <a:t>100 MHz </a:t>
            </a:r>
            <a:r>
              <a:rPr lang="fr-FR" sz="1800" b="1" dirty="0" err="1"/>
              <a:t>resonator</a:t>
            </a:r>
            <a:r>
              <a:rPr lang="fr-FR" sz="1800" b="1" dirty="0"/>
              <a:t> </a:t>
            </a:r>
            <a:r>
              <a:rPr lang="fr-FR" sz="1800" dirty="0"/>
              <a:t>(2,9mmx2,9mm)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E086930-9927-48C0-B716-843C62CB2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75" t="15872" r="28439" b="16190"/>
          <a:stretch/>
        </p:blipFill>
        <p:spPr>
          <a:xfrm>
            <a:off x="2843082" y="1642848"/>
            <a:ext cx="3178227" cy="311040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D7CF391-7933-4061-BAC6-2E5FA00534D4}"/>
              </a:ext>
            </a:extLst>
          </p:cNvPr>
          <p:cNvCxnSpPr>
            <a:cxnSpLocks/>
          </p:cNvCxnSpPr>
          <p:nvPr/>
        </p:nvCxnSpPr>
        <p:spPr>
          <a:xfrm flipV="1">
            <a:off x="2778065" y="1282067"/>
            <a:ext cx="8439" cy="3367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C7A5A93-7E65-4C90-BEF7-E4E5E1647622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OCMO Components </a:t>
            </a:r>
            <a:r>
              <a:rPr lang="fr-FR" dirty="0" err="1">
                <a:solidFill>
                  <a:srgbClr val="0070C0"/>
                </a:solidFill>
              </a:rPr>
              <a:t>Layout</a:t>
            </a:r>
            <a:endParaRPr lang="fr-FR" dirty="0">
              <a:solidFill>
                <a:srgbClr val="0070C0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D05B309-44F5-4ED9-B020-86C90893C339}"/>
              </a:ext>
            </a:extLst>
          </p:cNvPr>
          <p:cNvCxnSpPr>
            <a:cxnSpLocks/>
          </p:cNvCxnSpPr>
          <p:nvPr/>
        </p:nvCxnSpPr>
        <p:spPr>
          <a:xfrm flipV="1">
            <a:off x="6272684" y="1282067"/>
            <a:ext cx="8439" cy="3367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FF0E4635-A834-4014-A298-C8ABCAC79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911"/>
          <a:stretch/>
        </p:blipFill>
        <p:spPr>
          <a:xfrm>
            <a:off x="6596495" y="701919"/>
            <a:ext cx="1928380" cy="41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6339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1 : OCMO conception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1C7719-3DE8-41F6-A303-B41AF0CB1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83"/>
          <a:stretch/>
        </p:blipFill>
        <p:spPr>
          <a:xfrm>
            <a:off x="885825" y="741470"/>
            <a:ext cx="6629400" cy="3895768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OCMO packaging</a:t>
            </a:r>
          </a:p>
        </p:txBody>
      </p:sp>
    </p:spTree>
    <p:extLst>
      <p:ext uri="{BB962C8B-B14F-4D97-AF65-F5344CB8AC3E}">
        <p14:creationId xmlns:p14="http://schemas.microsoft.com/office/powerpoint/2010/main" val="100660224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</a:t>
            </a:r>
            <a:r>
              <a:rPr lang="fr-FR" dirty="0"/>
              <a:t>TASK 1 : OCMO conception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F92614-32C1-491E-A128-23A897784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4" t="28491" r="15333" b="14820"/>
          <a:stretch/>
        </p:blipFill>
        <p:spPr>
          <a:xfrm>
            <a:off x="76104" y="1016082"/>
            <a:ext cx="2435368" cy="122155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3D1C52E-66C9-4249-A8CC-8560E74AC5DE}"/>
              </a:ext>
            </a:extLst>
          </p:cNvPr>
          <p:cNvSpPr/>
          <p:nvPr/>
        </p:nvSpPr>
        <p:spPr>
          <a:xfrm>
            <a:off x="76104" y="1470660"/>
            <a:ext cx="2542381" cy="7669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9FEFF82-1118-4FE8-82FC-122E339A2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28" y="3283556"/>
            <a:ext cx="1824000" cy="1368000"/>
          </a:xfrm>
          <a:prstGeom prst="rect">
            <a:avLst/>
          </a:prstGeom>
          <a:ln w="38100">
            <a:solidFill>
              <a:srgbClr val="EB3986"/>
            </a:solidFill>
          </a:ln>
        </p:spPr>
      </p:pic>
      <p:graphicFrame>
        <p:nvGraphicFramePr>
          <p:cNvPr id="31" name="Tableau 31">
            <a:extLst>
              <a:ext uri="{FF2B5EF4-FFF2-40B4-BE49-F238E27FC236}">
                <a16:creationId xmlns:a16="http://schemas.microsoft.com/office/drawing/2014/main" id="{049A5952-0263-49BF-BBAF-669276049C8C}"/>
              </a:ext>
            </a:extLst>
          </p:cNvPr>
          <p:cNvGraphicFramePr>
            <a:graphicFrameLocks noGrp="1"/>
          </p:cNvGraphicFramePr>
          <p:nvPr/>
        </p:nvGraphicFramePr>
        <p:xfrm>
          <a:off x="2823809" y="817245"/>
          <a:ext cx="6244087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691">
                  <a:extLst>
                    <a:ext uri="{9D8B030D-6E8A-4147-A177-3AD203B41FA5}">
                      <a16:colId xmlns:a16="http://schemas.microsoft.com/office/drawing/2014/main" val="2104647592"/>
                    </a:ext>
                  </a:extLst>
                </a:gridCol>
                <a:gridCol w="3105150">
                  <a:extLst>
                    <a:ext uri="{9D8B030D-6E8A-4147-A177-3AD203B41FA5}">
                      <a16:colId xmlns:a16="http://schemas.microsoft.com/office/drawing/2014/main" val="3628575683"/>
                    </a:ext>
                  </a:extLst>
                </a:gridCol>
                <a:gridCol w="2724246">
                  <a:extLst>
                    <a:ext uri="{9D8B030D-6E8A-4147-A177-3AD203B41FA5}">
                      <a16:colId xmlns:a16="http://schemas.microsoft.com/office/drawing/2014/main" val="3742776372"/>
                    </a:ext>
                  </a:extLst>
                </a:gridCol>
              </a:tblGrid>
              <a:tr h="258805">
                <a:tc>
                  <a:txBody>
                    <a:bodyPr/>
                    <a:lstStyle/>
                    <a:p>
                      <a:r>
                        <a:rPr lang="fr-FR" sz="1400" dirty="0"/>
                        <a:t>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Step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585779"/>
                  </a:ext>
                </a:extLst>
              </a:tr>
              <a:tr h="621131">
                <a:tc>
                  <a:txBody>
                    <a:bodyPr/>
                    <a:lstStyle/>
                    <a:p>
                      <a:r>
                        <a:rPr lang="fr-FR" sz="1400" dirty="0">
                          <a:highlight>
                            <a:srgbClr val="FF00FF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Silicon </a:t>
                      </a:r>
                      <a:r>
                        <a:rPr lang="fr-FR" sz="1400" dirty="0" err="1"/>
                        <a:t>wet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etching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BHF 48 %</a:t>
                      </a:r>
                    </a:p>
                    <a:p>
                      <a:r>
                        <a:rPr lang="fr-FR" sz="1400" dirty="0" err="1"/>
                        <a:t>Etching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depth</a:t>
                      </a:r>
                      <a:r>
                        <a:rPr lang="fr-FR" sz="1400" dirty="0"/>
                        <a:t> = 400 µm</a:t>
                      </a:r>
                    </a:p>
                    <a:p>
                      <a:r>
                        <a:rPr lang="fr-FR" sz="1400" dirty="0" err="1"/>
                        <a:t>Etching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velocity</a:t>
                      </a:r>
                      <a:r>
                        <a:rPr lang="fr-FR" sz="1400" dirty="0"/>
                        <a:t> = 1µm/min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60330"/>
                  </a:ext>
                </a:extLst>
              </a:tr>
              <a:tr h="258805">
                <a:tc>
                  <a:txBody>
                    <a:bodyPr/>
                    <a:lstStyle/>
                    <a:p>
                      <a:r>
                        <a:rPr lang="fr-FR" sz="1400" dirty="0">
                          <a:highlight>
                            <a:srgbClr val="FF00FF"/>
                          </a:highlight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Thermal </a:t>
                      </a:r>
                      <a:r>
                        <a:rPr lang="fr-FR" sz="1400" dirty="0" err="1"/>
                        <a:t>oxidation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Thermal oxide = 2µm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230263"/>
                  </a:ext>
                </a:extLst>
              </a:tr>
              <a:tr h="439968">
                <a:tc>
                  <a:txBody>
                    <a:bodyPr/>
                    <a:lstStyle/>
                    <a:p>
                      <a:r>
                        <a:rPr lang="fr-FR" sz="1400" dirty="0">
                          <a:highlight>
                            <a:srgbClr val="008000"/>
                          </a:highlight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Silica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opening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Ground </a:t>
                      </a:r>
                      <a:r>
                        <a:rPr lang="fr-FR" sz="1400" dirty="0" err="1"/>
                        <a:t>electric</a:t>
                      </a:r>
                      <a:r>
                        <a:rPr lang="fr-FR" sz="1400" dirty="0"/>
                        <a:t> contact </a:t>
                      </a:r>
                      <a:r>
                        <a:rPr lang="fr-FR" sz="1400" dirty="0" err="1"/>
                        <a:t>with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silicon</a:t>
                      </a:r>
                      <a:r>
                        <a:rPr lang="fr-FR" sz="1400" dirty="0"/>
                        <a:t> wafer (</a:t>
                      </a:r>
                      <a:r>
                        <a:rPr lang="fr-FR" sz="1400" dirty="0" err="1"/>
                        <a:t>parasitic</a:t>
                      </a:r>
                      <a:r>
                        <a:rPr lang="fr-FR" sz="1400" dirty="0"/>
                        <a:t> capacitance suppression)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780848"/>
                  </a:ext>
                </a:extLst>
              </a:tr>
              <a:tr h="258805">
                <a:tc>
                  <a:txBody>
                    <a:bodyPr/>
                    <a:lstStyle/>
                    <a:p>
                      <a:r>
                        <a:rPr lang="fr-FR" sz="1400" dirty="0">
                          <a:highlight>
                            <a:srgbClr val="0000FF"/>
                          </a:highligh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Electric </a:t>
                      </a:r>
                      <a:r>
                        <a:rPr lang="fr-FR" sz="1400" dirty="0" err="1"/>
                        <a:t>tracks</a:t>
                      </a:r>
                      <a:r>
                        <a:rPr lang="fr-FR" sz="1400" dirty="0"/>
                        <a:t> and Gold </a:t>
                      </a:r>
                      <a:r>
                        <a:rPr lang="fr-FR" sz="1400" dirty="0" err="1"/>
                        <a:t>sealing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bead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Ti(10nm)/Au(300nm) </a:t>
                      </a:r>
                      <a:r>
                        <a:rPr lang="fr-FR" sz="1400" dirty="0" err="1"/>
                        <a:t>electrode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08541"/>
                  </a:ext>
                </a:extLst>
              </a:tr>
            </a:tbl>
          </a:graphicData>
        </a:graphic>
      </p:graphicFrame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AC92BDC2-24CC-4C4B-984D-A08F53E6D08F}"/>
              </a:ext>
            </a:extLst>
          </p:cNvPr>
          <p:cNvGraphicFramePr>
            <a:graphicFrameLocks noGrp="1"/>
          </p:cNvGraphicFramePr>
          <p:nvPr/>
        </p:nvGraphicFramePr>
        <p:xfrm>
          <a:off x="123269" y="2289988"/>
          <a:ext cx="2542381" cy="88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04">
                  <a:extLst>
                    <a:ext uri="{9D8B030D-6E8A-4147-A177-3AD203B41FA5}">
                      <a16:colId xmlns:a16="http://schemas.microsoft.com/office/drawing/2014/main" val="2349978555"/>
                    </a:ext>
                  </a:extLst>
                </a:gridCol>
                <a:gridCol w="1759777">
                  <a:extLst>
                    <a:ext uri="{9D8B030D-6E8A-4147-A177-3AD203B41FA5}">
                      <a16:colId xmlns:a16="http://schemas.microsoft.com/office/drawing/2014/main" val="2174141959"/>
                    </a:ext>
                  </a:extLst>
                </a:gridCol>
              </a:tblGrid>
              <a:tr h="881560">
                <a:tc>
                  <a:txBody>
                    <a:bodyPr/>
                    <a:lstStyle/>
                    <a:p>
                      <a:r>
                        <a:rPr lang="fr-FR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Silicon (100)</a:t>
                      </a:r>
                    </a:p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fr-FR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inch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1,5mm-thick</a:t>
                      </a:r>
                    </a:p>
                    <a:p>
                      <a:r>
                        <a:rPr lang="fr-FR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Resistivity</a:t>
                      </a:r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10 kW.cm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98022"/>
                  </a:ext>
                </a:extLst>
              </a:tr>
            </a:tbl>
          </a:graphicData>
        </a:graphic>
      </p:graphicFrame>
      <p:pic>
        <p:nvPicPr>
          <p:cNvPr id="35" name="Image 34">
            <a:extLst>
              <a:ext uri="{FF2B5EF4-FFF2-40B4-BE49-F238E27FC236}">
                <a16:creationId xmlns:a16="http://schemas.microsoft.com/office/drawing/2014/main" id="{B8CDB620-332A-4BFA-8B57-8426EBE5C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718" y="3282458"/>
            <a:ext cx="1823999" cy="136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79DEE36-E22B-472C-8A61-064E44967F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3" t="7996" r="25971" b="19637"/>
          <a:stretch/>
        </p:blipFill>
        <p:spPr>
          <a:xfrm>
            <a:off x="5164573" y="3282458"/>
            <a:ext cx="1571648" cy="136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3852F25-37B2-4BC2-83F0-D9F58B2C73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35" t="7070" r="25653" b="7070"/>
          <a:stretch/>
        </p:blipFill>
        <p:spPr>
          <a:xfrm rot="5400000">
            <a:off x="7440722" y="3110848"/>
            <a:ext cx="1367999" cy="168074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Silicon </a:t>
            </a:r>
            <a:r>
              <a:rPr lang="fr-FR" dirty="0" err="1">
                <a:solidFill>
                  <a:srgbClr val="0070C0"/>
                </a:solidFill>
              </a:rPr>
              <a:t>cavity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BB94CFD-9BA5-429B-95DB-9776713DD99F}"/>
              </a:ext>
            </a:extLst>
          </p:cNvPr>
          <p:cNvSpPr txBox="1"/>
          <p:nvPr/>
        </p:nvSpPr>
        <p:spPr>
          <a:xfrm>
            <a:off x="2924136" y="4663158"/>
            <a:ext cx="166676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x2 on Q factor </a:t>
            </a:r>
          </a:p>
        </p:txBody>
      </p:sp>
    </p:spTree>
    <p:extLst>
      <p:ext uri="{BB962C8B-B14F-4D97-AF65-F5344CB8AC3E}">
        <p14:creationId xmlns:p14="http://schemas.microsoft.com/office/powerpoint/2010/main" val="370794149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2 : OCMO Fabrication Process flow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Silicon </a:t>
            </a:r>
            <a:r>
              <a:rPr lang="fr-FR" dirty="0" err="1">
                <a:solidFill>
                  <a:srgbClr val="0070C0"/>
                </a:solidFill>
              </a:rPr>
              <a:t>cavity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F92614-32C1-491E-A128-23A897784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4" t="28491" r="15333" b="14820"/>
          <a:stretch/>
        </p:blipFill>
        <p:spPr>
          <a:xfrm>
            <a:off x="76104" y="1206582"/>
            <a:ext cx="2435368" cy="122155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3D1C52E-66C9-4249-A8CC-8560E74AC5DE}"/>
              </a:ext>
            </a:extLst>
          </p:cNvPr>
          <p:cNvSpPr/>
          <p:nvPr/>
        </p:nvSpPr>
        <p:spPr>
          <a:xfrm>
            <a:off x="76104" y="1661160"/>
            <a:ext cx="2651856" cy="7669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Tableau 31">
            <a:extLst>
              <a:ext uri="{FF2B5EF4-FFF2-40B4-BE49-F238E27FC236}">
                <a16:creationId xmlns:a16="http://schemas.microsoft.com/office/drawing/2014/main" id="{A9431038-62C3-4E12-95C1-1BF806A5274B}"/>
              </a:ext>
            </a:extLst>
          </p:cNvPr>
          <p:cNvGraphicFramePr>
            <a:graphicFrameLocks noGrp="1"/>
          </p:cNvGraphicFramePr>
          <p:nvPr/>
        </p:nvGraphicFramePr>
        <p:xfrm>
          <a:off x="2823809" y="817245"/>
          <a:ext cx="6244087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691">
                  <a:extLst>
                    <a:ext uri="{9D8B030D-6E8A-4147-A177-3AD203B41FA5}">
                      <a16:colId xmlns:a16="http://schemas.microsoft.com/office/drawing/2014/main" val="2104647592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628575683"/>
                    </a:ext>
                  </a:extLst>
                </a:gridCol>
                <a:gridCol w="2476596">
                  <a:extLst>
                    <a:ext uri="{9D8B030D-6E8A-4147-A177-3AD203B41FA5}">
                      <a16:colId xmlns:a16="http://schemas.microsoft.com/office/drawing/2014/main" val="3742776372"/>
                    </a:ext>
                  </a:extLst>
                </a:gridCol>
              </a:tblGrid>
              <a:tr h="258805">
                <a:tc>
                  <a:txBody>
                    <a:bodyPr/>
                    <a:lstStyle/>
                    <a:p>
                      <a:r>
                        <a:rPr lang="fr-FR" sz="1400" dirty="0"/>
                        <a:t>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Step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585779"/>
                  </a:ext>
                </a:extLst>
              </a:tr>
              <a:tr h="621131">
                <a:tc>
                  <a:txBody>
                    <a:bodyPr/>
                    <a:lstStyle/>
                    <a:p>
                      <a:r>
                        <a:rPr lang="fr-FR" sz="1400" dirty="0">
                          <a:highlight>
                            <a:srgbClr val="00FF0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Components </a:t>
                      </a:r>
                      <a:r>
                        <a:rPr lang="fr-FR" sz="1400" dirty="0" err="1"/>
                        <a:t>integration</a:t>
                      </a:r>
                      <a:r>
                        <a:rPr lang="fr-FR" sz="1400" dirty="0"/>
                        <a:t> (MEMS </a:t>
                      </a:r>
                      <a:r>
                        <a:rPr lang="fr-FR" sz="1400" dirty="0" err="1"/>
                        <a:t>resonator</a:t>
                      </a:r>
                      <a:r>
                        <a:rPr lang="fr-FR" sz="1400" dirty="0"/>
                        <a:t>, Transistor, Thermistor)</a:t>
                      </a:r>
                    </a:p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H20E bonding glue and </a:t>
                      </a:r>
                      <a:r>
                        <a:rPr lang="fr-FR" sz="1400" dirty="0" err="1"/>
                        <a:t>wire</a:t>
                      </a:r>
                      <a:r>
                        <a:rPr lang="fr-FR" sz="1400" dirty="0"/>
                        <a:t> bonding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60330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B5F9BCC2-1A9F-4D16-A715-346CBE0DDFC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4"/>
          <a:stretch/>
        </p:blipFill>
        <p:spPr bwMode="auto">
          <a:xfrm>
            <a:off x="309613" y="2716948"/>
            <a:ext cx="1619885" cy="1608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FDF57C-3A7B-465A-9D31-D366D2F3D1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32" y="2494870"/>
            <a:ext cx="2879725" cy="215963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94BC066-86E5-4C8D-9269-FB83C162AC7D}"/>
              </a:ext>
            </a:extLst>
          </p:cNvPr>
          <p:cNvSpPr txBox="1"/>
          <p:nvPr/>
        </p:nvSpPr>
        <p:spPr>
          <a:xfrm>
            <a:off x="76104" y="4304223"/>
            <a:ext cx="223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Gold </a:t>
            </a:r>
            <a:r>
              <a:rPr lang="fr-FR" dirty="0" err="1"/>
              <a:t>bump</a:t>
            </a:r>
            <a:r>
              <a:rPr lang="fr-FR" dirty="0"/>
              <a:t> </a:t>
            </a:r>
            <a:r>
              <a:rPr lang="fr-FR" dirty="0" err="1"/>
              <a:t>spacer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842AD4A-9D2C-430C-BE47-254C6D85C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095" b="7850"/>
          <a:stretch/>
        </p:blipFill>
        <p:spPr>
          <a:xfrm>
            <a:off x="5307088" y="1911585"/>
            <a:ext cx="3572049" cy="28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2729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2 : OCMO Fabrication Process flow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Glass cover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F92614-32C1-491E-A128-23A897784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4" t="28491" r="15333" b="14820"/>
          <a:stretch/>
        </p:blipFill>
        <p:spPr>
          <a:xfrm>
            <a:off x="76104" y="1104982"/>
            <a:ext cx="2435368" cy="122155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3D1C52E-66C9-4249-A8CC-8560E74AC5DE}"/>
              </a:ext>
            </a:extLst>
          </p:cNvPr>
          <p:cNvSpPr/>
          <p:nvPr/>
        </p:nvSpPr>
        <p:spPr>
          <a:xfrm>
            <a:off x="46211" y="1104982"/>
            <a:ext cx="2651856" cy="6482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Tableau 31">
            <a:extLst>
              <a:ext uri="{FF2B5EF4-FFF2-40B4-BE49-F238E27FC236}">
                <a16:creationId xmlns:a16="http://schemas.microsoft.com/office/drawing/2014/main" id="{5D1ADFCC-F314-4F55-85A1-FFFB8970BB53}"/>
              </a:ext>
            </a:extLst>
          </p:cNvPr>
          <p:cNvGraphicFramePr>
            <a:graphicFrameLocks noGrp="1"/>
          </p:cNvGraphicFramePr>
          <p:nvPr/>
        </p:nvGraphicFramePr>
        <p:xfrm>
          <a:off x="2773931" y="961672"/>
          <a:ext cx="6244087" cy="1657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691">
                  <a:extLst>
                    <a:ext uri="{9D8B030D-6E8A-4147-A177-3AD203B41FA5}">
                      <a16:colId xmlns:a16="http://schemas.microsoft.com/office/drawing/2014/main" val="2104647592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628575683"/>
                    </a:ext>
                  </a:extLst>
                </a:gridCol>
                <a:gridCol w="2476596">
                  <a:extLst>
                    <a:ext uri="{9D8B030D-6E8A-4147-A177-3AD203B41FA5}">
                      <a16:colId xmlns:a16="http://schemas.microsoft.com/office/drawing/2014/main" val="3742776372"/>
                    </a:ext>
                  </a:extLst>
                </a:gridCol>
              </a:tblGrid>
              <a:tr h="258805">
                <a:tc>
                  <a:txBody>
                    <a:bodyPr/>
                    <a:lstStyle/>
                    <a:p>
                      <a:r>
                        <a:rPr lang="fr-FR" sz="1400" dirty="0"/>
                        <a:t>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Step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585779"/>
                  </a:ext>
                </a:extLst>
              </a:tr>
              <a:tr h="621131">
                <a:tc>
                  <a:txBody>
                    <a:bodyPr/>
                    <a:lstStyle/>
                    <a:p>
                      <a:r>
                        <a:rPr lang="fr-FR" sz="1400" dirty="0">
                          <a:highlight>
                            <a:srgbClr val="FF00FF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Through-holes</a:t>
                      </a:r>
                      <a:r>
                        <a:rPr lang="fr-FR" sz="1400" dirty="0"/>
                        <a:t> by Femto-second laser </a:t>
                      </a:r>
                      <a:r>
                        <a:rPr lang="fr-FR" sz="1400" dirty="0" err="1"/>
                        <a:t>micromachining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400µm-diameter on TOP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60330"/>
                  </a:ext>
                </a:extLst>
              </a:tr>
              <a:tr h="258805">
                <a:tc>
                  <a:txBody>
                    <a:bodyPr/>
                    <a:lstStyle/>
                    <a:p>
                      <a:r>
                        <a:rPr lang="fr-FR" sz="1400" dirty="0">
                          <a:highlight>
                            <a:srgbClr val="0000FF"/>
                          </a:highlight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Electric </a:t>
                      </a:r>
                      <a:r>
                        <a:rPr lang="fr-FR" sz="1400" dirty="0" err="1"/>
                        <a:t>tracks</a:t>
                      </a:r>
                      <a:r>
                        <a:rPr lang="fr-FR" sz="1400" dirty="0"/>
                        <a:t> + </a:t>
                      </a:r>
                      <a:r>
                        <a:rPr lang="fr-FR" sz="1400" dirty="0" err="1"/>
                        <a:t>holes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metallisation</a:t>
                      </a:r>
                      <a:r>
                        <a:rPr lang="fr-FR" sz="1400" dirty="0"/>
                        <a:t> + Gold </a:t>
                      </a:r>
                      <a:r>
                        <a:rPr lang="fr-FR" sz="1400" dirty="0" err="1"/>
                        <a:t>sealing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bead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5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Ti(10nm)/Au(300nm) </a:t>
                      </a:r>
                      <a:r>
                        <a:rPr lang="fr-FR" sz="1400" dirty="0" err="1"/>
                        <a:t>electrode</a:t>
                      </a:r>
                      <a:r>
                        <a:rPr lang="fr-FR" sz="1400" dirty="0"/>
                        <a:t> structuration on TOP and BOTTOM faces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08541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93FEC822-36C5-42F0-8E0B-87D05E2CAB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58" y="3307464"/>
            <a:ext cx="1350818" cy="899853"/>
          </a:xfrm>
          <a:prstGeom prst="rect">
            <a:avLst/>
          </a:prstGeom>
          <a:ln w="38100">
            <a:solidFill>
              <a:srgbClr val="EB3986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49F2A7D-2ADC-449E-AA95-83BF96A4EF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45" y="3310487"/>
            <a:ext cx="1350818" cy="899853"/>
          </a:xfrm>
          <a:prstGeom prst="rect">
            <a:avLst/>
          </a:prstGeom>
          <a:ln w="38100">
            <a:solidFill>
              <a:srgbClr val="EB3986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B43EBE-6FD6-4CE7-87B3-2FDF20D3EC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44" t="46662" r="55306" b="37827"/>
          <a:stretch/>
        </p:blipFill>
        <p:spPr>
          <a:xfrm rot="5400000">
            <a:off x="7225332" y="2868487"/>
            <a:ext cx="1444093" cy="185643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5F35752-AF11-480D-99F7-82D7A5EE38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35" t="45782" r="49577" b="36719"/>
          <a:stretch/>
        </p:blipFill>
        <p:spPr>
          <a:xfrm rot="5400000">
            <a:off x="2678492" y="2907637"/>
            <a:ext cx="1465960" cy="1800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04A12164-FFB5-456F-9CA5-1EF8EECC4F90}"/>
              </a:ext>
            </a:extLst>
          </p:cNvPr>
          <p:cNvGraphicFramePr>
            <a:graphicFrameLocks noGrp="1"/>
          </p:cNvGraphicFramePr>
          <p:nvPr/>
        </p:nvGraphicFramePr>
        <p:xfrm>
          <a:off x="123269" y="2340788"/>
          <a:ext cx="254238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04">
                  <a:extLst>
                    <a:ext uri="{9D8B030D-6E8A-4147-A177-3AD203B41FA5}">
                      <a16:colId xmlns:a16="http://schemas.microsoft.com/office/drawing/2014/main" val="2349978555"/>
                    </a:ext>
                  </a:extLst>
                </a:gridCol>
                <a:gridCol w="1759777">
                  <a:extLst>
                    <a:ext uri="{9D8B030D-6E8A-4147-A177-3AD203B41FA5}">
                      <a16:colId xmlns:a16="http://schemas.microsoft.com/office/drawing/2014/main" val="2174141959"/>
                    </a:ext>
                  </a:extLst>
                </a:gridCol>
              </a:tblGrid>
              <a:tr h="554123">
                <a:tc>
                  <a:txBody>
                    <a:bodyPr/>
                    <a:lstStyle/>
                    <a:p>
                      <a:r>
                        <a:rPr lang="fr-FR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BF33</a:t>
                      </a:r>
                    </a:p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fr-FR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inch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r-F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0,5mm-thick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98022"/>
                  </a:ext>
                </a:extLst>
              </a:tr>
            </a:tbl>
          </a:graphicData>
        </a:graphic>
      </p:graphicFrame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7F3E8D2-D793-4AB2-8C69-84174FAE5623}"/>
              </a:ext>
            </a:extLst>
          </p:cNvPr>
          <p:cNvCxnSpPr>
            <a:cxnSpLocks/>
          </p:cNvCxnSpPr>
          <p:nvPr/>
        </p:nvCxnSpPr>
        <p:spPr>
          <a:xfrm flipV="1">
            <a:off x="4900344" y="2701730"/>
            <a:ext cx="0" cy="2002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672A3F15-5F04-4415-98BC-A27EC39FFEFC}"/>
              </a:ext>
            </a:extLst>
          </p:cNvPr>
          <p:cNvSpPr txBox="1"/>
          <p:nvPr/>
        </p:nvSpPr>
        <p:spPr>
          <a:xfrm>
            <a:off x="1012758" y="4233006"/>
            <a:ext cx="223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TOP FACE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808A8A3-0991-480A-8496-186A40104259}"/>
              </a:ext>
            </a:extLst>
          </p:cNvPr>
          <p:cNvSpPr txBox="1"/>
          <p:nvPr/>
        </p:nvSpPr>
        <p:spPr>
          <a:xfrm>
            <a:off x="5151803" y="4201196"/>
            <a:ext cx="223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BOTTOM FACE</a:t>
            </a:r>
          </a:p>
        </p:txBody>
      </p:sp>
    </p:spTree>
    <p:extLst>
      <p:ext uri="{BB962C8B-B14F-4D97-AF65-F5344CB8AC3E}">
        <p14:creationId xmlns:p14="http://schemas.microsoft.com/office/powerpoint/2010/main" val="218827161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2 : OCMO Fabrication Process flow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Assembling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F92614-32C1-491E-A128-23A897784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4" t="28491" r="15333" b="14820"/>
          <a:stretch/>
        </p:blipFill>
        <p:spPr>
          <a:xfrm>
            <a:off x="76104" y="1206582"/>
            <a:ext cx="2435368" cy="122155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3D1C52E-66C9-4249-A8CC-8560E74AC5DE}"/>
              </a:ext>
            </a:extLst>
          </p:cNvPr>
          <p:cNvSpPr/>
          <p:nvPr/>
        </p:nvSpPr>
        <p:spPr>
          <a:xfrm>
            <a:off x="61451" y="1214202"/>
            <a:ext cx="2536969" cy="12215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Tableau 31">
            <a:extLst>
              <a:ext uri="{FF2B5EF4-FFF2-40B4-BE49-F238E27FC236}">
                <a16:creationId xmlns:a16="http://schemas.microsoft.com/office/drawing/2014/main" id="{B96E26EE-DA54-4616-A618-71A9229B413B}"/>
              </a:ext>
            </a:extLst>
          </p:cNvPr>
          <p:cNvGraphicFramePr>
            <a:graphicFrameLocks noGrp="1"/>
          </p:cNvGraphicFramePr>
          <p:nvPr/>
        </p:nvGraphicFramePr>
        <p:xfrm>
          <a:off x="2773931" y="961672"/>
          <a:ext cx="6244087" cy="1870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691">
                  <a:extLst>
                    <a:ext uri="{9D8B030D-6E8A-4147-A177-3AD203B41FA5}">
                      <a16:colId xmlns:a16="http://schemas.microsoft.com/office/drawing/2014/main" val="2104647592"/>
                    </a:ext>
                  </a:extLst>
                </a:gridCol>
                <a:gridCol w="3097878">
                  <a:extLst>
                    <a:ext uri="{9D8B030D-6E8A-4147-A177-3AD203B41FA5}">
                      <a16:colId xmlns:a16="http://schemas.microsoft.com/office/drawing/2014/main" val="3628575683"/>
                    </a:ext>
                  </a:extLst>
                </a:gridCol>
                <a:gridCol w="2731518">
                  <a:extLst>
                    <a:ext uri="{9D8B030D-6E8A-4147-A177-3AD203B41FA5}">
                      <a16:colId xmlns:a16="http://schemas.microsoft.com/office/drawing/2014/main" val="3742776372"/>
                    </a:ext>
                  </a:extLst>
                </a:gridCol>
              </a:tblGrid>
              <a:tr h="258805">
                <a:tc>
                  <a:txBody>
                    <a:bodyPr/>
                    <a:lstStyle/>
                    <a:p>
                      <a:r>
                        <a:rPr lang="fr-FR" sz="1400" dirty="0"/>
                        <a:t>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Step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585779"/>
                  </a:ext>
                </a:extLst>
              </a:tr>
              <a:tr h="621131">
                <a:tc>
                  <a:txBody>
                    <a:bodyPr/>
                    <a:lstStyle/>
                    <a:p>
                      <a:r>
                        <a:rPr lang="fr-FR" sz="1400" dirty="0">
                          <a:highlight>
                            <a:srgbClr val="FF00FF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Wafer </a:t>
                      </a:r>
                      <a:r>
                        <a:rPr lang="fr-FR" sz="1400" dirty="0" err="1"/>
                        <a:t>alignment</a:t>
                      </a:r>
                      <a:r>
                        <a:rPr lang="fr-FR" sz="1400" dirty="0"/>
                        <a:t> (Silicon </a:t>
                      </a:r>
                      <a:r>
                        <a:rPr lang="fr-FR" sz="1400" dirty="0" err="1"/>
                        <a:t>cavity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with</a:t>
                      </a:r>
                      <a:r>
                        <a:rPr lang="fr-FR" sz="1400" dirty="0"/>
                        <a:t> BF33 cover)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Alignment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defect</a:t>
                      </a:r>
                      <a:r>
                        <a:rPr lang="fr-FR" sz="1400" dirty="0"/>
                        <a:t> &lt; 5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60330"/>
                  </a:ext>
                </a:extLst>
              </a:tr>
              <a:tr h="258805">
                <a:tc>
                  <a:txBody>
                    <a:bodyPr/>
                    <a:lstStyle/>
                    <a:p>
                      <a:r>
                        <a:rPr lang="fr-FR" sz="1400" dirty="0">
                          <a:highlight>
                            <a:srgbClr val="0000FF"/>
                          </a:highlight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Wafer bonding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5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/>
                        <a:t>Thermo-compression</a:t>
                      </a:r>
                      <a:r>
                        <a:rPr lang="fr-FR" sz="1400" dirty="0"/>
                        <a:t> bonding </a:t>
                      </a:r>
                    </a:p>
                    <a:p>
                      <a:pPr marL="0" marR="0" lvl="0" indent="0" algn="l" defTabSz="915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T° = </a:t>
                      </a:r>
                      <a:r>
                        <a:rPr lang="fr-FR" sz="1400" b="1" dirty="0"/>
                        <a:t>100 °C</a:t>
                      </a:r>
                      <a:r>
                        <a:rPr lang="fr-FR" sz="1400" dirty="0"/>
                        <a:t> (Limited by thermistor and transistor)</a:t>
                      </a:r>
                    </a:p>
                    <a:p>
                      <a:pPr marL="0" marR="0" lvl="0" indent="0" algn="l" defTabSz="915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/>
                        <a:t>Vaccum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sealing</a:t>
                      </a:r>
                      <a:r>
                        <a:rPr lang="fr-FR" sz="1400" dirty="0"/>
                        <a:t> = </a:t>
                      </a:r>
                      <a:r>
                        <a:rPr lang="fr-FR" sz="1400" b="1" dirty="0"/>
                        <a:t>10</a:t>
                      </a:r>
                      <a:r>
                        <a:rPr lang="fr-FR" sz="1400" b="1" baseline="30000" dirty="0"/>
                        <a:t>-5</a:t>
                      </a:r>
                      <a:r>
                        <a:rPr lang="fr-FR" sz="1400" b="1" dirty="0"/>
                        <a:t> mbar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08541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34D45192-305B-41EE-8684-E029AD600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3" t="25870" r="10177" b="40615"/>
          <a:stretch/>
        </p:blipFill>
        <p:spPr>
          <a:xfrm>
            <a:off x="4673441" y="2901385"/>
            <a:ext cx="2442510" cy="18579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DB1494-3938-4E2B-B064-0BFD50B3870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0" t="26190" r="31093" b="55397"/>
          <a:stretch/>
        </p:blipFill>
        <p:spPr>
          <a:xfrm>
            <a:off x="7456486" y="2881472"/>
            <a:ext cx="1265921" cy="18708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F71465-6CF4-4C5E-A4A5-86E3485D0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441" b="10398"/>
          <a:stretch/>
        </p:blipFill>
        <p:spPr>
          <a:xfrm>
            <a:off x="317404" y="2881472"/>
            <a:ext cx="3985243" cy="18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4244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4ABAF53-EB6D-4B36-9038-E43BC4BEC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|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07008C38-85CD-4DC6-874F-94E9C1A5FE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dirty="0"/>
              <a:t>Introduction / Context</a:t>
            </a:r>
            <a:endParaRPr lang="fr-FR" dirty="0"/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EF70444D-F0A9-4B70-89F3-56C57423C7F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49" name="Espace réservé du texte 48">
            <a:extLst>
              <a:ext uri="{FF2B5EF4-FFF2-40B4-BE49-F238E27FC236}">
                <a16:creationId xmlns:a16="http://schemas.microsoft.com/office/drawing/2014/main" id="{1C44E625-794C-4171-A4DA-7B7D41CAA7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fr-FR" dirty="0"/>
              <a:t>|</a:t>
            </a:r>
          </a:p>
        </p:txBody>
      </p:sp>
      <p:sp>
        <p:nvSpPr>
          <p:cNvPr id="50" name="Espace réservé du texte 49">
            <a:extLst>
              <a:ext uri="{FF2B5EF4-FFF2-40B4-BE49-F238E27FC236}">
                <a16:creationId xmlns:a16="http://schemas.microsoft.com/office/drawing/2014/main" id="{A885EACE-500F-4E33-922A-4224ED8405E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da-DK" dirty="0"/>
              <a:t>Project Timeline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1A1B9F1C-C68D-4D09-9B1E-9EC8CFBEAA7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id="{ACED4039-5E06-4C74-A9FD-7C54360CF93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fr-FR" dirty="0"/>
              <a:t>|</a:t>
            </a:r>
          </a:p>
        </p:txBody>
      </p:sp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id="{3EC25125-7C0C-46F6-B175-92830570AB3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da-DK" dirty="0"/>
              <a:t>Phase 1</a:t>
            </a:r>
          </a:p>
        </p:txBody>
      </p:sp>
      <p:sp>
        <p:nvSpPr>
          <p:cNvPr id="54" name="Espace réservé du texte 53">
            <a:extLst>
              <a:ext uri="{FF2B5EF4-FFF2-40B4-BE49-F238E27FC236}">
                <a16:creationId xmlns:a16="http://schemas.microsoft.com/office/drawing/2014/main" id="{A72DFBAF-5210-4EF2-BAF4-66365B802F0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74" name="Espace réservé du texte 73">
            <a:extLst>
              <a:ext uri="{FF2B5EF4-FFF2-40B4-BE49-F238E27FC236}">
                <a16:creationId xmlns:a16="http://schemas.microsoft.com/office/drawing/2014/main" id="{915339E6-7F6B-4E49-9245-CAF2C41E3B4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fr-FR" dirty="0"/>
              <a:t>|</a:t>
            </a:r>
          </a:p>
        </p:txBody>
      </p:sp>
      <p:sp>
        <p:nvSpPr>
          <p:cNvPr id="75" name="Espace réservé du texte 74">
            <a:extLst>
              <a:ext uri="{FF2B5EF4-FFF2-40B4-BE49-F238E27FC236}">
                <a16:creationId xmlns:a16="http://schemas.microsoft.com/office/drawing/2014/main" id="{13CA2A6C-BA8E-4C56-81D7-5EA90D35EC2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fr-FR" dirty="0"/>
              <a:t>Phase 2</a:t>
            </a:r>
          </a:p>
        </p:txBody>
      </p:sp>
      <p:sp>
        <p:nvSpPr>
          <p:cNvPr id="76" name="Espace réservé du texte 75">
            <a:extLst>
              <a:ext uri="{FF2B5EF4-FFF2-40B4-BE49-F238E27FC236}">
                <a16:creationId xmlns:a16="http://schemas.microsoft.com/office/drawing/2014/main" id="{CA3EB1FC-7692-4ADC-AE22-A712F30E74E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77" name="Espace réservé du texte 76">
            <a:extLst>
              <a:ext uri="{FF2B5EF4-FFF2-40B4-BE49-F238E27FC236}">
                <a16:creationId xmlns:a16="http://schemas.microsoft.com/office/drawing/2014/main" id="{B2B036D9-5063-4C92-A7F1-15E836C514A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fr-FR" dirty="0"/>
              <a:t>|</a:t>
            </a:r>
          </a:p>
        </p:txBody>
      </p:sp>
      <p:sp>
        <p:nvSpPr>
          <p:cNvPr id="78" name="Espace réservé du texte 77">
            <a:extLst>
              <a:ext uri="{FF2B5EF4-FFF2-40B4-BE49-F238E27FC236}">
                <a16:creationId xmlns:a16="http://schemas.microsoft.com/office/drawing/2014/main" id="{A5112486-FB9E-4D84-A18F-70CEA2DF133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fr-FR" dirty="0"/>
              <a:t>Project </a:t>
            </a:r>
            <a:r>
              <a:rPr lang="fr-FR" dirty="0" err="1"/>
              <a:t>Review</a:t>
            </a:r>
            <a:endParaRPr lang="fr-FR" dirty="0"/>
          </a:p>
        </p:txBody>
      </p:sp>
      <p:sp>
        <p:nvSpPr>
          <p:cNvPr id="79" name="Espace réservé du texte 78">
            <a:extLst>
              <a:ext uri="{FF2B5EF4-FFF2-40B4-BE49-F238E27FC236}">
                <a16:creationId xmlns:a16="http://schemas.microsoft.com/office/drawing/2014/main" id="{D016379E-0F0B-4216-892E-F77797B8E1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fr-FR" dirty="0"/>
              <a:t>05</a:t>
            </a:r>
          </a:p>
        </p:txBody>
      </p:sp>
      <p:sp>
        <p:nvSpPr>
          <p:cNvPr id="73" name="Titre 72">
            <a:extLst>
              <a:ext uri="{FF2B5EF4-FFF2-40B4-BE49-F238E27FC236}">
                <a16:creationId xmlns:a16="http://schemas.microsoft.com/office/drawing/2014/main" id="{A2C8C597-F841-4B74-9B3D-8CACC2F82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" y="172603"/>
            <a:ext cx="8556653" cy="427037"/>
          </a:xfrm>
        </p:spPr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91D3496-1F2F-9AC7-717B-740F04EEA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</p:spTree>
    <p:extLst>
      <p:ext uri="{BB962C8B-B14F-4D97-AF65-F5344CB8AC3E}">
        <p14:creationId xmlns:p14="http://schemas.microsoft.com/office/powerpoint/2010/main" val="62168776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2 : OCMO Fabrication Process flow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Breadboard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separation</a:t>
            </a:r>
            <a:endParaRPr lang="fr-FR" dirty="0">
              <a:solidFill>
                <a:srgbClr val="0070C0"/>
              </a:solidFill>
            </a:endParaRPr>
          </a:p>
        </p:txBody>
      </p:sp>
      <p:graphicFrame>
        <p:nvGraphicFramePr>
          <p:cNvPr id="9" name="Tableau 31">
            <a:extLst>
              <a:ext uri="{FF2B5EF4-FFF2-40B4-BE49-F238E27FC236}">
                <a16:creationId xmlns:a16="http://schemas.microsoft.com/office/drawing/2014/main" id="{B96E26EE-DA54-4616-A618-71A9229B413B}"/>
              </a:ext>
            </a:extLst>
          </p:cNvPr>
          <p:cNvGraphicFramePr>
            <a:graphicFrameLocks noGrp="1"/>
          </p:cNvGraphicFramePr>
          <p:nvPr/>
        </p:nvGraphicFramePr>
        <p:xfrm>
          <a:off x="2717129" y="868804"/>
          <a:ext cx="6244087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691">
                  <a:extLst>
                    <a:ext uri="{9D8B030D-6E8A-4147-A177-3AD203B41FA5}">
                      <a16:colId xmlns:a16="http://schemas.microsoft.com/office/drawing/2014/main" val="2104647592"/>
                    </a:ext>
                  </a:extLst>
                </a:gridCol>
                <a:gridCol w="3097878">
                  <a:extLst>
                    <a:ext uri="{9D8B030D-6E8A-4147-A177-3AD203B41FA5}">
                      <a16:colId xmlns:a16="http://schemas.microsoft.com/office/drawing/2014/main" val="3628575683"/>
                    </a:ext>
                  </a:extLst>
                </a:gridCol>
                <a:gridCol w="2731518">
                  <a:extLst>
                    <a:ext uri="{9D8B030D-6E8A-4147-A177-3AD203B41FA5}">
                      <a16:colId xmlns:a16="http://schemas.microsoft.com/office/drawing/2014/main" val="3742776372"/>
                    </a:ext>
                  </a:extLst>
                </a:gridCol>
              </a:tblGrid>
              <a:tr h="258805">
                <a:tc>
                  <a:txBody>
                    <a:bodyPr/>
                    <a:lstStyle/>
                    <a:p>
                      <a:r>
                        <a:rPr lang="fr-FR" sz="1400" dirty="0"/>
                        <a:t>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Step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585779"/>
                  </a:ext>
                </a:extLst>
              </a:tr>
              <a:tr h="621131">
                <a:tc>
                  <a:txBody>
                    <a:bodyPr/>
                    <a:lstStyle/>
                    <a:p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Cutting by femto-second laser</a:t>
                      </a:r>
                    </a:p>
                    <a:p>
                      <a:endParaRPr lang="fr-FR" sz="1400" dirty="0"/>
                    </a:p>
                    <a:p>
                      <a:endParaRPr lang="fr-FR" sz="1400" dirty="0"/>
                    </a:p>
                    <a:p>
                      <a:endParaRPr lang="fr-FR" sz="1400" dirty="0"/>
                    </a:p>
                    <a:p>
                      <a:endParaRPr lang="fr-FR" sz="1400" dirty="0"/>
                    </a:p>
                    <a:p>
                      <a:endParaRPr lang="fr-FR" sz="1400" dirty="0"/>
                    </a:p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60330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C757E538-9F1F-4373-AA6F-00D31FF82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5" t="35873" r="49108" b="16349"/>
          <a:stretch/>
        </p:blipFill>
        <p:spPr>
          <a:xfrm>
            <a:off x="6667500" y="1227221"/>
            <a:ext cx="1926222" cy="14715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5D07C9-C6BB-408E-837E-AB1AE3226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74711"/>
            <a:ext cx="6550872" cy="30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9749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3 : OCMO </a:t>
            </a:r>
            <a:r>
              <a:rPr lang="fr-FR" dirty="0" err="1"/>
              <a:t>Characterization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Breadboard</a:t>
            </a:r>
            <a:r>
              <a:rPr lang="fr-FR" dirty="0">
                <a:solidFill>
                  <a:srgbClr val="0070C0"/>
                </a:solidFill>
              </a:rPr>
              <a:t> RF </a:t>
            </a:r>
            <a:r>
              <a:rPr lang="fr-FR" dirty="0" err="1">
                <a:solidFill>
                  <a:srgbClr val="0070C0"/>
                </a:solidFill>
              </a:rPr>
              <a:t>characterization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A5A293-4C06-45A9-ADD4-B3C416A21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68" y="1149796"/>
            <a:ext cx="8736263" cy="35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6579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3 : OCMO </a:t>
            </a:r>
            <a:r>
              <a:rPr lang="fr-FR" dirty="0" err="1"/>
              <a:t>Characterization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Breadboard</a:t>
            </a:r>
            <a:r>
              <a:rPr lang="fr-FR" dirty="0">
                <a:solidFill>
                  <a:srgbClr val="0070C0"/>
                </a:solidFill>
              </a:rPr>
              <a:t> RF </a:t>
            </a:r>
            <a:r>
              <a:rPr lang="fr-FR" dirty="0" err="1">
                <a:solidFill>
                  <a:srgbClr val="0070C0"/>
                </a:solidFill>
              </a:rPr>
              <a:t>characterization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A53800-3A32-41E2-952E-2C7D246A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84" y="1695860"/>
            <a:ext cx="6587242" cy="283279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3EA83C7-39BD-4EC2-A9A8-AE298DD3DD26}"/>
              </a:ext>
            </a:extLst>
          </p:cNvPr>
          <p:cNvSpPr txBox="1"/>
          <p:nvPr/>
        </p:nvSpPr>
        <p:spPr>
          <a:xfrm>
            <a:off x="0" y="118667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Characterization</a:t>
            </a:r>
            <a:endParaRPr lang="fr-FR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F1CCD9A-19CE-42B1-B561-13C8C4D983B3}"/>
              </a:ext>
            </a:extLst>
          </p:cNvPr>
          <p:cNvSpPr txBox="1"/>
          <p:nvPr/>
        </p:nvSpPr>
        <p:spPr>
          <a:xfrm>
            <a:off x="7215186" y="2961062"/>
            <a:ext cx="128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highlight>
                  <a:srgbClr val="FFFF00"/>
                </a:highlight>
              </a:rPr>
              <a:t>It </a:t>
            </a:r>
            <a:r>
              <a:rPr lang="fr-FR" b="1" dirty="0" err="1">
                <a:highlight>
                  <a:srgbClr val="FFFF00"/>
                </a:highlight>
              </a:rPr>
              <a:t>works</a:t>
            </a:r>
            <a:endParaRPr lang="fr-FR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6892380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3 : OCMO </a:t>
            </a:r>
            <a:r>
              <a:rPr lang="fr-FR" dirty="0" err="1"/>
              <a:t>Characterization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Breadboard</a:t>
            </a:r>
            <a:r>
              <a:rPr lang="fr-FR" dirty="0">
                <a:solidFill>
                  <a:srgbClr val="0070C0"/>
                </a:solidFill>
              </a:rPr>
              <a:t> RF </a:t>
            </a:r>
            <a:r>
              <a:rPr lang="fr-FR" dirty="0" err="1">
                <a:solidFill>
                  <a:srgbClr val="0070C0"/>
                </a:solidFill>
              </a:rPr>
              <a:t>characterization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EA83C7-39BD-4EC2-A9A8-AE298DD3DD26}"/>
              </a:ext>
            </a:extLst>
          </p:cNvPr>
          <p:cNvSpPr txBox="1"/>
          <p:nvPr/>
        </p:nvSpPr>
        <p:spPr>
          <a:xfrm>
            <a:off x="0" y="118667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Perfomances</a:t>
            </a:r>
            <a:endParaRPr lang="fr-FR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C0AF78-5969-4E96-990C-F0E32606F6B6}"/>
              </a:ext>
            </a:extLst>
          </p:cNvPr>
          <p:cNvSpPr txBox="1"/>
          <p:nvPr/>
        </p:nvSpPr>
        <p:spPr>
          <a:xfrm>
            <a:off x="66909" y="2888867"/>
            <a:ext cx="898819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Observation 1 : The </a:t>
            </a:r>
            <a:r>
              <a:rPr lang="fr-FR" sz="1200" dirty="0" err="1"/>
              <a:t>quality</a:t>
            </a:r>
            <a:r>
              <a:rPr lang="fr-FR" sz="1200" dirty="0"/>
              <a:t> factor for OCMO </a:t>
            </a:r>
            <a:r>
              <a:rPr lang="fr-FR" sz="1200" dirty="0" err="1"/>
              <a:t>breadboard</a:t>
            </a:r>
            <a:r>
              <a:rPr lang="fr-FR" sz="1200" dirty="0"/>
              <a:t> </a:t>
            </a:r>
            <a:r>
              <a:rPr lang="en-US" sz="1200" dirty="0"/>
              <a:t>evolves when it is placed in a vacuum chamber. </a:t>
            </a:r>
          </a:p>
          <a:p>
            <a:r>
              <a:rPr lang="en-US" sz="1200" dirty="0"/>
              <a:t>Interpretation 1 :</a:t>
            </a:r>
            <a:r>
              <a:rPr lang="fr-FR" sz="1200" dirty="0"/>
              <a:t> The Gold/Gold bonding </a:t>
            </a:r>
            <a:r>
              <a:rPr lang="fr-FR" sz="1200" dirty="0" err="1"/>
              <a:t>between</a:t>
            </a:r>
            <a:r>
              <a:rPr lang="fr-FR" sz="1200" dirty="0"/>
              <a:t> </a:t>
            </a:r>
            <a:r>
              <a:rPr lang="fr-FR" sz="1200" dirty="0" err="1"/>
              <a:t>silicon</a:t>
            </a:r>
            <a:r>
              <a:rPr lang="fr-FR" sz="1200" dirty="0"/>
              <a:t> and glass cover </a:t>
            </a:r>
            <a:r>
              <a:rPr lang="fr-FR" sz="1200" dirty="0" err="1"/>
              <a:t>is</a:t>
            </a:r>
            <a:r>
              <a:rPr lang="fr-FR" sz="1200" dirty="0"/>
              <a:t> not </a:t>
            </a:r>
            <a:r>
              <a:rPr lang="fr-FR" sz="1200" dirty="0" err="1"/>
              <a:t>hermetic</a:t>
            </a:r>
            <a:r>
              <a:rPr lang="fr-FR" sz="1200" dirty="0"/>
              <a:t>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BCF8539-2936-4666-97AA-E4311AF03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707356"/>
            <a:ext cx="9010650" cy="1019175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4ACA738-9A07-4D0D-A93E-B188B11A01C4}"/>
              </a:ext>
            </a:extLst>
          </p:cNvPr>
          <p:cNvSpPr/>
          <p:nvPr/>
        </p:nvSpPr>
        <p:spPr>
          <a:xfrm>
            <a:off x="7215186" y="1670309"/>
            <a:ext cx="519114" cy="10588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1170CB8-935E-42F9-A938-49AFF80FF4BB}"/>
              </a:ext>
            </a:extLst>
          </p:cNvPr>
          <p:cNvSpPr/>
          <p:nvPr/>
        </p:nvSpPr>
        <p:spPr>
          <a:xfrm>
            <a:off x="6540500" y="1670309"/>
            <a:ext cx="673100" cy="105884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458B222-E4D2-4010-8055-ADFC388E009E}"/>
              </a:ext>
            </a:extLst>
          </p:cNvPr>
          <p:cNvSpPr txBox="1"/>
          <p:nvPr/>
        </p:nvSpPr>
        <p:spPr>
          <a:xfrm>
            <a:off x="66909" y="3495868"/>
            <a:ext cx="8988191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Observation 2 : The </a:t>
            </a:r>
            <a:r>
              <a:rPr lang="fr-FR" sz="1200" dirty="0" err="1"/>
              <a:t>resonance</a:t>
            </a:r>
            <a:r>
              <a:rPr lang="fr-FR" sz="1200" dirty="0"/>
              <a:t> </a:t>
            </a:r>
            <a:r>
              <a:rPr lang="fr-FR" sz="1200" dirty="0" err="1"/>
              <a:t>frequency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stable. </a:t>
            </a:r>
          </a:p>
          <a:p>
            <a:r>
              <a:rPr lang="en-US" sz="1200" dirty="0"/>
              <a:t>Interpretation 2 :</a:t>
            </a:r>
            <a:r>
              <a:rPr lang="fr-FR" sz="1200" dirty="0"/>
              <a:t> The </a:t>
            </a:r>
            <a:r>
              <a:rPr lang="fr-FR" sz="1200" dirty="0" err="1"/>
              <a:t>resonance</a:t>
            </a:r>
            <a:r>
              <a:rPr lang="fr-FR" sz="1200" dirty="0"/>
              <a:t> </a:t>
            </a:r>
            <a:r>
              <a:rPr lang="fr-FR" sz="1200" dirty="0" err="1"/>
              <a:t>frequency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not </a:t>
            </a:r>
            <a:r>
              <a:rPr lang="fr-FR" sz="1200" dirty="0" err="1"/>
              <a:t>influenced</a:t>
            </a:r>
            <a:r>
              <a:rPr lang="fr-FR" sz="1200" dirty="0"/>
              <a:t> by the </a:t>
            </a:r>
            <a:r>
              <a:rPr lang="fr-FR" sz="1200" dirty="0" err="1"/>
              <a:t>resonator</a:t>
            </a:r>
            <a:r>
              <a:rPr lang="fr-FR" sz="1200" dirty="0"/>
              <a:t> </a:t>
            </a:r>
            <a:r>
              <a:rPr lang="fr-FR" sz="1200" dirty="0" err="1"/>
              <a:t>integration</a:t>
            </a:r>
            <a:r>
              <a:rPr lang="fr-FR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324544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4 : OCMO packaging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Re-</a:t>
            </a:r>
            <a:r>
              <a:rPr lang="fr-FR" dirty="0" err="1">
                <a:solidFill>
                  <a:srgbClr val="0070C0"/>
                </a:solidFill>
              </a:rPr>
              <a:t>sealing</a:t>
            </a:r>
            <a:r>
              <a:rPr lang="fr-FR" dirty="0">
                <a:solidFill>
                  <a:srgbClr val="0070C0"/>
                </a:solidFill>
              </a:rPr>
              <a:t> test to </a:t>
            </a:r>
            <a:r>
              <a:rPr lang="fr-FR" dirty="0" err="1">
                <a:solidFill>
                  <a:srgbClr val="0070C0"/>
                </a:solidFill>
              </a:rPr>
              <a:t>improve</a:t>
            </a:r>
            <a:r>
              <a:rPr lang="fr-FR" dirty="0">
                <a:solidFill>
                  <a:srgbClr val="0070C0"/>
                </a:solidFill>
              </a:rPr>
              <a:t> the </a:t>
            </a:r>
            <a:r>
              <a:rPr lang="fr-FR" dirty="0" err="1">
                <a:solidFill>
                  <a:srgbClr val="0070C0"/>
                </a:solidFill>
              </a:rPr>
              <a:t>hermiticity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94B9BE-C956-4B06-88B8-5B00B67C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10" y="1128558"/>
            <a:ext cx="6692216" cy="27973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9659270-E898-4905-8691-5A09A6182841}"/>
              </a:ext>
            </a:extLst>
          </p:cNvPr>
          <p:cNvSpPr txBox="1"/>
          <p:nvPr/>
        </p:nvSpPr>
        <p:spPr>
          <a:xfrm>
            <a:off x="77904" y="4019318"/>
            <a:ext cx="898819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 err="1"/>
              <a:t>After</a:t>
            </a:r>
            <a:r>
              <a:rPr lang="fr-FR" sz="1400" b="1" dirty="0"/>
              <a:t> re-</a:t>
            </a:r>
            <a:r>
              <a:rPr lang="fr-FR" sz="1400" b="1" dirty="0" err="1"/>
              <a:t>sealing</a:t>
            </a:r>
            <a:r>
              <a:rPr lang="fr-FR" sz="1400" b="1" dirty="0"/>
              <a:t> test, the performances of the </a:t>
            </a:r>
            <a:r>
              <a:rPr lang="fr-FR" sz="1400" b="1" dirty="0" err="1"/>
              <a:t>breadboard</a:t>
            </a:r>
            <a:r>
              <a:rPr lang="fr-FR" sz="1400" b="1" dirty="0"/>
              <a:t> </a:t>
            </a:r>
            <a:r>
              <a:rPr lang="fr-FR" sz="1400" b="1" dirty="0" err="1"/>
              <a:t>is</a:t>
            </a:r>
            <a:r>
              <a:rPr lang="fr-FR" sz="1400" b="1" dirty="0"/>
              <a:t> close to </a:t>
            </a:r>
            <a:r>
              <a:rPr lang="fr-FR" sz="1400" b="1" dirty="0" err="1"/>
              <a:t>before</a:t>
            </a:r>
            <a:r>
              <a:rPr lang="fr-FR" sz="1400" b="1" dirty="0"/>
              <a:t> re-</a:t>
            </a:r>
            <a:r>
              <a:rPr lang="fr-FR" sz="1400" b="1" dirty="0" err="1"/>
              <a:t>sealing</a:t>
            </a:r>
            <a:r>
              <a:rPr lang="fr-FR" sz="1400" b="1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2701106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4 : OCMO packaging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Breadboard</a:t>
            </a:r>
            <a:r>
              <a:rPr lang="fr-FR" dirty="0">
                <a:solidFill>
                  <a:srgbClr val="0070C0"/>
                </a:solidFill>
              </a:rPr>
              <a:t> packaging</a:t>
            </a:r>
          </a:p>
        </p:txBody>
      </p:sp>
      <p:graphicFrame>
        <p:nvGraphicFramePr>
          <p:cNvPr id="9" name="Tableau 31">
            <a:extLst>
              <a:ext uri="{FF2B5EF4-FFF2-40B4-BE49-F238E27FC236}">
                <a16:creationId xmlns:a16="http://schemas.microsoft.com/office/drawing/2014/main" id="{B96E26EE-DA54-4616-A618-71A9229B413B}"/>
              </a:ext>
            </a:extLst>
          </p:cNvPr>
          <p:cNvGraphicFramePr>
            <a:graphicFrameLocks noGrp="1"/>
          </p:cNvGraphicFramePr>
          <p:nvPr/>
        </p:nvGraphicFramePr>
        <p:xfrm>
          <a:off x="2717129" y="868804"/>
          <a:ext cx="6244087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691">
                  <a:extLst>
                    <a:ext uri="{9D8B030D-6E8A-4147-A177-3AD203B41FA5}">
                      <a16:colId xmlns:a16="http://schemas.microsoft.com/office/drawing/2014/main" val="2104647592"/>
                    </a:ext>
                  </a:extLst>
                </a:gridCol>
                <a:gridCol w="3097878">
                  <a:extLst>
                    <a:ext uri="{9D8B030D-6E8A-4147-A177-3AD203B41FA5}">
                      <a16:colId xmlns:a16="http://schemas.microsoft.com/office/drawing/2014/main" val="3628575683"/>
                    </a:ext>
                  </a:extLst>
                </a:gridCol>
                <a:gridCol w="2731518">
                  <a:extLst>
                    <a:ext uri="{9D8B030D-6E8A-4147-A177-3AD203B41FA5}">
                      <a16:colId xmlns:a16="http://schemas.microsoft.com/office/drawing/2014/main" val="3742776372"/>
                    </a:ext>
                  </a:extLst>
                </a:gridCol>
              </a:tblGrid>
              <a:tr h="258805">
                <a:tc>
                  <a:txBody>
                    <a:bodyPr/>
                    <a:lstStyle/>
                    <a:p>
                      <a:r>
                        <a:rPr lang="fr-FR" sz="1400" dirty="0"/>
                        <a:t>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Step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585779"/>
                  </a:ext>
                </a:extLst>
              </a:tr>
              <a:tr h="621131">
                <a:tc>
                  <a:txBody>
                    <a:bodyPr/>
                    <a:lstStyle/>
                    <a:p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0" dirty="0" err="1"/>
                        <a:t>Breadboads</a:t>
                      </a:r>
                      <a:r>
                        <a:rPr lang="fr-FR" sz="1400" b="0" dirty="0"/>
                        <a:t> </a:t>
                      </a:r>
                      <a:r>
                        <a:rPr lang="fr-FR" sz="1400" b="0" dirty="0" err="1"/>
                        <a:t>integration</a:t>
                      </a:r>
                      <a:r>
                        <a:rPr lang="fr-FR" sz="1400" b="0" dirty="0"/>
                        <a:t> in </a:t>
                      </a:r>
                      <a:r>
                        <a:rPr lang="fr-FR" sz="1400" b="0" dirty="0" err="1"/>
                        <a:t>Ceramic</a:t>
                      </a:r>
                      <a:r>
                        <a:rPr lang="fr-FR" sz="1400" b="0" dirty="0"/>
                        <a:t> box (DOWSIL 93-500 </a:t>
                      </a:r>
                      <a:r>
                        <a:rPr lang="fr-FR" sz="1400" b="0" dirty="0" err="1"/>
                        <a:t>Space</a:t>
                      </a:r>
                      <a:r>
                        <a:rPr lang="fr-FR" sz="1400" b="0" dirty="0"/>
                        <a:t> Grade glue &amp; </a:t>
                      </a:r>
                      <a:r>
                        <a:rPr lang="fr-FR" sz="1400" b="0" dirty="0" err="1"/>
                        <a:t>wire</a:t>
                      </a:r>
                      <a:r>
                        <a:rPr lang="fr-FR" sz="1400" b="0" dirty="0"/>
                        <a:t> bonding) </a:t>
                      </a:r>
                      <a:endParaRPr lang="fr-FR" sz="1400" dirty="0"/>
                    </a:p>
                    <a:p>
                      <a:endParaRPr lang="fr-FR" sz="1400" dirty="0"/>
                    </a:p>
                    <a:p>
                      <a:endParaRPr lang="fr-FR" sz="1400" dirty="0"/>
                    </a:p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60330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645232E-3710-4238-B4CC-23B14F8A2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10" y="2544031"/>
            <a:ext cx="6985000" cy="219107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22993E-4CDB-4183-B952-A32C907DD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6" t="19425" r="35970" b="30993"/>
          <a:stretch/>
        </p:blipFill>
        <p:spPr>
          <a:xfrm>
            <a:off x="6451869" y="1189865"/>
            <a:ext cx="2300268" cy="131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0894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Phase 2 - </a:t>
            </a:r>
            <a:r>
              <a:rPr lang="fr-FR" dirty="0"/>
              <a:t>TASK 3 : OCMO </a:t>
            </a:r>
            <a:r>
              <a:rPr lang="fr-FR" dirty="0" err="1"/>
              <a:t>Characterization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B87CC"/>
                </a:solidFill>
                <a:effectLst/>
                <a:uLnTx/>
                <a:uFillTx/>
                <a:latin typeface="Segoe UI Black"/>
                <a:ea typeface="+mn-ea"/>
                <a:cs typeface="Arial" pitchFamily="34" charset="0"/>
              </a:rPr>
            </a:b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4EE899-59BC-4589-ACD9-390C5EC436DD}"/>
              </a:ext>
            </a:extLst>
          </p:cNvPr>
          <p:cNvSpPr txBox="1"/>
          <p:nvPr/>
        </p:nvSpPr>
        <p:spPr>
          <a:xfrm>
            <a:off x="182784" y="759226"/>
            <a:ext cx="571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Breadboard</a:t>
            </a:r>
            <a:r>
              <a:rPr lang="fr-FR" dirty="0">
                <a:solidFill>
                  <a:srgbClr val="0070C0"/>
                </a:solidFill>
              </a:rPr>
              <a:t> in </a:t>
            </a:r>
            <a:r>
              <a:rPr lang="fr-FR" dirty="0" err="1">
                <a:solidFill>
                  <a:srgbClr val="0070C0"/>
                </a:solidFill>
              </a:rPr>
              <a:t>ceramic</a:t>
            </a:r>
            <a:r>
              <a:rPr lang="fr-FR" dirty="0">
                <a:solidFill>
                  <a:srgbClr val="0070C0"/>
                </a:solidFill>
              </a:rPr>
              <a:t> box </a:t>
            </a:r>
            <a:r>
              <a:rPr lang="fr-FR" dirty="0" err="1">
                <a:solidFill>
                  <a:srgbClr val="0070C0"/>
                </a:solidFill>
              </a:rPr>
              <a:t>characterization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EA83C7-39BD-4EC2-A9A8-AE298DD3DD26}"/>
              </a:ext>
            </a:extLst>
          </p:cNvPr>
          <p:cNvSpPr txBox="1"/>
          <p:nvPr/>
        </p:nvSpPr>
        <p:spPr>
          <a:xfrm>
            <a:off x="0" y="108507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Perfomances</a:t>
            </a:r>
            <a:endParaRPr lang="fr-FR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006809-A2A1-4FEF-90C8-574FCC5E7153}"/>
              </a:ext>
            </a:extLst>
          </p:cNvPr>
          <p:cNvSpPr txBox="1"/>
          <p:nvPr/>
        </p:nvSpPr>
        <p:spPr>
          <a:xfrm>
            <a:off x="39569" y="2555906"/>
            <a:ext cx="898819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Observation 1 : The OCMO </a:t>
            </a:r>
            <a:r>
              <a:rPr lang="fr-FR" sz="1200" dirty="0" err="1"/>
              <a:t>packaged</a:t>
            </a:r>
            <a:r>
              <a:rPr lang="fr-FR" sz="1200" dirty="0"/>
              <a:t> in the </a:t>
            </a:r>
            <a:r>
              <a:rPr lang="fr-FR" sz="1200" dirty="0" err="1"/>
              <a:t>ceramic</a:t>
            </a:r>
            <a:r>
              <a:rPr lang="fr-FR" sz="1200" dirty="0"/>
              <a:t> box </a:t>
            </a:r>
            <a:r>
              <a:rPr lang="fr-FR" sz="1200" dirty="0" err="1"/>
              <a:t>works</a:t>
            </a:r>
            <a:r>
              <a:rPr lang="fr-FR" sz="1200" dirty="0"/>
              <a:t> like </a:t>
            </a:r>
            <a:r>
              <a:rPr lang="fr-FR" sz="1200" dirty="0" err="1"/>
              <a:t>without</a:t>
            </a:r>
            <a:r>
              <a:rPr lang="fr-FR" sz="1200" dirty="0"/>
              <a:t> packaging.</a:t>
            </a:r>
          </a:p>
          <a:p>
            <a:r>
              <a:rPr lang="en-US" sz="1200" dirty="0"/>
              <a:t>Interpretation 1 :</a:t>
            </a:r>
            <a:r>
              <a:rPr lang="fr-FR" sz="1200" dirty="0"/>
              <a:t> The </a:t>
            </a:r>
            <a:r>
              <a:rPr lang="fr-FR" sz="1200" dirty="0" err="1"/>
              <a:t>integration</a:t>
            </a:r>
            <a:r>
              <a:rPr lang="fr-FR" sz="1200" dirty="0"/>
              <a:t> of the OCMO </a:t>
            </a:r>
            <a:r>
              <a:rPr lang="fr-FR" sz="1200" dirty="0" err="1"/>
              <a:t>inside</a:t>
            </a:r>
            <a:r>
              <a:rPr lang="fr-FR" sz="1200" dirty="0"/>
              <a:t> a </a:t>
            </a:r>
            <a:r>
              <a:rPr lang="fr-FR" sz="1200" dirty="0" err="1"/>
              <a:t>ceramic</a:t>
            </a:r>
            <a:r>
              <a:rPr lang="fr-FR" sz="1200" dirty="0"/>
              <a:t> box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validated</a:t>
            </a:r>
            <a:r>
              <a:rPr lang="fr-FR" sz="1200" dirty="0"/>
              <a:t>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3DCAAD8-7A7B-4867-82DF-AD9CBE9CE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30" r="69140"/>
          <a:stretch/>
        </p:blipFill>
        <p:spPr>
          <a:xfrm>
            <a:off x="7828013" y="368300"/>
            <a:ext cx="1137081" cy="103641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B33E99D-7DA5-472B-B34F-61D34488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" y="1499828"/>
            <a:ext cx="9124950" cy="1019175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9258D5-162B-456C-A036-DCE63C3ED9CA}"/>
              </a:ext>
            </a:extLst>
          </p:cNvPr>
          <p:cNvSpPr/>
          <p:nvPr/>
        </p:nvSpPr>
        <p:spPr>
          <a:xfrm>
            <a:off x="7164384" y="1467303"/>
            <a:ext cx="519114" cy="10588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4513F79-0EC5-435D-8BB4-8F5551C47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12687"/>
            <a:ext cx="9124950" cy="101917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D36AE78-3859-42D2-BBAD-2DADB9E24076}"/>
              </a:ext>
            </a:extLst>
          </p:cNvPr>
          <p:cNvSpPr txBox="1"/>
          <p:nvPr/>
        </p:nvSpPr>
        <p:spPr>
          <a:xfrm>
            <a:off x="39568" y="4214184"/>
            <a:ext cx="8988191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Observation 2 : There </a:t>
            </a:r>
            <a:r>
              <a:rPr lang="fr-FR" sz="1200" dirty="0" err="1"/>
              <a:t>is</a:t>
            </a:r>
            <a:r>
              <a:rPr lang="fr-FR" sz="1200" dirty="0"/>
              <a:t> not </a:t>
            </a:r>
            <a:r>
              <a:rPr lang="fr-FR" sz="1200" dirty="0" err="1"/>
              <a:t>effect</a:t>
            </a:r>
            <a:r>
              <a:rPr lang="fr-FR" sz="1200" dirty="0"/>
              <a:t> on the OCMO performance </a:t>
            </a:r>
            <a:r>
              <a:rPr lang="fr-FR" sz="1200" dirty="0" err="1"/>
              <a:t>with</a:t>
            </a:r>
            <a:r>
              <a:rPr lang="fr-FR" sz="1200" dirty="0"/>
              <a:t> or </a:t>
            </a:r>
            <a:r>
              <a:rPr lang="fr-FR" sz="1200" dirty="0" err="1"/>
              <a:t>without</a:t>
            </a:r>
            <a:r>
              <a:rPr lang="fr-FR" sz="1200" dirty="0"/>
              <a:t> the </a:t>
            </a:r>
            <a:r>
              <a:rPr lang="fr-FR" sz="1200" dirty="0" err="1"/>
              <a:t>silicon</a:t>
            </a:r>
            <a:r>
              <a:rPr lang="fr-FR" sz="1200" dirty="0"/>
              <a:t> to the </a:t>
            </a:r>
            <a:r>
              <a:rPr lang="fr-FR" sz="1200" dirty="0" err="1"/>
              <a:t>ground</a:t>
            </a:r>
            <a:r>
              <a:rPr lang="fr-FR" sz="1200" dirty="0"/>
              <a:t>.</a:t>
            </a:r>
          </a:p>
          <a:p>
            <a:r>
              <a:rPr lang="en-US" sz="1200" dirty="0"/>
              <a:t>Interpretation 2 :</a:t>
            </a:r>
            <a:r>
              <a:rPr lang="fr-FR" sz="1200" dirty="0"/>
              <a:t> </a:t>
            </a:r>
            <a:r>
              <a:rPr lang="fr-FR" sz="1200" dirty="0" err="1"/>
              <a:t>Maybe</a:t>
            </a:r>
            <a:r>
              <a:rPr lang="fr-FR" sz="1200" dirty="0"/>
              <a:t> an native oxyde layer has been </a:t>
            </a:r>
            <a:r>
              <a:rPr lang="fr-FR" sz="1200" dirty="0" err="1"/>
              <a:t>generated</a:t>
            </a:r>
            <a:r>
              <a:rPr lang="fr-FR" sz="1200" dirty="0"/>
              <a:t> </a:t>
            </a:r>
            <a:r>
              <a:rPr lang="fr-FR" sz="1200" dirty="0" err="1"/>
              <a:t>during</a:t>
            </a:r>
            <a:r>
              <a:rPr lang="fr-FR" sz="1200" dirty="0"/>
              <a:t> the wafer standby.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188072D-CB1F-4CC7-B369-87C8D6CE0DD6}"/>
              </a:ext>
            </a:extLst>
          </p:cNvPr>
          <p:cNvSpPr/>
          <p:nvPr/>
        </p:nvSpPr>
        <p:spPr>
          <a:xfrm>
            <a:off x="7643126" y="3092854"/>
            <a:ext cx="1481823" cy="105884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442969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Phase 2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B2306C8-6A07-F799-82E1-E2881143B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771761"/>
            <a:ext cx="2721115" cy="1725612"/>
          </a:xfrm>
        </p:spPr>
        <p:txBody>
          <a:bodyPr/>
          <a:lstStyle/>
          <a:p>
            <a:r>
              <a:rPr lang="fr-FR" dirty="0"/>
              <a:t>TRB</a:t>
            </a:r>
          </a:p>
          <a:p>
            <a:pPr lvl="1"/>
            <a:r>
              <a:rPr lang="fr-FR" dirty="0"/>
              <a:t>No vacuum </a:t>
            </a:r>
            <a:r>
              <a:rPr lang="fr-FR" dirty="0" err="1"/>
              <a:t>inside</a:t>
            </a:r>
            <a:r>
              <a:rPr lang="fr-FR" dirty="0"/>
              <a:t> </a:t>
            </a:r>
            <a:r>
              <a:rPr lang="fr-FR" dirty="0" err="1"/>
              <a:t>silicon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(</a:t>
            </a:r>
            <a:r>
              <a:rPr lang="fr-FR" dirty="0" err="1"/>
              <a:t>Outgassing</a:t>
            </a:r>
            <a:r>
              <a:rPr lang="fr-FR" dirty="0"/>
              <a:t> or </a:t>
            </a:r>
            <a:r>
              <a:rPr lang="fr-FR" dirty="0" err="1"/>
              <a:t>leaks</a:t>
            </a:r>
            <a:r>
              <a:rPr lang="fr-FR" dirty="0"/>
              <a:t>) </a:t>
            </a:r>
            <a:r>
              <a:rPr lang="fr-FR" dirty="0">
                <a:sym typeface="Wingdings" panose="05000000000000000000" pitchFamily="2" charset="2"/>
              </a:rPr>
              <a:t> Very high </a:t>
            </a:r>
            <a:r>
              <a:rPr lang="fr-FR" dirty="0" err="1">
                <a:sym typeface="Wingdings" panose="05000000000000000000" pitchFamily="2" charset="2"/>
              </a:rPr>
              <a:t>motional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resistance</a:t>
            </a:r>
            <a:r>
              <a:rPr lang="fr-FR" dirty="0">
                <a:sym typeface="Wingdings" panose="05000000000000000000" pitchFamily="2" charset="2"/>
              </a:rPr>
              <a:t>, </a:t>
            </a:r>
            <a:r>
              <a:rPr lang="fr-FR" dirty="0" err="1">
                <a:sym typeface="Wingdings" panose="05000000000000000000" pitchFamily="2" charset="2"/>
              </a:rPr>
              <a:t>low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quality</a:t>
            </a:r>
            <a:r>
              <a:rPr lang="fr-FR" dirty="0">
                <a:sym typeface="Wingdings" panose="05000000000000000000" pitchFamily="2" charset="2"/>
              </a:rPr>
              <a:t> factor  Impossible to drive the </a:t>
            </a:r>
            <a:r>
              <a:rPr lang="fr-FR" dirty="0" err="1">
                <a:sym typeface="Wingdings" panose="05000000000000000000" pitchFamily="2" charset="2"/>
              </a:rPr>
              <a:t>resonator</a:t>
            </a:r>
            <a:r>
              <a:rPr lang="fr-FR" dirty="0">
                <a:sym typeface="Wingdings" panose="05000000000000000000" pitchFamily="2" charset="2"/>
              </a:rPr>
              <a:t> in </a:t>
            </a:r>
            <a:r>
              <a:rPr lang="fr-FR" dirty="0" err="1">
                <a:sym typeface="Wingdings" panose="05000000000000000000" pitchFamily="2" charset="2"/>
              </a:rPr>
              <a:t>oscillator</a:t>
            </a:r>
            <a:r>
              <a:rPr lang="fr-FR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No </a:t>
            </a:r>
            <a:r>
              <a:rPr lang="fr-FR" dirty="0" err="1">
                <a:sym typeface="Wingdings" panose="05000000000000000000" pitchFamily="2" charset="2"/>
              </a:rPr>
              <a:t>electrical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continuity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electrical</a:t>
            </a:r>
            <a:r>
              <a:rPr lang="fr-FR" dirty="0">
                <a:sym typeface="Wingdings" panose="05000000000000000000" pitchFamily="2" charset="2"/>
              </a:rPr>
              <a:t> components </a:t>
            </a:r>
            <a:r>
              <a:rPr lang="fr-FR" dirty="0" err="1">
                <a:sym typeface="Wingdings" panose="05000000000000000000" pitchFamily="2" charset="2"/>
              </a:rPr>
              <a:t>inside</a:t>
            </a:r>
            <a:r>
              <a:rPr lang="fr-FR" dirty="0">
                <a:sym typeface="Wingdings" panose="05000000000000000000" pitchFamily="2" charset="2"/>
              </a:rPr>
              <a:t> the </a:t>
            </a:r>
            <a:r>
              <a:rPr lang="fr-FR" dirty="0" err="1">
                <a:sym typeface="Wingdings" panose="05000000000000000000" pitchFamily="2" charset="2"/>
              </a:rPr>
              <a:t>cavity</a:t>
            </a:r>
            <a:r>
              <a:rPr lang="fr-FR" dirty="0">
                <a:sym typeface="Wingdings" panose="05000000000000000000" pitchFamily="2" charset="2"/>
              </a:rPr>
              <a:t>.  No </a:t>
            </a:r>
            <a:r>
              <a:rPr lang="fr-FR" dirty="0" err="1">
                <a:sym typeface="Wingdings" panose="05000000000000000000" pitchFamily="2" charset="2"/>
              </a:rPr>
              <a:t>working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oven</a:t>
            </a:r>
            <a:r>
              <a:rPr lang="fr-FR" dirty="0">
                <a:sym typeface="Wingdings" panose="05000000000000000000" pitchFamily="2" charset="2"/>
              </a:rPr>
              <a:t> or </a:t>
            </a:r>
            <a:r>
              <a:rPr lang="fr-FR" dirty="0" err="1">
                <a:sym typeface="Wingdings" panose="05000000000000000000" pitchFamily="2" charset="2"/>
              </a:rPr>
              <a:t>oscillator</a:t>
            </a:r>
            <a:r>
              <a:rPr lang="fr-FR" dirty="0">
                <a:sym typeface="Wingdings" panose="05000000000000000000" pitchFamily="2" charset="2"/>
              </a:rPr>
              <a:t> possible.</a:t>
            </a: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b="1" dirty="0">
                <a:sym typeface="Wingdings" panose="05000000000000000000" pitchFamily="2" charset="2"/>
              </a:rPr>
              <a:t> Switch to vacuum </a:t>
            </a:r>
            <a:r>
              <a:rPr lang="fr-FR" b="1" dirty="0" err="1">
                <a:sym typeface="Wingdings" panose="05000000000000000000" pitchFamily="2" charset="2"/>
              </a:rPr>
              <a:t>sealed</a:t>
            </a:r>
            <a:r>
              <a:rPr lang="fr-FR" b="1" dirty="0">
                <a:sym typeface="Wingdings" panose="05000000000000000000" pitchFamily="2" charset="2"/>
              </a:rPr>
              <a:t> 10MHz </a:t>
            </a:r>
            <a:r>
              <a:rPr lang="fr-FR" b="1" dirty="0" err="1">
                <a:sym typeface="Wingdings" panose="05000000000000000000" pitchFamily="2" charset="2"/>
              </a:rPr>
              <a:t>resonators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from</a:t>
            </a:r>
            <a:r>
              <a:rPr lang="fr-FR" b="1" dirty="0">
                <a:sym typeface="Wingdings" panose="05000000000000000000" pitchFamily="2" charset="2"/>
              </a:rPr>
              <a:t> TN1.3 + </a:t>
            </a:r>
            <a:r>
              <a:rPr lang="fr-FR" b="1" dirty="0" err="1">
                <a:sym typeface="Wingdings" panose="05000000000000000000" pitchFamily="2" charset="2"/>
              </a:rPr>
              <a:t>Onera</a:t>
            </a:r>
            <a:r>
              <a:rPr lang="fr-FR" b="1" dirty="0">
                <a:sym typeface="Wingdings" panose="05000000000000000000" pitchFamily="2" charset="2"/>
              </a:rPr>
              <a:t> TIA </a:t>
            </a:r>
            <a:r>
              <a:rPr lang="fr-FR" b="1" dirty="0" err="1">
                <a:sym typeface="Wingdings" panose="05000000000000000000" pitchFamily="2" charset="2"/>
              </a:rPr>
              <a:t>oscillator</a:t>
            </a:r>
            <a:r>
              <a:rPr lang="fr-FR" b="1" dirty="0">
                <a:sym typeface="Wingdings" panose="05000000000000000000" pitchFamily="2" charset="2"/>
              </a:rPr>
              <a:t> for </a:t>
            </a:r>
            <a:r>
              <a:rPr lang="fr-FR" b="1" dirty="0" err="1">
                <a:sym typeface="Wingdings" panose="05000000000000000000" pitchFamily="2" charset="2"/>
              </a:rPr>
              <a:t>characterization</a:t>
            </a:r>
            <a:r>
              <a:rPr lang="fr-FR" b="1" dirty="0">
                <a:sym typeface="Wingdings" panose="05000000000000000000" pitchFamily="2" charset="2"/>
              </a:rPr>
              <a:t>.</a:t>
            </a:r>
            <a:endParaRPr lang="fr-FR" b="1" dirty="0"/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E42C2C-BC25-72D9-8A35-DB4C610C2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49" y="96723"/>
            <a:ext cx="2604833" cy="3190694"/>
          </a:xfrm>
          <a:prstGeom prst="rect">
            <a:avLst/>
          </a:prstGeom>
        </p:spPr>
      </p:pic>
      <p:pic>
        <p:nvPicPr>
          <p:cNvPr id="7" name="Image 6" descr="Une image contenant Composant électronique, Ingénierie électronique, Composant de circuit passif, Composant de circuit&#10;&#10;Description générée automatiquement">
            <a:extLst>
              <a:ext uri="{FF2B5EF4-FFF2-40B4-BE49-F238E27FC236}">
                <a16:creationId xmlns:a16="http://schemas.microsoft.com/office/drawing/2014/main" id="{61C19510-2389-5563-569B-4036AD607D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23365" r="32087" b="23482"/>
          <a:stretch/>
        </p:blipFill>
        <p:spPr bwMode="auto">
          <a:xfrm rot="16200000">
            <a:off x="6780167" y="2970613"/>
            <a:ext cx="1779995" cy="2604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21D330-C4CF-142E-54E8-29723795B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6" t="18050" r="14019" b="12656"/>
          <a:stretch/>
        </p:blipFill>
        <p:spPr bwMode="auto">
          <a:xfrm>
            <a:off x="2864387" y="350669"/>
            <a:ext cx="3300374" cy="2891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D34D4AC-FA4E-6A23-7D0F-15DA0EEA21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2" b="51449"/>
          <a:stretch/>
        </p:blipFill>
        <p:spPr bwMode="auto">
          <a:xfrm>
            <a:off x="2781058" y="3383031"/>
            <a:ext cx="3467626" cy="1233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D3E2F23-3C13-70DE-F6B1-0C52D9061822}"/>
              </a:ext>
            </a:extLst>
          </p:cNvPr>
          <p:cNvCxnSpPr/>
          <p:nvPr/>
        </p:nvCxnSpPr>
        <p:spPr>
          <a:xfrm flipH="1" flipV="1">
            <a:off x="5027593" y="3753977"/>
            <a:ext cx="231140" cy="213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0D5462B-8B79-308E-E6D9-A74911A8C853}"/>
              </a:ext>
            </a:extLst>
          </p:cNvPr>
          <p:cNvCxnSpPr/>
          <p:nvPr/>
        </p:nvCxnSpPr>
        <p:spPr>
          <a:xfrm flipH="1">
            <a:off x="5268258" y="3648567"/>
            <a:ext cx="45085" cy="32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4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Phase 2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B2306C8-6A07-F799-82E1-E2881143B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771761"/>
            <a:ext cx="2721115" cy="1725612"/>
          </a:xfrm>
        </p:spPr>
        <p:txBody>
          <a:bodyPr/>
          <a:lstStyle/>
          <a:p>
            <a:r>
              <a:rPr lang="fr-FR" dirty="0"/>
              <a:t>TRB</a:t>
            </a:r>
          </a:p>
          <a:p>
            <a:pPr lvl="1"/>
            <a:r>
              <a:rPr lang="fr-FR" dirty="0" err="1"/>
              <a:t>Aging</a:t>
            </a:r>
            <a:r>
              <a:rPr lang="fr-FR" dirty="0"/>
              <a:t> (10MHz)</a:t>
            </a:r>
          </a:p>
          <a:p>
            <a:pPr lvl="1"/>
            <a:r>
              <a:rPr lang="fr-FR" dirty="0"/>
              <a:t>Phase Noise (10MHz)</a:t>
            </a:r>
          </a:p>
          <a:p>
            <a:pPr lvl="1"/>
            <a:r>
              <a:rPr lang="fr-FR" dirty="0"/>
              <a:t>ADEV (10 MHz)</a:t>
            </a:r>
          </a:p>
          <a:p>
            <a:endParaRPr lang="fr-FR" dirty="0"/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425E53-0BF6-0559-FA54-E09FDA444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0178"/>
            <a:ext cx="4472901" cy="2080196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1FB0A6-A5B7-2871-9736-DC5299FC2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48" y="2518672"/>
            <a:ext cx="3790853" cy="2118237"/>
          </a:xfrm>
          <a:prstGeom prst="rect">
            <a:avLst/>
          </a:prstGeom>
          <a:noFill/>
        </p:spPr>
      </p:pic>
      <p:pic>
        <p:nvPicPr>
          <p:cNvPr id="9" name="Image 8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A2188E19-9047-D97D-A457-CE9004A04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1" y="2522464"/>
            <a:ext cx="4957642" cy="211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0932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Project Review (Conformity matrix 10MHz)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5FDFB716-188E-2598-FBED-E66364BB0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663699"/>
              </p:ext>
            </p:extLst>
          </p:nvPr>
        </p:nvGraphicFramePr>
        <p:xfrm>
          <a:off x="77118" y="859316"/>
          <a:ext cx="9066882" cy="40512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519">
                  <a:extLst>
                    <a:ext uri="{9D8B030D-6E8A-4147-A177-3AD203B41FA5}">
                      <a16:colId xmlns:a16="http://schemas.microsoft.com/office/drawing/2014/main" val="1946371567"/>
                    </a:ext>
                  </a:extLst>
                </a:gridCol>
                <a:gridCol w="767058">
                  <a:extLst>
                    <a:ext uri="{9D8B030D-6E8A-4147-A177-3AD203B41FA5}">
                      <a16:colId xmlns:a16="http://schemas.microsoft.com/office/drawing/2014/main" val="2053956786"/>
                    </a:ext>
                  </a:extLst>
                </a:gridCol>
                <a:gridCol w="913942">
                  <a:extLst>
                    <a:ext uri="{9D8B030D-6E8A-4147-A177-3AD203B41FA5}">
                      <a16:colId xmlns:a16="http://schemas.microsoft.com/office/drawing/2014/main" val="3466806879"/>
                    </a:ext>
                  </a:extLst>
                </a:gridCol>
                <a:gridCol w="772623">
                  <a:extLst>
                    <a:ext uri="{9D8B030D-6E8A-4147-A177-3AD203B41FA5}">
                      <a16:colId xmlns:a16="http://schemas.microsoft.com/office/drawing/2014/main" val="3547367289"/>
                    </a:ext>
                  </a:extLst>
                </a:gridCol>
                <a:gridCol w="556260">
                  <a:extLst>
                    <a:ext uri="{9D8B030D-6E8A-4147-A177-3AD203B41FA5}">
                      <a16:colId xmlns:a16="http://schemas.microsoft.com/office/drawing/2014/main" val="3119205901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3974689980"/>
                    </a:ext>
                  </a:extLst>
                </a:gridCol>
                <a:gridCol w="731002">
                  <a:extLst>
                    <a:ext uri="{9D8B030D-6E8A-4147-A177-3AD203B41FA5}">
                      <a16:colId xmlns:a16="http://schemas.microsoft.com/office/drawing/2014/main" val="2481704969"/>
                    </a:ext>
                  </a:extLst>
                </a:gridCol>
                <a:gridCol w="572018">
                  <a:extLst>
                    <a:ext uri="{9D8B030D-6E8A-4147-A177-3AD203B41FA5}">
                      <a16:colId xmlns:a16="http://schemas.microsoft.com/office/drawing/2014/main" val="2508727830"/>
                    </a:ext>
                  </a:extLst>
                </a:gridCol>
                <a:gridCol w="2735580">
                  <a:extLst>
                    <a:ext uri="{9D8B030D-6E8A-4147-A177-3AD203B41FA5}">
                      <a16:colId xmlns:a16="http://schemas.microsoft.com/office/drawing/2014/main" val="2970841231"/>
                    </a:ext>
                  </a:extLst>
                </a:gridCol>
              </a:tblGrid>
              <a:tr h="69667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 gridSpan="3"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800">
                          <a:effectLst/>
                        </a:rPr>
                        <a:t>TN2.2</a:t>
                      </a:r>
                      <a:endParaRPr lang="en-US" sz="9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800" dirty="0">
                          <a:effectLst/>
                        </a:rPr>
                        <a:t>TN1.3</a:t>
                      </a:r>
                      <a:endParaRPr lang="en-US" sz="9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1357608131"/>
                  </a:ext>
                </a:extLst>
              </a:tr>
              <a:tr h="690754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Parameter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Specs - Navigation</a:t>
                      </a:r>
                      <a:endParaRPr lang="en-US" sz="7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OCMO 10MHz (4i Resonator) - Measured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Link</a:t>
                      </a:r>
                      <a:endParaRPr lang="en-US" sz="7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Conformity</a:t>
                      </a:r>
                      <a:endParaRPr lang="en-US" sz="7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OCMO 10MHz (6H Resonator) - Measured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Link</a:t>
                      </a:r>
                      <a:endParaRPr lang="en-US" sz="7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Conformity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Comments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1177695975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Design Frequency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10 MHz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9.943 MHz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Table 7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9.967 MHz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Figure 26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Related to resonator manufacturing process.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3384525926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&lt;-65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-40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19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 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-55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Figure 31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 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Related to high motional resistance of the resonator &amp; Loaded Q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2032523948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@100Hz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&lt;-95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-70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19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-115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Figure 31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Related to high motional resistance of the resonator &amp; Loaded Q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4245091113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@1kHz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&lt;-145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-120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19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-130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Figure 31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Related to high motional resistance of the resonator &amp; Loaded Q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4065242307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@10kHz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&lt;-165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-120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19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-135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Figure 31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Related to high motional resistance of the resonator, Drive Level &amp; Noise Factor of sustaining amplifiers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2917871725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@100kHz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&lt;-165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-120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19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-135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Figure 31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Related to high motional resistance of the resonator, Drive Level &amp; Noise Factor of sustaining amplifiers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187966924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@1MHz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&lt;-165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-120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19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-135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Figure 31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Related to high motional resistance of the resonator, Drive Level &amp; Noise Factor of sustaining amplifiers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2782420688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Noise Floor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&lt;-165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-120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19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-135 dBc/Hz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Figure 31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Related to high motional resistance of the resonator, Drive Level &amp; Noise Factor of sustaining amplifiers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3055826476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Harmonics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&lt;-30 dBc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-9dB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26 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Filter to design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295115175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Spurious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&lt;-100 dBc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-55dB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26 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Sustaining amplifier noise factor to improve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extLst>
                  <a:ext uri="{0D108BD9-81ED-4DB2-BD59-A6C34878D82A}">
                    <a16:rowId xmlns:a16="http://schemas.microsoft.com/office/drawing/2014/main" val="2277205596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Allan Variance @1s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&lt;5E-12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1E-9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22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Related to high motional resistance of the resonator &amp; Loaded Q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146068603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Output Power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&gt;5 dBm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6,8 dBm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26 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3213997960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Temperature sensitivity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&lt;20 ppb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3044682139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Aging @10Years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0,5/0,8 ppm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580 ppb/h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TN2.2 Figure 25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250ppb/h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Figure 38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615074081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DC Power (steady state @25°C)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&lt;250 mW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2260876780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DC Power Warm-up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&lt;500 mW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1990739812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Mass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&lt;25 g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1337765352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Volume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&lt;25x25x17mm²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3339242817"/>
                  </a:ext>
                </a:extLst>
              </a:tr>
              <a:tr h="207227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Operating temperature range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[-30 ; 70°C]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7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1004231217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Radiation (TID)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100krad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Not Tested</a:t>
                      </a:r>
                      <a:endParaRPr lang="en-US" sz="6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237630636"/>
                  </a:ext>
                </a:extLst>
              </a:tr>
              <a:tr h="13815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g-sensitivity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TBD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6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Not Tested</a:t>
                      </a:r>
                      <a:endParaRPr lang="en-US" sz="6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9" marR="33999" marT="0" marB="0"/>
                </a:tc>
                <a:extLst>
                  <a:ext uri="{0D108BD9-81ED-4DB2-BD59-A6C34878D82A}">
                    <a16:rowId xmlns:a16="http://schemas.microsoft.com/office/drawing/2014/main" val="2126921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9358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6EDE6B-C18B-4C6F-860E-719D594F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Objective of the </a:t>
            </a:r>
            <a:r>
              <a:rPr lang="fr-FR" dirty="0" err="1"/>
              <a:t>project</a:t>
            </a:r>
            <a:endParaRPr lang="fr-FR" dirty="0"/>
          </a:p>
          <a:p>
            <a:pPr lvl="2" eaLnBrk="1" hangingPunct="1"/>
            <a:r>
              <a:rPr lang="en-US" altLang="fr-FR" sz="1400" dirty="0"/>
              <a:t>Realize a 10 MHz and a 100 MHz MEMS high performance oscillator based on MEMS Resonator. </a:t>
            </a:r>
          </a:p>
          <a:p>
            <a:pPr lvl="2" eaLnBrk="1" hangingPunct="1"/>
            <a:r>
              <a:rPr lang="en-US" altLang="fr-FR" sz="1400" dirty="0"/>
              <a:t>Combine the advantage of Piezo technology (high Q factor), with the advantage of MEMS microstructures;</a:t>
            </a:r>
          </a:p>
          <a:p>
            <a:pPr lvl="2"/>
            <a:r>
              <a:rPr lang="en-US" altLang="fr-FR" sz="1400" dirty="0"/>
              <a:t>Reduce overall power consumption of a standard low consumption OCXO.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Introduction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FCDE3C-8D86-2E26-EAEE-6B51D2E45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" y="2369996"/>
            <a:ext cx="4976699" cy="22316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C8D23D-A1E1-6968-7784-B0629FF0B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693" y="2895960"/>
            <a:ext cx="4120308" cy="5898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C23C01-48E3-70D1-58F6-B432C216E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692" y="3739488"/>
            <a:ext cx="4073315" cy="6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356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Project Review (Conformity matrix 100MHz)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7DF350C-F49A-9BDE-2557-E468F33C3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285642"/>
              </p:ext>
            </p:extLst>
          </p:nvPr>
        </p:nvGraphicFramePr>
        <p:xfrm>
          <a:off x="113887" y="855943"/>
          <a:ext cx="8916226" cy="36668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385">
                  <a:extLst>
                    <a:ext uri="{9D8B030D-6E8A-4147-A177-3AD203B41FA5}">
                      <a16:colId xmlns:a16="http://schemas.microsoft.com/office/drawing/2014/main" val="1640670659"/>
                    </a:ext>
                  </a:extLst>
                </a:gridCol>
                <a:gridCol w="695465">
                  <a:extLst>
                    <a:ext uri="{9D8B030D-6E8A-4147-A177-3AD203B41FA5}">
                      <a16:colId xmlns:a16="http://schemas.microsoft.com/office/drawing/2014/main" val="1938681859"/>
                    </a:ext>
                  </a:extLst>
                </a:gridCol>
                <a:gridCol w="695465">
                  <a:extLst>
                    <a:ext uri="{9D8B030D-6E8A-4147-A177-3AD203B41FA5}">
                      <a16:colId xmlns:a16="http://schemas.microsoft.com/office/drawing/2014/main" val="2547497484"/>
                    </a:ext>
                  </a:extLst>
                </a:gridCol>
                <a:gridCol w="304936">
                  <a:extLst>
                    <a:ext uri="{9D8B030D-6E8A-4147-A177-3AD203B41FA5}">
                      <a16:colId xmlns:a16="http://schemas.microsoft.com/office/drawing/2014/main" val="296150054"/>
                    </a:ext>
                  </a:extLst>
                </a:gridCol>
                <a:gridCol w="636619">
                  <a:extLst>
                    <a:ext uri="{9D8B030D-6E8A-4147-A177-3AD203B41FA5}">
                      <a16:colId xmlns:a16="http://schemas.microsoft.com/office/drawing/2014/main" val="1760908542"/>
                    </a:ext>
                  </a:extLst>
                </a:gridCol>
                <a:gridCol w="879140">
                  <a:extLst>
                    <a:ext uri="{9D8B030D-6E8A-4147-A177-3AD203B41FA5}">
                      <a16:colId xmlns:a16="http://schemas.microsoft.com/office/drawing/2014/main" val="707301100"/>
                    </a:ext>
                  </a:extLst>
                </a:gridCol>
                <a:gridCol w="798894">
                  <a:extLst>
                    <a:ext uri="{9D8B030D-6E8A-4147-A177-3AD203B41FA5}">
                      <a16:colId xmlns:a16="http://schemas.microsoft.com/office/drawing/2014/main" val="4246189527"/>
                    </a:ext>
                  </a:extLst>
                </a:gridCol>
                <a:gridCol w="554589">
                  <a:extLst>
                    <a:ext uri="{9D8B030D-6E8A-4147-A177-3AD203B41FA5}">
                      <a16:colId xmlns:a16="http://schemas.microsoft.com/office/drawing/2014/main" val="182393390"/>
                    </a:ext>
                  </a:extLst>
                </a:gridCol>
                <a:gridCol w="3391733">
                  <a:extLst>
                    <a:ext uri="{9D8B030D-6E8A-4147-A177-3AD203B41FA5}">
                      <a16:colId xmlns:a16="http://schemas.microsoft.com/office/drawing/2014/main" val="228177755"/>
                    </a:ext>
                  </a:extLst>
                </a:gridCol>
              </a:tblGrid>
              <a:tr h="6661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 gridSpan="3"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800">
                          <a:effectLst/>
                        </a:rPr>
                        <a:t>TN2.2</a:t>
                      </a:r>
                      <a:endParaRPr lang="en-US" sz="10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800" dirty="0">
                          <a:effectLst/>
                        </a:rPr>
                        <a:t>TN1.3</a:t>
                      </a:r>
                      <a:endParaRPr lang="en-US" sz="10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2082391781"/>
                  </a:ext>
                </a:extLst>
              </a:tr>
              <a:tr h="26644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Parameter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Specs - Telecom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OCMO 100MHz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Link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Conformity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OCMO 10MHz + PLL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Link</a:t>
                      </a:r>
                      <a:endParaRPr lang="en-US" sz="8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Conformity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Comments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630526996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Design Frequency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100 MHz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100MHz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Table 4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Accuracy of OCMO 10MHz + PLL thanks to fractional PLL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342773566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2126346045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@100Hz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TBD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2103629599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@1kHz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&lt;-120 dBc/Hz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-128 dBc/Hz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Table 4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1429804872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@10kHz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&lt;-140 dBc/Hz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-132 dBc/Hz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Table 4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Limited by PLL VCO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1176141478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@100kHz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&lt;-155 dBc/Hz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-133 dBc/Hz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Table 4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Limited by PLL VCO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575547081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Phase Noise max. @1MHz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&lt;-170 dBc/Hz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-155 dBc/Hz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Table 4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Limited by PLL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3671210226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Noise Floor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&lt;-170 dBc/Hz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-155 dBc/Hz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Table 4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Limited by PLL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3134745948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Harmonics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&lt;-40 dBc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-9 dBc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Table 4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3413956844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Spurious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&lt;-80 dBc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-55 dBc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Table 4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extLst>
                  <a:ext uri="{0D108BD9-81ED-4DB2-BD59-A6C34878D82A}">
                    <a16:rowId xmlns:a16="http://schemas.microsoft.com/office/drawing/2014/main" val="2426170289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Allan Variance @1s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4284163502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Output Power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&gt;5 dBm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9dBm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Table 4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3602442422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Temperature sensitivity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&lt;5 ppb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225688175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Aging @10Years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5 ppm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250ppb/h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Figure 38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540489297"/>
                  </a:ext>
                </a:extLst>
              </a:tr>
              <a:tr h="19983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DC Power (steady state @25°C)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&lt;250 mW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1.4W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TN1.3 Table 4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1W PLL + 400mW pierce oscillator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1509212389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DC Power Warm-up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&lt;500 mW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497211061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Mass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&lt;25 g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Not Tested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1817265694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Volume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&lt;25x25x17mm²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Not Tested</a:t>
                      </a:r>
                      <a:endParaRPr lang="en-US" sz="8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797530519"/>
                  </a:ext>
                </a:extLst>
              </a:tr>
              <a:tr h="199831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Operating temperature range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[-30 ; 70°C]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Not Tested</a:t>
                      </a:r>
                      <a:endParaRPr lang="en-US" sz="8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1741674048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Radiation (TID)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100krad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Not Tested</a:t>
                      </a:r>
                      <a:endParaRPr lang="en-US" sz="8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595675906"/>
                  </a:ext>
                </a:extLst>
              </a:tr>
              <a:tr h="133220"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g-sensitivity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TBD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//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>
                          <a:effectLst/>
                        </a:rPr>
                        <a:t>NC</a:t>
                      </a:r>
                      <a:endParaRPr lang="en-US" sz="80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tc>
                  <a:txBody>
                    <a:bodyPr/>
                    <a:lstStyle/>
                    <a:p>
                      <a:pPr marL="71755" algn="ctr">
                        <a:tabLst>
                          <a:tab pos="521335" algn="r"/>
                        </a:tabLst>
                      </a:pPr>
                      <a:r>
                        <a:rPr lang="en-GB" sz="600" dirty="0">
                          <a:effectLst/>
                        </a:rPr>
                        <a:t>Not Tested</a:t>
                      </a:r>
                      <a:endParaRPr lang="en-US" sz="800" dirty="0">
                        <a:effectLst/>
                        <a:latin typeface="Gesta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68" marR="37468" marT="0" marB="0"/>
                </a:tc>
                <a:extLst>
                  <a:ext uri="{0D108BD9-81ED-4DB2-BD59-A6C34878D82A}">
                    <a16:rowId xmlns:a16="http://schemas.microsoft.com/office/drawing/2014/main" val="19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3041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Project Review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C2F2E9-D9C0-3E4D-2318-B8941358802A}"/>
              </a:ext>
            </a:extLst>
          </p:cNvPr>
          <p:cNvSpPr txBox="1"/>
          <p:nvPr/>
        </p:nvSpPr>
        <p:spPr>
          <a:xfrm>
            <a:off x="76200" y="911215"/>
            <a:ext cx="897255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algn="just">
              <a:tabLst>
                <a:tab pos="521335" algn="r"/>
              </a:tabLst>
            </a:pPr>
            <a:r>
              <a:rPr lang="en-GB" sz="1200" b="1" dirty="0">
                <a:solidFill>
                  <a:srgbClr val="00B050"/>
                </a:solidFill>
                <a:cs typeface="Arial" pitchFamily="34" charset="0"/>
              </a:rPr>
              <a:t>++</a:t>
            </a: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 :</a:t>
            </a: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Prototypes vacuum sealed of 10MHz.</a:t>
            </a: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Integration of resonator inside the silicon cavity (work on parasite capacitance).</a:t>
            </a: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Resistivity of Ti/Au thin layers deposits.</a:t>
            </a: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Wafer assembly cutting.</a:t>
            </a: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Design, prototype and test of MEMS TIA oscillator.</a:t>
            </a: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Design, manufacture and test of 100MHz thickness shear mode resonator.</a:t>
            </a: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Working 10MHz oscillator.</a:t>
            </a: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Working 100MHz oscillator (10MHz + PLL &amp; 10MHz + DDS)</a:t>
            </a:r>
          </a:p>
          <a:p>
            <a:pPr marL="71755" algn="just">
              <a:tabLst>
                <a:tab pos="521335" algn="r"/>
              </a:tabLst>
            </a:pPr>
            <a:endParaRPr lang="en-GB" sz="1200" dirty="0">
              <a:solidFill>
                <a:schemeClr val="tx2"/>
              </a:solidFill>
              <a:cs typeface="Arial" pitchFamily="34" charset="0"/>
            </a:endParaRPr>
          </a:p>
          <a:p>
            <a:pPr marL="71755" algn="just">
              <a:tabLst>
                <a:tab pos="521335" algn="r"/>
              </a:tabLst>
            </a:pPr>
            <a:endParaRPr lang="en-GB" sz="1200" dirty="0">
              <a:solidFill>
                <a:schemeClr val="tx2"/>
              </a:solidFill>
              <a:cs typeface="Arial" pitchFamily="34" charset="0"/>
            </a:endParaRPr>
          </a:p>
          <a:p>
            <a:pPr marL="71755" algn="just">
              <a:tabLst>
                <a:tab pos="521335" algn="r"/>
              </a:tabLst>
            </a:pPr>
            <a:r>
              <a:rPr lang="en-GB" sz="1200" b="1" dirty="0">
                <a:solidFill>
                  <a:srgbClr val="FF0000"/>
                </a:solidFill>
                <a:cs typeface="Arial" pitchFamily="34" charset="0"/>
              </a:rPr>
              <a:t>- - </a:t>
            </a: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: </a:t>
            </a:r>
          </a:p>
          <a:p>
            <a:pPr marL="71755" algn="just">
              <a:tabLst>
                <a:tab pos="521335" algn="r"/>
              </a:tabLst>
            </a:pPr>
            <a:endParaRPr lang="en-GB" sz="1200" dirty="0">
              <a:solidFill>
                <a:schemeClr val="tx2"/>
              </a:solidFill>
              <a:cs typeface="Arial" pitchFamily="34" charset="0"/>
            </a:endParaRPr>
          </a:p>
          <a:p>
            <a:pPr marL="243205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Conformity matrix showed a lot of measurements that could not have been performed by the end of the project. This is mainly because the final prototype was consisting of four non mature technical challenges:</a:t>
            </a: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Design &amp; manufacturing of the quartz MEMS resonators</a:t>
            </a:r>
            <a:endParaRPr lang="en-US" sz="1200" dirty="0">
              <a:solidFill>
                <a:schemeClr val="tx2"/>
              </a:solidFill>
              <a:cs typeface="Arial" pitchFamily="34" charset="0"/>
            </a:endParaRP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Design &amp; manufacturing of the silicon oven cavity</a:t>
            </a:r>
            <a:endParaRPr lang="en-US" sz="1200" dirty="0">
              <a:solidFill>
                <a:schemeClr val="tx2"/>
              </a:solidFill>
              <a:cs typeface="Arial" pitchFamily="34" charset="0"/>
            </a:endParaRP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Integration of the resonators inside the silicon cavities</a:t>
            </a:r>
            <a:endParaRPr lang="en-US" sz="1200" dirty="0">
              <a:solidFill>
                <a:schemeClr val="tx2"/>
              </a:solidFill>
              <a:cs typeface="Arial" pitchFamily="34" charset="0"/>
            </a:endParaRPr>
          </a:p>
          <a:p>
            <a:pPr marL="700405" lvl="1" indent="-171450" algn="just">
              <a:buFont typeface="Arial" panose="020B0604020202020204" pitchFamily="34" charset="0"/>
              <a:buChar char="•"/>
              <a:tabLst>
                <a:tab pos="521335" algn="r"/>
              </a:tabLst>
            </a:pPr>
            <a:r>
              <a:rPr lang="en-GB" sz="1200" dirty="0">
                <a:solidFill>
                  <a:schemeClr val="tx2"/>
                </a:solidFill>
                <a:cs typeface="Arial" pitchFamily="34" charset="0"/>
              </a:rPr>
              <a:t>Design of the electronics</a:t>
            </a:r>
            <a:endParaRPr lang="en-US" sz="1200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78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Introduction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47DA2F-50A0-500F-1E61-16A548F50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73" y="835301"/>
            <a:ext cx="8556653" cy="37081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D4A0DD5-A488-25FA-EF73-4BDCA60EC839}"/>
              </a:ext>
            </a:extLst>
          </p:cNvPr>
          <p:cNvSpPr txBox="1"/>
          <p:nvPr/>
        </p:nvSpPr>
        <p:spPr>
          <a:xfrm>
            <a:off x="5001658" y="947450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CCN </a:t>
            </a:r>
            <a:r>
              <a:rPr lang="fr-FR" dirty="0" err="1"/>
              <a:t>FemtoENG</a:t>
            </a:r>
            <a:endParaRPr lang="en-US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B032ACA-BC3F-69F9-5F50-42FA77B812B4}"/>
              </a:ext>
            </a:extLst>
          </p:cNvPr>
          <p:cNvCxnSpPr>
            <a:stCxn id="8" idx="2"/>
          </p:cNvCxnSpPr>
          <p:nvPr/>
        </p:nvCxnSpPr>
        <p:spPr>
          <a:xfrm flipH="1">
            <a:off x="5155894" y="1316782"/>
            <a:ext cx="741202" cy="996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02235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Project Timeline (deliverables)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26503A71-EC84-F1A6-1071-E2A05B5010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0478350"/>
              </p:ext>
            </p:extLst>
          </p:nvPr>
        </p:nvGraphicFramePr>
        <p:xfrm>
          <a:off x="182784" y="992235"/>
          <a:ext cx="5449677" cy="360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741168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6EDE6B-C18B-4C6F-860E-719D594F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Literature</a:t>
            </a:r>
            <a:r>
              <a:rPr lang="fr-FR" dirty="0"/>
              <a:t> </a:t>
            </a:r>
            <a:r>
              <a:rPr lang="fr-FR" dirty="0" err="1"/>
              <a:t>Review</a:t>
            </a:r>
            <a:r>
              <a:rPr lang="fr-FR" dirty="0"/>
              <a:t> (</a:t>
            </a:r>
            <a:r>
              <a:rPr lang="fr-FR" dirty="0" err="1"/>
              <a:t>Oscillator</a:t>
            </a:r>
            <a:r>
              <a:rPr lang="fr-FR" dirty="0"/>
              <a:t> and packaging)</a:t>
            </a:r>
          </a:p>
          <a:p>
            <a:pPr lvl="1"/>
            <a:r>
              <a:rPr lang="fr-FR" dirty="0"/>
              <a:t>Solutions of vacuum packaging : Cold </a:t>
            </a:r>
            <a:r>
              <a:rPr lang="fr-FR" dirty="0" err="1"/>
              <a:t>Welding</a:t>
            </a:r>
            <a:r>
              <a:rPr lang="fr-FR" dirty="0"/>
              <a:t>, Gold wafer </a:t>
            </a:r>
            <a:r>
              <a:rPr lang="fr-FR" dirty="0" err="1"/>
              <a:t>level</a:t>
            </a:r>
            <a:r>
              <a:rPr lang="fr-FR" dirty="0"/>
              <a:t> thermocompression, Silex wafer </a:t>
            </a:r>
            <a:r>
              <a:rPr lang="fr-FR" dirty="0" err="1"/>
              <a:t>stacking</a:t>
            </a:r>
            <a:r>
              <a:rPr lang="fr-FR" dirty="0"/>
              <a:t> and MEMS.</a:t>
            </a:r>
          </a:p>
          <a:p>
            <a:pPr lvl="1"/>
            <a:r>
              <a:rPr lang="fr-FR" dirty="0" err="1"/>
              <a:t>Presentation</a:t>
            </a:r>
            <a:r>
              <a:rPr lang="fr-FR" dirty="0"/>
              <a:t> of IHR (</a:t>
            </a:r>
            <a:r>
              <a:rPr lang="fr-FR" dirty="0" err="1"/>
              <a:t>Internally</a:t>
            </a:r>
            <a:r>
              <a:rPr lang="fr-FR" dirty="0"/>
              <a:t> </a:t>
            </a:r>
            <a:r>
              <a:rPr lang="fr-FR" dirty="0" err="1"/>
              <a:t>Heated</a:t>
            </a:r>
            <a:r>
              <a:rPr lang="fr-FR" dirty="0"/>
              <a:t> </a:t>
            </a:r>
            <a:r>
              <a:rPr lang="fr-FR" dirty="0" err="1"/>
              <a:t>Resonator</a:t>
            </a:r>
            <a:r>
              <a:rPr lang="fr-FR" dirty="0"/>
              <a:t>) designs.</a:t>
            </a:r>
          </a:p>
          <a:p>
            <a:pPr lvl="1"/>
            <a:r>
              <a:rPr lang="fr-FR" dirty="0"/>
              <a:t>Solutions of </a:t>
            </a:r>
            <a:r>
              <a:rPr lang="fr-FR" dirty="0" err="1"/>
              <a:t>oscillator</a:t>
            </a:r>
            <a:r>
              <a:rPr lang="fr-FR" dirty="0"/>
              <a:t> </a:t>
            </a:r>
            <a:r>
              <a:rPr lang="fr-FR" dirty="0" err="1"/>
              <a:t>external</a:t>
            </a:r>
            <a:r>
              <a:rPr lang="fr-FR" dirty="0"/>
              <a:t> packaging</a:t>
            </a:r>
          </a:p>
          <a:p>
            <a:pPr lvl="1"/>
            <a:r>
              <a:rPr lang="fr-FR" dirty="0"/>
              <a:t>Electronics </a:t>
            </a:r>
            <a:r>
              <a:rPr lang="fr-FR" dirty="0" err="1"/>
              <a:t>topology</a:t>
            </a:r>
            <a:endParaRPr lang="fr-FR" dirty="0"/>
          </a:p>
          <a:p>
            <a:pPr lvl="1"/>
            <a:r>
              <a:rPr lang="fr-FR" dirty="0" err="1"/>
              <a:t>Presentation</a:t>
            </a:r>
            <a:r>
              <a:rPr lang="fr-FR" dirty="0"/>
              <a:t> of first version of </a:t>
            </a:r>
            <a:r>
              <a:rPr lang="fr-FR" dirty="0" err="1"/>
              <a:t>silicon</a:t>
            </a:r>
            <a:r>
              <a:rPr lang="fr-FR" dirty="0"/>
              <a:t> </a:t>
            </a:r>
            <a:r>
              <a:rPr lang="fr-FR" dirty="0" err="1"/>
              <a:t>oven</a:t>
            </a:r>
            <a:r>
              <a:rPr lang="fr-FR" dirty="0"/>
              <a:t>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Phase 1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08B27C-959F-EF1B-24F6-BB601CF5D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40" y="2820988"/>
            <a:ext cx="5814060" cy="1662430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2FB87C-D746-4466-A40A-17638872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82" t="18555" r="5575" b="13496"/>
          <a:stretch/>
        </p:blipFill>
        <p:spPr>
          <a:xfrm>
            <a:off x="182783" y="2948084"/>
            <a:ext cx="3147157" cy="15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7734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2F60570-0131-14A6-EF44-79D0434E7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132" y="573491"/>
            <a:ext cx="1473868" cy="15769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F1ABCD-421F-1DF4-8726-36A7ADFB2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232" y="197236"/>
            <a:ext cx="3850433" cy="1953169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6EDE6B-C18B-4C6F-860E-719D594F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339" y="1017588"/>
            <a:ext cx="3966130" cy="3606800"/>
          </a:xfrm>
        </p:spPr>
        <p:txBody>
          <a:bodyPr/>
          <a:lstStyle/>
          <a:p>
            <a:r>
              <a:rPr lang="fr-FR" dirty="0"/>
              <a:t>PDR (</a:t>
            </a:r>
            <a:r>
              <a:rPr lang="fr-FR" dirty="0" err="1"/>
              <a:t>Oscillator</a:t>
            </a:r>
            <a:r>
              <a:rPr lang="fr-FR" dirty="0"/>
              <a:t>, </a:t>
            </a:r>
            <a:r>
              <a:rPr lang="fr-FR" dirty="0" err="1"/>
              <a:t>Accuracy</a:t>
            </a:r>
            <a:r>
              <a:rPr lang="fr-FR" dirty="0"/>
              <a:t> &amp; </a:t>
            </a:r>
            <a:r>
              <a:rPr lang="fr-FR" dirty="0" err="1"/>
              <a:t>SiTime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Circuit design simulation </a:t>
            </a:r>
            <a:r>
              <a:rPr lang="fr-FR" dirty="0" err="1"/>
              <a:t>analysis</a:t>
            </a:r>
            <a:r>
              <a:rPr lang="fr-FR" dirty="0"/>
              <a:t> (</a:t>
            </a:r>
            <a:r>
              <a:rPr lang="fr-FR" dirty="0" err="1"/>
              <a:t>Syrlinks</a:t>
            </a:r>
            <a:r>
              <a:rPr lang="fr-FR" dirty="0"/>
              <a:t> ASIC &amp; Pierce </a:t>
            </a:r>
            <a:r>
              <a:rPr lang="fr-FR" dirty="0" err="1"/>
              <a:t>Gate</a:t>
            </a:r>
            <a:r>
              <a:rPr lang="fr-FR" dirty="0"/>
              <a:t>) </a:t>
            </a:r>
            <a:r>
              <a:rPr lang="fr-FR" dirty="0">
                <a:sym typeface="Wingdings" panose="05000000000000000000" pitchFamily="2" charset="2"/>
              </a:rPr>
              <a:t> Pierce </a:t>
            </a:r>
            <a:r>
              <a:rPr lang="fr-FR" dirty="0" err="1">
                <a:sym typeface="Wingdings" panose="05000000000000000000" pitchFamily="2" charset="2"/>
              </a:rPr>
              <a:t>Gate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oscillator</a:t>
            </a:r>
            <a:r>
              <a:rPr lang="fr-FR" dirty="0">
                <a:sym typeface="Wingdings" panose="05000000000000000000" pitchFamily="2" charset="2"/>
              </a:rPr>
              <a:t> more </a:t>
            </a:r>
            <a:r>
              <a:rPr lang="fr-FR" dirty="0" err="1">
                <a:sym typeface="Wingdings" panose="05000000000000000000" pitchFamily="2" charset="2"/>
              </a:rPr>
              <a:t>suited</a:t>
            </a:r>
            <a:r>
              <a:rPr lang="fr-FR" dirty="0">
                <a:sym typeface="Wingdings" panose="05000000000000000000" pitchFamily="2" charset="2"/>
              </a:rPr>
              <a:t> for quartz MEMS (</a:t>
            </a:r>
            <a:r>
              <a:rPr lang="fr-FR" dirty="0" err="1">
                <a:sym typeface="Wingdings" panose="05000000000000000000" pitchFamily="2" charset="2"/>
              </a:rPr>
              <a:t>given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expected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motional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resistance</a:t>
            </a:r>
            <a:r>
              <a:rPr lang="fr-FR" dirty="0">
                <a:sym typeface="Wingdings" panose="05000000000000000000" pitchFamily="2" charset="2"/>
              </a:rPr>
              <a:t>).</a:t>
            </a:r>
          </a:p>
          <a:p>
            <a:pPr marL="184286" lvl="1" indent="0">
              <a:buNone/>
            </a:pPr>
            <a:endParaRPr lang="fr-FR" dirty="0"/>
          </a:p>
          <a:p>
            <a:pPr lvl="1"/>
            <a:r>
              <a:rPr lang="fr-FR" dirty="0"/>
              <a:t>Frequency </a:t>
            </a:r>
            <a:r>
              <a:rPr lang="fr-FR" dirty="0" err="1"/>
              <a:t>accuracy</a:t>
            </a:r>
            <a:r>
              <a:rPr lang="fr-FR" dirty="0"/>
              <a:t> and multiplication. Simulations and </a:t>
            </a:r>
            <a:r>
              <a:rPr lang="fr-FR" dirty="0" err="1"/>
              <a:t>study</a:t>
            </a:r>
            <a:r>
              <a:rPr lang="fr-FR" dirty="0"/>
              <a:t> of DDS and PLL </a:t>
            </a:r>
            <a:r>
              <a:rPr lang="fr-FR" dirty="0" err="1"/>
              <a:t>synthesis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PLL more </a:t>
            </a:r>
            <a:r>
              <a:rPr lang="fr-FR" dirty="0" err="1">
                <a:sym typeface="Wingdings" panose="05000000000000000000" pitchFamily="2" charset="2"/>
              </a:rPr>
              <a:t>suited</a:t>
            </a:r>
            <a:r>
              <a:rPr lang="fr-FR" dirty="0">
                <a:sym typeface="Wingdings" panose="05000000000000000000" pitchFamily="2" charset="2"/>
              </a:rPr>
              <a:t> for performance </a:t>
            </a:r>
            <a:r>
              <a:rPr lang="fr-FR" dirty="0" err="1">
                <a:sym typeface="Wingdings" panose="05000000000000000000" pitchFamily="2" charset="2"/>
              </a:rPr>
              <a:t>less</a:t>
            </a:r>
            <a:r>
              <a:rPr lang="fr-FR" dirty="0">
                <a:sym typeface="Wingdings" panose="05000000000000000000" pitchFamily="2" charset="2"/>
              </a:rPr>
              <a:t> for power </a:t>
            </a:r>
            <a:r>
              <a:rPr lang="fr-FR" dirty="0" err="1">
                <a:sym typeface="Wingdings" panose="05000000000000000000" pitchFamily="2" charset="2"/>
              </a:rPr>
              <a:t>consumption</a:t>
            </a:r>
            <a:r>
              <a:rPr lang="fr-FR" dirty="0">
                <a:sym typeface="Wingdings" panose="05000000000000000000" pitchFamily="2" charset="2"/>
              </a:rPr>
              <a:t>.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SiT5711A </a:t>
            </a:r>
            <a:r>
              <a:rPr lang="fr-FR" dirty="0" err="1"/>
              <a:t>characterization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Phase 1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3DF1AB9-A43C-F6A4-062D-A80740B0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232" y="2444504"/>
            <a:ext cx="4638899" cy="231483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D91770C-4AE0-F7A7-EDB0-9408B28DEEE0}"/>
              </a:ext>
            </a:extLst>
          </p:cNvPr>
          <p:cNvSpPr txBox="1"/>
          <p:nvPr/>
        </p:nvSpPr>
        <p:spPr>
          <a:xfrm>
            <a:off x="418062" y="4159170"/>
            <a:ext cx="37700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Phase Noise simulation of 10MHz MEMS </a:t>
            </a:r>
            <a:r>
              <a:rPr lang="fr-FR" sz="1100" i="1" dirty="0" err="1"/>
              <a:t>oscillator</a:t>
            </a:r>
            <a:r>
              <a:rPr lang="fr-FR" sz="1100" i="1" dirty="0"/>
              <a:t> (</a:t>
            </a:r>
            <a:r>
              <a:rPr lang="fr-FR" sz="1100" i="1" dirty="0" err="1"/>
              <a:t>with</a:t>
            </a:r>
            <a:r>
              <a:rPr lang="fr-FR" sz="1100" i="1" dirty="0"/>
              <a:t> </a:t>
            </a:r>
            <a:r>
              <a:rPr lang="fr-FR" sz="1100" i="1" dirty="0" err="1"/>
              <a:t>expected</a:t>
            </a:r>
            <a:r>
              <a:rPr lang="fr-FR" sz="1100" i="1" dirty="0"/>
              <a:t> </a:t>
            </a:r>
            <a:r>
              <a:rPr lang="fr-FR" sz="1100" i="1" dirty="0" err="1"/>
              <a:t>motional</a:t>
            </a:r>
            <a:r>
              <a:rPr lang="fr-FR" sz="1100" i="1" dirty="0"/>
              <a:t> </a:t>
            </a:r>
            <a:r>
              <a:rPr lang="fr-FR" sz="1100" i="1" dirty="0" err="1"/>
              <a:t>parameters</a:t>
            </a:r>
            <a:r>
              <a:rPr lang="fr-FR" sz="1100" i="1" dirty="0"/>
              <a:t>) + LMX2594 PLL). Output 10MHz for </a:t>
            </a:r>
            <a:r>
              <a:rPr lang="fr-FR" sz="1100" i="1" dirty="0" err="1"/>
              <a:t>accuracy</a:t>
            </a:r>
            <a:r>
              <a:rPr lang="fr-FR" sz="1100" i="1" dirty="0"/>
              <a:t> tuning </a:t>
            </a:r>
            <a:endParaRPr lang="en-US" sz="1100" i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68AC888-5D6C-8D64-1598-6CAFFEB141AC}"/>
              </a:ext>
            </a:extLst>
          </p:cNvPr>
          <p:cNvCxnSpPr/>
          <p:nvPr/>
        </p:nvCxnSpPr>
        <p:spPr>
          <a:xfrm flipV="1">
            <a:off x="3981450" y="3733800"/>
            <a:ext cx="1143000" cy="6552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46510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6EDE6B-C18B-4C6F-860E-719D594F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6454" y="284743"/>
            <a:ext cx="4315691" cy="416430"/>
          </a:xfrm>
        </p:spPr>
        <p:txBody>
          <a:bodyPr/>
          <a:lstStyle/>
          <a:p>
            <a:r>
              <a:rPr lang="fr-FR" dirty="0"/>
              <a:t>10MHz </a:t>
            </a:r>
            <a:r>
              <a:rPr lang="fr-FR" dirty="0" err="1"/>
              <a:t>length</a:t>
            </a:r>
            <a:r>
              <a:rPr lang="fr-FR" dirty="0"/>
              <a:t> extension mode </a:t>
            </a:r>
            <a:r>
              <a:rPr lang="fr-FR" dirty="0" err="1"/>
              <a:t>resonator</a:t>
            </a: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Phase 1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F7142E8-854E-4B04-884F-3F80AD21549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189" y="1115412"/>
            <a:ext cx="1227455" cy="1080135"/>
          </a:xfrm>
          <a:prstGeom prst="rect">
            <a:avLst/>
          </a:prstGeom>
          <a:noFill/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0F5DDCF1-8F5A-4AF1-8DC9-0C3DD3864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3020"/>
            <a:ext cx="5045310" cy="167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Animation-ARQOMM-type2.gif">
            <a:hlinkClick r:id="" action="ppaction://media"/>
            <a:extLst>
              <a:ext uri="{FF2B5EF4-FFF2-40B4-BE49-F238E27FC236}">
                <a16:creationId xmlns:a16="http://schemas.microsoft.com/office/drawing/2014/main" id="{6B4E411A-337F-4529-A81A-E7897E4F2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784" y="915791"/>
            <a:ext cx="2882902" cy="14864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878C9B4-8FCA-44D4-8820-68B345574D87}"/>
              </a:ext>
            </a:extLst>
          </p:cNvPr>
          <p:cNvSpPr/>
          <p:nvPr/>
        </p:nvSpPr>
        <p:spPr>
          <a:xfrm>
            <a:off x="-211162" y="2608871"/>
            <a:ext cx="1735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28650" lvl="1" indent="-1714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effectLst/>
                <a:latin typeface="Times New Roman" panose="02020603050405020304" pitchFamily="18" charset="0"/>
              </a:rPr>
              <a:t>DRIE Process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543124C-30E8-4149-8CAB-AC3C1B6C65BD}"/>
              </a:ext>
            </a:extLst>
          </p:cNvPr>
          <p:cNvSpPr txBox="1"/>
          <p:nvPr/>
        </p:nvSpPr>
        <p:spPr>
          <a:xfrm>
            <a:off x="4592147" y="1212605"/>
            <a:ext cx="1701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200" dirty="0"/>
              <a:t>100 µm </a:t>
            </a:r>
            <a:r>
              <a:rPr lang="fr-FR" sz="1200" dirty="0" err="1"/>
              <a:t>thick</a:t>
            </a:r>
            <a:r>
              <a:rPr lang="fr-FR" sz="1200" dirty="0"/>
              <a:t> wafer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200" dirty="0"/>
              <a:t>Z-</a:t>
            </a:r>
            <a:r>
              <a:rPr lang="fr-FR" sz="1200" dirty="0" err="1"/>
              <a:t>cut</a:t>
            </a:r>
            <a:r>
              <a:rPr lang="fr-FR" sz="1200" dirty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200" dirty="0"/>
              <a:t>2,5 x 2 mm²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2A5928-4DDF-4F1C-B037-69FB5FB0B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998" y="2912968"/>
            <a:ext cx="3794116" cy="1718465"/>
          </a:xfrm>
          <a:prstGeom prst="rect">
            <a:avLst/>
          </a:prstGeom>
        </p:spPr>
      </p:pic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CD06F674-71CC-4280-81C5-52D4F7B304AD}"/>
              </a:ext>
            </a:extLst>
          </p:cNvPr>
          <p:cNvGraphicFramePr>
            <a:graphicFrameLocks noGrp="1"/>
          </p:cNvGraphicFramePr>
          <p:nvPr/>
        </p:nvGraphicFramePr>
        <p:xfrm>
          <a:off x="6369539" y="794284"/>
          <a:ext cx="259901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92">
                  <a:extLst>
                    <a:ext uri="{9D8B030D-6E8A-4147-A177-3AD203B41FA5}">
                      <a16:colId xmlns:a16="http://schemas.microsoft.com/office/drawing/2014/main" val="1803428202"/>
                    </a:ext>
                  </a:extLst>
                </a:gridCol>
                <a:gridCol w="1000124">
                  <a:extLst>
                    <a:ext uri="{9D8B030D-6E8A-4147-A177-3AD203B41FA5}">
                      <a16:colId xmlns:a16="http://schemas.microsoft.com/office/drawing/2014/main" val="28014731"/>
                    </a:ext>
                  </a:extLst>
                </a:gridCol>
                <a:gridCol w="1142999">
                  <a:extLst>
                    <a:ext uri="{9D8B030D-6E8A-4147-A177-3AD203B41FA5}">
                      <a16:colId xmlns:a16="http://schemas.microsoft.com/office/drawing/2014/main" val="2492501176"/>
                    </a:ext>
                  </a:extLst>
                </a:gridCol>
              </a:tblGrid>
              <a:tr h="204141">
                <a:tc>
                  <a:txBody>
                    <a:bodyPr/>
                    <a:lstStyle/>
                    <a:p>
                      <a:endParaRPr lang="fr-FR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 err="1">
                          <a:solidFill>
                            <a:schemeClr val="tx1"/>
                          </a:solidFill>
                        </a:rPr>
                        <a:t>Starting</a:t>
                      </a:r>
                      <a:r>
                        <a:rPr lang="fr-FR" sz="1100" b="0" baseline="0" dirty="0">
                          <a:solidFill>
                            <a:schemeClr val="tx1"/>
                          </a:solidFill>
                        </a:rPr>
                        <a:t> point</a:t>
                      </a:r>
                      <a:endParaRPr lang="fr-FR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Phase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611359"/>
                  </a:ext>
                </a:extLst>
              </a:tr>
              <a:tr h="204141">
                <a:tc>
                  <a:txBody>
                    <a:bodyPr/>
                    <a:lstStyle/>
                    <a:p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Fr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4 MHz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10 MHz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796569"/>
                  </a:ext>
                </a:extLst>
              </a:tr>
              <a:tr h="204141">
                <a:tc>
                  <a:txBody>
                    <a:bodyPr/>
                    <a:lstStyle/>
                    <a:p>
                      <a:r>
                        <a:rPr lang="fr-FR" sz="1100" b="0" dirty="0" err="1">
                          <a:solidFill>
                            <a:schemeClr val="tx1"/>
                          </a:solidFill>
                        </a:rPr>
                        <a:t>Tp</a:t>
                      </a:r>
                      <a:endParaRPr lang="fr-FR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-10 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125°C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0030"/>
                  </a:ext>
                </a:extLst>
              </a:tr>
              <a:tr h="204141">
                <a:tc>
                  <a:txBody>
                    <a:bodyPr/>
                    <a:lstStyle/>
                    <a:p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100k – 300k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100k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717580"/>
                  </a:ext>
                </a:extLst>
              </a:tr>
              <a:tr h="204141">
                <a:tc>
                  <a:txBody>
                    <a:bodyPr/>
                    <a:lstStyle/>
                    <a:p>
                      <a:r>
                        <a:rPr lang="fr-FR" sz="1100" b="0" dirty="0" err="1">
                          <a:solidFill>
                            <a:schemeClr val="tx1"/>
                          </a:solidFill>
                        </a:rPr>
                        <a:t>Rm</a:t>
                      </a:r>
                      <a:endParaRPr lang="fr-FR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10 k</a:t>
                      </a:r>
                      <a:r>
                        <a:rPr lang="el-GR" sz="1100" b="0" dirty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fr-FR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solidFill>
                            <a:schemeClr val="tx1"/>
                          </a:solidFill>
                        </a:rPr>
                        <a:t>3k</a:t>
                      </a:r>
                      <a:r>
                        <a:rPr lang="el-GR" sz="1100" b="0" dirty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fr-FR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14708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1A2BACB-C884-4253-A46C-CA6128FF837A}"/>
              </a:ext>
            </a:extLst>
          </p:cNvPr>
          <p:cNvSpPr/>
          <p:nvPr/>
        </p:nvSpPr>
        <p:spPr>
          <a:xfrm>
            <a:off x="5213789" y="2599107"/>
            <a:ext cx="35525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- 8 </a:t>
            </a:r>
            <a:r>
              <a:rPr lang="fr-FR" sz="1100" dirty="0" err="1"/>
              <a:t>resonators</a:t>
            </a:r>
            <a:r>
              <a:rPr lang="fr-FR" sz="1100" dirty="0"/>
              <a:t> </a:t>
            </a:r>
            <a:r>
              <a:rPr lang="fr-FR" sz="1100" dirty="0" err="1"/>
              <a:t>packaged</a:t>
            </a:r>
            <a:r>
              <a:rPr lang="fr-FR" sz="1100" dirty="0"/>
              <a:t> </a:t>
            </a:r>
            <a:r>
              <a:rPr lang="fr-FR" sz="1100" dirty="0" err="1"/>
              <a:t>under</a:t>
            </a:r>
            <a:r>
              <a:rPr lang="fr-FR" sz="1100" dirty="0"/>
              <a:t> vacuum and </a:t>
            </a:r>
            <a:r>
              <a:rPr lang="fr-FR" sz="1100" dirty="0" err="1"/>
              <a:t>measured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702373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6EDE6B-C18B-4C6F-860E-719D594F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6454" y="284743"/>
            <a:ext cx="4315691" cy="416430"/>
          </a:xfrm>
        </p:spPr>
        <p:txBody>
          <a:bodyPr/>
          <a:lstStyle/>
          <a:p>
            <a:r>
              <a:rPr lang="en-US" dirty="0"/>
              <a:t>100MHz thickness shear mode resonator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9A328DD-9046-495F-88F1-73847CD6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5" y="192338"/>
            <a:ext cx="1371696" cy="427037"/>
          </a:xfrm>
        </p:spPr>
        <p:txBody>
          <a:bodyPr/>
          <a:lstStyle/>
          <a:p>
            <a:r>
              <a:rPr lang="da-DK" dirty="0"/>
              <a:t>Phase 1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9E1642-A0AE-021A-6920-4490819E5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Department</a:t>
            </a:r>
            <a:r>
              <a:rPr lang="fr-FR" dirty="0"/>
              <a:t> / </a:t>
            </a:r>
            <a:r>
              <a:rPr lang="fr-FR" dirty="0" err="1"/>
              <a:t>Company</a:t>
            </a:r>
            <a:r>
              <a:rPr lang="fr-FR" dirty="0"/>
              <a:t> / Date (menu "Insert / Header and </a:t>
            </a:r>
            <a:r>
              <a:rPr lang="fr-FR" dirty="0" err="1"/>
              <a:t>footer</a:t>
            </a:r>
            <a:r>
              <a:rPr lang="fr-FR" dirty="0"/>
              <a:t>" – “Insertion / En-tête et pied de page”)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25FB86E-A144-4F0A-942F-13E438995AA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3132" r="-1"/>
          <a:stretch/>
        </p:blipFill>
        <p:spPr bwMode="auto">
          <a:xfrm>
            <a:off x="2862967" y="1214428"/>
            <a:ext cx="1921613" cy="1601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C16F8F7-9985-4F80-A117-BFE448570F28}"/>
              </a:ext>
            </a:extLst>
          </p:cNvPr>
          <p:cNvSpPr/>
          <p:nvPr/>
        </p:nvSpPr>
        <p:spPr>
          <a:xfrm>
            <a:off x="408381" y="961444"/>
            <a:ext cx="3490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28650" lvl="1" indent="-1714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latin typeface="Times New Roman" panose="02020603050405020304" pitchFamily="18" charset="0"/>
              </a:rPr>
              <a:t>100MHz </a:t>
            </a:r>
            <a:r>
              <a:rPr lang="fr-FR" sz="1200" b="1" dirty="0" err="1">
                <a:latin typeface="Times New Roman" panose="02020603050405020304" pitchFamily="18" charset="0"/>
              </a:rPr>
              <a:t>thickness</a:t>
            </a:r>
            <a:r>
              <a:rPr lang="fr-FR" sz="1200" b="1" dirty="0">
                <a:latin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</a:rPr>
              <a:t>shear</a:t>
            </a:r>
            <a:r>
              <a:rPr lang="fr-FR" sz="1200" b="1" dirty="0">
                <a:latin typeface="Times New Roman" panose="02020603050405020304" pitchFamily="18" charset="0"/>
              </a:rPr>
              <a:t> mode </a:t>
            </a:r>
            <a:r>
              <a:rPr lang="fr-FR" sz="1200" b="1" dirty="0" err="1">
                <a:latin typeface="Times New Roman" panose="02020603050405020304" pitchFamily="18" charset="0"/>
              </a:rPr>
              <a:t>resonator</a:t>
            </a:r>
            <a:endParaRPr lang="fr-FR" sz="1200" b="1" dirty="0"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C5255E8E-462B-4FD9-9805-CC6898F6170F}"/>
              </a:ext>
            </a:extLst>
          </p:cNvPr>
          <p:cNvGraphicFramePr>
            <a:graphicFrameLocks noGrp="1"/>
          </p:cNvGraphicFramePr>
          <p:nvPr/>
        </p:nvGraphicFramePr>
        <p:xfrm>
          <a:off x="5441913" y="1500417"/>
          <a:ext cx="1280463" cy="1199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034">
                  <a:extLst>
                    <a:ext uri="{9D8B030D-6E8A-4147-A177-3AD203B41FA5}">
                      <a16:colId xmlns:a16="http://schemas.microsoft.com/office/drawing/2014/main" val="272843495"/>
                    </a:ext>
                  </a:extLst>
                </a:gridCol>
                <a:gridCol w="774429">
                  <a:extLst>
                    <a:ext uri="{9D8B030D-6E8A-4147-A177-3AD203B41FA5}">
                      <a16:colId xmlns:a16="http://schemas.microsoft.com/office/drawing/2014/main" val="1757950034"/>
                    </a:ext>
                  </a:extLst>
                </a:gridCol>
              </a:tblGrid>
              <a:tr h="299779">
                <a:tc>
                  <a:txBody>
                    <a:bodyPr/>
                    <a:lstStyle/>
                    <a:p>
                      <a:r>
                        <a:rPr lang="fr-FR" sz="1050" b="0" dirty="0">
                          <a:solidFill>
                            <a:schemeClr val="tx1"/>
                          </a:solidFill>
                        </a:rPr>
                        <a:t>Fr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b="0" dirty="0">
                          <a:solidFill>
                            <a:schemeClr val="tx1"/>
                          </a:solidFill>
                        </a:rPr>
                        <a:t>100 MHz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366400"/>
                  </a:ext>
                </a:extLst>
              </a:tr>
              <a:tr h="299779">
                <a:tc>
                  <a:txBody>
                    <a:bodyPr/>
                    <a:lstStyle/>
                    <a:p>
                      <a:r>
                        <a:rPr lang="fr-FR" sz="1050" b="0" dirty="0" err="1">
                          <a:solidFill>
                            <a:schemeClr val="tx1"/>
                          </a:solidFill>
                        </a:rPr>
                        <a:t>Rm</a:t>
                      </a:r>
                      <a:endParaRPr lang="fr-FR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b="0" dirty="0">
                          <a:solidFill>
                            <a:schemeClr val="tx1"/>
                          </a:solidFill>
                        </a:rPr>
                        <a:t>2 k</a:t>
                      </a:r>
                      <a:r>
                        <a:rPr lang="el-GR" sz="1050" b="0" dirty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fr-FR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41229"/>
                  </a:ext>
                </a:extLst>
              </a:tr>
              <a:tr h="299779">
                <a:tc>
                  <a:txBody>
                    <a:bodyPr/>
                    <a:lstStyle/>
                    <a:p>
                      <a:r>
                        <a:rPr lang="fr-FR" sz="1050" b="0" dirty="0">
                          <a:solidFill>
                            <a:schemeClr val="tx1"/>
                          </a:solidFill>
                        </a:rPr>
                        <a:t>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b="0" dirty="0">
                          <a:solidFill>
                            <a:schemeClr val="tx1"/>
                          </a:solidFill>
                        </a:rPr>
                        <a:t>300 </a:t>
                      </a:r>
                      <a:r>
                        <a:rPr lang="fr-FR" sz="1050" b="0" dirty="0" err="1">
                          <a:solidFill>
                            <a:schemeClr val="tx1"/>
                          </a:solidFill>
                        </a:rPr>
                        <a:t>fF</a:t>
                      </a:r>
                      <a:endParaRPr lang="fr-FR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779394"/>
                  </a:ext>
                </a:extLst>
              </a:tr>
              <a:tr h="299779">
                <a:tc>
                  <a:txBody>
                    <a:bodyPr/>
                    <a:lstStyle/>
                    <a:p>
                      <a:r>
                        <a:rPr lang="fr-FR" sz="1050" b="0" dirty="0">
                          <a:solidFill>
                            <a:schemeClr val="tx1"/>
                          </a:solidFill>
                        </a:rPr>
                        <a:t>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b="0" dirty="0">
                          <a:solidFill>
                            <a:schemeClr val="tx1"/>
                          </a:solidFill>
                        </a:rPr>
                        <a:t>100 000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567050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260B981D-56DB-4725-AA3A-566FE27E7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81" y="1335379"/>
            <a:ext cx="2087573" cy="1505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280DB91-A70C-4E3C-9D6A-CCE6F685D17D}"/>
              </a:ext>
            </a:extLst>
          </p:cNvPr>
          <p:cNvSpPr/>
          <p:nvPr/>
        </p:nvSpPr>
        <p:spPr>
          <a:xfrm>
            <a:off x="506983" y="3076114"/>
            <a:ext cx="4572000" cy="13066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57213" lvl="1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SC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cut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5fth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overtone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Thickness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Shear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Mode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Resonator</a:t>
            </a:r>
            <a:endParaRPr lang="fr-FR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H=100µm</a:t>
            </a:r>
          </a:p>
          <a:p>
            <a:pPr marL="557213" lvl="1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3 x 3 mm²</a:t>
            </a:r>
          </a:p>
          <a:p>
            <a:pPr marL="557213" lvl="1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Same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DRIE process as the 10MHz LEM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resonator</a:t>
            </a:r>
            <a:endParaRPr lang="fr-FR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918680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ORPORATE">
  <a:themeElements>
    <a:clrScheme name="Corporate">
      <a:dk1>
        <a:srgbClr val="070E1D"/>
      </a:dk1>
      <a:lt1>
        <a:srgbClr val="FFFFFF"/>
      </a:lt1>
      <a:dk2>
        <a:srgbClr val="474E67"/>
      </a:dk2>
      <a:lt2>
        <a:srgbClr val="7D7B8D"/>
      </a:lt2>
      <a:accent1>
        <a:srgbClr val="3B87CC"/>
      </a:accent1>
      <a:accent2>
        <a:srgbClr val="112753"/>
      </a:accent2>
      <a:accent3>
        <a:srgbClr val="EFF1F6"/>
      </a:accent3>
      <a:accent4>
        <a:srgbClr val="112753"/>
      </a:accent4>
      <a:accent5>
        <a:srgbClr val="3B87CC"/>
      </a:accent5>
      <a:accent6>
        <a:srgbClr val="000000"/>
      </a:accent6>
      <a:hlink>
        <a:srgbClr val="1265A2"/>
      </a:hlink>
      <a:folHlink>
        <a:srgbClr val="452BA2"/>
      </a:folHlink>
    </a:clrScheme>
    <a:fontScheme name="Personnalisé 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PINK">
  <a:themeElements>
    <a:clrScheme name="Pink">
      <a:dk1>
        <a:srgbClr val="070E1D"/>
      </a:dk1>
      <a:lt1>
        <a:srgbClr val="FFFFFF"/>
      </a:lt1>
      <a:dk2>
        <a:srgbClr val="474E67"/>
      </a:dk2>
      <a:lt2>
        <a:srgbClr val="7D7B8D"/>
      </a:lt2>
      <a:accent1>
        <a:srgbClr val="3B87CC"/>
      </a:accent1>
      <a:accent2>
        <a:srgbClr val="112753"/>
      </a:accent2>
      <a:accent3>
        <a:srgbClr val="EFF1F6"/>
      </a:accent3>
      <a:accent4>
        <a:srgbClr val="C31E4B"/>
      </a:accent4>
      <a:accent5>
        <a:srgbClr val="EB3986"/>
      </a:accent5>
      <a:accent6>
        <a:srgbClr val="000000"/>
      </a:accent6>
      <a:hlink>
        <a:srgbClr val="1265A2"/>
      </a:hlink>
      <a:folHlink>
        <a:srgbClr val="452BA2"/>
      </a:folHlink>
    </a:clrScheme>
    <a:fontScheme name="Personnalisé 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RANGE">
  <a:themeElements>
    <a:clrScheme name="Personnalisé 2">
      <a:dk1>
        <a:srgbClr val="070E1D"/>
      </a:dk1>
      <a:lt1>
        <a:srgbClr val="FFFFFF"/>
      </a:lt1>
      <a:dk2>
        <a:srgbClr val="474E67"/>
      </a:dk2>
      <a:lt2>
        <a:srgbClr val="7D7B8D"/>
      </a:lt2>
      <a:accent1>
        <a:srgbClr val="3B87CC"/>
      </a:accent1>
      <a:accent2>
        <a:srgbClr val="112753"/>
      </a:accent2>
      <a:accent3>
        <a:srgbClr val="EFF1F6"/>
      </a:accent3>
      <a:accent4>
        <a:srgbClr val="FF7800"/>
      </a:accent4>
      <a:accent5>
        <a:srgbClr val="FFB600"/>
      </a:accent5>
      <a:accent6>
        <a:srgbClr val="000000"/>
      </a:accent6>
      <a:hlink>
        <a:srgbClr val="1265A2"/>
      </a:hlink>
      <a:folHlink>
        <a:srgbClr val="452BA2"/>
      </a:folHlink>
    </a:clrScheme>
    <a:fontScheme name="Personnalisé 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GREEN">
  <a:themeElements>
    <a:clrScheme name="Personnalisé 4">
      <a:dk1>
        <a:srgbClr val="070E1D"/>
      </a:dk1>
      <a:lt1>
        <a:srgbClr val="FFFFFF"/>
      </a:lt1>
      <a:dk2>
        <a:srgbClr val="474E67"/>
      </a:dk2>
      <a:lt2>
        <a:srgbClr val="7D7B8D"/>
      </a:lt2>
      <a:accent1>
        <a:srgbClr val="3B87CC"/>
      </a:accent1>
      <a:accent2>
        <a:srgbClr val="112753"/>
      </a:accent2>
      <a:accent3>
        <a:srgbClr val="EFF1F6"/>
      </a:accent3>
      <a:accent4>
        <a:srgbClr val="00491E"/>
      </a:accent4>
      <a:accent5>
        <a:srgbClr val="2CC84D"/>
      </a:accent5>
      <a:accent6>
        <a:srgbClr val="000000"/>
      </a:accent6>
      <a:hlink>
        <a:srgbClr val="1265A2"/>
      </a:hlink>
      <a:folHlink>
        <a:srgbClr val="452BA2"/>
      </a:folHlink>
    </a:clrScheme>
    <a:fontScheme name="Personnalisé 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LIGHT BLUE">
  <a:themeElements>
    <a:clrScheme name="Personnalisé 6">
      <a:dk1>
        <a:srgbClr val="070E1D"/>
      </a:dk1>
      <a:lt1>
        <a:srgbClr val="FFFFFF"/>
      </a:lt1>
      <a:dk2>
        <a:srgbClr val="474E67"/>
      </a:dk2>
      <a:lt2>
        <a:srgbClr val="7D7B8D"/>
      </a:lt2>
      <a:accent1>
        <a:srgbClr val="3B87CC"/>
      </a:accent1>
      <a:accent2>
        <a:srgbClr val="112753"/>
      </a:accent2>
      <a:accent3>
        <a:srgbClr val="EFF1F6"/>
      </a:accent3>
      <a:accent4>
        <a:srgbClr val="2C4D59"/>
      </a:accent4>
      <a:accent5>
        <a:srgbClr val="15D0CB"/>
      </a:accent5>
      <a:accent6>
        <a:srgbClr val="000000"/>
      </a:accent6>
      <a:hlink>
        <a:srgbClr val="1265A2"/>
      </a:hlink>
      <a:folHlink>
        <a:srgbClr val="452BA2"/>
      </a:folHlink>
    </a:clrScheme>
    <a:fontScheme name="Personnalisé 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CORPORATE">
  <a:themeElements>
    <a:clrScheme name="Corporate">
      <a:dk1>
        <a:srgbClr val="070E1D"/>
      </a:dk1>
      <a:lt1>
        <a:srgbClr val="FFFFFF"/>
      </a:lt1>
      <a:dk2>
        <a:srgbClr val="474E67"/>
      </a:dk2>
      <a:lt2>
        <a:srgbClr val="7D7B8D"/>
      </a:lt2>
      <a:accent1>
        <a:srgbClr val="3B87CC"/>
      </a:accent1>
      <a:accent2>
        <a:srgbClr val="112753"/>
      </a:accent2>
      <a:accent3>
        <a:srgbClr val="EFF1F6"/>
      </a:accent3>
      <a:accent4>
        <a:srgbClr val="112753"/>
      </a:accent4>
      <a:accent5>
        <a:srgbClr val="3B87CC"/>
      </a:accent5>
      <a:accent6>
        <a:srgbClr val="000000"/>
      </a:accent6>
      <a:hlink>
        <a:srgbClr val="1265A2"/>
      </a:hlink>
      <a:folHlink>
        <a:srgbClr val="452BA2"/>
      </a:folHlink>
    </a:clrScheme>
    <a:fontScheme name="Personnalisé 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d36ef25-4870-4191-941e-a730bf29774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7BE86117FE14448989205A88A32411" ma:contentTypeVersion="15" ma:contentTypeDescription="Crée un document." ma:contentTypeScope="" ma:versionID="447fc49486f71ff7d9a35099ecb35a28">
  <xsd:schema xmlns:xsd="http://www.w3.org/2001/XMLSchema" xmlns:xs="http://www.w3.org/2001/XMLSchema" xmlns:p="http://schemas.microsoft.com/office/2006/metadata/properties" xmlns:ns3="1364a238-20b2-45b7-a99f-cafa2db524c2" xmlns:ns4="ed36ef25-4870-4191-941e-a730bf297740" targetNamespace="http://schemas.microsoft.com/office/2006/metadata/properties" ma:root="true" ma:fieldsID="ec1eaf2100dc6df706597d70a0adabcf" ns3:_="" ns4:_="">
    <xsd:import namespace="1364a238-20b2-45b7-a99f-cafa2db524c2"/>
    <xsd:import namespace="ed36ef25-4870-4191-941e-a730bf29774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ObjectDetectorVersion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ystemTags" minOccurs="0"/>
                <xsd:element ref="ns4:MediaServiceSearchPropertie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4a238-20b2-45b7-a99f-cafa2db524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36ef25-4870-4191-941e-a730bf2977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A9E47C-72AF-4AC7-B9E6-93ED809B9E2C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1364a238-20b2-45b7-a99f-cafa2db524c2"/>
    <ds:schemaRef ds:uri="http://purl.org/dc/elements/1.1/"/>
    <ds:schemaRef ds:uri="http://purl.org/dc/dcmitype/"/>
    <ds:schemaRef ds:uri="ed36ef25-4870-4191-941e-a730bf297740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C09608A-E400-4F25-808C-7ADA1D955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64a238-20b2-45b7-a99f-cafa2db524c2"/>
    <ds:schemaRef ds:uri="ed36ef25-4870-4191-941e-a730bf2977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653348-C711-4CB5-A0A4-4C303709EF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2984</Words>
  <Application>Microsoft Office PowerPoint</Application>
  <PresentationFormat>Personnalisé</PresentationFormat>
  <Paragraphs>702</Paragraphs>
  <Slides>31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31</vt:i4>
      </vt:variant>
    </vt:vector>
  </HeadingPairs>
  <TitlesOfParts>
    <vt:vector size="45" baseType="lpstr">
      <vt:lpstr>Arial</vt:lpstr>
      <vt:lpstr>Calibri</vt:lpstr>
      <vt:lpstr>Gesta</vt:lpstr>
      <vt:lpstr>Microsoft Sans Serif</vt:lpstr>
      <vt:lpstr>Segoe UI</vt:lpstr>
      <vt:lpstr>Segoe UI Black</vt:lpstr>
      <vt:lpstr>Times New Roman</vt:lpstr>
      <vt:lpstr>Wingdings</vt:lpstr>
      <vt:lpstr>CORPORATE</vt:lpstr>
      <vt:lpstr>PINK</vt:lpstr>
      <vt:lpstr>ORANGE</vt:lpstr>
      <vt:lpstr>GREEN</vt:lpstr>
      <vt:lpstr>LIGHT BLUE</vt:lpstr>
      <vt:lpstr>1_CORPORATE</vt:lpstr>
      <vt:lpstr>Présentation PowerPoint</vt:lpstr>
      <vt:lpstr>Agenda</vt:lpstr>
      <vt:lpstr>Introduction</vt:lpstr>
      <vt:lpstr>Introduction</vt:lpstr>
      <vt:lpstr>Project Timeline (deliverables)</vt:lpstr>
      <vt:lpstr>Phase 1</vt:lpstr>
      <vt:lpstr>Phase 1</vt:lpstr>
      <vt:lpstr>Phase 1</vt:lpstr>
      <vt:lpstr>Phase 1</vt:lpstr>
      <vt:lpstr>Phase 1</vt:lpstr>
      <vt:lpstr>Phase 1</vt:lpstr>
      <vt:lpstr>Phase 2</vt:lpstr>
      <vt:lpstr>Phase 2 -  TASK 1 : OCMO conception</vt:lpstr>
      <vt:lpstr>Phase 2 - TASK 1 : OCMO conception </vt:lpstr>
      <vt:lpstr>Phase 2 - TASK 1 : OCMO conception </vt:lpstr>
      <vt:lpstr>Phase 2 -TASK 1 : OCMO conception </vt:lpstr>
      <vt:lpstr>Phase 2 - TASK 2 : OCMO Fabrication Process flow </vt:lpstr>
      <vt:lpstr>Phase 2 - TASK 2 : OCMO Fabrication Process flow </vt:lpstr>
      <vt:lpstr>Phase 2 - TASK 2 : OCMO Fabrication Process flow </vt:lpstr>
      <vt:lpstr>Phase 2 - TASK 2 : OCMO Fabrication Process flow </vt:lpstr>
      <vt:lpstr>Phase 2 - TASK 3 : OCMO Characterization </vt:lpstr>
      <vt:lpstr>Phase 2 - TASK 3 : OCMO Characterization </vt:lpstr>
      <vt:lpstr>Phase 2 - TASK 3 : OCMO Characterization </vt:lpstr>
      <vt:lpstr>Phase 2 - TASK 4 : OCMO packaging </vt:lpstr>
      <vt:lpstr>Phase 2 - TASK 4 : OCMO packaging </vt:lpstr>
      <vt:lpstr>Phase 2 - TASK 3 : OCMO Characterization </vt:lpstr>
      <vt:lpstr>Phase 2</vt:lpstr>
      <vt:lpstr>Phase 2</vt:lpstr>
      <vt:lpstr>Project Review (Conformity matrix 10MHz)</vt:lpstr>
      <vt:lpstr>Project Review (Conformity matrix 100MHz)</vt:lpstr>
      <vt:lpstr>Project Review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PowerPoint Safran Data Systems</dc:title>
  <dc:creator>pagecran</dc:creator>
  <cp:lastModifiedBy>Louis Guingouin</cp:lastModifiedBy>
  <cp:revision>2163</cp:revision>
  <dcterms:created xsi:type="dcterms:W3CDTF">2013-03-06T15:31:41Z</dcterms:created>
  <dcterms:modified xsi:type="dcterms:W3CDTF">2024-10-04T15:46:19Z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bb961bf9-d2c3-49f3-b774-0a74abb297cd</vt:lpwstr>
  </property>
  <property fmtid="{D5CDD505-2E9C-101B-9397-08002B2CF9AE}" pid="3" name="Confidentiality">
    <vt:lpwstr>C1</vt:lpwstr>
  </property>
  <property fmtid="{D5CDD505-2E9C-101B-9397-08002B2CF9AE}" pid="4" name="NationalSecret">
    <vt:lpwstr>NONS</vt:lpwstr>
  </property>
  <property fmtid="{D5CDD505-2E9C-101B-9397-08002B2CF9AE}" pid="5" name="ExportControl">
    <vt:lpwstr/>
  </property>
  <property fmtid="{D5CDD505-2E9C-101B-9397-08002B2CF9AE}" pid="6" name="ContentTypeId">
    <vt:lpwstr>0x0101000C7BE86117FE14448989205A88A32411</vt:lpwstr>
  </property>
  <property fmtid="{D5CDD505-2E9C-101B-9397-08002B2CF9AE}" pid="7" name="TaxKeyword">
    <vt:lpwstr/>
  </property>
  <property fmtid="{D5CDD505-2E9C-101B-9397-08002B2CF9AE}" pid="8" name="SAF_Company">
    <vt:lpwstr>3;#Safran Electronics and Defense|09be7f39-4113-4616-9cb0-773043a7aa11</vt:lpwstr>
  </property>
  <property fmtid="{D5CDD505-2E9C-101B-9397-08002B2CF9AE}" pid="9" name="SAF_Site">
    <vt:lpwstr/>
  </property>
  <property fmtid="{D5CDD505-2E9C-101B-9397-08002B2CF9AE}" pid="10" name="SAF_DocumentsType">
    <vt:lpwstr>66;#Modèle de PowerPoint|80c833d3-038d-45cb-b65f-a8d2234b6314</vt:lpwstr>
  </property>
  <property fmtid="{D5CDD505-2E9C-101B-9397-08002B2CF9AE}" pid="11" name="SAF_CrossOverFunctions">
    <vt:lpwstr/>
  </property>
  <property fmtid="{D5CDD505-2E9C-101B-9397-08002B2CF9AE}" pid="12" name="SAF_SubSidiaryLevel2">
    <vt:lpwstr/>
  </property>
  <property fmtid="{D5CDD505-2E9C-101B-9397-08002B2CF9AE}" pid="13" name="SAF_Location">
    <vt:lpwstr/>
  </property>
  <property fmtid="{D5CDD505-2E9C-101B-9397-08002B2CF9AE}" pid="14" name="SAF_BusinessUnit">
    <vt:lpwstr/>
  </property>
  <property fmtid="{D5CDD505-2E9C-101B-9397-08002B2CF9AE}" pid="15" name="SAF_Division">
    <vt:lpwstr/>
  </property>
  <property fmtid="{D5CDD505-2E9C-101B-9397-08002B2CF9AE}" pid="16" name="SAF_SubSidiaryLevel1">
    <vt:lpwstr/>
  </property>
  <property fmtid="{D5CDD505-2E9C-101B-9397-08002B2CF9AE}" pid="17" name="SAF_Perimetre">
    <vt:lpwstr>2;#Société de rang 1|153bb90e-11c3-427f-ad6a-31f0311df60b</vt:lpwstr>
  </property>
  <property fmtid="{D5CDD505-2E9C-101B-9397-08002B2CF9AE}" pid="18" name="SAF_Country">
    <vt:lpwstr/>
  </property>
  <property fmtid="{D5CDD505-2E9C-101B-9397-08002B2CF9AE}" pid="19" name="MSIP_Label_024ffcea-f25b-491e-9dc9-834516f3550e_Enabled">
    <vt:lpwstr>true</vt:lpwstr>
  </property>
  <property fmtid="{D5CDD505-2E9C-101B-9397-08002B2CF9AE}" pid="20" name="MSIP_Label_024ffcea-f25b-491e-9dc9-834516f3550e_SetDate">
    <vt:lpwstr>2023-09-07T11:54:23Z</vt:lpwstr>
  </property>
  <property fmtid="{D5CDD505-2E9C-101B-9397-08002B2CF9AE}" pid="21" name="MSIP_Label_024ffcea-f25b-491e-9dc9-834516f3550e_Method">
    <vt:lpwstr>Standard</vt:lpwstr>
  </property>
  <property fmtid="{D5CDD505-2E9C-101B-9397-08002B2CF9AE}" pid="22" name="MSIP_Label_024ffcea-f25b-491e-9dc9-834516f3550e_Name">
    <vt:lpwstr>C2 - restricted</vt:lpwstr>
  </property>
  <property fmtid="{D5CDD505-2E9C-101B-9397-08002B2CF9AE}" pid="23" name="MSIP_Label_024ffcea-f25b-491e-9dc9-834516f3550e_SiteId">
    <vt:lpwstr>d52b49b7-0c8f-4d89-8c4f-f20517306e08</vt:lpwstr>
  </property>
  <property fmtid="{D5CDD505-2E9C-101B-9397-08002B2CF9AE}" pid="24" name="MSIP_Label_024ffcea-f25b-491e-9dc9-834516f3550e_ActionId">
    <vt:lpwstr>2f32aa9b-4445-4749-b408-c5de3f298722</vt:lpwstr>
  </property>
  <property fmtid="{D5CDD505-2E9C-101B-9397-08002B2CF9AE}" pid="25" name="MSIP_Label_024ffcea-f25b-491e-9dc9-834516f3550e_ContentBits">
    <vt:lpwstr>1</vt:lpwstr>
  </property>
  <property fmtid="{D5CDD505-2E9C-101B-9397-08002B2CF9AE}" pid="26" name="MediaServiceImageTags">
    <vt:lpwstr/>
  </property>
</Properties>
</file>