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325" r:id="rId5"/>
    <p:sldId id="327" r:id="rId6"/>
    <p:sldId id="332" r:id="rId7"/>
    <p:sldId id="328" r:id="rId8"/>
    <p:sldId id="306" r:id="rId9"/>
    <p:sldId id="304" r:id="rId10"/>
    <p:sldId id="288" r:id="rId11"/>
    <p:sldId id="297" r:id="rId12"/>
    <p:sldId id="298" r:id="rId13"/>
    <p:sldId id="338" r:id="rId14"/>
    <p:sldId id="337" r:id="rId15"/>
    <p:sldId id="330" r:id="rId16"/>
    <p:sldId id="336" r:id="rId17"/>
    <p:sldId id="333" r:id="rId18"/>
    <p:sldId id="334" r:id="rId19"/>
    <p:sldId id="335" r:id="rId20"/>
    <p:sldId id="339" r:id="rId21"/>
    <p:sldId id="340" r:id="rId22"/>
    <p:sldId id="329" r:id="rId23"/>
    <p:sldId id="331" r:id="rId2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D8D8"/>
    <a:srgbClr val="FFFFFF"/>
    <a:srgbClr val="EFF2FA"/>
    <a:srgbClr val="ABB9E4"/>
    <a:srgbClr val="223369"/>
    <a:srgbClr val="D3DFED"/>
    <a:srgbClr val="000000"/>
    <a:srgbClr val="111A35"/>
    <a:srgbClr val="9199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B4B98B0-60AC-42C2-AFA5-B58CD77FA1E5}" styleName="Light Style 1 –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59" autoAdjust="0"/>
    <p:restoredTop sz="85452" autoAdjust="0"/>
  </p:normalViewPr>
  <p:slideViewPr>
    <p:cSldViewPr snapToGrid="0">
      <p:cViewPr varScale="1">
        <p:scale>
          <a:sx n="137" d="100"/>
          <a:sy n="137" d="100"/>
        </p:scale>
        <p:origin x="1424" y="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atgeurope.sharepoint.com/sites/Icarus/Shared%20Documents/GSTP/Reporting%20and%20Deliverables/Reports/TN2%20-%20Validation%20Process/Training%20evaluation/ICARUS%20Performance-Data%20Analytics-V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atgeurope.sharepoint.com/sites/Icarus/Shared%20Documents/GSTP/Reporting%20and%20Deliverables/Reports/TN2%20-%20Validation%20Process/Training%20evaluation/ICARUS%20Performance-Data%20Analytics-V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 dirty="0"/>
              <a:t>Test results (averaged</a:t>
            </a:r>
            <a:r>
              <a:rPr lang="nl-NL" baseline="0" dirty="0"/>
              <a:t>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4"/>
          <c:order val="4"/>
          <c:tx>
            <c:strRef>
              <c:f>'[ICARUS Performance-Data Analytics-V2.xlsx]Demo'!$A$6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'[ICARUS Performance-Data Analytics-V2.xlsx]Demo'!$E$1:$K$1</c:f>
              <c:strCache>
                <c:ptCount val="7"/>
                <c:pt idx="0">
                  <c:v>I am satisfied with this training</c:v>
                </c:pt>
                <c:pt idx="1">
                  <c:v>I received clear explanations about the assignments</c:v>
                </c:pt>
                <c:pt idx="2">
                  <c:v>The instructor guided me well and provided me with sufficient feedback</c:v>
                </c:pt>
                <c:pt idx="3">
                  <c:v>The VR tool is an user-friendly implementation</c:v>
                </c:pt>
                <c:pt idx="4">
                  <c:v>The administrative tasks such as checkboxes and taking pictures are adequately covered in the VR training</c:v>
                </c:pt>
                <c:pt idx="5">
                  <c:v>I experienced motion sickness during the session</c:v>
                </c:pt>
                <c:pt idx="6">
                  <c:v>I feel confident in completing the tasks in real-life</c:v>
                </c:pt>
              </c:strCache>
            </c:strRef>
          </c:cat>
          <c:val>
            <c:numRef>
              <c:f>'[ICARUS Performance-Data Analytics-V2.xlsx]Demo'!$E$6:$K$6</c:f>
              <c:numCache>
                <c:formatCode>0.00</c:formatCode>
                <c:ptCount val="7"/>
                <c:pt idx="0">
                  <c:v>4.4375</c:v>
                </c:pt>
                <c:pt idx="1">
                  <c:v>4.4375</c:v>
                </c:pt>
                <c:pt idx="2">
                  <c:v>4.8125</c:v>
                </c:pt>
                <c:pt idx="3">
                  <c:v>4.3125</c:v>
                </c:pt>
                <c:pt idx="4">
                  <c:v>4.3076923076923075</c:v>
                </c:pt>
                <c:pt idx="5">
                  <c:v>1.75</c:v>
                </c:pt>
                <c:pt idx="6">
                  <c:v>3.8125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20-4F0A-BF7C-6E4EE86241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3190664"/>
        <c:axId val="553193288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'[ICARUS Performance-Data Analytics-V2.xlsx]Demo'!$A$2</c15:sqref>
                        </c15:formulaRef>
                      </c:ext>
                    </c:extLst>
                    <c:strCache>
                      <c:ptCount val="1"/>
                      <c:pt idx="0">
                        <c:v>ISISPACE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'[ICARUS Performance-Data Analytics-V2.xlsx]Demo'!$E$1:$K$1</c15:sqref>
                        </c15:formulaRef>
                      </c:ext>
                    </c:extLst>
                    <c:strCache>
                      <c:ptCount val="7"/>
                      <c:pt idx="0">
                        <c:v>I am satisfied with this training</c:v>
                      </c:pt>
                      <c:pt idx="1">
                        <c:v>I received clear explanations about the assignments</c:v>
                      </c:pt>
                      <c:pt idx="2">
                        <c:v>The instructor guided me well and provided me with sufficient feedback</c:v>
                      </c:pt>
                      <c:pt idx="3">
                        <c:v>The VR tool is an user-friendly implementation</c:v>
                      </c:pt>
                      <c:pt idx="4">
                        <c:v>The administrative tasks such as checkboxes and taking pictures are adequately covered in the VR training</c:v>
                      </c:pt>
                      <c:pt idx="5">
                        <c:v>I experienced motion sickness during the session</c:v>
                      </c:pt>
                      <c:pt idx="6">
                        <c:v>I feel confident in completing the tasks in real-life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'[ICARUS Performance-Data Analytics-V2.xlsx]Demo'!$E$2:$K$2</c15:sqref>
                        </c15:formulaRef>
                      </c:ext>
                    </c:extLst>
                    <c:numCache>
                      <c:formatCode>0.00</c:formatCode>
                      <c:ptCount val="7"/>
                      <c:pt idx="0">
                        <c:v>4.5</c:v>
                      </c:pt>
                      <c:pt idx="1">
                        <c:v>4.75</c:v>
                      </c:pt>
                      <c:pt idx="2">
                        <c:v>4.75</c:v>
                      </c:pt>
                      <c:pt idx="3">
                        <c:v>4.375</c:v>
                      </c:pt>
                      <c:pt idx="4">
                        <c:v>4.5</c:v>
                      </c:pt>
                      <c:pt idx="5">
                        <c:v>1.875</c:v>
                      </c:pt>
                      <c:pt idx="6">
                        <c:v>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E720-4F0A-BF7C-6E4EE8624142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'[ICARUS Performance-Data Analytics-V2.xlsx]Demo'!$A$3</c15:sqref>
                        </c15:formulaRef>
                      </c:ext>
                    </c:extLst>
                    <c:strCache>
                      <c:ptCount val="1"/>
                      <c:pt idx="0">
                        <c:v>NLR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'[ICARUS Performance-Data Analytics-V2.xlsx]Demo'!$E$1:$K$1</c15:sqref>
                        </c15:formulaRef>
                      </c:ext>
                    </c:extLst>
                    <c:strCache>
                      <c:ptCount val="7"/>
                      <c:pt idx="0">
                        <c:v>I am satisfied with this training</c:v>
                      </c:pt>
                      <c:pt idx="1">
                        <c:v>I received clear explanations about the assignments</c:v>
                      </c:pt>
                      <c:pt idx="2">
                        <c:v>The instructor guided me well and provided me with sufficient feedback</c:v>
                      </c:pt>
                      <c:pt idx="3">
                        <c:v>The VR tool is an user-friendly implementation</c:v>
                      </c:pt>
                      <c:pt idx="4">
                        <c:v>The administrative tasks such as checkboxes and taking pictures are adequately covered in the VR training</c:v>
                      </c:pt>
                      <c:pt idx="5">
                        <c:v>I experienced motion sickness during the session</c:v>
                      </c:pt>
                      <c:pt idx="6">
                        <c:v>I feel confident in completing the tasks in real-life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'[ICARUS Performance-Data Analytics-V2.xlsx]Demo'!$E$3:$K$3</c15:sqref>
                        </c15:formulaRef>
                      </c:ext>
                    </c:extLst>
                    <c:numCache>
                      <c:formatCode>0.00</c:formatCode>
                      <c:ptCount val="7"/>
                      <c:pt idx="0">
                        <c:v>4.333333333333333</c:v>
                      </c:pt>
                      <c:pt idx="1">
                        <c:v>4.666666666666667</c:v>
                      </c:pt>
                      <c:pt idx="2">
                        <c:v>5</c:v>
                      </c:pt>
                      <c:pt idx="3">
                        <c:v>4.333333333333333</c:v>
                      </c:pt>
                      <c:pt idx="4">
                        <c:v>3.6666666666666665</c:v>
                      </c:pt>
                      <c:pt idx="5">
                        <c:v>1.6666666666666667</c:v>
                      </c:pt>
                      <c:pt idx="6">
                        <c:v>3.6666666666666665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E720-4F0A-BF7C-6E4EE8624142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'[ICARUS Performance-Data Analytics-V2.xlsx]Demo'!$A$4</c15:sqref>
                        </c15:formulaRef>
                      </c:ext>
                    </c:extLst>
                    <c:strCache>
                      <c:ptCount val="1"/>
                      <c:pt idx="0">
                        <c:v>ESA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'[ICARUS Performance-Data Analytics-V2.xlsx]Demo'!$E$1:$K$1</c15:sqref>
                        </c15:formulaRef>
                      </c:ext>
                    </c:extLst>
                    <c:strCache>
                      <c:ptCount val="7"/>
                      <c:pt idx="0">
                        <c:v>I am satisfied with this training</c:v>
                      </c:pt>
                      <c:pt idx="1">
                        <c:v>I received clear explanations about the assignments</c:v>
                      </c:pt>
                      <c:pt idx="2">
                        <c:v>The instructor guided me well and provided me with sufficient feedback</c:v>
                      </c:pt>
                      <c:pt idx="3">
                        <c:v>The VR tool is an user-friendly implementation</c:v>
                      </c:pt>
                      <c:pt idx="4">
                        <c:v>The administrative tasks such as checkboxes and taking pictures are adequately covered in the VR training</c:v>
                      </c:pt>
                      <c:pt idx="5">
                        <c:v>I experienced motion sickness during the session</c:v>
                      </c:pt>
                      <c:pt idx="6">
                        <c:v>I feel confident in completing the tasks in real-life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'[ICARUS Performance-Data Analytics-V2.xlsx]Demo'!$E$4:$K$4</c15:sqref>
                        </c15:formulaRef>
                      </c:ext>
                    </c:extLst>
                    <c:numCache>
                      <c:formatCode>0.00</c:formatCode>
                      <c:ptCount val="7"/>
                      <c:pt idx="0">
                        <c:v>4.666666666666667</c:v>
                      </c:pt>
                      <c:pt idx="1">
                        <c:v>4.666666666666667</c:v>
                      </c:pt>
                      <c:pt idx="2">
                        <c:v>4.666666666666667</c:v>
                      </c:pt>
                      <c:pt idx="3">
                        <c:v>4</c:v>
                      </c:pt>
                      <c:pt idx="4">
                        <c:v>0</c:v>
                      </c:pt>
                      <c:pt idx="5">
                        <c:v>1.6666666666666667</c:v>
                      </c:pt>
                      <c:pt idx="6">
                        <c:v>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E720-4F0A-BF7C-6E4EE8624142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'[ICARUS Performance-Data Analytics-V2.xlsx]Demo'!$A$5</c15:sqref>
                        </c15:formulaRef>
                      </c:ext>
                    </c:extLst>
                    <c:strCache>
                      <c:ptCount val="1"/>
                      <c:pt idx="0">
                        <c:v>ISD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'[ICARUS Performance-Data Analytics-V2.xlsx]Demo'!$E$1:$K$1</c15:sqref>
                        </c15:formulaRef>
                      </c:ext>
                    </c:extLst>
                    <c:strCache>
                      <c:ptCount val="7"/>
                      <c:pt idx="0">
                        <c:v>I am satisfied with this training</c:v>
                      </c:pt>
                      <c:pt idx="1">
                        <c:v>I received clear explanations about the assignments</c:v>
                      </c:pt>
                      <c:pt idx="2">
                        <c:v>The instructor guided me well and provided me with sufficient feedback</c:v>
                      </c:pt>
                      <c:pt idx="3">
                        <c:v>The VR tool is an user-friendly implementation</c:v>
                      </c:pt>
                      <c:pt idx="4">
                        <c:v>The administrative tasks such as checkboxes and taking pictures are adequately covered in the VR training</c:v>
                      </c:pt>
                      <c:pt idx="5">
                        <c:v>I experienced motion sickness during the session</c:v>
                      </c:pt>
                      <c:pt idx="6">
                        <c:v>I feel confident in completing the tasks in real-life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'[ICARUS Performance-Data Analytics-V2.xlsx]Demo'!$E$5:$K$5</c15:sqref>
                        </c15:formulaRef>
                      </c:ext>
                    </c:extLst>
                    <c:numCache>
                      <c:formatCode>0.00</c:formatCode>
                      <c:ptCount val="7"/>
                      <c:pt idx="0">
                        <c:v>4</c:v>
                      </c:pt>
                      <c:pt idx="1">
                        <c:v>2.5</c:v>
                      </c:pt>
                      <c:pt idx="2">
                        <c:v>5</c:v>
                      </c:pt>
                      <c:pt idx="3">
                        <c:v>4.5</c:v>
                      </c:pt>
                      <c:pt idx="4">
                        <c:v>4</c:v>
                      </c:pt>
                      <c:pt idx="5">
                        <c:v>1.5</c:v>
                      </c:pt>
                      <c:pt idx="6">
                        <c:v>4.5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E720-4F0A-BF7C-6E4EE8624142}"/>
                  </c:ext>
                </c:extLst>
              </c15:ser>
            </c15:filteredBarSeries>
          </c:ext>
        </c:extLst>
      </c:barChart>
      <c:catAx>
        <c:axId val="553190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3193288"/>
        <c:crosses val="autoZero"/>
        <c:auto val="1"/>
        <c:lblAlgn val="ctr"/>
        <c:lblOffset val="100"/>
        <c:noMultiLvlLbl val="0"/>
      </c:catAx>
      <c:valAx>
        <c:axId val="553193288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3190664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4"/>
          <c:order val="0"/>
          <c:tx>
            <c:strRef>
              <c:f>'[ICARUS Performance-Data Analytics-V2.xlsx]Demo'!$A$6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'[ICARUS Performance-Data Analytics-V2.xlsx]Demo'!$M$1:$O$1</c:f>
              <c:strCache>
                <c:ptCount val="3"/>
                <c:pt idx="0">
                  <c:v>The VR environment was realistic to the workplace</c:v>
                </c:pt>
                <c:pt idx="1">
                  <c:v>The VR training made me aware of the AIT procedures</c:v>
                </c:pt>
                <c:pt idx="2">
                  <c:v>The VR training made me aware of the safety procedures</c:v>
                </c:pt>
              </c:strCache>
            </c:strRef>
          </c:cat>
          <c:val>
            <c:numRef>
              <c:f>'[ICARUS Performance-Data Analytics-V2.xlsx]Demo'!$M$6:$O$6</c:f>
              <c:numCache>
                <c:formatCode>0.00</c:formatCode>
                <c:ptCount val="3"/>
                <c:pt idx="0">
                  <c:v>4.0714285714285712</c:v>
                </c:pt>
                <c:pt idx="1">
                  <c:v>3.9285714285714284</c:v>
                </c:pt>
                <c:pt idx="2">
                  <c:v>3.2727272727272729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37-426E-BFD8-E3C829C903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3190664"/>
        <c:axId val="553193288"/>
        <c:extLst/>
      </c:barChart>
      <c:catAx>
        <c:axId val="553190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3193288"/>
        <c:crosses val="autoZero"/>
        <c:auto val="1"/>
        <c:lblAlgn val="ctr"/>
        <c:lblOffset val="100"/>
        <c:noMultiLvlLbl val="0"/>
      </c:catAx>
      <c:valAx>
        <c:axId val="553193288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3190664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7854699-DA00-4D1F-9CCC-AEA21A10092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11D073-B423-45C7-91F4-7CD4E45ED22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4CB9EA-4B47-48AF-9EC2-BAB71DB272BA}" type="datetimeFigureOut">
              <a:rPr lang="nl-NL" smtClean="0"/>
              <a:t>20-2-2025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7F166-6789-44C9-98A0-D6DFF7BFE86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999E51-B57E-4A08-AF60-BF31E29E07C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61E09D-9F27-46F4-99DC-267205F65A8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47761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3F4895-554F-460D-98A8-42F2C8C510C9}" type="datetimeFigureOut">
              <a:rPr lang="nl-NL" smtClean="0"/>
              <a:t>20-2-2025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4254FE-124C-4ADF-83B1-30969A790AF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3070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254FE-124C-4ADF-83B1-30969A790AF2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5115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254FE-124C-4ADF-83B1-30969A790AF2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73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254FE-124C-4ADF-83B1-30969A790AF2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7011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254FE-124C-4ADF-83B1-30969A790AF2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0124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254FE-124C-4ADF-83B1-30969A790AF2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0976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01">
    <p:bg>
      <p:bgPr>
        <a:solidFill>
          <a:srgbClr val="2233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60ED9F-5264-850A-70BD-E91815A87BC8}"/>
              </a:ext>
            </a:extLst>
          </p:cNvPr>
          <p:cNvSpPr/>
          <p:nvPr userDrawn="1"/>
        </p:nvSpPr>
        <p:spPr>
          <a:xfrm>
            <a:off x="0" y="4749968"/>
            <a:ext cx="6361023" cy="1382699"/>
          </a:xfrm>
          <a:prstGeom prst="rect">
            <a:avLst/>
          </a:prstGeom>
          <a:solidFill>
            <a:srgbClr val="9199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542A791-C4CA-4034-83F4-A8D5A95BAB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08652" y="0"/>
            <a:ext cx="5883349" cy="6858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ATG </a:t>
            </a:r>
            <a:r>
              <a:rPr lang="en-GB" err="1"/>
              <a:t>MediaLab</a:t>
            </a:r>
            <a:r>
              <a:rPr lang="en-GB"/>
              <a:t> Picture here </a:t>
            </a:r>
          </a:p>
          <a:p>
            <a:endParaRPr lang="en-GB"/>
          </a:p>
          <a:p>
            <a:endParaRPr lang="nl-NL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DE693006-E75B-4B0E-A8D3-C7C3724716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745020" y="4745360"/>
            <a:ext cx="2178169" cy="1452567"/>
          </a:xfrm>
          <a:prstGeom prst="rect">
            <a:avLst/>
          </a:prstGeom>
        </p:spPr>
      </p:pic>
      <p:sp>
        <p:nvSpPr>
          <p:cNvPr id="16" name="Freeform 4">
            <a:extLst>
              <a:ext uri="{FF2B5EF4-FFF2-40B4-BE49-F238E27FC236}">
                <a16:creationId xmlns:a16="http://schemas.microsoft.com/office/drawing/2014/main" id="{00E3A3F8-EEF6-4E73-9CEA-8DA52D5FA37B}"/>
              </a:ext>
            </a:extLst>
          </p:cNvPr>
          <p:cNvSpPr/>
          <p:nvPr userDrawn="1"/>
        </p:nvSpPr>
        <p:spPr>
          <a:xfrm>
            <a:off x="668817" y="3010554"/>
            <a:ext cx="1355414" cy="76963"/>
          </a:xfrm>
          <a:custGeom>
            <a:avLst/>
            <a:gdLst/>
            <a:ahLst/>
            <a:cxnLst/>
            <a:rect l="l" t="t" r="r" b="b"/>
            <a:pathLst>
              <a:path w="806450" h="69850">
                <a:moveTo>
                  <a:pt x="515620" y="0"/>
                </a:moveTo>
                <a:lnTo>
                  <a:pt x="0" y="0"/>
                </a:lnTo>
                <a:lnTo>
                  <a:pt x="0" y="69850"/>
                </a:lnTo>
                <a:lnTo>
                  <a:pt x="806450" y="69850"/>
                </a:lnTo>
                <a:lnTo>
                  <a:pt x="806450" y="0"/>
                </a:lnTo>
                <a:close/>
              </a:path>
            </a:pathLst>
          </a:custGeom>
          <a:solidFill>
            <a:srgbClr val="F26722"/>
          </a:solidFill>
        </p:spPr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E7A2780-20A1-4C69-9623-7C20E9FD38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2616" y="2434121"/>
            <a:ext cx="5503384" cy="665162"/>
          </a:xfrm>
        </p:spPr>
        <p:txBody>
          <a:bodyPr>
            <a:no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</a:lstStyle>
          <a:p>
            <a:pPr lvl="0"/>
            <a:r>
              <a:rPr lang="en-US"/>
              <a:t>Main Title 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BC27E5F-BA24-46CD-869E-50DBC4B7E2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2616" y="3322246"/>
            <a:ext cx="2240308" cy="6000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Place, date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C06B6EE-34CA-45C3-B6A1-F64A331002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615" y="4033803"/>
            <a:ext cx="2554345" cy="6000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Reference: Optional </a:t>
            </a:r>
          </a:p>
        </p:txBody>
      </p:sp>
    </p:spTree>
    <p:extLst>
      <p:ext uri="{BB962C8B-B14F-4D97-AF65-F5344CB8AC3E}">
        <p14:creationId xmlns:p14="http://schemas.microsoft.com/office/powerpoint/2010/main" val="395935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plane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3C8F553-A05F-4941-9CCF-FCBA0DED21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</p:spPr>
        <p:txBody>
          <a:bodyPr/>
          <a:lstStyle>
            <a:lvl1pPr>
              <a:defRPr b="1" cap="all" baseline="0">
                <a:solidFill>
                  <a:srgbClr val="223369"/>
                </a:solidFill>
                <a:latin typeface="+mn-lt"/>
              </a:defRPr>
            </a:lvl1pPr>
          </a:lstStyle>
          <a:p>
            <a:r>
              <a:rPr lang="en-US"/>
              <a:t>SLIDE TITLE </a:t>
            </a:r>
            <a:endParaRPr lang="nl-NL"/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D0451A50-5716-48A9-ACF7-99695714FCB2}"/>
              </a:ext>
            </a:extLst>
          </p:cNvPr>
          <p:cNvSpPr/>
          <p:nvPr userDrawn="1"/>
        </p:nvSpPr>
        <p:spPr>
          <a:xfrm>
            <a:off x="941390" y="1229661"/>
            <a:ext cx="1355414" cy="76963"/>
          </a:xfrm>
          <a:custGeom>
            <a:avLst/>
            <a:gdLst/>
            <a:ahLst/>
            <a:cxnLst/>
            <a:rect l="l" t="t" r="r" b="b"/>
            <a:pathLst>
              <a:path w="806450" h="69850">
                <a:moveTo>
                  <a:pt x="515620" y="0"/>
                </a:moveTo>
                <a:lnTo>
                  <a:pt x="0" y="0"/>
                </a:lnTo>
                <a:lnTo>
                  <a:pt x="0" y="69850"/>
                </a:lnTo>
                <a:lnTo>
                  <a:pt x="806450" y="69850"/>
                </a:lnTo>
                <a:lnTo>
                  <a:pt x="806450" y="0"/>
                </a:lnTo>
                <a:close/>
              </a:path>
            </a:pathLst>
          </a:custGeom>
          <a:solidFill>
            <a:srgbClr val="F26722"/>
          </a:solidFill>
        </p:spPr>
      </p:sp>
      <p:sp>
        <p:nvSpPr>
          <p:cNvPr id="18" name="AutoShape 9">
            <a:extLst>
              <a:ext uri="{FF2B5EF4-FFF2-40B4-BE49-F238E27FC236}">
                <a16:creationId xmlns:a16="http://schemas.microsoft.com/office/drawing/2014/main" id="{4CCFC40F-A4B1-4E39-B55C-2484ECBB353C}"/>
              </a:ext>
            </a:extLst>
          </p:cNvPr>
          <p:cNvSpPr/>
          <p:nvPr userDrawn="1"/>
        </p:nvSpPr>
        <p:spPr>
          <a:xfrm>
            <a:off x="5945383" y="1769126"/>
            <a:ext cx="45719" cy="3394685"/>
          </a:xfrm>
          <a:prstGeom prst="rect">
            <a:avLst/>
          </a:prstGeom>
          <a:solidFill>
            <a:schemeClr val="accent5"/>
          </a:solid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962661-DE00-44A2-8A53-FF7FE851EA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2398" y="1570436"/>
            <a:ext cx="1072457" cy="7919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0DB711B-00DE-454E-847D-735FF30C6A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3005" y="2566103"/>
            <a:ext cx="1072457" cy="7919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8841217-F526-4393-BAE0-DEB740C258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2398" y="3560030"/>
            <a:ext cx="1072457" cy="7919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6C32FAB-C226-4565-A9EE-CB7712B793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4973" y="4570533"/>
            <a:ext cx="1072457" cy="791968"/>
          </a:xfrm>
          <a:prstGeom prst="rect">
            <a:avLst/>
          </a:prstGeom>
        </p:spPr>
      </p:pic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3D956BCF-A278-46A8-ADA2-E70A381A0F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892006" y="6560127"/>
            <a:ext cx="1514475" cy="297873"/>
          </a:xfrm>
          <a:prstGeom prst="rect">
            <a:avLst/>
          </a:prstGeom>
        </p:spPr>
        <p:txBody>
          <a:bodyPr/>
          <a:lstStyle/>
          <a:p>
            <a:fld id="{55BBDA24-F529-4AF6-9F05-D9D0A4295C59}" type="slidenum">
              <a:rPr lang="nl-NL" smtClean="0"/>
              <a:t>‹#›</a:t>
            </a:fld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AD1D7A-6709-4021-807B-B10E274E821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693494" y="1690690"/>
            <a:ext cx="2243137" cy="4381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Insert text </a:t>
            </a:r>
            <a:endParaRPr lang="nl-NL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778DD7B3-81C2-4EDB-BBA5-86AC8626818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708574" y="2734726"/>
            <a:ext cx="2243137" cy="4381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Insert text </a:t>
            </a:r>
            <a:endParaRPr lang="nl-NL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45D86742-0C35-4D99-A5B6-6FFA70925DE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708574" y="3726726"/>
            <a:ext cx="2243137" cy="4381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Insert text </a:t>
            </a:r>
            <a:endParaRPr lang="nl-NL"/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1637A31B-91E4-43C0-A2BA-CDDFFC72E9A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708574" y="4729164"/>
            <a:ext cx="2243137" cy="4381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Insert text 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9905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3C8F553-A05F-4941-9CCF-FCBA0DED21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</p:spPr>
        <p:txBody>
          <a:bodyPr/>
          <a:lstStyle>
            <a:lvl1pPr>
              <a:defRPr b="1" cap="all" baseline="0">
                <a:solidFill>
                  <a:srgbClr val="223369"/>
                </a:solidFill>
                <a:latin typeface="+mn-lt"/>
              </a:defRPr>
            </a:lvl1pPr>
          </a:lstStyle>
          <a:p>
            <a:r>
              <a:rPr lang="en-US"/>
              <a:t>SLIDE TITLE </a:t>
            </a:r>
            <a:endParaRPr lang="nl-NL"/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D0451A50-5716-48A9-ACF7-99695714FCB2}"/>
              </a:ext>
            </a:extLst>
          </p:cNvPr>
          <p:cNvSpPr/>
          <p:nvPr userDrawn="1"/>
        </p:nvSpPr>
        <p:spPr>
          <a:xfrm>
            <a:off x="941390" y="1229661"/>
            <a:ext cx="1355414" cy="76963"/>
          </a:xfrm>
          <a:custGeom>
            <a:avLst/>
            <a:gdLst/>
            <a:ahLst/>
            <a:cxnLst/>
            <a:rect l="l" t="t" r="r" b="b"/>
            <a:pathLst>
              <a:path w="806450" h="69850">
                <a:moveTo>
                  <a:pt x="515620" y="0"/>
                </a:moveTo>
                <a:lnTo>
                  <a:pt x="0" y="0"/>
                </a:lnTo>
                <a:lnTo>
                  <a:pt x="0" y="69850"/>
                </a:lnTo>
                <a:lnTo>
                  <a:pt x="806450" y="69850"/>
                </a:lnTo>
                <a:lnTo>
                  <a:pt x="806450" y="0"/>
                </a:lnTo>
                <a:close/>
              </a:path>
            </a:pathLst>
          </a:custGeom>
          <a:solidFill>
            <a:srgbClr val="F26722"/>
          </a:solidFill>
        </p:spPr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9A7995A-8B82-4DEE-A604-88AB55250258}"/>
              </a:ext>
            </a:extLst>
          </p:cNvPr>
          <p:cNvSpPr txBox="1">
            <a:spLocks/>
          </p:cNvSpPr>
          <p:nvPr userDrawn="1"/>
        </p:nvSpPr>
        <p:spPr>
          <a:xfrm>
            <a:off x="6096000" y="1929702"/>
            <a:ext cx="5135880" cy="383770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26722"/>
              </a:buClr>
              <a:buFont typeface="Wingdings" panose="05000000000000000000" pitchFamily="2" charset="2"/>
              <a:buChar char="§"/>
            </a:pPr>
            <a:r>
              <a:rPr lang="en-GB" sz="2400" b="1">
                <a:solidFill>
                  <a:srgbClr val="22336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Text </a:t>
            </a:r>
            <a:endParaRPr lang="en-GB" sz="2400">
              <a:solidFill>
                <a:srgbClr val="223369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>
              <a:buClr>
                <a:srgbClr val="F26722"/>
              </a:buClr>
              <a:buFont typeface="Wingdings" panose="05000000000000000000" pitchFamily="2" charset="2"/>
              <a:buChar char="§"/>
            </a:pPr>
            <a:r>
              <a:rPr lang="en-GB" sz="2400" b="1">
                <a:solidFill>
                  <a:srgbClr val="22336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Text </a:t>
            </a:r>
            <a:endParaRPr lang="en-GB" sz="2400">
              <a:solidFill>
                <a:srgbClr val="223369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>
              <a:buClr>
                <a:srgbClr val="F26722"/>
              </a:buClr>
              <a:buFont typeface="Wingdings" panose="05000000000000000000" pitchFamily="2" charset="2"/>
              <a:buChar char="§"/>
            </a:pPr>
            <a:r>
              <a:rPr lang="en-GB" sz="2400" b="1">
                <a:solidFill>
                  <a:srgbClr val="22336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Text</a:t>
            </a:r>
          </a:p>
          <a:p>
            <a:pPr algn="just">
              <a:buClr>
                <a:srgbClr val="F26722"/>
              </a:buClr>
              <a:buFont typeface="Wingdings" panose="05000000000000000000" pitchFamily="2" charset="2"/>
              <a:buChar char="§"/>
            </a:pPr>
            <a:r>
              <a:rPr lang="en-GB" sz="2400" b="1">
                <a:solidFill>
                  <a:srgbClr val="22336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Text</a:t>
            </a:r>
            <a:endParaRPr lang="en-GB" sz="2400">
              <a:solidFill>
                <a:srgbClr val="223369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9" name="Group 13" descr="Insert here medialab media">
            <a:extLst>
              <a:ext uri="{FF2B5EF4-FFF2-40B4-BE49-F238E27FC236}">
                <a16:creationId xmlns:a16="http://schemas.microsoft.com/office/drawing/2014/main" id="{C7917870-6212-4053-AB77-B45268E2E7B6}"/>
              </a:ext>
            </a:extLst>
          </p:cNvPr>
          <p:cNvGrpSpPr/>
          <p:nvPr userDrawn="1"/>
        </p:nvGrpSpPr>
        <p:grpSpPr>
          <a:xfrm>
            <a:off x="1596044" y="2171158"/>
            <a:ext cx="4081549" cy="4013511"/>
            <a:chOff x="0" y="0"/>
            <a:chExt cx="126471551" cy="139250788"/>
          </a:xfrm>
        </p:grpSpPr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0141C969-8961-4EB7-AD05-DE4625C2EC2C}"/>
                </a:ext>
              </a:extLst>
            </p:cNvPr>
            <p:cNvSpPr/>
            <p:nvPr/>
          </p:nvSpPr>
          <p:spPr>
            <a:xfrm>
              <a:off x="0" y="0"/>
              <a:ext cx="126471549" cy="139250787"/>
            </a:xfrm>
            <a:custGeom>
              <a:avLst/>
              <a:gdLst/>
              <a:ahLst/>
              <a:cxnLst/>
              <a:rect l="l" t="t" r="r" b="b"/>
              <a:pathLst>
                <a:path w="126471549" h="139250787">
                  <a:moveTo>
                    <a:pt x="126245491" y="0"/>
                  </a:moveTo>
                  <a:lnTo>
                    <a:pt x="0" y="0"/>
                  </a:lnTo>
                  <a:lnTo>
                    <a:pt x="0" y="139250787"/>
                  </a:lnTo>
                  <a:lnTo>
                    <a:pt x="126471549" y="139250787"/>
                  </a:lnTo>
                  <a:lnTo>
                    <a:pt x="126471549" y="0"/>
                  </a:lnTo>
                  <a:lnTo>
                    <a:pt x="126245491" y="0"/>
                  </a:lnTo>
                  <a:close/>
                  <a:moveTo>
                    <a:pt x="126245491" y="139024730"/>
                  </a:moveTo>
                  <a:lnTo>
                    <a:pt x="228600" y="139024730"/>
                  </a:lnTo>
                  <a:lnTo>
                    <a:pt x="228600" y="228600"/>
                  </a:lnTo>
                  <a:lnTo>
                    <a:pt x="126245491" y="228600"/>
                  </a:lnTo>
                  <a:lnTo>
                    <a:pt x="126245491" y="139024730"/>
                  </a:lnTo>
                  <a:close/>
                </a:path>
              </a:pathLst>
            </a:custGeom>
            <a:solidFill>
              <a:srgbClr val="F26722"/>
            </a:solidFill>
          </p:spPr>
        </p:sp>
      </p:grp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9F145266-BEAF-4CD0-B59A-DDFAEB5C45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892006" y="6560127"/>
            <a:ext cx="1514475" cy="297873"/>
          </a:xfrm>
          <a:prstGeom prst="rect">
            <a:avLst/>
          </a:prstGeom>
        </p:spPr>
        <p:txBody>
          <a:bodyPr/>
          <a:lstStyle/>
          <a:p>
            <a:fld id="{55BBDA24-F529-4AF6-9F05-D9D0A4295C59}" type="slidenum">
              <a:rPr lang="nl-NL" smtClean="0"/>
              <a:t>‹#›</a:t>
            </a:fld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1E3CDF-6307-40F2-B664-E209BA9E284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213658" y="1939164"/>
            <a:ext cx="4224467" cy="3912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11" name="AutoShape 9">
            <a:extLst>
              <a:ext uri="{FF2B5EF4-FFF2-40B4-BE49-F238E27FC236}">
                <a16:creationId xmlns:a16="http://schemas.microsoft.com/office/drawing/2014/main" id="{466388C5-1EEA-4BF2-8ED1-F9426087A5CA}"/>
              </a:ext>
            </a:extLst>
          </p:cNvPr>
          <p:cNvSpPr/>
          <p:nvPr userDrawn="1"/>
        </p:nvSpPr>
        <p:spPr>
          <a:xfrm>
            <a:off x="5788085" y="1750525"/>
            <a:ext cx="123705" cy="4392000"/>
          </a:xfrm>
          <a:prstGeom prst="rect">
            <a:avLst/>
          </a:prstGeom>
          <a:solidFill>
            <a:srgbClr val="E85F0D"/>
          </a:solidFill>
        </p:spPr>
      </p:sp>
    </p:spTree>
    <p:extLst>
      <p:ext uri="{BB962C8B-B14F-4D97-AF65-F5344CB8AC3E}">
        <p14:creationId xmlns:p14="http://schemas.microsoft.com/office/powerpoint/2010/main" val="1508716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AC94D0E-9D4B-4556-AD3D-75FF9B644B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SLIDE TITLE 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A5A530-6030-4A6E-B951-F1E76E239F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49138" cy="2125663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Add picture as background here</a:t>
            </a:r>
            <a:endParaRPr lang="nl-NL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2FD49699-EFBF-4A35-BA65-629C7A8DE347}"/>
              </a:ext>
            </a:extLst>
          </p:cNvPr>
          <p:cNvSpPr txBox="1">
            <a:spLocks/>
          </p:cNvSpPr>
          <p:nvPr userDrawn="1"/>
        </p:nvSpPr>
        <p:spPr>
          <a:xfrm>
            <a:off x="5909819" y="6560127"/>
            <a:ext cx="1514475" cy="297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914400" rtl="0" eaLnBrk="1" latinLnBrk="0" hangingPunct="1">
              <a:defRPr kumimoji="0" lang="nl-NL" sz="900" b="1" i="0" u="none" strike="noStrike" kern="1200" cap="none" spc="148" normalizeH="0" baseline="0" smtClean="0">
                <a:ln>
                  <a:noFill/>
                </a:ln>
                <a:solidFill>
                  <a:srgbClr val="F26722"/>
                </a:solidFill>
                <a:effectLst/>
                <a:uLnTx/>
                <a:uFillTx/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BBDA24-F529-4AF6-9F05-D9D0A4295C59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86D390-0FAF-4FC4-B8A4-253DD001989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38201" y="2476499"/>
            <a:ext cx="10515600" cy="37247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7DC6CDBD-02EE-4F96-B58D-97DE71B56313}"/>
              </a:ext>
            </a:extLst>
          </p:cNvPr>
          <p:cNvSpPr/>
          <p:nvPr userDrawn="1"/>
        </p:nvSpPr>
        <p:spPr>
          <a:xfrm>
            <a:off x="941390" y="1221349"/>
            <a:ext cx="1355414" cy="76963"/>
          </a:xfrm>
          <a:custGeom>
            <a:avLst/>
            <a:gdLst/>
            <a:ahLst/>
            <a:cxnLst/>
            <a:rect l="l" t="t" r="r" b="b"/>
            <a:pathLst>
              <a:path w="806450" h="69850">
                <a:moveTo>
                  <a:pt x="515620" y="0"/>
                </a:moveTo>
                <a:lnTo>
                  <a:pt x="0" y="0"/>
                </a:lnTo>
                <a:lnTo>
                  <a:pt x="0" y="69850"/>
                </a:lnTo>
                <a:lnTo>
                  <a:pt x="806450" y="69850"/>
                </a:lnTo>
                <a:lnTo>
                  <a:pt x="806450" y="0"/>
                </a:lnTo>
                <a:close/>
              </a:path>
            </a:pathLst>
          </a:custGeom>
          <a:solidFill>
            <a:srgbClr val="F26722"/>
          </a:solid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7FA63C-5E1B-432A-A6EB-4DB18B03C5CB}"/>
              </a:ext>
            </a:extLst>
          </p:cNvPr>
          <p:cNvSpPr txBox="1"/>
          <p:nvPr userDrawn="1"/>
        </p:nvSpPr>
        <p:spPr>
          <a:xfrm>
            <a:off x="838200" y="727826"/>
            <a:ext cx="53641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300" b="1"/>
              <a:t>SLIDE TITLE </a:t>
            </a:r>
            <a:endParaRPr lang="nl-NL" sz="3300" b="1"/>
          </a:p>
        </p:txBody>
      </p:sp>
    </p:spTree>
    <p:extLst>
      <p:ext uri="{BB962C8B-B14F-4D97-AF65-F5344CB8AC3E}">
        <p14:creationId xmlns:p14="http://schemas.microsoft.com/office/powerpoint/2010/main" val="413615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2233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D8D7BCD-5230-450A-A8BF-1C6482399C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</p:spPr>
        <p:txBody>
          <a:bodyPr/>
          <a:lstStyle>
            <a:lvl1pPr>
              <a:defRPr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SLIDE TITLE</a:t>
            </a:r>
            <a:endParaRPr lang="nl-NL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CA2FBAD-B82C-453F-AA3D-5ACB9BA829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5500942" cy="3811588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1" name="Group 2">
            <a:extLst>
              <a:ext uri="{FF2B5EF4-FFF2-40B4-BE49-F238E27FC236}">
                <a16:creationId xmlns:a16="http://schemas.microsoft.com/office/drawing/2014/main" id="{B3C45EBB-D627-4262-AB95-898F9A6717F9}"/>
              </a:ext>
            </a:extLst>
          </p:cNvPr>
          <p:cNvGrpSpPr/>
          <p:nvPr userDrawn="1"/>
        </p:nvGrpSpPr>
        <p:grpSpPr>
          <a:xfrm>
            <a:off x="6719778" y="1216060"/>
            <a:ext cx="4330885" cy="4652928"/>
            <a:chOff x="0" y="0"/>
            <a:chExt cx="133613914" cy="151613847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08831250-86F7-4188-A14A-BA95F0E600F0}"/>
                </a:ext>
              </a:extLst>
            </p:cNvPr>
            <p:cNvSpPr/>
            <p:nvPr/>
          </p:nvSpPr>
          <p:spPr>
            <a:xfrm>
              <a:off x="0" y="0"/>
              <a:ext cx="133613909" cy="151613853"/>
            </a:xfrm>
            <a:custGeom>
              <a:avLst/>
              <a:gdLst/>
              <a:ahLst/>
              <a:cxnLst/>
              <a:rect l="l" t="t" r="r" b="b"/>
              <a:pathLst>
                <a:path w="133613909" h="151613853">
                  <a:moveTo>
                    <a:pt x="133387852" y="0"/>
                  </a:moveTo>
                  <a:lnTo>
                    <a:pt x="0" y="0"/>
                  </a:lnTo>
                  <a:lnTo>
                    <a:pt x="0" y="151613853"/>
                  </a:lnTo>
                  <a:lnTo>
                    <a:pt x="133613909" y="151613853"/>
                  </a:lnTo>
                  <a:lnTo>
                    <a:pt x="133613909" y="0"/>
                  </a:lnTo>
                  <a:lnTo>
                    <a:pt x="133387852" y="0"/>
                  </a:lnTo>
                  <a:close/>
                  <a:moveTo>
                    <a:pt x="133387852" y="151387783"/>
                  </a:moveTo>
                  <a:lnTo>
                    <a:pt x="228600" y="151387783"/>
                  </a:lnTo>
                  <a:lnTo>
                    <a:pt x="228600" y="228600"/>
                  </a:lnTo>
                  <a:lnTo>
                    <a:pt x="133387852" y="228600"/>
                  </a:lnTo>
                  <a:lnTo>
                    <a:pt x="133387852" y="151387783"/>
                  </a:lnTo>
                  <a:close/>
                </a:path>
              </a:pathLst>
            </a:custGeom>
            <a:solidFill>
              <a:srgbClr val="F26722"/>
            </a:solidFill>
          </p:spPr>
        </p:sp>
      </p:grp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3D9B2E5-6060-4C4D-BB70-9FA4758B45D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94826" y="1488403"/>
            <a:ext cx="3763662" cy="40853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</a:t>
            </a:r>
            <a:r>
              <a:rPr lang="en-GB" err="1"/>
              <a:t>MediaLab</a:t>
            </a:r>
            <a:r>
              <a:rPr lang="en-GB"/>
              <a:t> Image here </a:t>
            </a:r>
            <a:endParaRPr lang="nl-NL"/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1FE28149-758D-4BFB-8099-29C1ADF58BCE}"/>
              </a:ext>
            </a:extLst>
          </p:cNvPr>
          <p:cNvSpPr/>
          <p:nvPr userDrawn="1"/>
        </p:nvSpPr>
        <p:spPr>
          <a:xfrm>
            <a:off x="941390" y="1229661"/>
            <a:ext cx="1355414" cy="76963"/>
          </a:xfrm>
          <a:custGeom>
            <a:avLst/>
            <a:gdLst/>
            <a:ahLst/>
            <a:cxnLst/>
            <a:rect l="l" t="t" r="r" b="b"/>
            <a:pathLst>
              <a:path w="806450" h="69850">
                <a:moveTo>
                  <a:pt x="515620" y="0"/>
                </a:moveTo>
                <a:lnTo>
                  <a:pt x="0" y="0"/>
                </a:lnTo>
                <a:lnTo>
                  <a:pt x="0" y="69850"/>
                </a:lnTo>
                <a:lnTo>
                  <a:pt x="806450" y="69850"/>
                </a:lnTo>
                <a:lnTo>
                  <a:pt x="806450" y="0"/>
                </a:lnTo>
                <a:close/>
              </a:path>
            </a:pathLst>
          </a:custGeom>
          <a:solidFill>
            <a:srgbClr val="F26722"/>
          </a:solidFill>
        </p:spPr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4E43CA0E-D71C-4DBD-A2F0-CF0F93C43E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892006" y="6560127"/>
            <a:ext cx="1514475" cy="297873"/>
          </a:xfrm>
          <a:prstGeom prst="rect">
            <a:avLst/>
          </a:prstGeom>
        </p:spPr>
        <p:txBody>
          <a:bodyPr/>
          <a:lstStyle/>
          <a:p>
            <a:fld id="{55BBDA24-F529-4AF6-9F05-D9D0A4295C5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5582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02">
    <p:bg>
      <p:bgPr>
        <a:solidFill>
          <a:srgbClr val="2233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DE693006-E75B-4B0E-A8D3-C7C3724716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767108" y="4739422"/>
            <a:ext cx="2178169" cy="1452567"/>
          </a:xfrm>
          <a:prstGeom prst="rect">
            <a:avLst/>
          </a:prstGeom>
        </p:spPr>
      </p:pic>
      <p:sp>
        <p:nvSpPr>
          <p:cNvPr id="16" name="Freeform 4">
            <a:extLst>
              <a:ext uri="{FF2B5EF4-FFF2-40B4-BE49-F238E27FC236}">
                <a16:creationId xmlns:a16="http://schemas.microsoft.com/office/drawing/2014/main" id="{00E3A3F8-EEF6-4E73-9CEA-8DA52D5FA37B}"/>
              </a:ext>
            </a:extLst>
          </p:cNvPr>
          <p:cNvSpPr/>
          <p:nvPr userDrawn="1"/>
        </p:nvSpPr>
        <p:spPr>
          <a:xfrm>
            <a:off x="870361" y="2420790"/>
            <a:ext cx="1355414" cy="76963"/>
          </a:xfrm>
          <a:custGeom>
            <a:avLst/>
            <a:gdLst/>
            <a:ahLst/>
            <a:cxnLst/>
            <a:rect l="l" t="t" r="r" b="b"/>
            <a:pathLst>
              <a:path w="806450" h="69850">
                <a:moveTo>
                  <a:pt x="515620" y="0"/>
                </a:moveTo>
                <a:lnTo>
                  <a:pt x="0" y="0"/>
                </a:lnTo>
                <a:lnTo>
                  <a:pt x="0" y="69850"/>
                </a:lnTo>
                <a:lnTo>
                  <a:pt x="806450" y="69850"/>
                </a:lnTo>
                <a:lnTo>
                  <a:pt x="806450" y="0"/>
                </a:lnTo>
                <a:close/>
              </a:path>
            </a:pathLst>
          </a:custGeom>
          <a:solidFill>
            <a:srgbClr val="F26722"/>
          </a:solidFill>
        </p:spPr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4EDEFBB-9B93-4B33-8B52-858DA9DAE2D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6" y="-2586679"/>
            <a:ext cx="9540874" cy="944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526A70-863F-4160-A388-CD63E3CE88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7108" y="1914067"/>
            <a:ext cx="2343150" cy="372731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Main Title </a:t>
            </a:r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854604D-9673-4C16-A381-07889401BE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7108" y="2828925"/>
            <a:ext cx="2240308" cy="6000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Place, date</a:t>
            </a:r>
          </a:p>
        </p:txBody>
      </p:sp>
    </p:spTree>
    <p:extLst>
      <p:ext uri="{BB962C8B-B14F-4D97-AF65-F5344CB8AC3E}">
        <p14:creationId xmlns:p14="http://schemas.microsoft.com/office/powerpoint/2010/main" val="23938433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46C22-E3B0-4EFD-A5EA-CB98DB67C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9FDC21-7046-48A1-8183-9568C8C091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615781" y="6596214"/>
            <a:ext cx="1514475" cy="297873"/>
          </a:xfrm>
          <a:prstGeom prst="rect">
            <a:avLst/>
          </a:prstGeom>
        </p:spPr>
        <p:txBody>
          <a:bodyPr/>
          <a:lstStyle/>
          <a:p>
            <a:fld id="{55BBDA24-F529-4AF6-9F05-D9D0A4295C59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4964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AB46B-2268-4328-AEE1-E4501C4DE4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cap="all" baseline="0">
                <a:solidFill>
                  <a:srgbClr val="223369"/>
                </a:solidFill>
                <a:latin typeface="+mn-lt"/>
              </a:defRPr>
            </a:lvl1pPr>
          </a:lstStyle>
          <a:p>
            <a:r>
              <a:rPr lang="en-US"/>
              <a:t>Slide TITLE 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45DA7-4583-4A2A-8F31-A71B8C83C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Clr>
                <a:srgbClr val="F26722"/>
              </a:buClr>
              <a:buFont typeface="Wingdings" panose="05000000000000000000" pitchFamily="2" charset="2"/>
              <a:buChar char="§"/>
              <a:defRPr>
                <a:solidFill>
                  <a:srgbClr val="223369"/>
                </a:solidFill>
              </a:defRPr>
            </a:lvl1pPr>
            <a:lvl2pPr marL="514350" indent="-171450">
              <a:buClr>
                <a:srgbClr val="F26722"/>
              </a:buClr>
              <a:buFont typeface="Wingdings" panose="05000000000000000000" pitchFamily="2" charset="2"/>
              <a:buChar char="§"/>
              <a:defRPr>
                <a:solidFill>
                  <a:srgbClr val="223369"/>
                </a:solidFill>
              </a:defRPr>
            </a:lvl2pPr>
            <a:lvl3pPr marL="857250" indent="-171450">
              <a:buClr>
                <a:srgbClr val="F26722"/>
              </a:buClr>
              <a:buFont typeface="Wingdings" panose="05000000000000000000" pitchFamily="2" charset="2"/>
              <a:buChar char="§"/>
              <a:defRPr>
                <a:solidFill>
                  <a:srgbClr val="223369"/>
                </a:solidFill>
              </a:defRPr>
            </a:lvl3pPr>
            <a:lvl4pPr marL="1200150" indent="-171450">
              <a:buClr>
                <a:srgbClr val="F26722"/>
              </a:buClr>
              <a:buFont typeface="Wingdings" panose="05000000000000000000" pitchFamily="2" charset="2"/>
              <a:buChar char="§"/>
              <a:defRPr>
                <a:solidFill>
                  <a:srgbClr val="223369"/>
                </a:solidFill>
              </a:defRPr>
            </a:lvl4pPr>
            <a:lvl5pPr marL="1543050" indent="-171450">
              <a:buClr>
                <a:srgbClr val="F26722"/>
              </a:buClr>
              <a:buFont typeface="Wingdings" panose="05000000000000000000" pitchFamily="2" charset="2"/>
              <a:buChar char="§"/>
              <a:defRPr>
                <a:solidFill>
                  <a:srgbClr val="22336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1B16A5-9DB7-4B9A-8951-9798207089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892006" y="6560127"/>
            <a:ext cx="1514475" cy="297873"/>
          </a:xfrm>
          <a:prstGeom prst="rect">
            <a:avLst/>
          </a:prstGeom>
        </p:spPr>
        <p:txBody>
          <a:bodyPr/>
          <a:lstStyle/>
          <a:p>
            <a:fld id="{55BBDA24-F529-4AF6-9F05-D9D0A4295C5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9844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Blue">
    <p:bg>
      <p:bgPr>
        <a:solidFill>
          <a:srgbClr val="2233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98F07B85-06B4-4474-A4A5-3F19F1CCB3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892006" y="6560127"/>
            <a:ext cx="1514475" cy="297873"/>
          </a:xfrm>
          <a:prstGeom prst="rect">
            <a:avLst/>
          </a:prstGeom>
        </p:spPr>
        <p:txBody>
          <a:bodyPr/>
          <a:lstStyle/>
          <a:p>
            <a:fld id="{55BBDA24-F529-4AF6-9F05-D9D0A4295C5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2414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te blue with title">
    <p:bg>
      <p:bgPr>
        <a:solidFill>
          <a:srgbClr val="2233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98F07B85-06B4-4474-A4A5-3F19F1CCB3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892006" y="6560127"/>
            <a:ext cx="1514475" cy="297873"/>
          </a:xfrm>
          <a:prstGeom prst="rect">
            <a:avLst/>
          </a:prstGeom>
        </p:spPr>
        <p:txBody>
          <a:bodyPr/>
          <a:lstStyle/>
          <a:p>
            <a:fld id="{55BBDA24-F529-4AF6-9F05-D9D0A4295C59}" type="slidenum">
              <a:rPr lang="nl-NL" smtClean="0"/>
              <a:t>‹#›</a:t>
            </a:fld>
            <a:endParaRPr lang="nl-NL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C49B5FE-5E6E-42A3-AE3D-A226DF51AD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</p:spPr>
        <p:txBody>
          <a:bodyPr/>
          <a:lstStyle>
            <a:lvl1pPr>
              <a:defRPr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Slide TITLE 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3364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AB46B-2268-4328-AEE1-E4501C4DE4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cap="all" baseline="0">
                <a:solidFill>
                  <a:srgbClr val="223369"/>
                </a:solidFill>
                <a:latin typeface="+mn-lt"/>
              </a:defRPr>
            </a:lvl1pPr>
          </a:lstStyle>
          <a:p>
            <a:r>
              <a:rPr lang="en-US"/>
              <a:t>Slide TITLE </a:t>
            </a:r>
            <a:endParaRPr lang="nl-NL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6E9FF272-5B0D-411B-9F79-C1243FC714DC}"/>
              </a:ext>
            </a:extLst>
          </p:cNvPr>
          <p:cNvSpPr/>
          <p:nvPr userDrawn="1"/>
        </p:nvSpPr>
        <p:spPr>
          <a:xfrm>
            <a:off x="941390" y="1229661"/>
            <a:ext cx="1355414" cy="76963"/>
          </a:xfrm>
          <a:custGeom>
            <a:avLst/>
            <a:gdLst/>
            <a:ahLst/>
            <a:cxnLst/>
            <a:rect l="l" t="t" r="r" b="b"/>
            <a:pathLst>
              <a:path w="806450" h="69850">
                <a:moveTo>
                  <a:pt x="515620" y="0"/>
                </a:moveTo>
                <a:lnTo>
                  <a:pt x="0" y="0"/>
                </a:lnTo>
                <a:lnTo>
                  <a:pt x="0" y="69850"/>
                </a:lnTo>
                <a:lnTo>
                  <a:pt x="806450" y="69850"/>
                </a:lnTo>
                <a:lnTo>
                  <a:pt x="806450" y="0"/>
                </a:lnTo>
                <a:close/>
              </a:path>
            </a:pathLst>
          </a:custGeom>
          <a:solidFill>
            <a:srgbClr val="F26722"/>
          </a:solidFill>
        </p:spPr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1B16A5-9DB7-4B9A-8951-9798207089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615781" y="6596214"/>
            <a:ext cx="1514475" cy="297873"/>
          </a:xfrm>
          <a:prstGeom prst="rect">
            <a:avLst/>
          </a:prstGeom>
        </p:spPr>
        <p:txBody>
          <a:bodyPr/>
          <a:lstStyle/>
          <a:p>
            <a:fld id="{55BBDA24-F529-4AF6-9F05-D9D0A4295C59}" type="slidenum">
              <a:rPr lang="nl-NL" smtClean="0"/>
              <a:t>‹#›</a:t>
            </a:fld>
            <a:endParaRPr lang="nl-NL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A001365-1691-4F5D-919B-5C07D4354C90}"/>
              </a:ext>
            </a:extLst>
          </p:cNvPr>
          <p:cNvGrpSpPr/>
          <p:nvPr userDrawn="1"/>
        </p:nvGrpSpPr>
        <p:grpSpPr>
          <a:xfrm>
            <a:off x="937319" y="2349294"/>
            <a:ext cx="10416481" cy="3348330"/>
            <a:chOff x="937319" y="2349294"/>
            <a:chExt cx="10416481" cy="334833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0547029-6857-4132-B2FC-87DBD1927564}"/>
                </a:ext>
              </a:extLst>
            </p:cNvPr>
            <p:cNvGrpSpPr/>
            <p:nvPr userDrawn="1"/>
          </p:nvGrpSpPr>
          <p:grpSpPr>
            <a:xfrm>
              <a:off x="941389" y="4931923"/>
              <a:ext cx="10412411" cy="765701"/>
              <a:chOff x="300968" y="4531708"/>
              <a:chExt cx="16693842" cy="1165916"/>
            </a:xfrm>
          </p:grpSpPr>
          <p:grpSp>
            <p:nvGrpSpPr>
              <p:cNvPr id="6" name="Group 3">
                <a:extLst>
                  <a:ext uri="{FF2B5EF4-FFF2-40B4-BE49-F238E27FC236}">
                    <a16:creationId xmlns:a16="http://schemas.microsoft.com/office/drawing/2014/main" id="{9CF2FF6A-ED41-4CA4-BF39-C503AC67D037}"/>
                  </a:ext>
                </a:extLst>
              </p:cNvPr>
              <p:cNvGrpSpPr/>
              <p:nvPr userDrawn="1"/>
            </p:nvGrpSpPr>
            <p:grpSpPr>
              <a:xfrm>
                <a:off x="300968" y="4531708"/>
                <a:ext cx="16693842" cy="1165916"/>
                <a:chOff x="0" y="0"/>
                <a:chExt cx="19261648" cy="1345255"/>
              </a:xfrm>
            </p:grpSpPr>
            <p:sp>
              <p:nvSpPr>
                <p:cNvPr id="7" name="Freeform 4">
                  <a:extLst>
                    <a:ext uri="{FF2B5EF4-FFF2-40B4-BE49-F238E27FC236}">
                      <a16:creationId xmlns:a16="http://schemas.microsoft.com/office/drawing/2014/main" id="{D9412493-039F-46F0-8C2E-7DA7E0D2BC0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261648" cy="1345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61648" h="1345255">
                      <a:moveTo>
                        <a:pt x="19137187" y="1345255"/>
                      </a:moveTo>
                      <a:lnTo>
                        <a:pt x="124460" y="1345255"/>
                      </a:lnTo>
                      <a:cubicBezTo>
                        <a:pt x="55880" y="1345255"/>
                        <a:pt x="0" y="1289375"/>
                        <a:pt x="0" y="1220795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19137187" y="0"/>
                      </a:lnTo>
                      <a:cubicBezTo>
                        <a:pt x="19205767" y="0"/>
                        <a:pt x="19261648" y="55880"/>
                        <a:pt x="19261648" y="124460"/>
                      </a:cubicBezTo>
                      <a:lnTo>
                        <a:pt x="19261648" y="1220795"/>
                      </a:lnTo>
                      <a:cubicBezTo>
                        <a:pt x="19261648" y="1289375"/>
                        <a:pt x="19205767" y="1345255"/>
                        <a:pt x="19137187" y="1345255"/>
                      </a:cubicBezTo>
                      <a:close/>
                    </a:path>
                  </a:pathLst>
                </a:custGeom>
                <a:solidFill>
                  <a:srgbClr val="191919">
                    <a:alpha val="4705"/>
                  </a:srgbClr>
                </a:solidFill>
              </p:spPr>
            </p:sp>
          </p:grpSp>
          <p:grpSp>
            <p:nvGrpSpPr>
              <p:cNvPr id="8" name="Group 11">
                <a:extLst>
                  <a:ext uri="{FF2B5EF4-FFF2-40B4-BE49-F238E27FC236}">
                    <a16:creationId xmlns:a16="http://schemas.microsoft.com/office/drawing/2014/main" id="{F0664A44-F1D0-4221-A90E-05E1C097227C}"/>
                  </a:ext>
                </a:extLst>
              </p:cNvPr>
              <p:cNvGrpSpPr/>
              <p:nvPr userDrawn="1"/>
            </p:nvGrpSpPr>
            <p:grpSpPr>
              <a:xfrm>
                <a:off x="300968" y="4531708"/>
                <a:ext cx="1505623" cy="1165916"/>
                <a:chOff x="0" y="0"/>
                <a:chExt cx="1737215" cy="1345255"/>
              </a:xfrm>
            </p:grpSpPr>
            <p:sp>
              <p:nvSpPr>
                <p:cNvPr id="9" name="Freeform 12">
                  <a:extLst>
                    <a:ext uri="{FF2B5EF4-FFF2-40B4-BE49-F238E27FC236}">
                      <a16:creationId xmlns:a16="http://schemas.microsoft.com/office/drawing/2014/main" id="{48C8311F-7946-4D5B-9B87-90CF6BFE39F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737215" cy="1345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7215" h="1345255">
                      <a:moveTo>
                        <a:pt x="1612755" y="1345255"/>
                      </a:moveTo>
                      <a:lnTo>
                        <a:pt x="124460" y="1345255"/>
                      </a:lnTo>
                      <a:cubicBezTo>
                        <a:pt x="55880" y="1345255"/>
                        <a:pt x="0" y="1289375"/>
                        <a:pt x="0" y="1220795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1612755" y="0"/>
                      </a:lnTo>
                      <a:cubicBezTo>
                        <a:pt x="1681335" y="0"/>
                        <a:pt x="1737215" y="55880"/>
                        <a:pt x="1737215" y="124460"/>
                      </a:cubicBezTo>
                      <a:lnTo>
                        <a:pt x="1737215" y="1220795"/>
                      </a:lnTo>
                      <a:cubicBezTo>
                        <a:pt x="1737215" y="1289375"/>
                        <a:pt x="1681335" y="1345255"/>
                        <a:pt x="1612755" y="1345255"/>
                      </a:cubicBezTo>
                      <a:close/>
                    </a:path>
                  </a:pathLst>
                </a:custGeom>
                <a:solidFill>
                  <a:srgbClr val="223369"/>
                </a:solidFill>
              </p:spPr>
            </p:sp>
          </p:grpSp>
          <p:pic>
            <p:nvPicPr>
              <p:cNvPr id="11" name="Picture 13">
                <a:extLst>
                  <a:ext uri="{FF2B5EF4-FFF2-40B4-BE49-F238E27FC236}">
                    <a16:creationId xmlns:a16="http://schemas.microsoft.com/office/drawing/2014/main" id="{F1B9FC30-93E0-4130-817B-F97128029CE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28705" y="4748199"/>
                <a:ext cx="732934" cy="732934"/>
              </a:xfrm>
              <a:prstGeom prst="rect">
                <a:avLst/>
              </a:prstGeom>
            </p:spPr>
          </p:pic>
          <p:grpSp>
            <p:nvGrpSpPr>
              <p:cNvPr id="12" name="Group 14">
                <a:extLst>
                  <a:ext uri="{FF2B5EF4-FFF2-40B4-BE49-F238E27FC236}">
                    <a16:creationId xmlns:a16="http://schemas.microsoft.com/office/drawing/2014/main" id="{13740CBB-8FAA-4B2B-83C4-C739BFD1427E}"/>
                  </a:ext>
                </a:extLst>
              </p:cNvPr>
              <p:cNvGrpSpPr/>
              <p:nvPr userDrawn="1"/>
            </p:nvGrpSpPr>
            <p:grpSpPr>
              <a:xfrm>
                <a:off x="3140696" y="4531708"/>
                <a:ext cx="1505623" cy="1165916"/>
                <a:chOff x="0" y="0"/>
                <a:chExt cx="1737215" cy="1345255"/>
              </a:xfrm>
            </p:grpSpPr>
            <p:sp>
              <p:nvSpPr>
                <p:cNvPr id="13" name="Freeform 15">
                  <a:extLst>
                    <a:ext uri="{FF2B5EF4-FFF2-40B4-BE49-F238E27FC236}">
                      <a16:creationId xmlns:a16="http://schemas.microsoft.com/office/drawing/2014/main" id="{0EED1E39-364C-4341-BC10-C8743748A96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737215" cy="1345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7215" h="1345255">
                      <a:moveTo>
                        <a:pt x="1612755" y="1345255"/>
                      </a:moveTo>
                      <a:lnTo>
                        <a:pt x="124460" y="1345255"/>
                      </a:lnTo>
                      <a:cubicBezTo>
                        <a:pt x="55880" y="1345255"/>
                        <a:pt x="0" y="1289375"/>
                        <a:pt x="0" y="1220795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1612755" y="0"/>
                      </a:lnTo>
                      <a:cubicBezTo>
                        <a:pt x="1681335" y="0"/>
                        <a:pt x="1737215" y="55880"/>
                        <a:pt x="1737215" y="124460"/>
                      </a:cubicBezTo>
                      <a:lnTo>
                        <a:pt x="1737215" y="1220795"/>
                      </a:lnTo>
                      <a:cubicBezTo>
                        <a:pt x="1737215" y="1289375"/>
                        <a:pt x="1681335" y="1345255"/>
                        <a:pt x="1612755" y="1345255"/>
                      </a:cubicBezTo>
                      <a:close/>
                    </a:path>
                  </a:pathLst>
                </a:custGeom>
                <a:solidFill>
                  <a:srgbClr val="F26722"/>
                </a:solidFill>
              </p:spPr>
            </p:sp>
          </p:grpSp>
          <p:grpSp>
            <p:nvGrpSpPr>
              <p:cNvPr id="14" name="Group 16">
                <a:extLst>
                  <a:ext uri="{FF2B5EF4-FFF2-40B4-BE49-F238E27FC236}">
                    <a16:creationId xmlns:a16="http://schemas.microsoft.com/office/drawing/2014/main" id="{74A39907-8DD9-4380-8A8B-89B4E91142E4}"/>
                  </a:ext>
                </a:extLst>
              </p:cNvPr>
              <p:cNvGrpSpPr/>
              <p:nvPr userDrawn="1"/>
            </p:nvGrpSpPr>
            <p:grpSpPr>
              <a:xfrm>
                <a:off x="5870114" y="4531708"/>
                <a:ext cx="1505623" cy="1165916"/>
                <a:chOff x="0" y="0"/>
                <a:chExt cx="1737215" cy="1345255"/>
              </a:xfrm>
            </p:grpSpPr>
            <p:sp>
              <p:nvSpPr>
                <p:cNvPr id="15" name="Freeform 17">
                  <a:extLst>
                    <a:ext uri="{FF2B5EF4-FFF2-40B4-BE49-F238E27FC236}">
                      <a16:creationId xmlns:a16="http://schemas.microsoft.com/office/drawing/2014/main" id="{FF7BD30B-4F27-4B90-8DD6-FB7200778ED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737215" cy="1345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7215" h="1345255">
                      <a:moveTo>
                        <a:pt x="1612755" y="1345255"/>
                      </a:moveTo>
                      <a:lnTo>
                        <a:pt x="124460" y="1345255"/>
                      </a:lnTo>
                      <a:cubicBezTo>
                        <a:pt x="55880" y="1345255"/>
                        <a:pt x="0" y="1289375"/>
                        <a:pt x="0" y="1220795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1612755" y="0"/>
                      </a:lnTo>
                      <a:cubicBezTo>
                        <a:pt x="1681335" y="0"/>
                        <a:pt x="1737215" y="55880"/>
                        <a:pt x="1737215" y="124460"/>
                      </a:cubicBezTo>
                      <a:lnTo>
                        <a:pt x="1737215" y="1220795"/>
                      </a:lnTo>
                      <a:cubicBezTo>
                        <a:pt x="1737215" y="1289375"/>
                        <a:pt x="1681335" y="1345255"/>
                        <a:pt x="1612755" y="1345255"/>
                      </a:cubicBezTo>
                      <a:close/>
                    </a:path>
                  </a:pathLst>
                </a:custGeom>
                <a:solidFill>
                  <a:srgbClr val="223369"/>
                </a:solidFill>
              </p:spPr>
            </p:sp>
          </p:grpSp>
          <p:grpSp>
            <p:nvGrpSpPr>
              <p:cNvPr id="16" name="Group 18">
                <a:extLst>
                  <a:ext uri="{FF2B5EF4-FFF2-40B4-BE49-F238E27FC236}">
                    <a16:creationId xmlns:a16="http://schemas.microsoft.com/office/drawing/2014/main" id="{B9805662-1D50-4618-A1F4-AF2DB021C935}"/>
                  </a:ext>
                </a:extLst>
              </p:cNvPr>
              <p:cNvGrpSpPr/>
              <p:nvPr userDrawn="1"/>
            </p:nvGrpSpPr>
            <p:grpSpPr>
              <a:xfrm>
                <a:off x="8599532" y="4531708"/>
                <a:ext cx="1505623" cy="1165916"/>
                <a:chOff x="0" y="0"/>
                <a:chExt cx="1737215" cy="1345255"/>
              </a:xfrm>
            </p:grpSpPr>
            <p:sp>
              <p:nvSpPr>
                <p:cNvPr id="17" name="Freeform 19">
                  <a:extLst>
                    <a:ext uri="{FF2B5EF4-FFF2-40B4-BE49-F238E27FC236}">
                      <a16:creationId xmlns:a16="http://schemas.microsoft.com/office/drawing/2014/main" id="{939FBD9C-64D9-4E16-ADBC-41DB502BF98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737215" cy="1345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7215" h="1345255">
                      <a:moveTo>
                        <a:pt x="1612755" y="1345255"/>
                      </a:moveTo>
                      <a:lnTo>
                        <a:pt x="124460" y="1345255"/>
                      </a:lnTo>
                      <a:cubicBezTo>
                        <a:pt x="55880" y="1345255"/>
                        <a:pt x="0" y="1289375"/>
                        <a:pt x="0" y="1220795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1612755" y="0"/>
                      </a:lnTo>
                      <a:cubicBezTo>
                        <a:pt x="1681335" y="0"/>
                        <a:pt x="1737215" y="55880"/>
                        <a:pt x="1737215" y="124460"/>
                      </a:cubicBezTo>
                      <a:lnTo>
                        <a:pt x="1737215" y="1220795"/>
                      </a:lnTo>
                      <a:cubicBezTo>
                        <a:pt x="1737215" y="1289375"/>
                        <a:pt x="1681335" y="1345255"/>
                        <a:pt x="1612755" y="1345255"/>
                      </a:cubicBezTo>
                      <a:close/>
                    </a:path>
                  </a:pathLst>
                </a:custGeom>
                <a:solidFill>
                  <a:srgbClr val="F26722"/>
                </a:solidFill>
              </p:spPr>
            </p:sp>
          </p:grpSp>
          <p:grpSp>
            <p:nvGrpSpPr>
              <p:cNvPr id="18" name="Group 20">
                <a:extLst>
                  <a:ext uri="{FF2B5EF4-FFF2-40B4-BE49-F238E27FC236}">
                    <a16:creationId xmlns:a16="http://schemas.microsoft.com/office/drawing/2014/main" id="{90A39BDA-FBFE-4C02-AA2A-312C1F9CB191}"/>
                  </a:ext>
                </a:extLst>
              </p:cNvPr>
              <p:cNvGrpSpPr/>
              <p:nvPr userDrawn="1"/>
            </p:nvGrpSpPr>
            <p:grpSpPr>
              <a:xfrm>
                <a:off x="11328951" y="4531708"/>
                <a:ext cx="1505623" cy="1165916"/>
                <a:chOff x="0" y="0"/>
                <a:chExt cx="1737215" cy="1345255"/>
              </a:xfrm>
            </p:grpSpPr>
            <p:sp>
              <p:nvSpPr>
                <p:cNvPr id="19" name="Freeform 21">
                  <a:extLst>
                    <a:ext uri="{FF2B5EF4-FFF2-40B4-BE49-F238E27FC236}">
                      <a16:creationId xmlns:a16="http://schemas.microsoft.com/office/drawing/2014/main" id="{C5020C56-9EDD-48A3-AE5C-86FDFAE82AE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737215" cy="1345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7215" h="1345255">
                      <a:moveTo>
                        <a:pt x="1612755" y="1345255"/>
                      </a:moveTo>
                      <a:lnTo>
                        <a:pt x="124460" y="1345255"/>
                      </a:lnTo>
                      <a:cubicBezTo>
                        <a:pt x="55880" y="1345255"/>
                        <a:pt x="0" y="1289375"/>
                        <a:pt x="0" y="1220795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1612755" y="0"/>
                      </a:lnTo>
                      <a:cubicBezTo>
                        <a:pt x="1681335" y="0"/>
                        <a:pt x="1737215" y="55880"/>
                        <a:pt x="1737215" y="124460"/>
                      </a:cubicBezTo>
                      <a:lnTo>
                        <a:pt x="1737215" y="1220795"/>
                      </a:lnTo>
                      <a:cubicBezTo>
                        <a:pt x="1737215" y="1289375"/>
                        <a:pt x="1681335" y="1345255"/>
                        <a:pt x="1612755" y="1345255"/>
                      </a:cubicBezTo>
                      <a:close/>
                    </a:path>
                  </a:pathLst>
                </a:custGeom>
                <a:solidFill>
                  <a:srgbClr val="223369"/>
                </a:solidFill>
              </p:spPr>
            </p:sp>
          </p:grpSp>
          <p:grpSp>
            <p:nvGrpSpPr>
              <p:cNvPr id="20" name="Group 22">
                <a:extLst>
                  <a:ext uri="{FF2B5EF4-FFF2-40B4-BE49-F238E27FC236}">
                    <a16:creationId xmlns:a16="http://schemas.microsoft.com/office/drawing/2014/main" id="{97887F7F-F0FA-409C-A7B0-3F6775CC21CD}"/>
                  </a:ext>
                </a:extLst>
              </p:cNvPr>
              <p:cNvGrpSpPr/>
              <p:nvPr userDrawn="1"/>
            </p:nvGrpSpPr>
            <p:grpSpPr>
              <a:xfrm>
                <a:off x="14058369" y="4531708"/>
                <a:ext cx="1505623" cy="1165916"/>
                <a:chOff x="0" y="0"/>
                <a:chExt cx="1737215" cy="1345255"/>
              </a:xfrm>
            </p:grpSpPr>
            <p:sp>
              <p:nvSpPr>
                <p:cNvPr id="21" name="Freeform 23">
                  <a:extLst>
                    <a:ext uri="{FF2B5EF4-FFF2-40B4-BE49-F238E27FC236}">
                      <a16:creationId xmlns:a16="http://schemas.microsoft.com/office/drawing/2014/main" id="{C9F2A341-F9DC-4F07-944D-291586A642B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737215" cy="1345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7215" h="1345255">
                      <a:moveTo>
                        <a:pt x="1612755" y="1345255"/>
                      </a:moveTo>
                      <a:lnTo>
                        <a:pt x="124460" y="1345255"/>
                      </a:lnTo>
                      <a:cubicBezTo>
                        <a:pt x="55880" y="1345255"/>
                        <a:pt x="0" y="1289375"/>
                        <a:pt x="0" y="1220795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1612755" y="0"/>
                      </a:lnTo>
                      <a:cubicBezTo>
                        <a:pt x="1681335" y="0"/>
                        <a:pt x="1737215" y="55880"/>
                        <a:pt x="1737215" y="124460"/>
                      </a:cubicBezTo>
                      <a:lnTo>
                        <a:pt x="1737215" y="1220795"/>
                      </a:lnTo>
                      <a:cubicBezTo>
                        <a:pt x="1737215" y="1289375"/>
                        <a:pt x="1681335" y="1345255"/>
                        <a:pt x="1612755" y="1345255"/>
                      </a:cubicBezTo>
                      <a:close/>
                    </a:path>
                  </a:pathLst>
                </a:custGeom>
                <a:solidFill>
                  <a:srgbClr val="223369"/>
                </a:solidFill>
              </p:spPr>
            </p:sp>
          </p:grpSp>
          <p:pic>
            <p:nvPicPr>
              <p:cNvPr id="22" name="Picture 24">
                <a:extLst>
                  <a:ext uri="{FF2B5EF4-FFF2-40B4-BE49-F238E27FC236}">
                    <a16:creationId xmlns:a16="http://schemas.microsoft.com/office/drawing/2014/main" id="{6F3CD6F3-6999-4F94-8255-578B4614BF2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565187" y="4748199"/>
                <a:ext cx="768653" cy="768653"/>
              </a:xfrm>
              <a:prstGeom prst="rect">
                <a:avLst/>
              </a:prstGeom>
            </p:spPr>
          </p:pic>
          <p:pic>
            <p:nvPicPr>
              <p:cNvPr id="23" name="Picture 25">
                <a:extLst>
                  <a:ext uri="{FF2B5EF4-FFF2-40B4-BE49-F238E27FC236}">
                    <a16:creationId xmlns:a16="http://schemas.microsoft.com/office/drawing/2014/main" id="{930ACD71-542E-4BF8-BCB0-559F6CEDB76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058713" y="4786345"/>
                <a:ext cx="658432" cy="592589"/>
              </a:xfrm>
              <a:prstGeom prst="rect">
                <a:avLst/>
              </a:prstGeom>
            </p:spPr>
          </p:pic>
          <p:pic>
            <p:nvPicPr>
              <p:cNvPr id="24" name="Picture 26">
                <a:extLst>
                  <a:ext uri="{FF2B5EF4-FFF2-40B4-BE49-F238E27FC236}">
                    <a16:creationId xmlns:a16="http://schemas.microsoft.com/office/drawing/2014/main" id="{3C58C0C0-8472-4171-9961-1C194889739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057804" y="4761887"/>
                <a:ext cx="1130244" cy="719246"/>
              </a:xfrm>
              <a:prstGeom prst="rect">
                <a:avLst/>
              </a:prstGeom>
            </p:spPr>
          </p:pic>
          <p:pic>
            <p:nvPicPr>
              <p:cNvPr id="25" name="Picture 27">
                <a:extLst>
                  <a:ext uri="{FF2B5EF4-FFF2-40B4-BE49-F238E27FC236}">
                    <a16:creationId xmlns:a16="http://schemas.microsoft.com/office/drawing/2014/main" id="{1E22E793-59C3-4423-9983-B602810009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1646378" y="4786345"/>
                <a:ext cx="975191" cy="730507"/>
              </a:xfrm>
              <a:prstGeom prst="rect">
                <a:avLst/>
              </a:prstGeom>
            </p:spPr>
          </p:pic>
          <p:pic>
            <p:nvPicPr>
              <p:cNvPr id="26" name="Picture 28">
                <a:extLst>
                  <a:ext uri="{FF2B5EF4-FFF2-40B4-BE49-F238E27FC236}">
                    <a16:creationId xmlns:a16="http://schemas.microsoft.com/office/drawing/2014/main" id="{69B663DD-FD19-485B-80BD-392AF5C299A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375796" y="4748199"/>
                <a:ext cx="808890" cy="808890"/>
              </a:xfrm>
              <a:prstGeom prst="rect">
                <a:avLst/>
              </a:prstGeom>
            </p:spPr>
          </p:pic>
        </p:grpSp>
        <p:sp>
          <p:nvSpPr>
            <p:cNvPr id="27" name="AutoShape 5">
              <a:extLst>
                <a:ext uri="{FF2B5EF4-FFF2-40B4-BE49-F238E27FC236}">
                  <a16:creationId xmlns:a16="http://schemas.microsoft.com/office/drawing/2014/main" id="{2ECE2FDB-E96F-4547-9698-F2D99F82BE23}"/>
                </a:ext>
              </a:extLst>
            </p:cNvPr>
            <p:cNvSpPr/>
            <p:nvPr userDrawn="1"/>
          </p:nvSpPr>
          <p:spPr>
            <a:xfrm>
              <a:off x="937319" y="2422187"/>
              <a:ext cx="45719" cy="3206152"/>
            </a:xfrm>
            <a:prstGeom prst="rect">
              <a:avLst/>
            </a:prstGeom>
            <a:solidFill>
              <a:srgbClr val="191919">
                <a:alpha val="4705"/>
              </a:srgbClr>
            </a:solidFill>
          </p:spPr>
        </p:sp>
        <p:sp>
          <p:nvSpPr>
            <p:cNvPr id="28" name="AutoShape 5">
              <a:extLst>
                <a:ext uri="{FF2B5EF4-FFF2-40B4-BE49-F238E27FC236}">
                  <a16:creationId xmlns:a16="http://schemas.microsoft.com/office/drawing/2014/main" id="{1D77DAE8-A5AD-4C7A-8C8B-610B8FE1C27C}"/>
                </a:ext>
              </a:extLst>
            </p:cNvPr>
            <p:cNvSpPr/>
            <p:nvPr userDrawn="1"/>
          </p:nvSpPr>
          <p:spPr>
            <a:xfrm>
              <a:off x="2683644" y="2422187"/>
              <a:ext cx="45719" cy="3206152"/>
            </a:xfrm>
            <a:prstGeom prst="rect">
              <a:avLst/>
            </a:prstGeom>
            <a:solidFill>
              <a:srgbClr val="191919">
                <a:alpha val="4705"/>
              </a:srgbClr>
            </a:solidFill>
          </p:spPr>
        </p:sp>
        <p:sp>
          <p:nvSpPr>
            <p:cNvPr id="29" name="AutoShape 5">
              <a:extLst>
                <a:ext uri="{FF2B5EF4-FFF2-40B4-BE49-F238E27FC236}">
                  <a16:creationId xmlns:a16="http://schemas.microsoft.com/office/drawing/2014/main" id="{618902E5-2A88-42DF-868F-654420E20A6C}"/>
                </a:ext>
              </a:extLst>
            </p:cNvPr>
            <p:cNvSpPr/>
            <p:nvPr userDrawn="1"/>
          </p:nvSpPr>
          <p:spPr>
            <a:xfrm>
              <a:off x="4410234" y="2399178"/>
              <a:ext cx="45719" cy="3206152"/>
            </a:xfrm>
            <a:prstGeom prst="rect">
              <a:avLst/>
            </a:prstGeom>
            <a:solidFill>
              <a:srgbClr val="191919">
                <a:alpha val="4705"/>
              </a:srgbClr>
            </a:solidFill>
          </p:spPr>
        </p:sp>
        <p:sp>
          <p:nvSpPr>
            <p:cNvPr id="30" name="AutoShape 5">
              <a:extLst>
                <a:ext uri="{FF2B5EF4-FFF2-40B4-BE49-F238E27FC236}">
                  <a16:creationId xmlns:a16="http://schemas.microsoft.com/office/drawing/2014/main" id="{FB84B39A-6BA4-4A26-BC35-4C3C0C4BEC7B}"/>
                </a:ext>
              </a:extLst>
            </p:cNvPr>
            <p:cNvSpPr/>
            <p:nvPr userDrawn="1"/>
          </p:nvSpPr>
          <p:spPr>
            <a:xfrm>
              <a:off x="6051708" y="2349294"/>
              <a:ext cx="45719" cy="3206152"/>
            </a:xfrm>
            <a:prstGeom prst="rect">
              <a:avLst/>
            </a:prstGeom>
            <a:solidFill>
              <a:srgbClr val="191919">
                <a:alpha val="4705"/>
              </a:srgbClr>
            </a:solidFill>
          </p:spPr>
        </p:sp>
        <p:sp>
          <p:nvSpPr>
            <p:cNvPr id="31" name="AutoShape 5">
              <a:extLst>
                <a:ext uri="{FF2B5EF4-FFF2-40B4-BE49-F238E27FC236}">
                  <a16:creationId xmlns:a16="http://schemas.microsoft.com/office/drawing/2014/main" id="{CB0DF172-9E24-4A6B-B7D7-77A63C80BCA0}"/>
                </a:ext>
              </a:extLst>
            </p:cNvPr>
            <p:cNvSpPr/>
            <p:nvPr userDrawn="1"/>
          </p:nvSpPr>
          <p:spPr>
            <a:xfrm>
              <a:off x="7796987" y="2372752"/>
              <a:ext cx="45719" cy="3206152"/>
            </a:xfrm>
            <a:prstGeom prst="rect">
              <a:avLst/>
            </a:prstGeom>
            <a:solidFill>
              <a:srgbClr val="191919">
                <a:alpha val="4705"/>
              </a:srgbClr>
            </a:solidFill>
          </p:spPr>
        </p:sp>
        <p:sp>
          <p:nvSpPr>
            <p:cNvPr id="32" name="AutoShape 5">
              <a:extLst>
                <a:ext uri="{FF2B5EF4-FFF2-40B4-BE49-F238E27FC236}">
                  <a16:creationId xmlns:a16="http://schemas.microsoft.com/office/drawing/2014/main" id="{275A6416-B371-48CA-840E-25CB5F789598}"/>
                </a:ext>
              </a:extLst>
            </p:cNvPr>
            <p:cNvSpPr/>
            <p:nvPr userDrawn="1"/>
          </p:nvSpPr>
          <p:spPr>
            <a:xfrm>
              <a:off x="9484440" y="2349294"/>
              <a:ext cx="45719" cy="3206152"/>
            </a:xfrm>
            <a:prstGeom prst="rect">
              <a:avLst/>
            </a:prstGeom>
            <a:solidFill>
              <a:srgbClr val="191919">
                <a:alpha val="4705"/>
              </a:srgbClr>
            </a:solidFill>
          </p:spPr>
        </p:sp>
      </p:grp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D26EECEF-B440-4FD8-9D04-3E7A0A7D77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4427" y="2297940"/>
            <a:ext cx="1352550" cy="2416175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pPr lvl="0"/>
            <a:r>
              <a:rPr lang="en-GB"/>
              <a:t>Insert text here </a:t>
            </a:r>
            <a:endParaRPr lang="nl-NL"/>
          </a:p>
        </p:txBody>
      </p:sp>
      <p:sp>
        <p:nvSpPr>
          <p:cNvPr id="54" name="Text Placeholder 52">
            <a:extLst>
              <a:ext uri="{FF2B5EF4-FFF2-40B4-BE49-F238E27FC236}">
                <a16:creationId xmlns:a16="http://schemas.microsoft.com/office/drawing/2014/main" id="{E2C47D66-778D-41C3-AE0F-6352C0B0F3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67102" y="2301957"/>
            <a:ext cx="1352550" cy="2416175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pPr lvl="0"/>
            <a:r>
              <a:rPr lang="en-GB"/>
              <a:t>Insert text here </a:t>
            </a:r>
            <a:endParaRPr lang="nl-NL"/>
          </a:p>
        </p:txBody>
      </p:sp>
      <p:sp>
        <p:nvSpPr>
          <p:cNvPr id="55" name="Text Placeholder 52">
            <a:extLst>
              <a:ext uri="{FF2B5EF4-FFF2-40B4-BE49-F238E27FC236}">
                <a16:creationId xmlns:a16="http://schemas.microsoft.com/office/drawing/2014/main" id="{EB5CAAEF-0CC5-47BC-9BA8-60A749C0BB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4161" y="2307515"/>
            <a:ext cx="1352550" cy="2416175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pPr lvl="0"/>
            <a:r>
              <a:rPr lang="en-GB"/>
              <a:t>Insert text here </a:t>
            </a:r>
            <a:endParaRPr lang="nl-NL"/>
          </a:p>
        </p:txBody>
      </p:sp>
      <p:sp>
        <p:nvSpPr>
          <p:cNvPr id="56" name="Text Placeholder 52">
            <a:extLst>
              <a:ext uri="{FF2B5EF4-FFF2-40B4-BE49-F238E27FC236}">
                <a16:creationId xmlns:a16="http://schemas.microsoft.com/office/drawing/2014/main" id="{99AEB644-C742-47B8-BBCE-23396ECBCA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18973" y="2301811"/>
            <a:ext cx="1352550" cy="2416175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pPr lvl="0"/>
            <a:r>
              <a:rPr lang="en-GB"/>
              <a:t>Insert text here </a:t>
            </a:r>
            <a:endParaRPr lang="nl-NL"/>
          </a:p>
        </p:txBody>
      </p:sp>
      <p:sp>
        <p:nvSpPr>
          <p:cNvPr id="57" name="Text Placeholder 52">
            <a:extLst>
              <a:ext uri="{FF2B5EF4-FFF2-40B4-BE49-F238E27FC236}">
                <a16:creationId xmlns:a16="http://schemas.microsoft.com/office/drawing/2014/main" id="{A72166F3-51F6-4D14-93BF-6EDB0952FB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83190" y="2325202"/>
            <a:ext cx="1352550" cy="2416175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pPr lvl="0"/>
            <a:r>
              <a:rPr lang="en-GB"/>
              <a:t>Insert text here </a:t>
            </a:r>
            <a:endParaRPr lang="nl-NL"/>
          </a:p>
        </p:txBody>
      </p:sp>
      <p:sp>
        <p:nvSpPr>
          <p:cNvPr id="58" name="Text Placeholder 52">
            <a:extLst>
              <a:ext uri="{FF2B5EF4-FFF2-40B4-BE49-F238E27FC236}">
                <a16:creationId xmlns:a16="http://schemas.microsoft.com/office/drawing/2014/main" id="{4370D17C-D492-465A-B1F4-B9AA9B60A96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78859" y="2337436"/>
            <a:ext cx="1352550" cy="2416175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pPr lvl="0"/>
            <a:r>
              <a:rPr lang="en-GB"/>
              <a:t>Insert text here </a:t>
            </a:r>
            <a:endParaRPr lang="nl-NL"/>
          </a:p>
        </p:txBody>
      </p:sp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3DF0D2D0-9AE4-4C09-A057-405CC5A57A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7320" y="1830877"/>
            <a:ext cx="1482286" cy="350837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Add text</a:t>
            </a:r>
            <a:endParaRPr lang="nl-NL"/>
          </a:p>
        </p:txBody>
      </p:sp>
      <p:sp>
        <p:nvSpPr>
          <p:cNvPr id="64" name="Text Placeholder 59">
            <a:extLst>
              <a:ext uri="{FF2B5EF4-FFF2-40B4-BE49-F238E27FC236}">
                <a16:creationId xmlns:a16="http://schemas.microsoft.com/office/drawing/2014/main" id="{395719A1-DA47-4259-917F-AF57F69E094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88771" y="1825740"/>
            <a:ext cx="1482286" cy="350837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Add text</a:t>
            </a:r>
            <a:endParaRPr lang="nl-NL"/>
          </a:p>
        </p:txBody>
      </p:sp>
      <p:sp>
        <p:nvSpPr>
          <p:cNvPr id="65" name="Text Placeholder 59">
            <a:extLst>
              <a:ext uri="{FF2B5EF4-FFF2-40B4-BE49-F238E27FC236}">
                <a16:creationId xmlns:a16="http://schemas.microsoft.com/office/drawing/2014/main" id="{453F3BEF-E719-458F-BAEC-5A100BBFFF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96567" y="1834136"/>
            <a:ext cx="1482286" cy="350837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Add text</a:t>
            </a:r>
            <a:endParaRPr lang="nl-NL"/>
          </a:p>
        </p:txBody>
      </p:sp>
      <p:sp>
        <p:nvSpPr>
          <p:cNvPr id="68" name="Text Placeholder 59">
            <a:extLst>
              <a:ext uri="{FF2B5EF4-FFF2-40B4-BE49-F238E27FC236}">
                <a16:creationId xmlns:a16="http://schemas.microsoft.com/office/drawing/2014/main" id="{161CE54E-7737-49C4-8471-28CB62EFD39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73376" y="1832527"/>
            <a:ext cx="1482286" cy="350837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Add text</a:t>
            </a:r>
            <a:endParaRPr lang="nl-NL"/>
          </a:p>
        </p:txBody>
      </p:sp>
      <p:sp>
        <p:nvSpPr>
          <p:cNvPr id="69" name="Text Placeholder 59">
            <a:extLst>
              <a:ext uri="{FF2B5EF4-FFF2-40B4-BE49-F238E27FC236}">
                <a16:creationId xmlns:a16="http://schemas.microsoft.com/office/drawing/2014/main" id="{3BAD16DE-A7A4-420C-A683-CBC36B7A48C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781172" y="1838630"/>
            <a:ext cx="1482286" cy="350837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Add text</a:t>
            </a:r>
            <a:endParaRPr lang="nl-NL"/>
          </a:p>
        </p:txBody>
      </p:sp>
      <p:sp>
        <p:nvSpPr>
          <p:cNvPr id="70" name="Text Placeholder 59">
            <a:extLst>
              <a:ext uri="{FF2B5EF4-FFF2-40B4-BE49-F238E27FC236}">
                <a16:creationId xmlns:a16="http://schemas.microsoft.com/office/drawing/2014/main" id="{EE37FCF0-D650-4590-BE25-E1B45563366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57981" y="1843603"/>
            <a:ext cx="1482286" cy="350837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Add text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6438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p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3C8F553-A05F-4941-9CCF-FCBA0DED21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325563"/>
          </a:xfrm>
        </p:spPr>
        <p:txBody>
          <a:bodyPr/>
          <a:lstStyle>
            <a:lvl1pPr>
              <a:defRPr b="1">
                <a:solidFill>
                  <a:srgbClr val="223369"/>
                </a:solidFill>
                <a:latin typeface="+mn-lt"/>
              </a:defRPr>
            </a:lvl1pPr>
          </a:lstStyle>
          <a:p>
            <a:r>
              <a:rPr lang="en-GB"/>
              <a:t>SLIDE TITLE </a:t>
            </a:r>
            <a:endParaRPr lang="nl-NL"/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D0451A50-5716-48A9-ACF7-99695714FCB2}"/>
              </a:ext>
            </a:extLst>
          </p:cNvPr>
          <p:cNvSpPr/>
          <p:nvPr userDrawn="1"/>
        </p:nvSpPr>
        <p:spPr>
          <a:xfrm>
            <a:off x="911535" y="1229661"/>
            <a:ext cx="1355414" cy="76963"/>
          </a:xfrm>
          <a:custGeom>
            <a:avLst/>
            <a:gdLst/>
            <a:ahLst/>
            <a:cxnLst/>
            <a:rect l="l" t="t" r="r" b="b"/>
            <a:pathLst>
              <a:path w="806450" h="69850">
                <a:moveTo>
                  <a:pt x="515620" y="0"/>
                </a:moveTo>
                <a:lnTo>
                  <a:pt x="0" y="0"/>
                </a:lnTo>
                <a:lnTo>
                  <a:pt x="0" y="69850"/>
                </a:lnTo>
                <a:lnTo>
                  <a:pt x="806450" y="69850"/>
                </a:lnTo>
                <a:lnTo>
                  <a:pt x="806450" y="0"/>
                </a:lnTo>
                <a:close/>
              </a:path>
            </a:pathLst>
          </a:custGeom>
          <a:solidFill>
            <a:srgbClr val="F26722"/>
          </a:solidFill>
        </p:spPr>
      </p:sp>
      <p:sp>
        <p:nvSpPr>
          <p:cNvPr id="18" name="AutoShape 9">
            <a:extLst>
              <a:ext uri="{FF2B5EF4-FFF2-40B4-BE49-F238E27FC236}">
                <a16:creationId xmlns:a16="http://schemas.microsoft.com/office/drawing/2014/main" id="{4CCFC40F-A4B1-4E39-B55C-2484ECBB353C}"/>
              </a:ext>
            </a:extLst>
          </p:cNvPr>
          <p:cNvSpPr/>
          <p:nvPr userDrawn="1"/>
        </p:nvSpPr>
        <p:spPr>
          <a:xfrm>
            <a:off x="5788085" y="1750525"/>
            <a:ext cx="123705" cy="4392000"/>
          </a:xfrm>
          <a:prstGeom prst="rect">
            <a:avLst/>
          </a:prstGeom>
          <a:solidFill>
            <a:srgbClr val="E85F0D"/>
          </a:solidFill>
        </p:spPr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E7EF90B9-01E6-4307-8810-380E6E29D8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892006" y="6560127"/>
            <a:ext cx="1514475" cy="297873"/>
          </a:xfrm>
          <a:prstGeom prst="rect">
            <a:avLst/>
          </a:prstGeom>
        </p:spPr>
        <p:txBody>
          <a:bodyPr/>
          <a:lstStyle/>
          <a:p>
            <a:fld id="{55BBDA24-F529-4AF6-9F05-D9D0A4295C59}" type="slidenum">
              <a:rPr lang="nl-NL" smtClean="0"/>
              <a:t>‹#›</a:t>
            </a:fld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865EA-E897-40D5-8338-8F2A07E512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42063" y="1928813"/>
            <a:ext cx="5080000" cy="4035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911549D-5825-4CAA-A413-CEAEC1B2F54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11225" y="1928813"/>
            <a:ext cx="4541838" cy="40354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Insert ATG </a:t>
            </a:r>
            <a:r>
              <a:rPr lang="en-GB" err="1"/>
              <a:t>Medialab</a:t>
            </a:r>
            <a:r>
              <a:rPr lang="en-GB"/>
              <a:t> pic/video or ATG Illustration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2211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AB46B-2268-4328-AEE1-E4501C4DE4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cap="all" baseline="0">
                <a:solidFill>
                  <a:srgbClr val="223369"/>
                </a:solidFill>
                <a:latin typeface="+mn-lt"/>
              </a:defRPr>
            </a:lvl1pPr>
          </a:lstStyle>
          <a:p>
            <a:r>
              <a:rPr lang="en-US"/>
              <a:t>SLIDE TITLE </a:t>
            </a:r>
            <a:endParaRPr lang="nl-NL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6E9FF272-5B0D-411B-9F79-C1243FC714DC}"/>
              </a:ext>
            </a:extLst>
          </p:cNvPr>
          <p:cNvSpPr/>
          <p:nvPr userDrawn="1"/>
        </p:nvSpPr>
        <p:spPr>
          <a:xfrm>
            <a:off x="941390" y="1229661"/>
            <a:ext cx="1355414" cy="76963"/>
          </a:xfrm>
          <a:custGeom>
            <a:avLst/>
            <a:gdLst/>
            <a:ahLst/>
            <a:cxnLst/>
            <a:rect l="l" t="t" r="r" b="b"/>
            <a:pathLst>
              <a:path w="806450" h="69850">
                <a:moveTo>
                  <a:pt x="515620" y="0"/>
                </a:moveTo>
                <a:lnTo>
                  <a:pt x="0" y="0"/>
                </a:lnTo>
                <a:lnTo>
                  <a:pt x="0" y="69850"/>
                </a:lnTo>
                <a:lnTo>
                  <a:pt x="806450" y="69850"/>
                </a:lnTo>
                <a:lnTo>
                  <a:pt x="806450" y="0"/>
                </a:lnTo>
                <a:close/>
              </a:path>
            </a:pathLst>
          </a:custGeom>
          <a:solidFill>
            <a:srgbClr val="F26722"/>
          </a:solidFill>
        </p:spPr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1B16A5-9DB7-4B9A-8951-9798207089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615781" y="6596214"/>
            <a:ext cx="1514475" cy="297873"/>
          </a:xfrm>
          <a:prstGeom prst="rect">
            <a:avLst/>
          </a:prstGeom>
        </p:spPr>
        <p:txBody>
          <a:bodyPr/>
          <a:lstStyle/>
          <a:p>
            <a:fld id="{55BBDA24-F529-4AF6-9F05-D9D0A4295C59}" type="slidenum">
              <a:rPr lang="nl-NL" smtClean="0"/>
              <a:t>‹#›</a:t>
            </a:fld>
            <a:endParaRPr lang="nl-NL"/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0BE81C78-DE2F-4F25-AFA7-51098F3CC104}"/>
              </a:ext>
            </a:extLst>
          </p:cNvPr>
          <p:cNvSpPr/>
          <p:nvPr userDrawn="1"/>
        </p:nvSpPr>
        <p:spPr>
          <a:xfrm>
            <a:off x="6190034" y="4160266"/>
            <a:ext cx="5257800" cy="1669510"/>
          </a:xfrm>
          <a:prstGeom prst="rect">
            <a:avLst/>
          </a:prstGeom>
          <a:solidFill>
            <a:srgbClr val="E2EDF1">
              <a:alpha val="92941"/>
            </a:srgbClr>
          </a:solidFill>
        </p:spPr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7E82AE99-B0FE-40C4-8E8D-48E20A5211F1}"/>
              </a:ext>
            </a:extLst>
          </p:cNvPr>
          <p:cNvSpPr/>
          <p:nvPr userDrawn="1"/>
        </p:nvSpPr>
        <p:spPr>
          <a:xfrm>
            <a:off x="838199" y="2091446"/>
            <a:ext cx="4949757" cy="1669510"/>
          </a:xfrm>
          <a:prstGeom prst="rect">
            <a:avLst/>
          </a:prstGeom>
          <a:solidFill>
            <a:srgbClr val="E2EDF1">
              <a:alpha val="92941"/>
            </a:srgbClr>
          </a:solidFill>
        </p:spPr>
        <p:txBody>
          <a:bodyPr/>
          <a:lstStyle/>
          <a:p>
            <a:endParaRPr lang="nl-NL"/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021C9856-581C-4228-AD6C-62D72BDFC79D}"/>
              </a:ext>
            </a:extLst>
          </p:cNvPr>
          <p:cNvSpPr/>
          <p:nvPr userDrawn="1"/>
        </p:nvSpPr>
        <p:spPr>
          <a:xfrm>
            <a:off x="6096000" y="2091446"/>
            <a:ext cx="5257800" cy="1669510"/>
          </a:xfrm>
          <a:prstGeom prst="rect">
            <a:avLst/>
          </a:prstGeom>
          <a:solidFill>
            <a:srgbClr val="E2EDF1">
              <a:alpha val="92941"/>
            </a:srgbClr>
          </a:solidFill>
        </p:spPr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346DFCAA-EAE1-498F-8CC9-69394E67EDF4}"/>
              </a:ext>
            </a:extLst>
          </p:cNvPr>
          <p:cNvSpPr/>
          <p:nvPr userDrawn="1"/>
        </p:nvSpPr>
        <p:spPr>
          <a:xfrm>
            <a:off x="838200" y="4160266"/>
            <a:ext cx="4949756" cy="1669510"/>
          </a:xfrm>
          <a:prstGeom prst="rect">
            <a:avLst/>
          </a:prstGeom>
          <a:solidFill>
            <a:srgbClr val="E2EDF1">
              <a:alpha val="92941"/>
            </a:srgbClr>
          </a:solidFill>
        </p:spPr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1979341-57D7-4F04-B111-4796A31F721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908925" y="474663"/>
            <a:ext cx="3384550" cy="1493837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Insert ATG Illustration</a:t>
            </a:r>
            <a:endParaRPr lang="nl-NL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C872371A-0CCC-4B6F-A396-96B52C5069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8238" y="2280953"/>
            <a:ext cx="4348162" cy="12890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Text </a:t>
            </a:r>
            <a:endParaRPr lang="nl-NL"/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9CBB82F7-FF2F-408F-A1EC-139BB07103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0819" y="2294139"/>
            <a:ext cx="4348162" cy="12890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Text </a:t>
            </a:r>
            <a:endParaRPr lang="nl-NL"/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ECB558CB-D85E-4959-8F59-F9FE5FA093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8238" y="4341360"/>
            <a:ext cx="4348162" cy="12890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Text </a:t>
            </a:r>
            <a:endParaRPr lang="nl-NL"/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543EE13E-1CC6-410A-9BE1-3840939634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44853" y="4349627"/>
            <a:ext cx="4348162" cy="12890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Text 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9216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FBA6660-2BB5-40CA-95D3-8CEDAB40F2C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615113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Insert </a:t>
            </a:r>
            <a:r>
              <a:rPr lang="en-GB" err="1"/>
              <a:t>MediaLab</a:t>
            </a:r>
            <a:r>
              <a:rPr lang="en-GB"/>
              <a:t> image or video here or ATG illustrations </a:t>
            </a:r>
            <a:endParaRPr 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DAB46B-2268-4328-AEE1-E4501C4DE4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cap="all" baseline="0">
                <a:solidFill>
                  <a:srgbClr val="223369"/>
                </a:solidFill>
                <a:latin typeface="+mn-lt"/>
              </a:defRPr>
            </a:lvl1pPr>
          </a:lstStyle>
          <a:p>
            <a:r>
              <a:rPr lang="en-US"/>
              <a:t>SLIDE TITLE 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45DA7-4583-4A2A-8F31-A71B8C83C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4808" y="2055817"/>
            <a:ext cx="3255269" cy="2808013"/>
          </a:xfrm>
        </p:spPr>
        <p:txBody>
          <a:bodyPr/>
          <a:lstStyle>
            <a:lvl1pPr marL="171450" indent="-171450">
              <a:buClr>
                <a:srgbClr val="F26722"/>
              </a:buClr>
              <a:buFont typeface="Wingdings" panose="05000000000000000000" pitchFamily="2" charset="2"/>
              <a:buChar char="§"/>
              <a:defRPr>
                <a:solidFill>
                  <a:srgbClr val="223369"/>
                </a:solidFill>
              </a:defRPr>
            </a:lvl1pPr>
            <a:lvl2pPr marL="514350" indent="-171450">
              <a:buClr>
                <a:srgbClr val="F26722"/>
              </a:buClr>
              <a:buFont typeface="Wingdings" panose="05000000000000000000" pitchFamily="2" charset="2"/>
              <a:buChar char="§"/>
              <a:defRPr>
                <a:solidFill>
                  <a:srgbClr val="223369"/>
                </a:solidFill>
              </a:defRPr>
            </a:lvl2pPr>
            <a:lvl3pPr marL="857250" indent="-171450">
              <a:buClr>
                <a:srgbClr val="F26722"/>
              </a:buClr>
              <a:buFont typeface="Wingdings" panose="05000000000000000000" pitchFamily="2" charset="2"/>
              <a:buChar char="§"/>
              <a:defRPr>
                <a:solidFill>
                  <a:srgbClr val="223369"/>
                </a:solidFill>
              </a:defRPr>
            </a:lvl3pPr>
            <a:lvl4pPr marL="1200150" indent="-171450">
              <a:buClr>
                <a:srgbClr val="F26722"/>
              </a:buClr>
              <a:buFont typeface="Wingdings" panose="05000000000000000000" pitchFamily="2" charset="2"/>
              <a:buChar char="§"/>
              <a:defRPr>
                <a:solidFill>
                  <a:srgbClr val="223369"/>
                </a:solidFill>
              </a:defRPr>
            </a:lvl4pPr>
            <a:lvl5pPr marL="1543050" indent="-171450">
              <a:buClr>
                <a:srgbClr val="F26722"/>
              </a:buClr>
              <a:buFont typeface="Wingdings" panose="05000000000000000000" pitchFamily="2" charset="2"/>
              <a:buChar char="§"/>
              <a:defRPr>
                <a:solidFill>
                  <a:srgbClr val="22336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6E9FF272-5B0D-411B-9F79-C1243FC714DC}"/>
              </a:ext>
            </a:extLst>
          </p:cNvPr>
          <p:cNvSpPr/>
          <p:nvPr userDrawn="1"/>
        </p:nvSpPr>
        <p:spPr>
          <a:xfrm>
            <a:off x="941390" y="1229661"/>
            <a:ext cx="1355414" cy="76963"/>
          </a:xfrm>
          <a:custGeom>
            <a:avLst/>
            <a:gdLst/>
            <a:ahLst/>
            <a:cxnLst/>
            <a:rect l="l" t="t" r="r" b="b"/>
            <a:pathLst>
              <a:path w="806450" h="69850">
                <a:moveTo>
                  <a:pt x="515620" y="0"/>
                </a:moveTo>
                <a:lnTo>
                  <a:pt x="0" y="0"/>
                </a:lnTo>
                <a:lnTo>
                  <a:pt x="0" y="69850"/>
                </a:lnTo>
                <a:lnTo>
                  <a:pt x="806450" y="69850"/>
                </a:lnTo>
                <a:lnTo>
                  <a:pt x="806450" y="0"/>
                </a:lnTo>
                <a:close/>
              </a:path>
            </a:pathLst>
          </a:custGeom>
          <a:solidFill>
            <a:srgbClr val="F26722"/>
          </a:solidFill>
        </p:spPr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1B16A5-9DB7-4B9A-8951-9798207089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615781" y="6596214"/>
            <a:ext cx="1514475" cy="297873"/>
          </a:xfrm>
          <a:prstGeom prst="rect">
            <a:avLst/>
          </a:prstGeom>
        </p:spPr>
        <p:txBody>
          <a:bodyPr/>
          <a:lstStyle/>
          <a:p>
            <a:fld id="{55BBDA24-F529-4AF6-9F05-D9D0A4295C59}" type="slidenum">
              <a:rPr lang="nl-NL" smtClean="0"/>
              <a:t>‹#›</a:t>
            </a:fld>
            <a:endParaRPr lang="nl-NL"/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F93111E1-1540-4C8F-AF37-A821353DD837}"/>
              </a:ext>
            </a:extLst>
          </p:cNvPr>
          <p:cNvSpPr/>
          <p:nvPr userDrawn="1"/>
        </p:nvSpPr>
        <p:spPr>
          <a:xfrm>
            <a:off x="7638345" y="1825625"/>
            <a:ext cx="4553655" cy="3475949"/>
          </a:xfrm>
          <a:prstGeom prst="rect">
            <a:avLst/>
          </a:prstGeom>
          <a:solidFill>
            <a:srgbClr val="223369">
              <a:alpha val="60000"/>
            </a:srgbClr>
          </a:solid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3CB934-7116-420A-BB3E-0DDE9E2874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83979" y="1690690"/>
            <a:ext cx="4894768" cy="403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68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AB46B-2268-4328-AEE1-E4501C4DE4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cap="all" baseline="0">
                <a:solidFill>
                  <a:srgbClr val="223369"/>
                </a:solidFill>
                <a:latin typeface="+mn-lt"/>
              </a:defRPr>
            </a:lvl1pPr>
          </a:lstStyle>
          <a:p>
            <a:r>
              <a:rPr lang="en-US"/>
              <a:t>SLIDE TITLE </a:t>
            </a:r>
            <a:endParaRPr lang="nl-NL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6E9FF272-5B0D-411B-9F79-C1243FC714DC}"/>
              </a:ext>
            </a:extLst>
          </p:cNvPr>
          <p:cNvSpPr/>
          <p:nvPr userDrawn="1"/>
        </p:nvSpPr>
        <p:spPr>
          <a:xfrm>
            <a:off x="941390" y="1229661"/>
            <a:ext cx="1355414" cy="76963"/>
          </a:xfrm>
          <a:custGeom>
            <a:avLst/>
            <a:gdLst/>
            <a:ahLst/>
            <a:cxnLst/>
            <a:rect l="l" t="t" r="r" b="b"/>
            <a:pathLst>
              <a:path w="806450" h="69850">
                <a:moveTo>
                  <a:pt x="515620" y="0"/>
                </a:moveTo>
                <a:lnTo>
                  <a:pt x="0" y="0"/>
                </a:lnTo>
                <a:lnTo>
                  <a:pt x="0" y="69850"/>
                </a:lnTo>
                <a:lnTo>
                  <a:pt x="806450" y="69850"/>
                </a:lnTo>
                <a:lnTo>
                  <a:pt x="806450" y="0"/>
                </a:lnTo>
                <a:close/>
              </a:path>
            </a:pathLst>
          </a:custGeom>
          <a:solidFill>
            <a:srgbClr val="F26722"/>
          </a:solidFill>
        </p:spPr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1B16A5-9DB7-4B9A-8951-9798207089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615781" y="6596214"/>
            <a:ext cx="1514475" cy="297873"/>
          </a:xfrm>
          <a:prstGeom prst="rect">
            <a:avLst/>
          </a:prstGeom>
        </p:spPr>
        <p:txBody>
          <a:bodyPr/>
          <a:lstStyle/>
          <a:p>
            <a:fld id="{55BBDA24-F529-4AF6-9F05-D9D0A4295C59}" type="slidenum">
              <a:rPr lang="nl-NL" smtClean="0"/>
              <a:t>‹#›</a:t>
            </a:fld>
            <a:endParaRPr lang="nl-NL"/>
          </a:p>
        </p:txBody>
      </p:sp>
      <p:sp>
        <p:nvSpPr>
          <p:cNvPr id="6" name="AutoShape 10">
            <a:extLst>
              <a:ext uri="{FF2B5EF4-FFF2-40B4-BE49-F238E27FC236}">
                <a16:creationId xmlns:a16="http://schemas.microsoft.com/office/drawing/2014/main" id="{1FF40747-E21E-4B42-A7F5-33C746C839AC}"/>
              </a:ext>
            </a:extLst>
          </p:cNvPr>
          <p:cNvSpPr/>
          <p:nvPr userDrawn="1"/>
        </p:nvSpPr>
        <p:spPr>
          <a:xfrm>
            <a:off x="0" y="3429000"/>
            <a:ext cx="12192000" cy="3122459"/>
          </a:xfrm>
          <a:prstGeom prst="rect">
            <a:avLst/>
          </a:prstGeom>
          <a:solidFill>
            <a:srgbClr val="223369">
              <a:alpha val="61960"/>
            </a:srgbClr>
          </a:solidFill>
        </p:spPr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BEF0BE7-E385-49E6-A008-940655CB531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3429001"/>
            <a:ext cx="3618689" cy="312245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AEBF0EF-75A5-4846-A641-85354955C4F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65071" y="3428845"/>
            <a:ext cx="3618689" cy="31226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C966D6D3-0AC0-4C61-A475-20AEB26929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43608" y="3428846"/>
            <a:ext cx="3748391" cy="31226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7CE973D-B626-4559-87CF-194720F1177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1903413"/>
            <a:ext cx="10515600" cy="13255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text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8996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49FB7C-F954-4A73-B66A-0004AE4A0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A7A98C-ADF3-4BEA-939F-62050DD73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0352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9" r:id="rId3"/>
    <p:sldLayoutId id="2147483670" r:id="rId4"/>
    <p:sldLayoutId id="2147483668" r:id="rId5"/>
    <p:sldLayoutId id="2147483660" r:id="rId6"/>
    <p:sldLayoutId id="2147483666" r:id="rId7"/>
    <p:sldLayoutId id="2147483665" r:id="rId8"/>
    <p:sldLayoutId id="2147483664" r:id="rId9"/>
    <p:sldLayoutId id="2147483667" r:id="rId10"/>
    <p:sldLayoutId id="2147483663" r:id="rId11"/>
    <p:sldLayoutId id="2147483654" r:id="rId12"/>
    <p:sldLayoutId id="2147483651" r:id="rId13"/>
    <p:sldLayoutId id="2147483661" r:id="rId14"/>
    <p:sldLayoutId id="2147483671" r:id="rId15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F26722"/>
        </a:buClr>
        <a:buFont typeface="Wingdings" panose="05000000000000000000" pitchFamily="2" charset="2"/>
        <a:buChar char="§"/>
        <a:defRPr lang="en-US" sz="2100" kern="1200" dirty="0">
          <a:solidFill>
            <a:srgbClr val="223369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F26722"/>
        </a:buClr>
        <a:buFont typeface="Wingdings" panose="05000000000000000000" pitchFamily="2" charset="2"/>
        <a:buChar char="§"/>
        <a:defRPr lang="en-US" sz="2100" kern="1200" dirty="0">
          <a:solidFill>
            <a:srgbClr val="223369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F26722"/>
        </a:buClr>
        <a:buFont typeface="Wingdings" panose="05000000000000000000" pitchFamily="2" charset="2"/>
        <a:buChar char="§"/>
        <a:defRPr lang="en-US" sz="2100" kern="1200" dirty="0">
          <a:solidFill>
            <a:srgbClr val="223369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F26722"/>
        </a:buClr>
        <a:buFont typeface="Wingdings" panose="05000000000000000000" pitchFamily="2" charset="2"/>
        <a:buChar char="§"/>
        <a:defRPr lang="en-US" sz="2100" kern="1200" dirty="0">
          <a:solidFill>
            <a:srgbClr val="223369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F26722"/>
        </a:buClr>
        <a:buFont typeface="Wingdings" panose="05000000000000000000" pitchFamily="2" charset="2"/>
        <a:buChar char="§"/>
        <a:defRPr lang="nl-NL" sz="2100" kern="1200" dirty="0">
          <a:solidFill>
            <a:srgbClr val="223369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tROGjvYrvU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F51CDFE-E588-17C6-71C1-C74740F9C73C}"/>
              </a:ext>
            </a:extLst>
          </p:cNvPr>
          <p:cNvSpPr/>
          <p:nvPr/>
        </p:nvSpPr>
        <p:spPr>
          <a:xfrm>
            <a:off x="0" y="6498274"/>
            <a:ext cx="5054729" cy="47967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032" name="Picture 8" descr="NLR - Netherlands Aerospace Centre - NAG">
            <a:extLst>
              <a:ext uri="{FF2B5EF4-FFF2-40B4-BE49-F238E27FC236}">
                <a16:creationId xmlns:a16="http://schemas.microsoft.com/office/drawing/2014/main" id="{15564C90-2804-8596-8803-0F537DD6C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378" y="5665461"/>
            <a:ext cx="1591618" cy="106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edia kit - ISISPACE">
            <a:extLst>
              <a:ext uri="{FF2B5EF4-FFF2-40B4-BE49-F238E27FC236}">
                <a16:creationId xmlns:a16="http://schemas.microsoft.com/office/drawing/2014/main" id="{4A7F9A24-EABE-EE78-314B-A9D5DFD08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239" y="5059536"/>
            <a:ext cx="2360795" cy="236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5B2803-2639-DBB8-254C-5687B37A77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BDA24-F529-4AF6-9F05-D9D0A4295C59}" type="slidenum">
              <a:rPr lang="nl-NL" smtClean="0"/>
              <a:t>0</a:t>
            </a:fld>
            <a:endParaRPr lang="nl-NL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0584FF-3DA3-A4D8-703A-26FAF8E093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896" r="23107"/>
          <a:stretch/>
        </p:blipFill>
        <p:spPr>
          <a:xfrm>
            <a:off x="5008313" y="1"/>
            <a:ext cx="7183687" cy="6977944"/>
          </a:xfrm>
          <a:prstGeom prst="rect">
            <a:avLst/>
          </a:prstGeom>
          <a:gradFill>
            <a:gsLst>
              <a:gs pos="5000">
                <a:schemeClr val="bg1"/>
              </a:gs>
              <a:gs pos="100000">
                <a:srgbClr val="ABB9E4">
                  <a:alpha val="0"/>
                </a:srgbClr>
              </a:gs>
            </a:gsLst>
            <a:lin ang="5400000" scaled="1"/>
          </a:gradFill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3796545-C7B4-6461-9E19-1A315A3E4F1F}"/>
              </a:ext>
            </a:extLst>
          </p:cNvPr>
          <p:cNvSpPr/>
          <p:nvPr/>
        </p:nvSpPr>
        <p:spPr>
          <a:xfrm>
            <a:off x="5008312" y="0"/>
            <a:ext cx="3820728" cy="6977944"/>
          </a:xfrm>
          <a:prstGeom prst="rect">
            <a:avLst/>
          </a:prstGeom>
          <a:gradFill>
            <a:gsLst>
              <a:gs pos="0">
                <a:schemeClr val="bg1"/>
              </a:gs>
              <a:gs pos="90000">
                <a:srgbClr val="EFF2FA">
                  <a:alpha val="0"/>
                </a:srgbClr>
              </a:gs>
              <a:gs pos="91000">
                <a:srgbClr val="ABB9E4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4EB6F5-D74E-10E4-F179-0B3732D7D315}"/>
              </a:ext>
            </a:extLst>
          </p:cNvPr>
          <p:cNvSpPr txBox="1"/>
          <p:nvPr/>
        </p:nvSpPr>
        <p:spPr>
          <a:xfrm>
            <a:off x="552471" y="390896"/>
            <a:ext cx="432198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0" dirty="0"/>
              <a:t>ICARUS</a:t>
            </a:r>
          </a:p>
          <a:p>
            <a:r>
              <a:rPr lang="en-GB" sz="2200" dirty="0"/>
              <a:t>Taking training and evaluation of cleanroom operations and AIT to the next level</a:t>
            </a:r>
            <a:endParaRPr lang="en-NL" sz="2200" dirty="0"/>
          </a:p>
        </p:txBody>
      </p:sp>
      <p:pic>
        <p:nvPicPr>
          <p:cNvPr id="1026" name="Picture 2" descr="Accelerating Innovation | ATG Europe">
            <a:extLst>
              <a:ext uri="{FF2B5EF4-FFF2-40B4-BE49-F238E27FC236}">
                <a16:creationId xmlns:a16="http://schemas.microsoft.com/office/drawing/2014/main" id="{3655B5BD-2123-282D-D6CE-D8CEB78D9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19" y="5733223"/>
            <a:ext cx="1378921" cy="76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29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FACF7-C423-977E-0C58-42277E92B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930C3-C963-D131-F80E-636D7B7A7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Implementation (UX/UI)</a:t>
            </a:r>
            <a:endParaRPr lang="nl-NL" dirty="0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1242DBAD-916D-0C74-5295-316DD23DFA79}"/>
              </a:ext>
            </a:extLst>
          </p:cNvPr>
          <p:cNvSpPr/>
          <p:nvPr/>
        </p:nvSpPr>
        <p:spPr>
          <a:xfrm>
            <a:off x="941390" y="1229661"/>
            <a:ext cx="1355414" cy="76963"/>
          </a:xfrm>
          <a:custGeom>
            <a:avLst/>
            <a:gdLst/>
            <a:ahLst/>
            <a:cxnLst/>
            <a:rect l="l" t="t" r="r" b="b"/>
            <a:pathLst>
              <a:path w="806450" h="69850">
                <a:moveTo>
                  <a:pt x="515620" y="0"/>
                </a:moveTo>
                <a:lnTo>
                  <a:pt x="0" y="0"/>
                </a:lnTo>
                <a:lnTo>
                  <a:pt x="0" y="69850"/>
                </a:lnTo>
                <a:lnTo>
                  <a:pt x="806450" y="69850"/>
                </a:lnTo>
                <a:lnTo>
                  <a:pt x="806450" y="0"/>
                </a:lnTo>
                <a:close/>
              </a:path>
            </a:pathLst>
          </a:custGeom>
          <a:solidFill>
            <a:srgbClr val="F26722"/>
          </a:solidFill>
        </p:spPr>
        <p:txBody>
          <a:bodyPr/>
          <a:lstStyle/>
          <a:p>
            <a:endParaRPr lang="en-N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D6FAE7-C494-3D9B-01B0-129E063B9994}"/>
              </a:ext>
            </a:extLst>
          </p:cNvPr>
          <p:cNvSpPr txBox="1"/>
          <p:nvPr/>
        </p:nvSpPr>
        <p:spPr>
          <a:xfrm>
            <a:off x="838199" y="1690690"/>
            <a:ext cx="634703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200" dirty="0">
                <a:cs typeface="Calibri"/>
              </a:rPr>
              <a:t>Our approach to UX/UI design for VR applications: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GB" sz="2200" dirty="0"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200" dirty="0">
                <a:cs typeface="Calibri"/>
              </a:rPr>
              <a:t>Based on requirements training scenario</a:t>
            </a:r>
          </a:p>
          <a:p>
            <a:pPr marL="457200" indent="-457200">
              <a:buAutoNum type="arabicPeriod"/>
            </a:pPr>
            <a:r>
              <a:rPr lang="en-GB" sz="2200" dirty="0">
                <a:cs typeface="Calibri"/>
              </a:rPr>
              <a:t>Holistic approach, while keeping things as simple</a:t>
            </a:r>
          </a:p>
          <a:p>
            <a:pPr marL="457200" indent="-457200">
              <a:buAutoNum type="arabicPeriod"/>
            </a:pPr>
            <a:r>
              <a:rPr lang="en-GB" sz="2200" dirty="0">
                <a:cs typeface="Calibri"/>
              </a:rPr>
              <a:t>Design runs slightly ahead but often parallel to development</a:t>
            </a:r>
          </a:p>
          <a:p>
            <a:pPr marL="457200" indent="-457200">
              <a:buAutoNum type="arabicPeriod"/>
            </a:pPr>
            <a:r>
              <a:rPr lang="en-GB" sz="2200" dirty="0">
                <a:cs typeface="Calibri"/>
              </a:rPr>
              <a:t>Separate UX/UI from software implementation, but not too much</a:t>
            </a:r>
          </a:p>
          <a:p>
            <a:pPr marL="457200" indent="-457200">
              <a:buAutoNum type="arabicPeriod"/>
            </a:pPr>
            <a:r>
              <a:rPr lang="en-GB" sz="2200" dirty="0">
                <a:cs typeface="Calibri"/>
              </a:rPr>
              <a:t>Lots of trial and error</a:t>
            </a:r>
          </a:p>
        </p:txBody>
      </p:sp>
      <p:pic>
        <p:nvPicPr>
          <p:cNvPr id="7" name="Picture 6" descr="A diagram of a tool&#10;&#10;Description automatically generated">
            <a:extLst>
              <a:ext uri="{FF2B5EF4-FFF2-40B4-BE49-F238E27FC236}">
                <a16:creationId xmlns:a16="http://schemas.microsoft.com/office/drawing/2014/main" id="{3650C6F7-1199-E9CC-9DF5-1C4529F49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255" y="2696142"/>
            <a:ext cx="3599374" cy="3982600"/>
          </a:xfrm>
          <a:prstGeom prst="rect">
            <a:avLst/>
          </a:prstGeom>
        </p:spPr>
      </p:pic>
      <p:pic>
        <p:nvPicPr>
          <p:cNvPr id="8" name="Picture 7" descr="A diagram of cable manipulation&#10;&#10;Description automatically generated">
            <a:extLst>
              <a:ext uri="{FF2B5EF4-FFF2-40B4-BE49-F238E27FC236}">
                <a16:creationId xmlns:a16="http://schemas.microsoft.com/office/drawing/2014/main" id="{AF9A9B0B-718E-39EF-80F6-502C7CC602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255" y="365127"/>
            <a:ext cx="3531835" cy="227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3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45F15-AFE2-B928-F402-A4119682A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B9F43-F7AC-2CB3-E6D5-02773FAC4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Implementation (code)</a:t>
            </a:r>
            <a:endParaRPr lang="nl-NL" dirty="0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7113D87F-F185-B1C8-FD74-D852AAA9529E}"/>
              </a:ext>
            </a:extLst>
          </p:cNvPr>
          <p:cNvSpPr/>
          <p:nvPr/>
        </p:nvSpPr>
        <p:spPr>
          <a:xfrm>
            <a:off x="941390" y="1229661"/>
            <a:ext cx="1355414" cy="76963"/>
          </a:xfrm>
          <a:custGeom>
            <a:avLst/>
            <a:gdLst/>
            <a:ahLst/>
            <a:cxnLst/>
            <a:rect l="l" t="t" r="r" b="b"/>
            <a:pathLst>
              <a:path w="806450" h="69850">
                <a:moveTo>
                  <a:pt x="515620" y="0"/>
                </a:moveTo>
                <a:lnTo>
                  <a:pt x="0" y="0"/>
                </a:lnTo>
                <a:lnTo>
                  <a:pt x="0" y="69850"/>
                </a:lnTo>
                <a:lnTo>
                  <a:pt x="806450" y="69850"/>
                </a:lnTo>
                <a:lnTo>
                  <a:pt x="806450" y="0"/>
                </a:lnTo>
                <a:close/>
              </a:path>
            </a:pathLst>
          </a:custGeom>
          <a:solidFill>
            <a:srgbClr val="F26722"/>
          </a:solidFill>
        </p:spPr>
        <p:txBody>
          <a:bodyPr/>
          <a:lstStyle/>
          <a:p>
            <a:endParaRPr lang="en-NL"/>
          </a:p>
        </p:txBody>
      </p:sp>
      <p:pic>
        <p:nvPicPr>
          <p:cNvPr id="8" name="Picture 7" descr="A computer screen shot of a room&#10;&#10;Description automatically generated">
            <a:extLst>
              <a:ext uri="{FF2B5EF4-FFF2-40B4-BE49-F238E27FC236}">
                <a16:creationId xmlns:a16="http://schemas.microsoft.com/office/drawing/2014/main" id="{231FEA0B-C215-17ED-97E8-D530D955E0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310" y="1564640"/>
            <a:ext cx="8385694" cy="45977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9C9AB1-EF6A-FE57-72B8-F3666112F91D}"/>
              </a:ext>
            </a:extLst>
          </p:cNvPr>
          <p:cNvSpPr txBox="1"/>
          <p:nvPr/>
        </p:nvSpPr>
        <p:spPr>
          <a:xfrm>
            <a:off x="4668520" y="6235753"/>
            <a:ext cx="6096000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800" dirty="0">
                <a:cs typeface="Calibri"/>
              </a:rPr>
              <a:t>Developed in Unrea</a:t>
            </a:r>
            <a:r>
              <a:rPr lang="en-GB" dirty="0">
                <a:cs typeface="Calibri"/>
              </a:rPr>
              <a:t>l Engine (4) 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739585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 descr="A computer generated image of a computer chip&#10;&#10;Description automatically generated">
            <a:extLst>
              <a:ext uri="{FF2B5EF4-FFF2-40B4-BE49-F238E27FC236}">
                <a16:creationId xmlns:a16="http://schemas.microsoft.com/office/drawing/2014/main" id="{619751A0-282D-2E13-7F15-62B0DC5BB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6" t="1602" r="33101" b="14264"/>
          <a:stretch/>
        </p:blipFill>
        <p:spPr>
          <a:xfrm>
            <a:off x="6573244" y="0"/>
            <a:ext cx="5618756" cy="697124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F51CDFE-E588-17C6-71C1-C74740F9C73C}"/>
              </a:ext>
            </a:extLst>
          </p:cNvPr>
          <p:cNvSpPr/>
          <p:nvPr/>
        </p:nvSpPr>
        <p:spPr>
          <a:xfrm>
            <a:off x="0" y="6498274"/>
            <a:ext cx="6677025" cy="47967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BAB3F2-9CA1-BE6B-F3F4-AC7F963F7380}"/>
              </a:ext>
            </a:extLst>
          </p:cNvPr>
          <p:cNvSpPr txBox="1"/>
          <p:nvPr/>
        </p:nvSpPr>
        <p:spPr>
          <a:xfrm>
            <a:off x="552470" y="390896"/>
            <a:ext cx="4781529" cy="570925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5500" dirty="0"/>
              <a:t>Default features</a:t>
            </a:r>
          </a:p>
          <a:p>
            <a:endParaRPr lang="en-GB" sz="2200" dirty="0">
              <a:effectLst/>
              <a:latin typeface="Calibri-Bold"/>
              <a:ea typeface="Calibri" panose="020F0502020204030204" pitchFamily="34" charset="0"/>
              <a:cs typeface="Calibri-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effectLst/>
                <a:latin typeface="Calibri"/>
                <a:ea typeface="Calibri" panose="020F0502020204030204" pitchFamily="34" charset="0"/>
                <a:cs typeface="Calibri-Bold"/>
              </a:rPr>
              <a:t>Training scenario based on 1U cubesat model and ICARUS cleanroom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Calibri"/>
                <a:ea typeface="Calibri" panose="020F0502020204030204" pitchFamily="34" charset="0"/>
                <a:cs typeface="Calibri-Bold"/>
              </a:rPr>
              <a:t>Based on real-world procedures and hardware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effectLst/>
                <a:latin typeface="Calibri"/>
                <a:ea typeface="Calibri" panose="020F0502020204030204" pitchFamily="34" charset="0"/>
                <a:cs typeface="Calibri-Bold"/>
              </a:rPr>
              <a:t>Realistic tools, cables and verification equipment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Calibri"/>
                <a:ea typeface="Calibri" panose="020F0502020204030204" pitchFamily="34" charset="0"/>
                <a:cs typeface="Calibri-Bold"/>
              </a:rPr>
              <a:t>Supervised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Calibri"/>
                <a:ea typeface="Calibri" panose="020F0502020204030204" pitchFamily="34" charset="0"/>
                <a:cs typeface="Calibri-Bold"/>
              </a:rPr>
              <a:t>Running on Valve Index</a:t>
            </a:r>
          </a:p>
          <a:p>
            <a:endParaRPr lang="en-GB" dirty="0">
              <a:effectLst/>
              <a:latin typeface="Calibri-Bold"/>
              <a:ea typeface="Calibri" panose="020F0502020204030204" pitchFamily="34" charset="0"/>
              <a:cs typeface="Calibri-Bold"/>
            </a:endParaRPr>
          </a:p>
          <a:p>
            <a:endParaRPr lang="en-GB" dirty="0">
              <a:effectLst/>
              <a:latin typeface="Calibri-Bold"/>
              <a:ea typeface="Calibri" panose="020F0502020204030204" pitchFamily="34" charset="0"/>
              <a:cs typeface="Calibri-Bold"/>
            </a:endParaRPr>
          </a:p>
          <a:p>
            <a:endParaRPr lang="en-GB" dirty="0">
              <a:effectLst/>
              <a:latin typeface="Calibri-Bold"/>
              <a:ea typeface="Calibri" panose="020F0502020204030204" pitchFamily="34" charset="0"/>
              <a:cs typeface="Calibri-Bold"/>
            </a:endParaRPr>
          </a:p>
          <a:p>
            <a:endParaRPr lang="en-GB" dirty="0">
              <a:latin typeface="Calibri-Bold"/>
              <a:ea typeface="Calibri" panose="020F0502020204030204" pitchFamily="34" charset="0"/>
              <a:cs typeface="Calibri-Bold"/>
            </a:endParaRPr>
          </a:p>
          <a:p>
            <a:endParaRPr lang="en-GB" dirty="0">
              <a:latin typeface="Calibri-Bold"/>
              <a:ea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0268A9-88EA-5680-A6E1-64C94C6A44DB}"/>
              </a:ext>
            </a:extLst>
          </p:cNvPr>
          <p:cNvSpPr/>
          <p:nvPr/>
        </p:nvSpPr>
        <p:spPr>
          <a:xfrm>
            <a:off x="6573244" y="0"/>
            <a:ext cx="1923056" cy="6977944"/>
          </a:xfrm>
          <a:prstGeom prst="rect">
            <a:avLst/>
          </a:prstGeom>
          <a:gradFill>
            <a:gsLst>
              <a:gs pos="0">
                <a:schemeClr val="bg1"/>
              </a:gs>
              <a:gs pos="90000">
                <a:srgbClr val="EFF2FA">
                  <a:alpha val="0"/>
                </a:srgbClr>
              </a:gs>
              <a:gs pos="91000">
                <a:srgbClr val="ABB9E4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403248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561CC-0EBB-C8F1-5FE4-FA65F2AA7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55C53-1A1F-8BE6-5B0D-483F2D8E2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Validation</a:t>
            </a:r>
            <a:endParaRPr lang="nl-NL" dirty="0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3FF93BEC-17F1-4A0F-350A-DB9824180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074" y="3140325"/>
            <a:ext cx="8970333" cy="3352548"/>
          </a:xfrm>
          <a:prstGeom prst="rect">
            <a:avLst/>
          </a:prstGeom>
        </p:spPr>
      </p:pic>
      <p:sp>
        <p:nvSpPr>
          <p:cNvPr id="3" name="Freeform 4">
            <a:extLst>
              <a:ext uri="{FF2B5EF4-FFF2-40B4-BE49-F238E27FC236}">
                <a16:creationId xmlns:a16="http://schemas.microsoft.com/office/drawing/2014/main" id="{6D5F7BE3-92FF-078B-8585-7A7A47A73178}"/>
              </a:ext>
            </a:extLst>
          </p:cNvPr>
          <p:cNvSpPr/>
          <p:nvPr/>
        </p:nvSpPr>
        <p:spPr>
          <a:xfrm>
            <a:off x="941390" y="1229661"/>
            <a:ext cx="1355414" cy="76963"/>
          </a:xfrm>
          <a:custGeom>
            <a:avLst/>
            <a:gdLst/>
            <a:ahLst/>
            <a:cxnLst/>
            <a:rect l="l" t="t" r="r" b="b"/>
            <a:pathLst>
              <a:path w="806450" h="69850">
                <a:moveTo>
                  <a:pt x="515620" y="0"/>
                </a:moveTo>
                <a:lnTo>
                  <a:pt x="0" y="0"/>
                </a:lnTo>
                <a:lnTo>
                  <a:pt x="0" y="69850"/>
                </a:lnTo>
                <a:lnTo>
                  <a:pt x="806450" y="69850"/>
                </a:lnTo>
                <a:lnTo>
                  <a:pt x="806450" y="0"/>
                </a:lnTo>
                <a:close/>
              </a:path>
            </a:pathLst>
          </a:custGeom>
          <a:solidFill>
            <a:srgbClr val="F26722"/>
          </a:solidFill>
        </p:spPr>
        <p:txBody>
          <a:bodyPr/>
          <a:lstStyle/>
          <a:p>
            <a:endParaRPr lang="en-NL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C8B9BD6-191A-CF57-495C-764797ECB1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8034214"/>
              </p:ext>
            </p:extLst>
          </p:nvPr>
        </p:nvGraphicFramePr>
        <p:xfrm>
          <a:off x="5720954" y="830032"/>
          <a:ext cx="6096453" cy="2149205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804713">
                  <a:extLst>
                    <a:ext uri="{9D8B030D-6E8A-4147-A177-3AD203B41FA5}">
                      <a16:colId xmlns:a16="http://schemas.microsoft.com/office/drawing/2014/main" val="847157076"/>
                    </a:ext>
                  </a:extLst>
                </a:gridCol>
                <a:gridCol w="596414">
                  <a:extLst>
                    <a:ext uri="{9D8B030D-6E8A-4147-A177-3AD203B41FA5}">
                      <a16:colId xmlns:a16="http://schemas.microsoft.com/office/drawing/2014/main" val="1273555636"/>
                    </a:ext>
                  </a:extLst>
                </a:gridCol>
                <a:gridCol w="882589">
                  <a:extLst>
                    <a:ext uri="{9D8B030D-6E8A-4147-A177-3AD203B41FA5}">
                      <a16:colId xmlns:a16="http://schemas.microsoft.com/office/drawing/2014/main" val="3370487601"/>
                    </a:ext>
                  </a:extLst>
                </a:gridCol>
                <a:gridCol w="1033908">
                  <a:extLst>
                    <a:ext uri="{9D8B030D-6E8A-4147-A177-3AD203B41FA5}">
                      <a16:colId xmlns:a16="http://schemas.microsoft.com/office/drawing/2014/main" val="952069949"/>
                    </a:ext>
                  </a:extLst>
                </a:gridCol>
                <a:gridCol w="2778829">
                  <a:extLst>
                    <a:ext uri="{9D8B030D-6E8A-4147-A177-3AD203B41FA5}">
                      <a16:colId xmlns:a16="http://schemas.microsoft.com/office/drawing/2014/main" val="3245527256"/>
                    </a:ext>
                  </a:extLst>
                </a:gridCol>
              </a:tblGrid>
              <a:tr h="277432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</a:pPr>
                      <a:r>
                        <a:rPr lang="en-GB" sz="1000">
                          <a:effectLst/>
                        </a:rPr>
                        <a:t>Date</a:t>
                      </a:r>
                      <a:endParaRPr lang="en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</a:pPr>
                      <a:r>
                        <a:rPr lang="en-GB" sz="1000">
                          <a:effectLst/>
                        </a:rPr>
                        <a:t>Location</a:t>
                      </a:r>
                      <a:endParaRPr lang="en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</a:pPr>
                      <a:r>
                        <a:rPr lang="en-GB" sz="1000">
                          <a:effectLst/>
                        </a:rPr>
                        <a:t>Number of Trainees</a:t>
                      </a:r>
                      <a:endParaRPr lang="en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</a:pPr>
                      <a:r>
                        <a:rPr lang="en-GB" sz="1000">
                          <a:effectLst/>
                        </a:rPr>
                        <a:t>Trainer</a:t>
                      </a:r>
                      <a:endParaRPr lang="en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</a:pPr>
                      <a:r>
                        <a:rPr lang="en-GB" sz="1000" dirty="0">
                          <a:effectLst/>
                        </a:rPr>
                        <a:t>Description</a:t>
                      </a:r>
                      <a:endParaRPr lang="en-N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97992760"/>
                  </a:ext>
                </a:extLst>
              </a:tr>
              <a:tr h="457245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</a:pPr>
                      <a:r>
                        <a:rPr lang="en-GB" sz="1000">
                          <a:effectLst/>
                        </a:rPr>
                        <a:t>19-07-2024</a:t>
                      </a:r>
                      <a:endParaRPr lang="en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</a:pPr>
                      <a:r>
                        <a:rPr lang="en-GB" sz="1000">
                          <a:effectLst/>
                        </a:rPr>
                        <a:t>ISISpace</a:t>
                      </a:r>
                      <a:endParaRPr lang="en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</a:pPr>
                      <a:r>
                        <a:rPr lang="en-GB" sz="1000">
                          <a:effectLst/>
                        </a:rPr>
                        <a:t>2</a:t>
                      </a:r>
                      <a:endParaRPr lang="en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</a:pPr>
                      <a:r>
                        <a:rPr lang="en-GB" sz="1000">
                          <a:effectLst/>
                        </a:rPr>
                        <a:t>ATG</a:t>
                      </a:r>
                      <a:endParaRPr lang="en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0" indent="0" algn="just">
                        <a:spcBef>
                          <a:spcPts val="300"/>
                        </a:spcBef>
                        <a:spcAft>
                          <a:spcPts val="10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GB" sz="1000" dirty="0">
                          <a:effectLst/>
                        </a:rPr>
                        <a:t>Functional tests, and initial trial with Integration tests, focusing on useability of tests and testing evaluation forms</a:t>
                      </a:r>
                      <a:endParaRPr lang="en-N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60638619"/>
                  </a:ext>
                </a:extLst>
              </a:tr>
              <a:tr h="277432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</a:pPr>
                      <a:r>
                        <a:rPr lang="en-GB" sz="1000">
                          <a:effectLst/>
                        </a:rPr>
                        <a:t>20-08-2024</a:t>
                      </a:r>
                      <a:endParaRPr lang="en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</a:pPr>
                      <a:r>
                        <a:rPr lang="en-GB" sz="1000">
                          <a:effectLst/>
                        </a:rPr>
                        <a:t>NLR</a:t>
                      </a:r>
                      <a:endParaRPr lang="en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</a:pPr>
                      <a:r>
                        <a:rPr lang="pt-BR" sz="1000">
                          <a:effectLst/>
                        </a:rPr>
                        <a:t>3* </a:t>
                      </a:r>
                      <a:endParaRPr lang="en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</a:pPr>
                      <a:r>
                        <a:rPr lang="pt-BR" sz="1000">
                          <a:effectLst/>
                        </a:rPr>
                        <a:t>ATG</a:t>
                      </a:r>
                      <a:endParaRPr lang="en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</a:pPr>
                      <a:r>
                        <a:rPr lang="pt-BR" sz="1000">
                          <a:effectLst/>
                        </a:rPr>
                        <a:t>Test sessions with </a:t>
                      </a:r>
                      <a:r>
                        <a:rPr lang="en-GB" sz="1000">
                          <a:effectLst/>
                        </a:rPr>
                        <a:t>NLR</a:t>
                      </a:r>
                      <a:endParaRPr lang="en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8317604"/>
                  </a:ext>
                </a:extLst>
              </a:tr>
              <a:tr h="277432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</a:pPr>
                      <a:r>
                        <a:rPr lang="en-GB" sz="1000">
                          <a:effectLst/>
                        </a:rPr>
                        <a:t>29-08-2024</a:t>
                      </a:r>
                      <a:endParaRPr lang="en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</a:pPr>
                      <a:r>
                        <a:rPr lang="en-GB" sz="1000">
                          <a:effectLst/>
                        </a:rPr>
                        <a:t>ISISpace</a:t>
                      </a:r>
                      <a:endParaRPr lang="en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</a:pPr>
                      <a:r>
                        <a:rPr lang="en-GB" sz="1000">
                          <a:effectLst/>
                        </a:rPr>
                        <a:t>4</a:t>
                      </a:r>
                      <a:endParaRPr lang="en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</a:pPr>
                      <a:r>
                        <a:rPr lang="en-GB" sz="1000">
                          <a:effectLst/>
                        </a:rPr>
                        <a:t>ISISpace</a:t>
                      </a:r>
                      <a:endParaRPr lang="en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</a:pPr>
                      <a:r>
                        <a:rPr lang="en-GB" sz="1000">
                          <a:effectLst/>
                        </a:rPr>
                        <a:t>Test sessions with ISISpace</a:t>
                      </a:r>
                      <a:endParaRPr lang="en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00067727"/>
                  </a:ext>
                </a:extLst>
              </a:tr>
              <a:tr h="277432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</a:pPr>
                      <a:r>
                        <a:rPr lang="en-GB" sz="1000">
                          <a:effectLst/>
                        </a:rPr>
                        <a:t>30-08-2024</a:t>
                      </a:r>
                      <a:endParaRPr lang="en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</a:pPr>
                      <a:r>
                        <a:rPr lang="en-GB" sz="1000">
                          <a:effectLst/>
                        </a:rPr>
                        <a:t>ISISpace</a:t>
                      </a:r>
                      <a:endParaRPr lang="en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</a:pPr>
                      <a:r>
                        <a:rPr lang="en-GB" sz="1000">
                          <a:effectLst/>
                        </a:rPr>
                        <a:t>4</a:t>
                      </a:r>
                      <a:endParaRPr lang="en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</a:pPr>
                      <a:r>
                        <a:rPr lang="en-GB" sz="1000">
                          <a:effectLst/>
                        </a:rPr>
                        <a:t>ISISpace</a:t>
                      </a:r>
                      <a:endParaRPr lang="en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</a:pPr>
                      <a:r>
                        <a:rPr lang="en-GB" sz="1000">
                          <a:effectLst/>
                        </a:rPr>
                        <a:t>Test sessions with ISISpace</a:t>
                      </a:r>
                      <a:endParaRPr lang="en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7992892"/>
                  </a:ext>
                </a:extLst>
              </a:tr>
              <a:tr h="277432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</a:pPr>
                      <a:r>
                        <a:rPr lang="en-GB" sz="1000">
                          <a:effectLst/>
                        </a:rPr>
                        <a:t>06-09-2024</a:t>
                      </a:r>
                      <a:endParaRPr lang="en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</a:pPr>
                      <a:r>
                        <a:rPr lang="en-GB" sz="1000">
                          <a:effectLst/>
                        </a:rPr>
                        <a:t>ESTEC</a:t>
                      </a:r>
                      <a:endParaRPr lang="en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</a:pPr>
                      <a:r>
                        <a:rPr lang="pt-BR" sz="1000" dirty="0">
                          <a:effectLst/>
                        </a:rPr>
                        <a:t>3*</a:t>
                      </a:r>
                      <a:endParaRPr lang="en-N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</a:pPr>
                      <a:r>
                        <a:rPr lang="en-GB" sz="1000">
                          <a:effectLst/>
                        </a:rPr>
                        <a:t>ATG/ISISpace</a:t>
                      </a:r>
                      <a:endParaRPr lang="en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</a:pPr>
                      <a:r>
                        <a:rPr lang="en-GB" sz="1000">
                          <a:effectLst/>
                        </a:rPr>
                        <a:t>Test sessions with ESA</a:t>
                      </a:r>
                      <a:endParaRPr lang="en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98277527"/>
                  </a:ext>
                </a:extLst>
              </a:tr>
              <a:tr h="277432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</a:pPr>
                      <a:r>
                        <a:rPr lang="en-GB" sz="1000">
                          <a:effectLst/>
                        </a:rPr>
                        <a:t>19-09-2024</a:t>
                      </a:r>
                      <a:endParaRPr lang="en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</a:pPr>
                      <a:r>
                        <a:rPr lang="en-GB" sz="1000" dirty="0">
                          <a:effectLst/>
                        </a:rPr>
                        <a:t>ISD</a:t>
                      </a:r>
                      <a:endParaRPr lang="en-N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</a:pPr>
                      <a:r>
                        <a:rPr lang="en-GB" sz="1000">
                          <a:effectLst/>
                        </a:rPr>
                        <a:t>2*</a:t>
                      </a:r>
                      <a:endParaRPr lang="en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</a:pPr>
                      <a:r>
                        <a:rPr lang="en-GB" sz="1000">
                          <a:effectLst/>
                        </a:rPr>
                        <a:t>ATG</a:t>
                      </a:r>
                      <a:endParaRPr lang="en-N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</a:pPr>
                      <a:r>
                        <a:rPr lang="en-GB" sz="1000" dirty="0">
                          <a:effectLst/>
                        </a:rPr>
                        <a:t>Open testing during Industry Space Days at ESTEC</a:t>
                      </a:r>
                      <a:endParaRPr lang="en-N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868869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5000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729A40-C960-4836-E236-91FF013C8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76197-5136-1DDD-2982-3F98C4054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Test results</a:t>
            </a:r>
            <a:endParaRPr lang="nl-NL" dirty="0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7B6C069C-1F02-8EF5-BB79-263B8EC7115D}"/>
              </a:ext>
            </a:extLst>
          </p:cNvPr>
          <p:cNvSpPr/>
          <p:nvPr/>
        </p:nvSpPr>
        <p:spPr>
          <a:xfrm>
            <a:off x="941390" y="1229661"/>
            <a:ext cx="1355414" cy="76963"/>
          </a:xfrm>
          <a:custGeom>
            <a:avLst/>
            <a:gdLst/>
            <a:ahLst/>
            <a:cxnLst/>
            <a:rect l="l" t="t" r="r" b="b"/>
            <a:pathLst>
              <a:path w="806450" h="69850">
                <a:moveTo>
                  <a:pt x="515620" y="0"/>
                </a:moveTo>
                <a:lnTo>
                  <a:pt x="0" y="0"/>
                </a:lnTo>
                <a:lnTo>
                  <a:pt x="0" y="69850"/>
                </a:lnTo>
                <a:lnTo>
                  <a:pt x="806450" y="69850"/>
                </a:lnTo>
                <a:lnTo>
                  <a:pt x="806450" y="0"/>
                </a:lnTo>
                <a:close/>
              </a:path>
            </a:pathLst>
          </a:custGeom>
          <a:solidFill>
            <a:srgbClr val="F26722"/>
          </a:solidFill>
        </p:spPr>
        <p:txBody>
          <a:bodyPr/>
          <a:lstStyle/>
          <a:p>
            <a:endParaRPr lang="en-NL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67D46EE-A14F-4C6F-ADBC-CDDFEFF377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7035172"/>
              </p:ext>
            </p:extLst>
          </p:nvPr>
        </p:nvGraphicFramePr>
        <p:xfrm>
          <a:off x="5341865" y="707595"/>
          <a:ext cx="6120765" cy="3295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2B79BD4-6F92-4916-87DD-6B839655CF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6515830"/>
              </p:ext>
            </p:extLst>
          </p:nvPr>
        </p:nvGraphicFramePr>
        <p:xfrm>
          <a:off x="5346945" y="3992880"/>
          <a:ext cx="6120765" cy="21981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24717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AF4CBE-F238-5E42-7F4F-3DC068068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46FDA-E179-6746-8882-85F5E1B11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 (1)</a:t>
            </a:r>
            <a:endParaRPr lang="nl-NL" dirty="0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8A8A1A93-4C01-A3AF-57DF-3EFFFEB0DE6D}"/>
              </a:ext>
            </a:extLst>
          </p:cNvPr>
          <p:cNvSpPr/>
          <p:nvPr/>
        </p:nvSpPr>
        <p:spPr>
          <a:xfrm>
            <a:off x="941390" y="1229661"/>
            <a:ext cx="1355414" cy="76963"/>
          </a:xfrm>
          <a:custGeom>
            <a:avLst/>
            <a:gdLst/>
            <a:ahLst/>
            <a:cxnLst/>
            <a:rect l="l" t="t" r="r" b="b"/>
            <a:pathLst>
              <a:path w="806450" h="69850">
                <a:moveTo>
                  <a:pt x="515620" y="0"/>
                </a:moveTo>
                <a:lnTo>
                  <a:pt x="0" y="0"/>
                </a:lnTo>
                <a:lnTo>
                  <a:pt x="0" y="69850"/>
                </a:lnTo>
                <a:lnTo>
                  <a:pt x="806450" y="69850"/>
                </a:lnTo>
                <a:lnTo>
                  <a:pt x="806450" y="0"/>
                </a:lnTo>
                <a:close/>
              </a:path>
            </a:pathLst>
          </a:custGeom>
          <a:solidFill>
            <a:srgbClr val="F26722"/>
          </a:solidFill>
        </p:spPr>
        <p:txBody>
          <a:bodyPr/>
          <a:lstStyle/>
          <a:p>
            <a:endParaRPr lang="en-NL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EE426F-37D6-BEEA-EEA9-380EB53F32C3}"/>
              </a:ext>
            </a:extLst>
          </p:cNvPr>
          <p:cNvSpPr txBox="1"/>
          <p:nvPr/>
        </p:nvSpPr>
        <p:spPr>
          <a:xfrm>
            <a:off x="879329" y="1551563"/>
            <a:ext cx="10103632" cy="187743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GB" sz="1700" b="1" dirty="0">
                <a:effectLst/>
                <a:latin typeface="Calibri"/>
                <a:ea typeface="Calibri" panose="020F0502020204030204" pitchFamily="34" charset="0"/>
                <a:cs typeface="Calibri"/>
              </a:rPr>
              <a:t>Usability and Value: </a:t>
            </a:r>
            <a:r>
              <a:rPr lang="en-GB" sz="1700" dirty="0">
                <a:effectLst/>
                <a:latin typeface="Calibri"/>
                <a:ea typeface="Calibri" panose="020F0502020204030204" pitchFamily="34" charset="0"/>
                <a:cs typeface="Calibri"/>
              </a:rPr>
              <a:t>ICARUS provides a practical solution for training in complex environments, such as satellite assembly and cleanroom operations. Key advantages mentioned relate to:</a:t>
            </a:r>
            <a:endParaRPr lang="en-NL" sz="1700" dirty="0">
              <a:effectLst/>
              <a:latin typeface="Calibri"/>
              <a:ea typeface="Calibri" panose="020F0502020204030204" pitchFamily="34" charset="0"/>
              <a:cs typeface="Calibri"/>
            </a:endParaRPr>
          </a:p>
          <a:p>
            <a:pPr algn="just"/>
            <a:endParaRPr lang="en-NL" sz="17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buSzPts val="1000"/>
              <a:buFont typeface="Arial" panose="05050102010706020507" pitchFamily="18" charset="2"/>
              <a:buChar char="•"/>
              <a:tabLst>
                <a:tab pos="457200" algn="l"/>
              </a:tabLst>
            </a:pPr>
            <a:r>
              <a:rPr lang="en-GB" sz="17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Efficient Onboarding and Familiarization</a:t>
            </a:r>
            <a:endParaRPr lang="en-GB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SzPts val="1000"/>
              <a:buFont typeface="Arial" panose="05050102010706020507" pitchFamily="18" charset="2"/>
              <a:buChar char="•"/>
              <a:tabLst>
                <a:tab pos="457200" algn="l"/>
              </a:tabLst>
            </a:pPr>
            <a:r>
              <a:rPr lang="en-GB" sz="17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Reducing Anxiety and Building Confidence</a:t>
            </a:r>
            <a:endParaRPr lang="en-GB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SzPts val="1000"/>
              <a:buFont typeface="Arial" panose="05050102010706020507" pitchFamily="18" charset="2"/>
              <a:buChar char="•"/>
              <a:tabLst>
                <a:tab pos="457200" algn="l"/>
              </a:tabLst>
            </a:pPr>
            <a:r>
              <a:rPr lang="en-US" sz="17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Cost and Resource Efficiency</a:t>
            </a:r>
            <a:endParaRPr lang="en-US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SzPts val="1000"/>
              <a:buFont typeface="Arial" panose="05050102010706020507" pitchFamily="18" charset="2"/>
              <a:buChar char="•"/>
              <a:tabLst>
                <a:tab pos="457200" algn="l"/>
              </a:tabLst>
            </a:pPr>
            <a:endParaRPr lang="en-NL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40C730-030F-8757-2C29-E68677E51006}"/>
              </a:ext>
            </a:extLst>
          </p:cNvPr>
          <p:cNvSpPr txBox="1"/>
          <p:nvPr/>
        </p:nvSpPr>
        <p:spPr>
          <a:xfrm>
            <a:off x="879329" y="3261219"/>
            <a:ext cx="10154431" cy="32316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17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Functionality: </a:t>
            </a:r>
            <a:r>
              <a:rPr lang="en-US" sz="17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functionality of ICARUS is generally considered effective, but there are areas for improvement. The main strengths mentioned </a:t>
            </a:r>
            <a:r>
              <a:rPr lang="en-US" sz="1700" dirty="0">
                <a:latin typeface="Calibri" panose="020F0502020204030204" pitchFamily="34" charset="0"/>
                <a:ea typeface="Calibri" panose="020F0502020204030204" pitchFamily="34" charset="0"/>
              </a:rPr>
              <a:t>relate to</a:t>
            </a:r>
            <a:r>
              <a:rPr lang="en-US" sz="17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  <a:endParaRPr lang="en-NL" sz="17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endParaRPr lang="en-NL" sz="17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buSzPts val="1000"/>
              <a:buFont typeface="Arial" panose="05050102010706020507" pitchFamily="18" charset="2"/>
              <a:buChar char="•"/>
              <a:tabLst>
                <a:tab pos="457200" algn="l"/>
              </a:tabLst>
            </a:pPr>
            <a:r>
              <a:rPr lang="en-GB" sz="17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Realistic and Immersive Environment</a:t>
            </a:r>
            <a:endParaRPr lang="en-GB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SzPts val="1000"/>
              <a:buFont typeface="Arial" panose="05050102010706020507" pitchFamily="18" charset="2"/>
              <a:buChar char="•"/>
              <a:tabLst>
                <a:tab pos="457200" algn="l"/>
              </a:tabLst>
            </a:pPr>
            <a:r>
              <a:rPr lang="en-GB" sz="17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Interactive Learning</a:t>
            </a:r>
            <a:endParaRPr lang="en-GB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SzPts val="1000"/>
              <a:buFont typeface="Arial" panose="05050102010706020507" pitchFamily="18" charset="2"/>
              <a:buChar char="•"/>
              <a:tabLst>
                <a:tab pos="457200" algn="l"/>
              </a:tabLst>
            </a:pPr>
            <a:r>
              <a:rPr lang="en-GB" sz="17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Versatility</a:t>
            </a:r>
            <a:endParaRPr lang="en-GB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NL" sz="17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en-GB" sz="17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Further areas for Improvement mentioned relate to:</a:t>
            </a:r>
            <a:endParaRPr lang="en-NL" sz="17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endParaRPr lang="en-NL" sz="17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buSzPts val="1000"/>
              <a:buFont typeface="Arial" panose="05050102010706020507" pitchFamily="18" charset="2"/>
              <a:buChar char="•"/>
              <a:tabLst>
                <a:tab pos="457200" algn="l"/>
              </a:tabLst>
            </a:pPr>
            <a:r>
              <a:rPr lang="en-GB" sz="17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Precision and Fine Motor Skills</a:t>
            </a:r>
            <a:endParaRPr lang="en-GB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SzPts val="1000"/>
              <a:buFont typeface="Arial" panose="05050102010706020507" pitchFamily="18" charset="2"/>
              <a:buChar char="•"/>
              <a:tabLst>
                <a:tab pos="457200" algn="l"/>
              </a:tabLst>
            </a:pPr>
            <a:r>
              <a:rPr lang="en-GB" sz="17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Technical Stability</a:t>
            </a:r>
            <a:endParaRPr lang="en-GB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SzPts val="1000"/>
              <a:buFont typeface="Arial" panose="05050102010706020507" pitchFamily="18" charset="2"/>
              <a:buChar char="•"/>
              <a:tabLst>
                <a:tab pos="457200" algn="l"/>
              </a:tabLst>
            </a:pPr>
            <a:r>
              <a:rPr lang="en-US" sz="17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Adaptation to User Experience Levels</a:t>
            </a:r>
            <a:endParaRPr lang="en-NL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 descr="A person wearing a virtual reality headset&#10;&#10;Description automatically generated">
            <a:extLst>
              <a:ext uri="{FF2B5EF4-FFF2-40B4-BE49-F238E27FC236}">
                <a16:creationId xmlns:a16="http://schemas.microsoft.com/office/drawing/2014/main" id="{391A5953-DBCF-E64C-CE45-F0CF0820B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011" y="4255123"/>
            <a:ext cx="2700000" cy="2025000"/>
          </a:xfrm>
          <a:prstGeom prst="rect">
            <a:avLst/>
          </a:prstGeom>
        </p:spPr>
      </p:pic>
      <p:pic>
        <p:nvPicPr>
          <p:cNvPr id="14" name="Picture 13" descr="A person standing in front of a large screen&#10;&#10;Description automatically generated">
            <a:extLst>
              <a:ext uri="{FF2B5EF4-FFF2-40B4-BE49-F238E27FC236}">
                <a16:creationId xmlns:a16="http://schemas.microsoft.com/office/drawing/2014/main" id="{7B2168AD-3252-FA81-420F-73DFE2B733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4" t="23949" r="19104"/>
          <a:stretch/>
        </p:blipFill>
        <p:spPr>
          <a:xfrm>
            <a:off x="6186011" y="4255123"/>
            <a:ext cx="2700000" cy="20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7383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11149-C497-277F-4199-657D063DD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2422E-D113-30C6-3510-2679CDEAC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 (2)</a:t>
            </a:r>
            <a:endParaRPr lang="nl-NL" dirty="0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C65437EB-97FE-1D8D-6666-E9B25E05C363}"/>
              </a:ext>
            </a:extLst>
          </p:cNvPr>
          <p:cNvSpPr/>
          <p:nvPr/>
        </p:nvSpPr>
        <p:spPr>
          <a:xfrm>
            <a:off x="941390" y="1229661"/>
            <a:ext cx="1355414" cy="76963"/>
          </a:xfrm>
          <a:custGeom>
            <a:avLst/>
            <a:gdLst/>
            <a:ahLst/>
            <a:cxnLst/>
            <a:rect l="l" t="t" r="r" b="b"/>
            <a:pathLst>
              <a:path w="806450" h="69850">
                <a:moveTo>
                  <a:pt x="515620" y="0"/>
                </a:moveTo>
                <a:lnTo>
                  <a:pt x="0" y="0"/>
                </a:lnTo>
                <a:lnTo>
                  <a:pt x="0" y="69850"/>
                </a:lnTo>
                <a:lnTo>
                  <a:pt x="806450" y="69850"/>
                </a:lnTo>
                <a:lnTo>
                  <a:pt x="806450" y="0"/>
                </a:lnTo>
                <a:close/>
              </a:path>
            </a:pathLst>
          </a:custGeom>
          <a:solidFill>
            <a:srgbClr val="F26722"/>
          </a:solidFill>
        </p:spPr>
        <p:txBody>
          <a:bodyPr/>
          <a:lstStyle/>
          <a:p>
            <a:endParaRPr lang="en-N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19CE7A-B5BF-5A2E-4013-F3700C6EA72F}"/>
              </a:ext>
            </a:extLst>
          </p:cNvPr>
          <p:cNvSpPr txBox="1"/>
          <p:nvPr/>
        </p:nvSpPr>
        <p:spPr>
          <a:xfrm>
            <a:off x="879426" y="1782853"/>
            <a:ext cx="10840133" cy="258532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User Friendliness: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User feedback suggests that the VR training tool is generally easy to use, with a few areas that could be optimized, related to:</a:t>
            </a:r>
            <a:endParaRPr lang="en-NL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endParaRPr lang="en-NL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buSzPts val="1000"/>
              <a:buFont typeface="Arial" panose="05050102010706020507" pitchFamily="18" charset="2"/>
              <a:buChar char="•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Ease of Use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SzPts val="1000"/>
              <a:buFont typeface="Arial" panose="05050102010706020507" pitchFamily="18" charset="2"/>
              <a:buChar char="•"/>
              <a:tabLst>
                <a:tab pos="457200" algn="l"/>
              </a:tabLs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Instructional clarity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SzPts val="1000"/>
              <a:buFont typeface="Arial" panose="05050102010706020507" pitchFamily="18" charset="2"/>
              <a:buChar char="•"/>
              <a:tabLst>
                <a:tab pos="457200" algn="l"/>
              </a:tabLs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Comfort and ergonomics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buSzPts val="1000"/>
              <a:tabLst>
                <a:tab pos="457200" algn="l"/>
              </a:tabLst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 algn="just">
              <a:buSzPts val="1000"/>
              <a:tabLst>
                <a:tab pos="457200" algn="l"/>
              </a:tabLst>
            </a:pPr>
            <a:r>
              <a:rPr lang="en-GB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general, it is concluded that ICARUS MPV can adequately showcase th</a:t>
            </a:r>
            <a:r>
              <a:rPr lang="en-GB" i="1" dirty="0">
                <a:latin typeface="Calibri" panose="020F0502020204030204" pitchFamily="34" charset="0"/>
                <a:ea typeface="Calibri" panose="020F0502020204030204" pitchFamily="34" charset="0"/>
              </a:rPr>
              <a:t>e main value propositions / benefits considered. </a:t>
            </a:r>
            <a:endParaRPr lang="en-NL" i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511E5A0-7437-107E-6029-7128C0341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390" y="4526849"/>
            <a:ext cx="10574676" cy="188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358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83407-DF71-F5C7-24CA-6A3401D22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3D454-9637-19B5-2B98-AC80B6283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outlook (1)</a:t>
            </a:r>
            <a:endParaRPr lang="nl-NL" dirty="0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4EBFB30C-3300-3DB6-2DD4-AE7EDA22C822}"/>
              </a:ext>
            </a:extLst>
          </p:cNvPr>
          <p:cNvSpPr/>
          <p:nvPr/>
        </p:nvSpPr>
        <p:spPr>
          <a:xfrm>
            <a:off x="941390" y="1229661"/>
            <a:ext cx="1355414" cy="76963"/>
          </a:xfrm>
          <a:custGeom>
            <a:avLst/>
            <a:gdLst/>
            <a:ahLst/>
            <a:cxnLst/>
            <a:rect l="l" t="t" r="r" b="b"/>
            <a:pathLst>
              <a:path w="806450" h="69850">
                <a:moveTo>
                  <a:pt x="515620" y="0"/>
                </a:moveTo>
                <a:lnTo>
                  <a:pt x="0" y="0"/>
                </a:lnTo>
                <a:lnTo>
                  <a:pt x="0" y="69850"/>
                </a:lnTo>
                <a:lnTo>
                  <a:pt x="806450" y="69850"/>
                </a:lnTo>
                <a:lnTo>
                  <a:pt x="806450" y="0"/>
                </a:lnTo>
                <a:close/>
              </a:path>
            </a:pathLst>
          </a:custGeom>
          <a:solidFill>
            <a:srgbClr val="F26722"/>
          </a:solidFill>
        </p:spPr>
        <p:txBody>
          <a:bodyPr/>
          <a:lstStyle/>
          <a:p>
            <a:endParaRPr lang="en-NL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4FEA5371-B153-C5EB-22BA-4255A57E4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115" y="4259681"/>
            <a:ext cx="6035455" cy="20118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FD4810-312C-E7AB-80E7-9382ECF28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115" y="3429000"/>
            <a:ext cx="6037200" cy="7259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B19303-4D45-8485-0845-AFA80BCFB5CC}"/>
              </a:ext>
            </a:extLst>
          </p:cNvPr>
          <p:cNvSpPr txBox="1"/>
          <p:nvPr/>
        </p:nvSpPr>
        <p:spPr>
          <a:xfrm>
            <a:off x="838200" y="1596185"/>
            <a:ext cx="10801642" cy="1754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800" dirty="0">
                <a:effectLst/>
                <a:latin typeface="Calibri"/>
                <a:ea typeface="Calibri" panose="020F0502020204030204" pitchFamily="34" charset="0"/>
                <a:cs typeface="Calibri-Bold"/>
              </a:rPr>
              <a:t>Further development along commercial and R&amp;D tracks:</a:t>
            </a:r>
          </a:p>
          <a:p>
            <a:endParaRPr lang="en-GB" sz="1800" dirty="0">
              <a:effectLst/>
              <a:latin typeface="Calibri"/>
              <a:ea typeface="Calibri" panose="020F0502020204030204" pitchFamily="34" charset="0"/>
              <a:cs typeface="Calibri-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Calibri"/>
                <a:ea typeface="Calibri" panose="020F0502020204030204" pitchFamily="34" charset="0"/>
                <a:cs typeface="Calibri"/>
              </a:rPr>
              <a:t>Commercial track: </a:t>
            </a:r>
            <a:r>
              <a:rPr lang="en-GB" dirty="0">
                <a:latin typeface="Calibri"/>
                <a:ea typeface="Calibri" panose="020F0502020204030204" pitchFamily="34" charset="0"/>
                <a:cs typeface="Calibri"/>
              </a:rPr>
              <a:t>commercialisation of MVP (see Options on next slide), also to further </a:t>
            </a:r>
            <a:r>
              <a:rPr lang="en-GB" sz="1800" dirty="0">
                <a:effectLst/>
                <a:latin typeface="Calibri"/>
                <a:ea typeface="Calibri" panose="020F0502020204030204" pitchFamily="34" charset="0"/>
                <a:cs typeface="Calibri"/>
              </a:rPr>
              <a:t>test viability, gather feedback and validate assumptions related to key value propositions of ICARUS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Calibri"/>
                <a:ea typeface="Calibri" panose="020F0502020204030204" pitchFamily="34" charset="0"/>
                <a:cs typeface="Calibri"/>
              </a:rPr>
              <a:t>R&amp;D track: </a:t>
            </a:r>
            <a:r>
              <a:rPr lang="en-GB" dirty="0">
                <a:latin typeface="Calibri"/>
                <a:ea typeface="Calibri" panose="020F0502020204030204" pitchFamily="34" charset="0"/>
                <a:cs typeface="Calibri"/>
              </a:rPr>
              <a:t>further functional development, where for large features and use-cases additional R&amp;D funding will be sought (GSTP, H2020, …). </a:t>
            </a:r>
            <a:endParaRPr lang="en-NL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3176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8FD92-B941-CCD1-1CC1-7471E2034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CC5B5-F0DD-2C6F-D142-61203C20F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outlook (2)</a:t>
            </a:r>
            <a:endParaRPr lang="nl-NL" dirty="0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A452009B-B34D-4DDC-2DE1-F3BA56D2225A}"/>
              </a:ext>
            </a:extLst>
          </p:cNvPr>
          <p:cNvSpPr/>
          <p:nvPr/>
        </p:nvSpPr>
        <p:spPr>
          <a:xfrm>
            <a:off x="941390" y="1229661"/>
            <a:ext cx="1355414" cy="76963"/>
          </a:xfrm>
          <a:custGeom>
            <a:avLst/>
            <a:gdLst/>
            <a:ahLst/>
            <a:cxnLst/>
            <a:rect l="l" t="t" r="r" b="b"/>
            <a:pathLst>
              <a:path w="806450" h="69850">
                <a:moveTo>
                  <a:pt x="515620" y="0"/>
                </a:moveTo>
                <a:lnTo>
                  <a:pt x="0" y="0"/>
                </a:lnTo>
                <a:lnTo>
                  <a:pt x="0" y="69850"/>
                </a:lnTo>
                <a:lnTo>
                  <a:pt x="806450" y="69850"/>
                </a:lnTo>
                <a:lnTo>
                  <a:pt x="806450" y="0"/>
                </a:lnTo>
                <a:close/>
              </a:path>
            </a:pathLst>
          </a:custGeom>
          <a:solidFill>
            <a:srgbClr val="F26722"/>
          </a:solidFill>
        </p:spPr>
        <p:txBody>
          <a:bodyPr/>
          <a:lstStyle/>
          <a:p>
            <a:endParaRPr lang="en-NL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0207B0F-C40F-215D-F882-B4F07A7852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1703772"/>
              </p:ext>
            </p:extLst>
          </p:nvPr>
        </p:nvGraphicFramePr>
        <p:xfrm>
          <a:off x="941390" y="2019659"/>
          <a:ext cx="8898854" cy="1097280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496309">
                  <a:extLst>
                    <a:ext uri="{9D8B030D-6E8A-4147-A177-3AD203B41FA5}">
                      <a16:colId xmlns:a16="http://schemas.microsoft.com/office/drawing/2014/main" val="2968924604"/>
                    </a:ext>
                  </a:extLst>
                </a:gridCol>
                <a:gridCol w="8402545">
                  <a:extLst>
                    <a:ext uri="{9D8B030D-6E8A-4147-A177-3AD203B41FA5}">
                      <a16:colId xmlns:a16="http://schemas.microsoft.com/office/drawing/2014/main" val="3519115200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just"/>
                      <a:r>
                        <a:rPr lang="en-GB" sz="1800">
                          <a:effectLst/>
                        </a:rPr>
                        <a:t>ID</a:t>
                      </a:r>
                      <a:endParaRPr lang="en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800" dirty="0">
                          <a:effectLst/>
                        </a:rPr>
                        <a:t>Item</a:t>
                      </a:r>
                      <a:endParaRPr lang="en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996117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just"/>
                      <a:r>
                        <a:rPr lang="en-GB" sz="1800">
                          <a:effectLst/>
                        </a:rPr>
                        <a:t>1</a:t>
                      </a:r>
                      <a:endParaRPr lang="en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800">
                          <a:effectLst/>
                        </a:rPr>
                        <a:t>Bugfixes</a:t>
                      </a:r>
                      <a:endParaRPr lang="en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927119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GB" sz="1800">
                          <a:effectLst/>
                        </a:rPr>
                        <a:t>2</a:t>
                      </a:r>
                      <a:endParaRPr lang="en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800">
                          <a:effectLst/>
                        </a:rPr>
                        <a:t>Tutorial (in VR)</a:t>
                      </a:r>
                      <a:endParaRPr lang="en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8307710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just"/>
                      <a:r>
                        <a:rPr lang="en-GB" sz="1800">
                          <a:effectLst/>
                        </a:rPr>
                        <a:t>3</a:t>
                      </a:r>
                      <a:endParaRPr lang="en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800" dirty="0">
                          <a:effectLst/>
                        </a:rPr>
                        <a:t>Quest 2/3</a:t>
                      </a:r>
                      <a:endParaRPr lang="en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5606261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1A3750-7E87-F28A-88AA-8757B71561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0826573"/>
              </p:ext>
            </p:extLst>
          </p:nvPr>
        </p:nvGraphicFramePr>
        <p:xfrm>
          <a:off x="941390" y="3670588"/>
          <a:ext cx="8912779" cy="2468880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469664">
                  <a:extLst>
                    <a:ext uri="{9D8B030D-6E8A-4147-A177-3AD203B41FA5}">
                      <a16:colId xmlns:a16="http://schemas.microsoft.com/office/drawing/2014/main" val="3938468458"/>
                    </a:ext>
                  </a:extLst>
                </a:gridCol>
                <a:gridCol w="8443115">
                  <a:extLst>
                    <a:ext uri="{9D8B030D-6E8A-4147-A177-3AD203B41FA5}">
                      <a16:colId xmlns:a16="http://schemas.microsoft.com/office/drawing/2014/main" val="3856470485"/>
                    </a:ext>
                  </a:extLst>
                </a:gridCol>
              </a:tblGrid>
              <a:tr h="241741">
                <a:tc>
                  <a:txBody>
                    <a:bodyPr/>
                    <a:lstStyle/>
                    <a:p>
                      <a:pPr algn="just"/>
                      <a:r>
                        <a:rPr lang="en-GB" sz="1800">
                          <a:effectLst/>
                        </a:rPr>
                        <a:t>ID</a:t>
                      </a:r>
                      <a:endParaRPr lang="en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392" marR="5439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800" dirty="0">
                          <a:effectLst/>
                        </a:rPr>
                        <a:t>Item</a:t>
                      </a:r>
                      <a:endParaRPr lang="en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392" marR="54392" marT="0" marB="0"/>
                </a:tc>
                <a:extLst>
                  <a:ext uri="{0D108BD9-81ED-4DB2-BD59-A6C34878D82A}">
                    <a16:rowId xmlns:a16="http://schemas.microsoft.com/office/drawing/2014/main" val="698119102"/>
                  </a:ext>
                </a:extLst>
              </a:tr>
              <a:tr h="45777">
                <a:tc>
                  <a:txBody>
                    <a:bodyPr/>
                    <a:lstStyle/>
                    <a:p>
                      <a:pPr algn="just"/>
                      <a:r>
                        <a:rPr lang="en-GB" sz="1800">
                          <a:effectLst/>
                        </a:rPr>
                        <a:t>1</a:t>
                      </a:r>
                      <a:endParaRPr lang="en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392" marR="5439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800">
                          <a:effectLst/>
                        </a:rPr>
                        <a:t>Recording training session</a:t>
                      </a:r>
                      <a:endParaRPr lang="en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392" marR="54392" marT="0" marB="0"/>
                </a:tc>
                <a:extLst>
                  <a:ext uri="{0D108BD9-81ED-4DB2-BD59-A6C34878D82A}">
                    <a16:rowId xmlns:a16="http://schemas.microsoft.com/office/drawing/2014/main" val="1403040602"/>
                  </a:ext>
                </a:extLst>
              </a:tr>
              <a:tr h="82157">
                <a:tc>
                  <a:txBody>
                    <a:bodyPr/>
                    <a:lstStyle/>
                    <a:p>
                      <a:pPr algn="just"/>
                      <a:r>
                        <a:rPr lang="en-GB" sz="1800">
                          <a:effectLst/>
                        </a:rPr>
                        <a:t>2</a:t>
                      </a:r>
                      <a:endParaRPr lang="en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392" marR="5439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800" dirty="0">
                          <a:effectLst/>
                        </a:rPr>
                        <a:t>UX improvements</a:t>
                      </a:r>
                      <a:endParaRPr lang="en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392" marR="54392" marT="0" marB="0"/>
                </a:tc>
                <a:extLst>
                  <a:ext uri="{0D108BD9-81ED-4DB2-BD59-A6C34878D82A}">
                    <a16:rowId xmlns:a16="http://schemas.microsoft.com/office/drawing/2014/main" val="2967310330"/>
                  </a:ext>
                </a:extLst>
              </a:tr>
              <a:tr h="234866">
                <a:tc>
                  <a:txBody>
                    <a:bodyPr/>
                    <a:lstStyle/>
                    <a:p>
                      <a:pPr algn="just"/>
                      <a:r>
                        <a:rPr lang="en-GB" sz="1800">
                          <a:effectLst/>
                        </a:rPr>
                        <a:t>3</a:t>
                      </a:r>
                      <a:endParaRPr lang="en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392" marR="5439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800">
                          <a:effectLst/>
                        </a:rPr>
                        <a:t>Feedback or automatic pass/fail</a:t>
                      </a:r>
                      <a:endParaRPr lang="en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392" marR="54392" marT="0" marB="0"/>
                </a:tc>
                <a:extLst>
                  <a:ext uri="{0D108BD9-81ED-4DB2-BD59-A6C34878D82A}">
                    <a16:rowId xmlns:a16="http://schemas.microsoft.com/office/drawing/2014/main" val="40582553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GB" sz="1800">
                          <a:effectLst/>
                        </a:rPr>
                        <a:t>4</a:t>
                      </a:r>
                      <a:endParaRPr lang="en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392" marR="5439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800">
                          <a:effectLst/>
                        </a:rPr>
                        <a:t>UE5 upgrade</a:t>
                      </a:r>
                      <a:endParaRPr lang="en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392" marR="54392" marT="0" marB="0"/>
                </a:tc>
                <a:extLst>
                  <a:ext uri="{0D108BD9-81ED-4DB2-BD59-A6C34878D82A}">
                    <a16:rowId xmlns:a16="http://schemas.microsoft.com/office/drawing/2014/main" val="2633849766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 algn="just"/>
                      <a:r>
                        <a:rPr lang="en-GB" sz="1800">
                          <a:effectLst/>
                        </a:rPr>
                        <a:t>5</a:t>
                      </a:r>
                      <a:endParaRPr lang="en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392" marR="5439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800">
                          <a:effectLst/>
                        </a:rPr>
                        <a:t>Save/reload</a:t>
                      </a:r>
                      <a:endParaRPr lang="en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392" marR="54392" marT="0" marB="0"/>
                </a:tc>
                <a:extLst>
                  <a:ext uri="{0D108BD9-81ED-4DB2-BD59-A6C34878D82A}">
                    <a16:rowId xmlns:a16="http://schemas.microsoft.com/office/drawing/2014/main" val="1553693776"/>
                  </a:ext>
                </a:extLst>
              </a:tr>
              <a:tr h="154855">
                <a:tc>
                  <a:txBody>
                    <a:bodyPr/>
                    <a:lstStyle/>
                    <a:p>
                      <a:pPr algn="just"/>
                      <a:r>
                        <a:rPr lang="en-GB" sz="1800">
                          <a:effectLst/>
                        </a:rPr>
                        <a:t>6</a:t>
                      </a:r>
                      <a:endParaRPr lang="en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392" marR="5439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800">
                          <a:effectLst/>
                        </a:rPr>
                        <a:t>Other satellite model</a:t>
                      </a:r>
                      <a:endParaRPr lang="en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392" marR="54392" marT="0" marB="0"/>
                </a:tc>
                <a:extLst>
                  <a:ext uri="{0D108BD9-81ED-4DB2-BD59-A6C34878D82A}">
                    <a16:rowId xmlns:a16="http://schemas.microsoft.com/office/drawing/2014/main" val="1803373623"/>
                  </a:ext>
                </a:extLst>
              </a:tr>
              <a:tr h="126541">
                <a:tc>
                  <a:txBody>
                    <a:bodyPr/>
                    <a:lstStyle/>
                    <a:p>
                      <a:pPr algn="just"/>
                      <a:r>
                        <a:rPr lang="en-GB" sz="1800">
                          <a:effectLst/>
                        </a:rPr>
                        <a:t>7</a:t>
                      </a:r>
                      <a:endParaRPr lang="en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392" marR="5439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800">
                          <a:effectLst/>
                        </a:rPr>
                        <a:t>Exploring alternatives for authoring and CAD import</a:t>
                      </a:r>
                      <a:endParaRPr lang="en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392" marR="54392" marT="0" marB="0"/>
                </a:tc>
                <a:extLst>
                  <a:ext uri="{0D108BD9-81ED-4DB2-BD59-A6C34878D82A}">
                    <a16:rowId xmlns:a16="http://schemas.microsoft.com/office/drawing/2014/main" val="1164923894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 algn="just"/>
                      <a:r>
                        <a:rPr lang="en-GB" sz="1800">
                          <a:effectLst/>
                        </a:rPr>
                        <a:t>8</a:t>
                      </a:r>
                      <a:endParaRPr lang="en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392" marR="5439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800" dirty="0">
                          <a:effectLst/>
                        </a:rPr>
                        <a:t>Branding</a:t>
                      </a:r>
                      <a:endParaRPr lang="en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392" marR="54392" marT="0" marB="0"/>
                </a:tc>
                <a:extLst>
                  <a:ext uri="{0D108BD9-81ED-4DB2-BD59-A6C34878D82A}">
                    <a16:rowId xmlns:a16="http://schemas.microsoft.com/office/drawing/2014/main" val="21029413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7A7DFE91-4EFB-6551-E078-7240F5698CF6}"/>
              </a:ext>
            </a:extLst>
          </p:cNvPr>
          <p:cNvSpPr txBox="1"/>
          <p:nvPr/>
        </p:nvSpPr>
        <p:spPr>
          <a:xfrm>
            <a:off x="870692" y="1643469"/>
            <a:ext cx="6096772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dirty="0">
                <a:latin typeface="Calibri"/>
                <a:ea typeface="Calibri" panose="020F0502020204030204" pitchFamily="34" charset="0"/>
                <a:cs typeface="Calibri"/>
              </a:rPr>
              <a:t>Short-term roadmap: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0AA906-5347-47B6-C53D-16C0563A2209}"/>
              </a:ext>
            </a:extLst>
          </p:cNvPr>
          <p:cNvSpPr txBox="1"/>
          <p:nvPr/>
        </p:nvSpPr>
        <p:spPr>
          <a:xfrm>
            <a:off x="870692" y="3301256"/>
            <a:ext cx="6096772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dirty="0">
                <a:latin typeface="Calibri"/>
                <a:ea typeface="Calibri" panose="020F0502020204030204" pitchFamily="34" charset="0"/>
                <a:cs typeface="Calibri"/>
              </a:rPr>
              <a:t>Medium-term roadmap:</a:t>
            </a:r>
            <a:endParaRPr lang="en-US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92164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mputer chip on a scale&#10;&#10;Description automatically generated">
            <a:extLst>
              <a:ext uri="{FF2B5EF4-FFF2-40B4-BE49-F238E27FC236}">
                <a16:creationId xmlns:a16="http://schemas.microsoft.com/office/drawing/2014/main" id="{DE96193C-2DA1-C1B4-5AF3-8916C95C7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4" t="33049" r="19378" b="7947"/>
          <a:stretch/>
        </p:blipFill>
        <p:spPr>
          <a:xfrm>
            <a:off x="6573245" y="0"/>
            <a:ext cx="5618755" cy="697794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F51CDFE-E588-17C6-71C1-C74740F9C73C}"/>
              </a:ext>
            </a:extLst>
          </p:cNvPr>
          <p:cNvSpPr/>
          <p:nvPr/>
        </p:nvSpPr>
        <p:spPr>
          <a:xfrm>
            <a:off x="0" y="6498274"/>
            <a:ext cx="6573243" cy="47967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D1FF58-20BD-C9FA-A521-DEBF71DDE87E}"/>
              </a:ext>
            </a:extLst>
          </p:cNvPr>
          <p:cNvSpPr/>
          <p:nvPr/>
        </p:nvSpPr>
        <p:spPr>
          <a:xfrm>
            <a:off x="6573244" y="0"/>
            <a:ext cx="1923056" cy="6977944"/>
          </a:xfrm>
          <a:prstGeom prst="rect">
            <a:avLst/>
          </a:prstGeom>
          <a:gradFill>
            <a:gsLst>
              <a:gs pos="0">
                <a:schemeClr val="bg1"/>
              </a:gs>
              <a:gs pos="90000">
                <a:srgbClr val="EFF2FA">
                  <a:alpha val="0"/>
                </a:srgbClr>
              </a:gs>
              <a:gs pos="91000">
                <a:srgbClr val="ABB9E4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A3BA9-060D-7BED-9347-78DB1701491D}"/>
              </a:ext>
            </a:extLst>
          </p:cNvPr>
          <p:cNvSpPr txBox="1"/>
          <p:nvPr/>
        </p:nvSpPr>
        <p:spPr>
          <a:xfrm>
            <a:off x="552470" y="390896"/>
            <a:ext cx="4265715" cy="60324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6000" dirty="0"/>
              <a:t>Options</a:t>
            </a:r>
          </a:p>
          <a:p>
            <a:endParaRPr lang="en-GB" dirty="0">
              <a:effectLst/>
              <a:latin typeface="Calibri-Bold"/>
              <a:ea typeface="Calibri" panose="020F0502020204030204" pitchFamily="34" charset="0"/>
              <a:cs typeface="Calibri-Bold"/>
            </a:endParaRPr>
          </a:p>
          <a:p>
            <a:r>
              <a:rPr lang="en-GB" sz="2200" dirty="0">
                <a:effectLst/>
                <a:latin typeface="Calibri"/>
                <a:ea typeface="Calibri" panose="020F0502020204030204" pitchFamily="34" charset="0"/>
                <a:cs typeface="Calibri-Bold"/>
              </a:rPr>
              <a:t>Offering consists of:</a:t>
            </a:r>
          </a:p>
          <a:p>
            <a:endParaRPr lang="en-GB" sz="2200" dirty="0">
              <a:effectLst/>
              <a:latin typeface="Calibri"/>
              <a:ea typeface="Calibri" panose="020F0502020204030204" pitchFamily="34" charset="0"/>
              <a:cs typeface="Calibri-Bold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200" dirty="0">
                <a:effectLst/>
                <a:latin typeface="Calibri"/>
                <a:ea typeface="Calibri" panose="020F0502020204030204" pitchFamily="34" charset="0"/>
                <a:cs typeface="Calibri-Bold"/>
              </a:rPr>
              <a:t>VR training and evaluation based on ICARUS cleanroom scenario &amp; </a:t>
            </a:r>
            <a:r>
              <a:rPr lang="en-GB" sz="2200" dirty="0">
                <a:latin typeface="Calibri"/>
                <a:ea typeface="Calibri" panose="020F0502020204030204" pitchFamily="34" charset="0"/>
                <a:cs typeface="Calibri-Bold"/>
              </a:rPr>
              <a:t>1U cubesat AIT scenario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200" dirty="0"/>
              <a:t>VR </a:t>
            </a:r>
            <a:r>
              <a:rPr lang="en-GB" sz="2200" dirty="0">
                <a:effectLst/>
                <a:latin typeface="Calibri"/>
                <a:ea typeface="Calibri" panose="020F0502020204030204" pitchFamily="34" charset="0"/>
                <a:cs typeface="Calibri-Bold"/>
              </a:rPr>
              <a:t>training and evaluation</a:t>
            </a:r>
            <a:r>
              <a:rPr lang="en-GB" sz="2200" dirty="0"/>
              <a:t> based on custom cleanroom and procedures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200" dirty="0"/>
              <a:t>VR </a:t>
            </a:r>
            <a:r>
              <a:rPr lang="en-GB" sz="2200" dirty="0">
                <a:effectLst/>
                <a:latin typeface="Calibri"/>
                <a:ea typeface="Calibri" panose="020F0502020204030204" pitchFamily="34" charset="0"/>
                <a:cs typeface="Calibri-Bold"/>
              </a:rPr>
              <a:t>training and evaluation</a:t>
            </a:r>
            <a:r>
              <a:rPr lang="en-GB" sz="2200" dirty="0"/>
              <a:t> based on custom hardware and procedures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200" dirty="0"/>
              <a:t>Fully custom VR simulators</a:t>
            </a:r>
          </a:p>
          <a:p>
            <a:pPr marL="342900" indent="-342900">
              <a:buFont typeface="+mj-lt"/>
              <a:buAutoNum type="arabicPeriod"/>
            </a:pPr>
            <a:endParaRPr lang="en-GB" sz="2200" dirty="0"/>
          </a:p>
          <a:p>
            <a:r>
              <a:rPr lang="en-GB" sz="2200" u="sng" dirty="0"/>
              <a:t>Pricing on request</a:t>
            </a:r>
            <a:endParaRPr lang="en-NL" sz="2200" u="sng" dirty="0"/>
          </a:p>
        </p:txBody>
      </p:sp>
    </p:spTree>
    <p:extLst>
      <p:ext uri="{BB962C8B-B14F-4D97-AF65-F5344CB8AC3E}">
        <p14:creationId xmlns:p14="http://schemas.microsoft.com/office/powerpoint/2010/main" val="2146401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veral white towels on a bar&#10;&#10;Description automatically generated">
            <a:extLst>
              <a:ext uri="{FF2B5EF4-FFF2-40B4-BE49-F238E27FC236}">
                <a16:creationId xmlns:a16="http://schemas.microsoft.com/office/drawing/2014/main" id="{34A394CC-FB29-D2F2-B655-9242D2EB8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9" r="26556"/>
          <a:stretch/>
        </p:blipFill>
        <p:spPr>
          <a:xfrm>
            <a:off x="5018339" y="0"/>
            <a:ext cx="7173661" cy="697794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3796545-C7B4-6461-9E19-1A315A3E4F1F}"/>
              </a:ext>
            </a:extLst>
          </p:cNvPr>
          <p:cNvSpPr/>
          <p:nvPr/>
        </p:nvSpPr>
        <p:spPr>
          <a:xfrm>
            <a:off x="5008312" y="0"/>
            <a:ext cx="3820728" cy="6977944"/>
          </a:xfrm>
          <a:prstGeom prst="rect">
            <a:avLst/>
          </a:prstGeom>
          <a:gradFill>
            <a:gsLst>
              <a:gs pos="0">
                <a:schemeClr val="bg1"/>
              </a:gs>
              <a:gs pos="90000">
                <a:srgbClr val="EFF2FA">
                  <a:alpha val="0"/>
                </a:srgbClr>
              </a:gs>
              <a:gs pos="91000">
                <a:srgbClr val="ABB9E4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51CDFE-E588-17C6-71C1-C74740F9C73C}"/>
              </a:ext>
            </a:extLst>
          </p:cNvPr>
          <p:cNvSpPr/>
          <p:nvPr/>
        </p:nvSpPr>
        <p:spPr>
          <a:xfrm>
            <a:off x="0" y="6498274"/>
            <a:ext cx="5054729" cy="47967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4EB6F5-D74E-10E4-F179-0B3732D7D315}"/>
              </a:ext>
            </a:extLst>
          </p:cNvPr>
          <p:cNvSpPr txBox="1"/>
          <p:nvPr/>
        </p:nvSpPr>
        <p:spPr>
          <a:xfrm>
            <a:off x="552471" y="390896"/>
            <a:ext cx="3820728" cy="467820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6000" dirty="0"/>
              <a:t>ICARUS</a:t>
            </a:r>
            <a:endParaRPr lang="en-US" sz="6000" dirty="0">
              <a:cs typeface="Calibri"/>
            </a:endParaRPr>
          </a:p>
          <a:p>
            <a:r>
              <a:rPr lang="en-GB" sz="2200" dirty="0">
                <a:latin typeface="Calibri"/>
                <a:ea typeface="Calibri" panose="020F0502020204030204" pitchFamily="34" charset="0"/>
                <a:cs typeface="Calibri"/>
              </a:rPr>
              <a:t>A VR environment which enables customers to train and evaluate cleanroom operations and assembly, integration and testing (AIT) of hardware. </a:t>
            </a:r>
          </a:p>
          <a:p>
            <a:endParaRPr lang="en-GB" sz="2200" dirty="0">
              <a:latin typeface="Calibri"/>
              <a:ea typeface="Calibri" panose="020F0502020204030204" pitchFamily="34" charset="0"/>
              <a:cs typeface="Calibri-Bold"/>
            </a:endParaRPr>
          </a:p>
          <a:p>
            <a:r>
              <a:rPr lang="en-GB" sz="2200" dirty="0">
                <a:latin typeface="Calibri"/>
                <a:ea typeface="Calibri" panose="020F0502020204030204" pitchFamily="34" charset="0"/>
                <a:cs typeface="Calibri"/>
              </a:rPr>
              <a:t>To improve and assess knowledge, skills and attitude related to cleanroom operations and AIT.</a:t>
            </a:r>
          </a:p>
          <a:p>
            <a:endParaRPr lang="en-GB" dirty="0">
              <a:latin typeface="Calibri"/>
              <a:ea typeface="Calibri" panose="020F050202020403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9083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blue table and red lines&#10;&#10;Description automatically generated">
            <a:extLst>
              <a:ext uri="{FF2B5EF4-FFF2-40B4-BE49-F238E27FC236}">
                <a16:creationId xmlns:a16="http://schemas.microsoft.com/office/drawing/2014/main" id="{4728A3E9-DA3A-11D4-D951-9E9BD98F0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3" r="20635" b="20023"/>
          <a:stretch/>
        </p:blipFill>
        <p:spPr>
          <a:xfrm>
            <a:off x="5054729" y="0"/>
            <a:ext cx="7165877" cy="697794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3796545-C7B4-6461-9E19-1A315A3E4F1F}"/>
              </a:ext>
            </a:extLst>
          </p:cNvPr>
          <p:cNvSpPr/>
          <p:nvPr/>
        </p:nvSpPr>
        <p:spPr>
          <a:xfrm>
            <a:off x="5008312" y="0"/>
            <a:ext cx="3820728" cy="6977944"/>
          </a:xfrm>
          <a:prstGeom prst="rect">
            <a:avLst/>
          </a:prstGeom>
          <a:gradFill>
            <a:gsLst>
              <a:gs pos="0">
                <a:schemeClr val="bg1"/>
              </a:gs>
              <a:gs pos="90000">
                <a:srgbClr val="EFF2FA">
                  <a:alpha val="0"/>
                </a:srgbClr>
              </a:gs>
              <a:gs pos="91000">
                <a:srgbClr val="ABB9E4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51CDFE-E588-17C6-71C1-C74740F9C73C}"/>
              </a:ext>
            </a:extLst>
          </p:cNvPr>
          <p:cNvSpPr/>
          <p:nvPr/>
        </p:nvSpPr>
        <p:spPr>
          <a:xfrm>
            <a:off x="0" y="6498274"/>
            <a:ext cx="5054729" cy="47967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4EB6F5-D74E-10E4-F179-0B3732D7D315}"/>
              </a:ext>
            </a:extLst>
          </p:cNvPr>
          <p:cNvSpPr txBox="1"/>
          <p:nvPr/>
        </p:nvSpPr>
        <p:spPr>
          <a:xfrm>
            <a:off x="552470" y="390896"/>
            <a:ext cx="3996321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6000" dirty="0"/>
              <a:t>Contact</a:t>
            </a:r>
          </a:p>
          <a:p>
            <a:endParaRPr lang="en-GB" b="1" dirty="0">
              <a:effectLst/>
              <a:latin typeface="Calibri"/>
              <a:ea typeface="Calibri" panose="020F0502020204030204" pitchFamily="34" charset="0"/>
              <a:cs typeface="Calibri-Bold"/>
            </a:endParaRPr>
          </a:p>
          <a:p>
            <a:r>
              <a:rPr lang="en-GB" sz="2200" b="1" dirty="0">
                <a:latin typeface="Calibri"/>
                <a:ea typeface="Calibri" panose="020F0502020204030204" pitchFamily="34" charset="0"/>
                <a:cs typeface="Calibri"/>
              </a:rPr>
              <a:t>Interested? Contact us at:</a:t>
            </a:r>
          </a:p>
          <a:p>
            <a:endParaRPr lang="en-GB" sz="2200" b="1" dirty="0">
              <a:latin typeface="Calibri"/>
              <a:ea typeface="Calibri" panose="020F0502020204030204" pitchFamily="34" charset="0"/>
              <a:cs typeface="Calibri"/>
            </a:endParaRPr>
          </a:p>
          <a:p>
            <a:r>
              <a:rPr lang="en-GB" sz="2200" b="1" dirty="0">
                <a:latin typeface="Calibri"/>
                <a:ea typeface="Calibri" panose="020F0502020204030204" pitchFamily="34" charset="0"/>
                <a:cs typeface="Calibri"/>
              </a:rPr>
              <a:t>icarus@atg-Europe.com</a:t>
            </a:r>
            <a:endParaRPr lang="en-NL" sz="22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7066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F51CDFE-E588-17C6-71C1-C74740F9C73C}"/>
              </a:ext>
            </a:extLst>
          </p:cNvPr>
          <p:cNvSpPr/>
          <p:nvPr/>
        </p:nvSpPr>
        <p:spPr>
          <a:xfrm>
            <a:off x="0" y="6498274"/>
            <a:ext cx="6677025" cy="47967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" name="Picture 2" descr="A computer generated machine with wires&#10;&#10;Description automatically generated with medium confidence">
            <a:extLst>
              <a:ext uri="{FF2B5EF4-FFF2-40B4-BE49-F238E27FC236}">
                <a16:creationId xmlns:a16="http://schemas.microsoft.com/office/drawing/2014/main" id="{2351E14D-C69D-A003-8B13-6D8845C66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4" r="10923" b="15906"/>
          <a:stretch/>
        </p:blipFill>
        <p:spPr>
          <a:xfrm>
            <a:off x="6571633" y="0"/>
            <a:ext cx="5620367" cy="69779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B917AE-DD45-0D2E-8415-83A0F7B2A386}"/>
              </a:ext>
            </a:extLst>
          </p:cNvPr>
          <p:cNvSpPr/>
          <p:nvPr/>
        </p:nvSpPr>
        <p:spPr>
          <a:xfrm>
            <a:off x="6566210" y="0"/>
            <a:ext cx="1923056" cy="6977944"/>
          </a:xfrm>
          <a:prstGeom prst="rect">
            <a:avLst/>
          </a:prstGeom>
          <a:gradFill>
            <a:gsLst>
              <a:gs pos="0">
                <a:schemeClr val="bg1"/>
              </a:gs>
              <a:gs pos="90000">
                <a:srgbClr val="EFF2FA">
                  <a:alpha val="0"/>
                </a:srgbClr>
              </a:gs>
              <a:gs pos="91000">
                <a:srgbClr val="ABB9E4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61228D-DA72-B010-F3C1-BD4A5A0819F7}"/>
              </a:ext>
            </a:extLst>
          </p:cNvPr>
          <p:cNvSpPr txBox="1"/>
          <p:nvPr/>
        </p:nvSpPr>
        <p:spPr>
          <a:xfrm>
            <a:off x="552470" y="390896"/>
            <a:ext cx="4336053" cy="196977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6000" dirty="0"/>
              <a:t>Demo</a:t>
            </a:r>
          </a:p>
          <a:p>
            <a:r>
              <a:rPr lang="en-GB" sz="2200" dirty="0">
                <a:effectLst/>
                <a:latin typeface="Calibri"/>
                <a:ea typeface="Calibri" panose="020F0502020204030204" pitchFamily="34" charset="0"/>
                <a:cs typeface="Calibri-Bold"/>
              </a:rPr>
              <a:t>Click </a:t>
            </a:r>
            <a:r>
              <a:rPr lang="en-GB" sz="2200" dirty="0">
                <a:effectLst/>
                <a:latin typeface="Calibri"/>
                <a:ea typeface="Calibri" panose="020F0502020204030204" pitchFamily="34" charset="0"/>
                <a:cs typeface="Calibri-Bold"/>
                <a:hlinkClick r:id="rId3"/>
              </a:rPr>
              <a:t>here</a:t>
            </a:r>
            <a:r>
              <a:rPr lang="en-GB" sz="2200" dirty="0">
                <a:effectLst/>
                <a:latin typeface="Calibri"/>
                <a:ea typeface="Calibri" panose="020F0502020204030204" pitchFamily="34" charset="0"/>
                <a:cs typeface="Calibri-Bold"/>
              </a:rPr>
              <a:t> to access an ICARUS demonstration video</a:t>
            </a:r>
          </a:p>
          <a:p>
            <a:endParaRPr lang="en-GB" dirty="0">
              <a:latin typeface="Calibri-Bold"/>
              <a:ea typeface="Calibri" panose="020F0502020204030204" pitchFamily="34" charset="0"/>
              <a:cs typeface="Calibri-Bold"/>
            </a:endParaRPr>
          </a:p>
        </p:txBody>
      </p:sp>
    </p:spTree>
    <p:extLst>
      <p:ext uri="{BB962C8B-B14F-4D97-AF65-F5344CB8AC3E}">
        <p14:creationId xmlns:p14="http://schemas.microsoft.com/office/powerpoint/2010/main" val="1921881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BBF5B-38B5-4715-B796-7771F3DED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Benefits</a:t>
            </a:r>
            <a:endParaRPr lang="nl-NL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2BFCA4C-C293-2ADC-140D-18B185F06E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063158"/>
              </p:ext>
            </p:extLst>
          </p:nvPr>
        </p:nvGraphicFramePr>
        <p:xfrm>
          <a:off x="866335" y="2215242"/>
          <a:ext cx="10422987" cy="4178525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3107963">
                  <a:extLst>
                    <a:ext uri="{9D8B030D-6E8A-4147-A177-3AD203B41FA5}">
                      <a16:colId xmlns:a16="http://schemas.microsoft.com/office/drawing/2014/main" val="345133416"/>
                    </a:ext>
                  </a:extLst>
                </a:gridCol>
                <a:gridCol w="7315024">
                  <a:extLst>
                    <a:ext uri="{9D8B030D-6E8A-4147-A177-3AD203B41FA5}">
                      <a16:colId xmlns:a16="http://schemas.microsoft.com/office/drawing/2014/main" val="2487889026"/>
                    </a:ext>
                  </a:extLst>
                </a:gridCol>
              </a:tblGrid>
              <a:tr h="353568">
                <a:tc>
                  <a:txBody>
                    <a:bodyPr/>
                    <a:lstStyle/>
                    <a:p>
                      <a:pPr algn="l"/>
                      <a:r>
                        <a:rPr lang="en-GB" sz="2200" b="1" dirty="0">
                          <a:effectLst/>
                        </a:rPr>
                        <a:t>Job to be Done</a:t>
                      </a:r>
                      <a:endParaRPr lang="en-US" sz="2200" b="1" dirty="0">
                        <a:effectLst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GB" sz="2200" b="1" dirty="0">
                          <a:effectLst/>
                        </a:rPr>
                        <a:t>ICARUS Benefits</a:t>
                      </a:r>
                      <a:endParaRPr lang="en-US" sz="2200" b="1" dirty="0">
                        <a:effectLst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7062196"/>
                  </a:ext>
                </a:extLst>
              </a:tr>
              <a:tr h="1157130">
                <a:tc>
                  <a:txBody>
                    <a:bodyPr/>
                    <a:lstStyle/>
                    <a:p>
                      <a:pPr algn="l"/>
                      <a:r>
                        <a:rPr lang="en-GB" sz="2200" b="1" dirty="0">
                          <a:effectLst/>
                        </a:rPr>
                        <a:t>Training </a:t>
                      </a:r>
                      <a:r>
                        <a:rPr lang="en-GB" sz="2200" dirty="0">
                          <a:effectLst/>
                        </a:rPr>
                        <a:t>cleanroom operations and assembly procedures</a:t>
                      </a:r>
                      <a:endParaRPr lang="en-US" sz="2200" dirty="0">
                        <a:effectLst/>
                      </a:endParaRPr>
                    </a:p>
                  </a:txBody>
                  <a:tcPr marL="68580" marR="68580" marT="9144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R="69850" lvl="0" algn="l">
                        <a:spcBef>
                          <a:spcPts val="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200" dirty="0">
                          <a:solidFill>
                            <a:srgbClr val="223369"/>
                          </a:solidFill>
                          <a:effectLst/>
                        </a:rPr>
                        <a:t>Virtual training provides </a:t>
                      </a:r>
                      <a:r>
                        <a:rPr lang="en-GB" sz="2200" b="1" dirty="0">
                          <a:solidFill>
                            <a:srgbClr val="223369"/>
                          </a:solidFill>
                          <a:effectLst/>
                        </a:rPr>
                        <a:t>more flexibility</a:t>
                      </a:r>
                      <a:r>
                        <a:rPr lang="en-GB" sz="2200" dirty="0">
                          <a:solidFill>
                            <a:srgbClr val="223369"/>
                          </a:solidFill>
                          <a:effectLst/>
                        </a:rPr>
                        <a:t> in the timing of the training and </a:t>
                      </a:r>
                      <a:r>
                        <a:rPr lang="en-GB" sz="2200" b="1" dirty="0">
                          <a:solidFill>
                            <a:srgbClr val="223369"/>
                          </a:solidFill>
                          <a:effectLst/>
                        </a:rPr>
                        <a:t>lower cost</a:t>
                      </a:r>
                      <a:r>
                        <a:rPr lang="en-GB" sz="2200" dirty="0">
                          <a:solidFill>
                            <a:srgbClr val="223369"/>
                          </a:solidFill>
                          <a:effectLst/>
                        </a:rPr>
                        <a:t> by not using actual physical hardware for training purposes.</a:t>
                      </a:r>
                      <a:endParaRPr lang="en-US" sz="2200" dirty="0">
                        <a:solidFill>
                          <a:srgbClr val="223369"/>
                        </a:solidFill>
                        <a:effectLst/>
                      </a:endParaRPr>
                    </a:p>
                  </a:txBody>
                  <a:tcPr marL="67676" marR="67676" marT="9144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49220638"/>
                  </a:ext>
                </a:extLst>
              </a:tr>
              <a:tr h="1157130">
                <a:tc>
                  <a:txBody>
                    <a:bodyPr/>
                    <a:lstStyle/>
                    <a:p>
                      <a:pPr algn="l"/>
                      <a:r>
                        <a:rPr lang="en-GB" sz="2200" b="1" dirty="0">
                          <a:effectLst/>
                        </a:rPr>
                        <a:t>Knowledge retention </a:t>
                      </a:r>
                      <a:r>
                        <a:rPr lang="en-GB" sz="2200" dirty="0">
                          <a:effectLst/>
                        </a:rPr>
                        <a:t>of procedures</a:t>
                      </a:r>
                      <a:endParaRPr lang="en-US" sz="2200" dirty="0">
                        <a:effectLst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pPr marR="69850" lvl="0" algn="l">
                        <a:spcBef>
                          <a:spcPts val="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200" dirty="0">
                          <a:solidFill>
                            <a:srgbClr val="223369"/>
                          </a:solidFill>
                          <a:effectLst/>
                        </a:rPr>
                        <a:t>Increased knowledge retention of the recurring operations and procedures through </a:t>
                      </a:r>
                      <a:r>
                        <a:rPr lang="en-GB" sz="2200" b="1" dirty="0">
                          <a:solidFill>
                            <a:srgbClr val="223369"/>
                          </a:solidFill>
                          <a:effectLst/>
                        </a:rPr>
                        <a:t>virtual training</a:t>
                      </a:r>
                      <a:r>
                        <a:rPr lang="en-GB" sz="2200" dirty="0">
                          <a:solidFill>
                            <a:srgbClr val="223369"/>
                          </a:solidFill>
                          <a:effectLst/>
                        </a:rPr>
                        <a:t> of guidelines and best practices.</a:t>
                      </a:r>
                      <a:endParaRPr lang="en-US" sz="2200" dirty="0">
                        <a:solidFill>
                          <a:srgbClr val="223369"/>
                        </a:solidFill>
                        <a:effectLst/>
                      </a:endParaRPr>
                    </a:p>
                  </a:txBody>
                  <a:tcPr marL="67676" marR="67676" marT="91440" marB="0"/>
                </a:tc>
                <a:extLst>
                  <a:ext uri="{0D108BD9-81ED-4DB2-BD59-A6C34878D82A}">
                    <a16:rowId xmlns:a16="http://schemas.microsoft.com/office/drawing/2014/main" val="3717731103"/>
                  </a:ext>
                </a:extLst>
              </a:tr>
              <a:tr h="1510697">
                <a:tc>
                  <a:txBody>
                    <a:bodyPr/>
                    <a:lstStyle/>
                    <a:p>
                      <a:pPr algn="l"/>
                      <a:r>
                        <a:rPr lang="en-GB" sz="2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Evaluation</a:t>
                      </a:r>
                      <a:r>
                        <a:rPr lang="en-GB" sz="2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prospective hires</a:t>
                      </a:r>
                      <a:endParaRPr lang="en-US" sz="2200" dirty="0">
                        <a:solidFill>
                          <a:srgbClr val="808080"/>
                        </a:solidFill>
                        <a:effectLst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</a:rPr>
                        <a:t>Assessment of prospective hires in virtual environment during hiring process, to </a:t>
                      </a:r>
                      <a:r>
                        <a:rPr lang="en-GB" sz="2200" b="1" dirty="0">
                          <a:solidFill>
                            <a:schemeClr val="tx1"/>
                          </a:solidFill>
                          <a:effectLst/>
                        </a:rPr>
                        <a:t>assess their attitude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</a:rPr>
                        <a:t> towards cleanroom and AIT work (responsibility, safety awareness, precision, proactive communication).  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7676" marR="67676" marT="91440" marB="0"/>
                </a:tc>
                <a:extLst>
                  <a:ext uri="{0D108BD9-81ED-4DB2-BD59-A6C34878D82A}">
                    <a16:rowId xmlns:a16="http://schemas.microsoft.com/office/drawing/2014/main" val="601879105"/>
                  </a:ext>
                </a:extLst>
              </a:tr>
            </a:tbl>
          </a:graphicData>
        </a:graphic>
      </p:graphicFrame>
      <p:sp>
        <p:nvSpPr>
          <p:cNvPr id="5" name="Freeform 4">
            <a:extLst>
              <a:ext uri="{FF2B5EF4-FFF2-40B4-BE49-F238E27FC236}">
                <a16:creationId xmlns:a16="http://schemas.microsoft.com/office/drawing/2014/main" id="{E38ADED8-86B8-A984-ECBC-8A352952909C}"/>
              </a:ext>
            </a:extLst>
          </p:cNvPr>
          <p:cNvSpPr/>
          <p:nvPr/>
        </p:nvSpPr>
        <p:spPr>
          <a:xfrm>
            <a:off x="941390" y="1229661"/>
            <a:ext cx="1355414" cy="76963"/>
          </a:xfrm>
          <a:custGeom>
            <a:avLst/>
            <a:gdLst/>
            <a:ahLst/>
            <a:cxnLst/>
            <a:rect l="l" t="t" r="r" b="b"/>
            <a:pathLst>
              <a:path w="806450" h="69850">
                <a:moveTo>
                  <a:pt x="515620" y="0"/>
                </a:moveTo>
                <a:lnTo>
                  <a:pt x="0" y="0"/>
                </a:lnTo>
                <a:lnTo>
                  <a:pt x="0" y="69850"/>
                </a:lnTo>
                <a:lnTo>
                  <a:pt x="806450" y="69850"/>
                </a:lnTo>
                <a:lnTo>
                  <a:pt x="806450" y="0"/>
                </a:lnTo>
                <a:close/>
              </a:path>
            </a:pathLst>
          </a:custGeom>
          <a:solidFill>
            <a:srgbClr val="F26722"/>
          </a:solidFill>
        </p:spPr>
        <p:txBody>
          <a:bodyPr/>
          <a:lstStyle/>
          <a:p>
            <a:endParaRPr lang="en-NL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DA9056-7211-9187-AECD-4458C88DC333}"/>
              </a:ext>
            </a:extLst>
          </p:cNvPr>
          <p:cNvSpPr txBox="1"/>
          <p:nvPr/>
        </p:nvSpPr>
        <p:spPr>
          <a:xfrm>
            <a:off x="838199" y="1559558"/>
            <a:ext cx="10451123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200" dirty="0">
                <a:latin typeface="Calibri"/>
                <a:ea typeface="Calibri" panose="020F0502020204030204" pitchFamily="34" charset="0"/>
                <a:cs typeface="Calibri"/>
              </a:rPr>
              <a:t>Support you in evaluating new staff and to ramp-up new hires faster and more efficiently.</a:t>
            </a:r>
            <a:endParaRPr lang="en-US" sz="22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9575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8BB4B-730B-4D48-A864-B7E77ED77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5287" y="1192686"/>
            <a:ext cx="462176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GB" sz="2400" dirty="0">
                <a:solidFill>
                  <a:schemeClr val="tx1"/>
                </a:solidFill>
                <a:cs typeface="Calibri"/>
              </a:rPr>
              <a:t>2022: Derisk</a:t>
            </a:r>
          </a:p>
          <a:p>
            <a:pPr marL="0" indent="0" algn="ctr">
              <a:buNone/>
            </a:pPr>
            <a:endParaRPr lang="en-GB" sz="1600" dirty="0">
              <a:solidFill>
                <a:schemeClr val="bg2">
                  <a:lumMod val="10000"/>
                </a:schemeClr>
              </a:solidFill>
              <a:cs typeface="Calibri"/>
            </a:endParaRPr>
          </a:p>
          <a:p>
            <a:pPr marL="0" indent="0" algn="ctr">
              <a:buNone/>
            </a:pPr>
            <a:endParaRPr lang="en-GB" sz="800" dirty="0">
              <a:solidFill>
                <a:schemeClr val="bg2">
                  <a:lumMod val="10000"/>
                </a:schemeClr>
              </a:solidFill>
              <a:cs typeface="Calibri"/>
            </a:endParaRPr>
          </a:p>
          <a:p>
            <a:pPr marL="0" indent="0" algn="ctr">
              <a:buNone/>
            </a:pPr>
            <a:endParaRPr lang="en-GB" sz="800" dirty="0">
              <a:solidFill>
                <a:schemeClr val="bg2">
                  <a:lumMod val="10000"/>
                </a:schemeClr>
              </a:solidFill>
              <a:cs typeface="Calibri"/>
            </a:endParaRPr>
          </a:p>
          <a:p>
            <a:pPr marL="0" indent="0" algn="ctr">
              <a:buNone/>
            </a:pPr>
            <a:endParaRPr lang="en-GB" sz="800" dirty="0">
              <a:solidFill>
                <a:schemeClr val="bg2">
                  <a:lumMod val="10000"/>
                </a:schemeClr>
              </a:solidFill>
              <a:cs typeface="Calibri"/>
            </a:endParaRPr>
          </a:p>
          <a:p>
            <a:pPr marL="0" indent="0" algn="ctr">
              <a:buNone/>
            </a:pPr>
            <a:r>
              <a:rPr lang="en-GB" sz="2400" dirty="0">
                <a:solidFill>
                  <a:schemeClr val="tx1"/>
                </a:solidFill>
                <a:cs typeface="Calibri"/>
              </a:rPr>
              <a:t>July 2023: GSTP start</a:t>
            </a:r>
          </a:p>
          <a:p>
            <a:pPr marL="0" indent="0" algn="ctr">
              <a:buNone/>
            </a:pPr>
            <a:endParaRPr lang="en-GB" sz="2400" dirty="0">
              <a:solidFill>
                <a:schemeClr val="bg2">
                  <a:lumMod val="10000"/>
                </a:schemeClr>
              </a:solidFill>
              <a:cs typeface="Calibri"/>
            </a:endParaRPr>
          </a:p>
          <a:p>
            <a:pPr marL="0" indent="0" algn="ctr">
              <a:buNone/>
            </a:pPr>
            <a:endParaRPr lang="en-GB" sz="2400" dirty="0">
              <a:solidFill>
                <a:schemeClr val="bg2">
                  <a:lumMod val="10000"/>
                </a:schemeClr>
              </a:solidFill>
              <a:cs typeface="Calibri"/>
            </a:endParaRPr>
          </a:p>
          <a:p>
            <a:pPr marL="0" indent="0" algn="ctr">
              <a:buNone/>
            </a:pPr>
            <a:endParaRPr lang="en-GB" sz="2400" dirty="0">
              <a:solidFill>
                <a:schemeClr val="bg2">
                  <a:lumMod val="10000"/>
                </a:schemeClr>
              </a:solidFill>
              <a:cs typeface="Calibri"/>
            </a:endParaRPr>
          </a:p>
          <a:p>
            <a:pPr marL="0" indent="0" algn="ctr">
              <a:buNone/>
            </a:pPr>
            <a:endParaRPr lang="en-GB" sz="2400" dirty="0">
              <a:solidFill>
                <a:schemeClr val="bg2">
                  <a:lumMod val="10000"/>
                </a:schemeClr>
              </a:solidFill>
              <a:cs typeface="Calibri"/>
            </a:endParaRPr>
          </a:p>
          <a:p>
            <a:pPr marL="0" indent="0" algn="ctr">
              <a:buNone/>
            </a:pPr>
            <a:endParaRPr lang="en-GB" sz="2400" dirty="0">
              <a:solidFill>
                <a:schemeClr val="bg2">
                  <a:lumMod val="10000"/>
                </a:schemeClr>
              </a:solidFill>
              <a:cs typeface="Calibri"/>
            </a:endParaRPr>
          </a:p>
          <a:p>
            <a:pPr marL="0" indent="0">
              <a:buNone/>
            </a:pPr>
            <a:endParaRPr lang="en-GB" sz="2400" dirty="0">
              <a:cs typeface="Calibri"/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0F70E032-9127-DCC9-3834-233850E5BD4F}"/>
              </a:ext>
            </a:extLst>
          </p:cNvPr>
          <p:cNvSpPr/>
          <p:nvPr/>
        </p:nvSpPr>
        <p:spPr>
          <a:xfrm>
            <a:off x="5156813" y="3063403"/>
            <a:ext cx="1012453" cy="2252674"/>
          </a:xfrm>
          <a:prstGeom prst="downArrow">
            <a:avLst/>
          </a:prstGeom>
          <a:solidFill>
            <a:srgbClr val="D8D8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F982951B-0E05-8ABC-625B-73A2BFE044A3}"/>
              </a:ext>
            </a:extLst>
          </p:cNvPr>
          <p:cNvSpPr/>
          <p:nvPr/>
        </p:nvSpPr>
        <p:spPr>
          <a:xfrm>
            <a:off x="8933740" y="3144815"/>
            <a:ext cx="1012453" cy="2316123"/>
          </a:xfrm>
          <a:prstGeom prst="downArrow">
            <a:avLst/>
          </a:prstGeom>
          <a:solidFill>
            <a:srgbClr val="D8D8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55CDCE-6AE1-6B71-6322-1942BC921801}"/>
              </a:ext>
            </a:extLst>
          </p:cNvPr>
          <p:cNvSpPr/>
          <p:nvPr/>
        </p:nvSpPr>
        <p:spPr>
          <a:xfrm>
            <a:off x="8757255" y="3307314"/>
            <a:ext cx="1295097" cy="1464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BBBF5B-38B5-4715-B796-7771F3DED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Schedule</a:t>
            </a:r>
            <a:endParaRPr lang="nl-NL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5F494A1-F0B6-E315-4007-C745DFA919DB}"/>
              </a:ext>
            </a:extLst>
          </p:cNvPr>
          <p:cNvSpPr/>
          <p:nvPr/>
        </p:nvSpPr>
        <p:spPr>
          <a:xfrm>
            <a:off x="941390" y="1229661"/>
            <a:ext cx="1355414" cy="76963"/>
          </a:xfrm>
          <a:custGeom>
            <a:avLst/>
            <a:gdLst/>
            <a:ahLst/>
            <a:cxnLst/>
            <a:rect l="l" t="t" r="r" b="b"/>
            <a:pathLst>
              <a:path w="806450" h="69850">
                <a:moveTo>
                  <a:pt x="515620" y="0"/>
                </a:moveTo>
                <a:lnTo>
                  <a:pt x="0" y="0"/>
                </a:lnTo>
                <a:lnTo>
                  <a:pt x="0" y="69850"/>
                </a:lnTo>
                <a:lnTo>
                  <a:pt x="806450" y="69850"/>
                </a:lnTo>
                <a:lnTo>
                  <a:pt x="806450" y="0"/>
                </a:lnTo>
                <a:close/>
              </a:path>
            </a:pathLst>
          </a:custGeom>
          <a:solidFill>
            <a:srgbClr val="F26722"/>
          </a:solidFill>
        </p:spPr>
        <p:txBody>
          <a:bodyPr/>
          <a:lstStyle/>
          <a:p>
            <a:endParaRPr lang="en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9A73D8-EE4D-10B2-F58F-1FE184E56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3196" y="3368355"/>
            <a:ext cx="2520000" cy="1342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64B17594-DCFB-44D1-97FC-42A39126C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196" y="1552254"/>
            <a:ext cx="2520000" cy="1540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15E8F36-6402-D3CC-EC3E-4A3E70E990FB}"/>
              </a:ext>
            </a:extLst>
          </p:cNvPr>
          <p:cNvSpPr txBox="1"/>
          <p:nvPr/>
        </p:nvSpPr>
        <p:spPr>
          <a:xfrm>
            <a:off x="2489067" y="542401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2400" dirty="0">
                <a:cs typeface="Calibri"/>
              </a:rPr>
              <a:t>Sep 2024: MVP release</a:t>
            </a:r>
          </a:p>
        </p:txBody>
      </p:sp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724C7F49-8C12-F0D3-13D2-B466512E81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303" y="3853761"/>
            <a:ext cx="439732" cy="1857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258F61-F3D9-33DF-19D8-1245F8168A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067" y="4140239"/>
            <a:ext cx="280335" cy="368920"/>
          </a:xfrm>
          <a:prstGeom prst="rect">
            <a:avLst/>
          </a:prstGeom>
        </p:spPr>
      </p:pic>
      <p:pic>
        <p:nvPicPr>
          <p:cNvPr id="18" name="Picture 2" descr="Accelerating Innovation | ATG Europe">
            <a:extLst>
              <a:ext uri="{FF2B5EF4-FFF2-40B4-BE49-F238E27FC236}">
                <a16:creationId xmlns:a16="http://schemas.microsoft.com/office/drawing/2014/main" id="{38C7F4E6-29FB-95D3-B7CC-C375EF9FFB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94" r="8568"/>
          <a:stretch/>
        </p:blipFill>
        <p:spPr bwMode="auto">
          <a:xfrm>
            <a:off x="5430448" y="3503995"/>
            <a:ext cx="454605" cy="245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510F798-3220-B5BC-75AC-D1EBD4A0B27E}"/>
              </a:ext>
            </a:extLst>
          </p:cNvPr>
          <p:cNvSpPr/>
          <p:nvPr/>
        </p:nvSpPr>
        <p:spPr>
          <a:xfrm>
            <a:off x="5402319" y="1690690"/>
            <a:ext cx="478092" cy="79889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23" name="Picture 22" descr="Text&#10;&#10;Description automatically generated">
            <a:extLst>
              <a:ext uri="{FF2B5EF4-FFF2-40B4-BE49-F238E27FC236}">
                <a16:creationId xmlns:a16="http://schemas.microsoft.com/office/drawing/2014/main" id="{757FF184-7EDA-53CF-E27D-BB7C7A02EF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373" y="2150963"/>
            <a:ext cx="439732" cy="185708"/>
          </a:xfrm>
          <a:prstGeom prst="rect">
            <a:avLst/>
          </a:prstGeom>
        </p:spPr>
      </p:pic>
      <p:pic>
        <p:nvPicPr>
          <p:cNvPr id="24" name="Picture 2" descr="Accelerating Innovation | ATG Europe">
            <a:extLst>
              <a:ext uri="{FF2B5EF4-FFF2-40B4-BE49-F238E27FC236}">
                <a16:creationId xmlns:a16="http://schemas.microsoft.com/office/drawing/2014/main" id="{16BA9AC8-6CF9-35A2-21C6-9520CF1BF9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94" r="8568"/>
          <a:stretch/>
        </p:blipFill>
        <p:spPr bwMode="auto">
          <a:xfrm>
            <a:off x="5414518" y="1815123"/>
            <a:ext cx="454605" cy="245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50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BBF5B-38B5-4715-B796-7771F3DED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Focus on users and UX/UI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8BB4B-730B-4D48-A864-B7E77ED77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4495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200" dirty="0">
                <a:cs typeface="Calibri"/>
              </a:rPr>
              <a:t>Key steps required to develop a VR tool which will be used in practise:</a:t>
            </a:r>
          </a:p>
          <a:p>
            <a:pPr marL="0" indent="0">
              <a:buNone/>
            </a:pPr>
            <a:endParaRPr lang="en-GB" sz="2200" dirty="0"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200" dirty="0">
                <a:cs typeface="Calibri"/>
              </a:rPr>
              <a:t>Central focus on the users and their needs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200" dirty="0">
                <a:cs typeface="Calibri"/>
              </a:rPr>
              <a:t>Good UX/UI at the core of the project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200" dirty="0">
                <a:cs typeface="Calibri"/>
              </a:rPr>
              <a:t>Iterative development, adaptive based on user input and feedback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39F588-6144-47B7-8498-7C0F0800A4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BDA24-F529-4AF6-9F05-D9D0A4295C59}" type="slidenum">
              <a:rPr lang="nl-NL" smtClean="0"/>
              <a:t>5</a:t>
            </a:fld>
            <a:endParaRPr lang="nl-NL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72B61DE2-73D8-DA9B-44DE-4B16050FE63C}"/>
              </a:ext>
            </a:extLst>
          </p:cNvPr>
          <p:cNvSpPr/>
          <p:nvPr/>
        </p:nvSpPr>
        <p:spPr>
          <a:xfrm>
            <a:off x="941390" y="1229661"/>
            <a:ext cx="1355414" cy="76963"/>
          </a:xfrm>
          <a:custGeom>
            <a:avLst/>
            <a:gdLst/>
            <a:ahLst/>
            <a:cxnLst/>
            <a:rect l="l" t="t" r="r" b="b"/>
            <a:pathLst>
              <a:path w="806450" h="69850">
                <a:moveTo>
                  <a:pt x="515620" y="0"/>
                </a:moveTo>
                <a:lnTo>
                  <a:pt x="0" y="0"/>
                </a:lnTo>
                <a:lnTo>
                  <a:pt x="0" y="69850"/>
                </a:lnTo>
                <a:lnTo>
                  <a:pt x="806450" y="69850"/>
                </a:lnTo>
                <a:lnTo>
                  <a:pt x="806450" y="0"/>
                </a:lnTo>
                <a:close/>
              </a:path>
            </a:pathLst>
          </a:custGeom>
          <a:solidFill>
            <a:srgbClr val="F26722"/>
          </a:solidFill>
        </p:spPr>
        <p:txBody>
          <a:bodyPr/>
          <a:lstStyle/>
          <a:p>
            <a:endParaRPr lang="en-NL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2700469-FF37-D5ED-7755-DF3F94919FD9}"/>
              </a:ext>
            </a:extLst>
          </p:cNvPr>
          <p:cNvGrpSpPr/>
          <p:nvPr/>
        </p:nvGrpSpPr>
        <p:grpSpPr>
          <a:xfrm>
            <a:off x="5754338" y="3155095"/>
            <a:ext cx="6055914" cy="3405746"/>
            <a:chOff x="4783494" y="2692251"/>
            <a:chExt cx="7308980" cy="4111301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BFAE0E5-272E-7AF7-71A7-B2960E77F9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3494" y="2692251"/>
              <a:ext cx="7308980" cy="4111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A blue circle with white outline on it&#10;&#10;Description automatically generated">
              <a:extLst>
                <a:ext uri="{FF2B5EF4-FFF2-40B4-BE49-F238E27FC236}">
                  <a16:creationId xmlns:a16="http://schemas.microsoft.com/office/drawing/2014/main" id="{6AA77D00-B85A-E50F-1BD6-6C196C440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74858" y="3988116"/>
              <a:ext cx="1418015" cy="14240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2820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BBF5B-38B5-4715-B796-7771F3DED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Training design</a:t>
            </a:r>
            <a:endParaRPr lang="nl-NL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9EF3198C-AECD-02F3-75AF-8B419DC559DF}"/>
              </a:ext>
            </a:extLst>
          </p:cNvPr>
          <p:cNvSpPr/>
          <p:nvPr/>
        </p:nvSpPr>
        <p:spPr>
          <a:xfrm>
            <a:off x="941390" y="1229661"/>
            <a:ext cx="1355414" cy="76963"/>
          </a:xfrm>
          <a:custGeom>
            <a:avLst/>
            <a:gdLst/>
            <a:ahLst/>
            <a:cxnLst/>
            <a:rect l="l" t="t" r="r" b="b"/>
            <a:pathLst>
              <a:path w="806450" h="69850">
                <a:moveTo>
                  <a:pt x="515620" y="0"/>
                </a:moveTo>
                <a:lnTo>
                  <a:pt x="0" y="0"/>
                </a:lnTo>
                <a:lnTo>
                  <a:pt x="0" y="69850"/>
                </a:lnTo>
                <a:lnTo>
                  <a:pt x="806450" y="69850"/>
                </a:lnTo>
                <a:lnTo>
                  <a:pt x="806450" y="0"/>
                </a:lnTo>
                <a:close/>
              </a:path>
            </a:pathLst>
          </a:custGeom>
          <a:solidFill>
            <a:srgbClr val="F26722"/>
          </a:solidFill>
        </p:spPr>
        <p:txBody>
          <a:bodyPr/>
          <a:lstStyle/>
          <a:p>
            <a:endParaRPr lang="en-NL"/>
          </a:p>
        </p:txBody>
      </p:sp>
      <p:pic>
        <p:nvPicPr>
          <p:cNvPr id="11" name="Picture 10" descr="A hand holding a yellow cord&#10;&#10;Description automatically generated">
            <a:extLst>
              <a:ext uri="{FF2B5EF4-FFF2-40B4-BE49-F238E27FC236}">
                <a16:creationId xmlns:a16="http://schemas.microsoft.com/office/drawing/2014/main" id="{2F9CF3DB-5B47-2A88-97EE-065610C8C3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17"/>
          <a:stretch/>
        </p:blipFill>
        <p:spPr>
          <a:xfrm>
            <a:off x="998540" y="2127208"/>
            <a:ext cx="3240000" cy="2426773"/>
          </a:xfrm>
          <a:prstGeom prst="rect">
            <a:avLst/>
          </a:prstGeom>
        </p:spPr>
      </p:pic>
      <p:pic>
        <p:nvPicPr>
          <p:cNvPr id="13" name="Picture 12" descr="A room with a white door and blue crates&#10;&#10;Description automatically generated">
            <a:extLst>
              <a:ext uri="{FF2B5EF4-FFF2-40B4-BE49-F238E27FC236}">
                <a16:creationId xmlns:a16="http://schemas.microsoft.com/office/drawing/2014/main" id="{64AFFB1E-AB7F-5CDA-457E-70CC34AACC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166" y="2127207"/>
            <a:ext cx="3240000" cy="2426773"/>
          </a:xfrm>
          <a:prstGeom prst="rect">
            <a:avLst/>
          </a:prstGeom>
        </p:spPr>
      </p:pic>
      <p:pic>
        <p:nvPicPr>
          <p:cNvPr id="15" name="Picture 14" descr="A room with tables and chairs&#10;&#10;Description automatically generated">
            <a:extLst>
              <a:ext uri="{FF2B5EF4-FFF2-40B4-BE49-F238E27FC236}">
                <a16:creationId xmlns:a16="http://schemas.microsoft.com/office/drawing/2014/main" id="{CF7A8D3E-3EAC-3A47-2E65-20F3B8EDFD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062" y="2127207"/>
            <a:ext cx="3240000" cy="242677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33DD4B0-87A8-9747-858E-953BD6F70006}"/>
              </a:ext>
            </a:extLst>
          </p:cNvPr>
          <p:cNvSpPr txBox="1"/>
          <p:nvPr/>
        </p:nvSpPr>
        <p:spPr>
          <a:xfrm>
            <a:off x="2572447" y="4690994"/>
            <a:ext cx="698171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dirty="0">
                <a:solidFill>
                  <a:schemeClr val="tx1"/>
                </a:solidFill>
                <a:cs typeface="Calibri"/>
              </a:rPr>
              <a:t>ICARUS requirements strongly based on input fro</a:t>
            </a:r>
            <a:r>
              <a:rPr lang="en-GB" sz="2200" dirty="0">
                <a:cs typeface="Calibri"/>
              </a:rPr>
              <a:t>m ISISpace</a:t>
            </a:r>
            <a:endParaRPr lang="en-NL" sz="2200" dirty="0"/>
          </a:p>
        </p:txBody>
      </p:sp>
    </p:spTree>
    <p:extLst>
      <p:ext uri="{BB962C8B-B14F-4D97-AF65-F5344CB8AC3E}">
        <p14:creationId xmlns:p14="http://schemas.microsoft.com/office/powerpoint/2010/main" val="2767406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BBF5B-38B5-4715-B796-7771F3DED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Training design</a:t>
            </a:r>
            <a:endParaRPr lang="nl-NL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9EF3198C-AECD-02F3-75AF-8B419DC559DF}"/>
              </a:ext>
            </a:extLst>
          </p:cNvPr>
          <p:cNvSpPr/>
          <p:nvPr/>
        </p:nvSpPr>
        <p:spPr>
          <a:xfrm>
            <a:off x="941390" y="1229661"/>
            <a:ext cx="1355414" cy="76963"/>
          </a:xfrm>
          <a:custGeom>
            <a:avLst/>
            <a:gdLst/>
            <a:ahLst/>
            <a:cxnLst/>
            <a:rect l="l" t="t" r="r" b="b"/>
            <a:pathLst>
              <a:path w="806450" h="69850">
                <a:moveTo>
                  <a:pt x="515620" y="0"/>
                </a:moveTo>
                <a:lnTo>
                  <a:pt x="0" y="0"/>
                </a:lnTo>
                <a:lnTo>
                  <a:pt x="0" y="69850"/>
                </a:lnTo>
                <a:lnTo>
                  <a:pt x="806450" y="69850"/>
                </a:lnTo>
                <a:lnTo>
                  <a:pt x="806450" y="0"/>
                </a:lnTo>
                <a:close/>
              </a:path>
            </a:pathLst>
          </a:custGeom>
          <a:solidFill>
            <a:srgbClr val="F26722"/>
          </a:solidFill>
        </p:spPr>
        <p:txBody>
          <a:bodyPr/>
          <a:lstStyle/>
          <a:p>
            <a:endParaRPr lang="en-NL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008A037A-CEB9-197B-6CFE-228F05685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9999" y="1690690"/>
            <a:ext cx="7766050" cy="38912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F5C0ED-9691-EB83-16CC-4F341E3A0443}"/>
              </a:ext>
            </a:extLst>
          </p:cNvPr>
          <p:cNvSpPr txBox="1"/>
          <p:nvPr/>
        </p:nvSpPr>
        <p:spPr>
          <a:xfrm>
            <a:off x="2061075" y="5841900"/>
            <a:ext cx="799200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dirty="0">
                <a:solidFill>
                  <a:schemeClr val="tx1"/>
                </a:solidFill>
                <a:cs typeface="Calibri"/>
              </a:rPr>
              <a:t>Operational competence profile for ISISpace AIT engineering based on Training Needs Analysis (TNA)</a:t>
            </a:r>
            <a:endParaRPr lang="en-NL" sz="2200" dirty="0"/>
          </a:p>
        </p:txBody>
      </p:sp>
    </p:spTree>
    <p:extLst>
      <p:ext uri="{BB962C8B-B14F-4D97-AF65-F5344CB8AC3E}">
        <p14:creationId xmlns:p14="http://schemas.microsoft.com/office/powerpoint/2010/main" val="2801253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BBF5B-38B5-4715-B796-7771F3DED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Training design</a:t>
            </a:r>
            <a:endParaRPr lang="nl-NL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9EF3198C-AECD-02F3-75AF-8B419DC559DF}"/>
              </a:ext>
            </a:extLst>
          </p:cNvPr>
          <p:cNvSpPr/>
          <p:nvPr/>
        </p:nvSpPr>
        <p:spPr>
          <a:xfrm>
            <a:off x="941390" y="1229661"/>
            <a:ext cx="1355414" cy="76963"/>
          </a:xfrm>
          <a:custGeom>
            <a:avLst/>
            <a:gdLst/>
            <a:ahLst/>
            <a:cxnLst/>
            <a:rect l="l" t="t" r="r" b="b"/>
            <a:pathLst>
              <a:path w="806450" h="69850">
                <a:moveTo>
                  <a:pt x="515620" y="0"/>
                </a:moveTo>
                <a:lnTo>
                  <a:pt x="0" y="0"/>
                </a:lnTo>
                <a:lnTo>
                  <a:pt x="0" y="69850"/>
                </a:lnTo>
                <a:lnTo>
                  <a:pt x="806450" y="69850"/>
                </a:lnTo>
                <a:lnTo>
                  <a:pt x="806450" y="0"/>
                </a:lnTo>
                <a:close/>
              </a:path>
            </a:pathLst>
          </a:custGeom>
          <a:solidFill>
            <a:srgbClr val="F26722"/>
          </a:solidFill>
        </p:spPr>
        <p:txBody>
          <a:bodyPr/>
          <a:lstStyle/>
          <a:p>
            <a:endParaRPr lang="en-N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466981-7C8A-4636-95B2-A30260308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4803" y="1732464"/>
            <a:ext cx="5483164" cy="59794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7CC1BA-0EDB-EBFE-1799-72227CFAF083}"/>
              </a:ext>
            </a:extLst>
          </p:cNvPr>
          <p:cNvSpPr txBox="1"/>
          <p:nvPr/>
        </p:nvSpPr>
        <p:spPr>
          <a:xfrm>
            <a:off x="9394648" y="2460151"/>
            <a:ext cx="2159221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2200" dirty="0"/>
              <a:t>Training scenario excerpt</a:t>
            </a:r>
            <a:endParaRPr lang="en-NL" sz="2200" dirty="0"/>
          </a:p>
        </p:txBody>
      </p:sp>
    </p:spTree>
    <p:extLst>
      <p:ext uri="{BB962C8B-B14F-4D97-AF65-F5344CB8AC3E}">
        <p14:creationId xmlns:p14="http://schemas.microsoft.com/office/powerpoint/2010/main" val="3041473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TG COLORS">
      <a:dk1>
        <a:srgbClr val="223369"/>
      </a:dk1>
      <a:lt1>
        <a:sysClr val="window" lastClr="FFFFFF"/>
      </a:lt1>
      <a:dk2>
        <a:srgbClr val="44546A"/>
      </a:dk2>
      <a:lt2>
        <a:srgbClr val="E7E6E6"/>
      </a:lt2>
      <a:accent1>
        <a:srgbClr val="223369"/>
      </a:accent1>
      <a:accent2>
        <a:srgbClr val="39608F"/>
      </a:accent2>
      <a:accent3>
        <a:srgbClr val="6DBCE9"/>
      </a:accent3>
      <a:accent4>
        <a:srgbClr val="F26722"/>
      </a:accent4>
      <a:accent5>
        <a:srgbClr val="949698"/>
      </a:accent5>
      <a:accent6>
        <a:srgbClr val="FFC000"/>
      </a:accent6>
      <a:hlink>
        <a:srgbClr val="949698"/>
      </a:hlink>
      <a:folHlink>
        <a:srgbClr val="F2672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.pptx" id="{13C6BAB2-EE22-40F5-ACBF-A554F4549DAE}" vid="{8FD9A1A0-909A-41A1-B62A-F5A6F8C252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CCAA3AB1AD6D4DB043AA5A5E72B33E" ma:contentTypeVersion="12" ma:contentTypeDescription="Create a new document." ma:contentTypeScope="" ma:versionID="d95218fb3020f4d9d7d8eafb7945ff68">
  <xsd:schema xmlns:xsd="http://www.w3.org/2001/XMLSchema" xmlns:xs="http://www.w3.org/2001/XMLSchema" xmlns:p="http://schemas.microsoft.com/office/2006/metadata/properties" xmlns:ns2="ad2a13ab-c4ee-4cfb-b145-8ce3ea33e790" xmlns:ns3="9efd1ec5-eb81-46b1-908b-94902b4a300a" targetNamespace="http://schemas.microsoft.com/office/2006/metadata/properties" ma:root="true" ma:fieldsID="d4ecffdd97062e1385b97866629ce320" ns2:_="" ns3:_="">
    <xsd:import namespace="ad2a13ab-c4ee-4cfb-b145-8ce3ea33e790"/>
    <xsd:import namespace="9efd1ec5-eb81-46b1-908b-94902b4a300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2a13ab-c4ee-4cfb-b145-8ce3ea33e7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688d343-e684-46db-b94f-a4cae8ed19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fd1ec5-eb81-46b1-908b-94902b4a300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7cb19dc-ec53-4c1d-9b45-29b8e10a0e47}" ma:internalName="TaxCatchAll" ma:showField="CatchAllData" ma:web="9efd1ec5-eb81-46b1-908b-94902b4a300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efd1ec5-eb81-46b1-908b-94902b4a300a" xsi:nil="true"/>
    <lcf76f155ced4ddcb4097134ff3c332f xmlns="ad2a13ab-c4ee-4cfb-b145-8ce3ea33e790">
      <Terms xmlns="http://schemas.microsoft.com/office/infopath/2007/PartnerControls"/>
    </lcf76f155ced4ddcb4097134ff3c332f>
    <MediaLengthInSeconds xmlns="ad2a13ab-c4ee-4cfb-b145-8ce3ea33e79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9DE02AA-8527-4053-981B-7C38F6E1A3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d2a13ab-c4ee-4cfb-b145-8ce3ea33e790"/>
    <ds:schemaRef ds:uri="9efd1ec5-eb81-46b1-908b-94902b4a30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ECFDA5C-F99F-4EBB-9B36-D9C394031DE3}">
  <ds:schemaRefs>
    <ds:schemaRef ds:uri="78fd415f-367d-44aa-bca9-f5df32a6408e"/>
    <ds:schemaRef ds:uri="835ab814-1c8e-4bf3-9ca3-1d230984ed44"/>
    <ds:schemaRef ds:uri="d820c9d7-3286-4d84-8600-7e74bc5eda32"/>
    <ds:schemaRef ds:uri="e1bf4411-8168-4bd7-b048-68e50aa46d73"/>
    <ds:schemaRef ds:uri="e2d0df49-878a-43eb-9d87-aab1047204f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microsoft.com/sharepoint/v3/fields"/>
    <ds:schemaRef ds:uri="http://schemas.openxmlformats.org/package/2006/metadata/core-properties"/>
    <ds:schemaRef ds:uri="http://www.w3.org/XML/1998/namespace"/>
    <ds:schemaRef ds:uri="9efd1ec5-eb81-46b1-908b-94902b4a300a"/>
    <ds:schemaRef ds:uri="ad2a13ab-c4ee-4cfb-b145-8ce3ea33e790"/>
  </ds:schemaRefs>
</ds:datastoreItem>
</file>

<file path=customXml/itemProps3.xml><?xml version="1.0" encoding="utf-8"?>
<ds:datastoreItem xmlns:ds="http://schemas.openxmlformats.org/officeDocument/2006/customXml" ds:itemID="{41DE0107-8AD8-4306-8F69-D46170F0AA1B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Corporate Template Final_</Template>
  <TotalTime>4132</TotalTime>
  <Words>818</Words>
  <Application>Microsoft Office PowerPoint</Application>
  <PresentationFormat>Widescreen</PresentationFormat>
  <Paragraphs>184</Paragraphs>
  <Slides>20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Benefits</vt:lpstr>
      <vt:lpstr>Schedule</vt:lpstr>
      <vt:lpstr>Focus on users and UX/UI</vt:lpstr>
      <vt:lpstr>Training design</vt:lpstr>
      <vt:lpstr>Training design</vt:lpstr>
      <vt:lpstr>Training design</vt:lpstr>
      <vt:lpstr>Implementation (UX/UI)</vt:lpstr>
      <vt:lpstr>Implementation (code)</vt:lpstr>
      <vt:lpstr>PowerPoint Presentation</vt:lpstr>
      <vt:lpstr>Validation</vt:lpstr>
      <vt:lpstr>Test results</vt:lpstr>
      <vt:lpstr>Conclusions (1)</vt:lpstr>
      <vt:lpstr>Conclusions (2)</vt:lpstr>
      <vt:lpstr>Future outlook (1)</vt:lpstr>
      <vt:lpstr>Future outlook (2)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Jeroen Rauws</dc:creator>
  <cp:lastModifiedBy>Daniel Twigt</cp:lastModifiedBy>
  <cp:revision>189</cp:revision>
  <dcterms:created xsi:type="dcterms:W3CDTF">2022-08-26T14:16:48Z</dcterms:created>
  <dcterms:modified xsi:type="dcterms:W3CDTF">2025-02-20T16:34:43Z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0x01010033CCAA3AB1AD6D4DB043AA5A5E72B33E</vt:lpwstr>
  </property>
  <property fmtid="{D5CDD505-2E9C-101B-9397-08002B2CF9AE}" pid="3" name="Department">
    <vt:lpwstr>Quality &amp; IM</vt:lpwstr>
  </property>
  <property fmtid="{D5CDD505-2E9C-101B-9397-08002B2CF9AE}" pid="4" name="MSIP_Label_1626ff22-c0b7-4cf2-b946-d3a8a91ddbd5_Enabled">
    <vt:lpwstr>true</vt:lpwstr>
  </property>
  <property fmtid="{D5CDD505-2E9C-101B-9397-08002B2CF9AE}" pid="5" name="MSIP_Label_1626ff22-c0b7-4cf2-b946-d3a8a91ddbd5_SetDate">
    <vt:lpwstr>2022-08-26T14:25:21Z</vt:lpwstr>
  </property>
  <property fmtid="{D5CDD505-2E9C-101B-9397-08002B2CF9AE}" pid="6" name="MSIP_Label_1626ff22-c0b7-4cf2-b946-d3a8a91ddbd5_Method">
    <vt:lpwstr>Privileged</vt:lpwstr>
  </property>
  <property fmtid="{D5CDD505-2E9C-101B-9397-08002B2CF9AE}" pid="7" name="MSIP_Label_1626ff22-c0b7-4cf2-b946-d3a8a91ddbd5_Name">
    <vt:lpwstr>Restricted</vt:lpwstr>
  </property>
  <property fmtid="{D5CDD505-2E9C-101B-9397-08002B2CF9AE}" pid="8" name="MSIP_Label_1626ff22-c0b7-4cf2-b946-d3a8a91ddbd5_SiteId">
    <vt:lpwstr>4fa3b0f4-9d41-4a48-8039-b1e6ef4de9ff</vt:lpwstr>
  </property>
  <property fmtid="{D5CDD505-2E9C-101B-9397-08002B2CF9AE}" pid="9" name="MSIP_Label_1626ff22-c0b7-4cf2-b946-d3a8a91ddbd5_ActionId">
    <vt:lpwstr>601720af-d593-4009-bda4-e8febbb0ffeb</vt:lpwstr>
  </property>
  <property fmtid="{D5CDD505-2E9C-101B-9397-08002B2CF9AE}" pid="10" name="MSIP_Label_1626ff22-c0b7-4cf2-b946-d3a8a91ddbd5_ContentBits">
    <vt:lpwstr>2</vt:lpwstr>
  </property>
  <property fmtid="{D5CDD505-2E9C-101B-9397-08002B2CF9AE}" pid="11" name="MediaServiceImageTags">
    <vt:lpwstr/>
  </property>
  <property fmtid="{D5CDD505-2E9C-101B-9397-08002B2CF9AE}" pid="12" name="xd_ProgID">
    <vt:lpwstr/>
  </property>
  <property fmtid="{D5CDD505-2E9C-101B-9397-08002B2CF9AE}" pid="13" name="ComplianceAssetId">
    <vt:lpwstr/>
  </property>
  <property fmtid="{D5CDD505-2E9C-101B-9397-08002B2CF9AE}" pid="14" name="TemplateUrl">
    <vt:lpwstr/>
  </property>
  <property fmtid="{D5CDD505-2E9C-101B-9397-08002B2CF9AE}" pid="15" name="_ExtendedDescription">
    <vt:lpwstr/>
  </property>
  <property fmtid="{D5CDD505-2E9C-101B-9397-08002B2CF9AE}" pid="16" name="TriggerFlowInfo">
    <vt:lpwstr/>
  </property>
  <property fmtid="{D5CDD505-2E9C-101B-9397-08002B2CF9AE}" pid="17" name="xd_Signature">
    <vt:lpwstr/>
  </property>
</Properties>
</file>