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sldIdLst>
    <p:sldId id="948" r:id="rId5"/>
    <p:sldId id="630" r:id="rId6"/>
    <p:sldId id="376" r:id="rId7"/>
    <p:sldId id="358" r:id="rId8"/>
    <p:sldId id="868" r:id="rId9"/>
    <p:sldId id="950" r:id="rId10"/>
    <p:sldId id="5784" r:id="rId11"/>
    <p:sldId id="5764" r:id="rId12"/>
    <p:sldId id="5766" r:id="rId13"/>
    <p:sldId id="5767" r:id="rId14"/>
    <p:sldId id="5785" r:id="rId15"/>
    <p:sldId id="5768" r:id="rId16"/>
    <p:sldId id="5769" r:id="rId17"/>
    <p:sldId id="5770" r:id="rId18"/>
    <p:sldId id="5771" r:id="rId19"/>
    <p:sldId id="5788" r:id="rId20"/>
    <p:sldId id="5772" r:id="rId21"/>
    <p:sldId id="5773" r:id="rId22"/>
    <p:sldId id="5774" r:id="rId23"/>
    <p:sldId id="5776" r:id="rId24"/>
    <p:sldId id="5777" r:id="rId25"/>
    <p:sldId id="5778" r:id="rId26"/>
    <p:sldId id="5779" r:id="rId27"/>
    <p:sldId id="5780" r:id="rId28"/>
    <p:sldId id="5781" r:id="rId29"/>
    <p:sldId id="847" r:id="rId30"/>
    <p:sldId id="856" r:id="rId31"/>
    <p:sldId id="5752" r:id="rId32"/>
    <p:sldId id="5757" r:id="rId33"/>
    <p:sldId id="5758" r:id="rId34"/>
    <p:sldId id="5787" r:id="rId35"/>
    <p:sldId id="5786" r:id="rId36"/>
    <p:sldId id="953" r:id="rId37"/>
    <p:sldId id="5782" r:id="rId38"/>
    <p:sldId id="5783" r:id="rId39"/>
    <p:sldId id="5792" r:id="rId40"/>
    <p:sldId id="5775" r:id="rId41"/>
    <p:sldId id="5791" r:id="rId42"/>
    <p:sldId id="579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s" id="{597D02D7-AD72-6D48-9B13-54C0FF6C66C5}">
          <p14:sldIdLst>
            <p14:sldId id="948"/>
            <p14:sldId id="630"/>
            <p14:sldId id="376"/>
            <p14:sldId id="358"/>
            <p14:sldId id="868"/>
            <p14:sldId id="950"/>
            <p14:sldId id="5784"/>
            <p14:sldId id="5764"/>
            <p14:sldId id="5766"/>
            <p14:sldId id="5767"/>
            <p14:sldId id="5785"/>
            <p14:sldId id="5768"/>
            <p14:sldId id="5769"/>
            <p14:sldId id="5770"/>
            <p14:sldId id="5771"/>
            <p14:sldId id="5788"/>
            <p14:sldId id="5772"/>
            <p14:sldId id="5773"/>
            <p14:sldId id="5774"/>
            <p14:sldId id="5776"/>
            <p14:sldId id="5777"/>
            <p14:sldId id="5778"/>
            <p14:sldId id="5779"/>
            <p14:sldId id="5780"/>
            <p14:sldId id="5781"/>
            <p14:sldId id="847"/>
            <p14:sldId id="856"/>
            <p14:sldId id="5752"/>
            <p14:sldId id="5757"/>
            <p14:sldId id="5758"/>
            <p14:sldId id="5787"/>
            <p14:sldId id="5786"/>
            <p14:sldId id="953"/>
            <p14:sldId id="5782"/>
            <p14:sldId id="5783"/>
            <p14:sldId id="5792"/>
            <p14:sldId id="5775"/>
            <p14:sldId id="5791"/>
            <p14:sldId id="5790"/>
          </p14:sldIdLst>
        </p14:section>
        <p14:section name="Closing slide" id="{A49075C3-D57C-5C44-939D-4F444E372E12}">
          <p14:sldIdLst/>
        </p14:section>
        <p14:section name="Tips and useful material" id="{8F436B04-52BC-5545-A849-2C596883014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4D67D1-D86C-AF34-0D43-CB49C61D3E74}" name="Jaekwon LEE" initials="JL" userId="S::jaekwon.lee@uni.lu::6eda7403-8139-4ae2-ab60-d9c2a75c561d" providerId="AD"/>
  <p188:author id="{0B5DA2DA-2702-C714-8647-765279B2422F}" name="Fabrizio PASTORE" initials="" userId="S::fabrizio.pastore@uni.lu::4a4111b2-b548-4b76-95c1-42a635f1bdba" providerId="AD"/>
  <p188:author id="{7ECE45E7-80D4-7BF1-BA95-D687716F0D8B}" name="Enrico VIGANO" initials="EV" userId="S::enrico.vigano@uni.lu::46c17ce6-ec94-4678-8481-6582f2bac75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ilvia CALLEGARI" initials="SC" lastIdx="13" clrIdx="0">
    <p:extLst>
      <p:ext uri="{19B8F6BF-5375-455C-9EA6-DF929625EA0E}">
        <p15:presenceInfo xmlns:p15="http://schemas.microsoft.com/office/powerpoint/2012/main" userId="S::silvia.callegari@uni.lu::a4e532ac-c7db-4b71-b9da-24acb8dc5a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5295E"/>
    <a:srgbClr val="EE2E24"/>
    <a:srgbClr val="3E214F"/>
    <a:srgbClr val="5A237E"/>
    <a:srgbClr val="2F528F"/>
    <a:srgbClr val="009BDA"/>
    <a:srgbClr val="CE2A3B"/>
    <a:srgbClr val="D22A3B"/>
    <a:srgbClr val="C32C46"/>
    <a:srgbClr val="CA2D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85AA34-3F77-7B46-BE96-CCA2BFCAD39C}" v="1" dt="2024-10-23T08:49:36.3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09"/>
    <p:restoredTop sz="73878"/>
  </p:normalViewPr>
  <p:slideViewPr>
    <p:cSldViewPr snapToGrid="0">
      <p:cViewPr varScale="1">
        <p:scale>
          <a:sx n="93" d="100"/>
          <a:sy n="93" d="100"/>
        </p:scale>
        <p:origin x="139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7FE91-F1B1-7E43-A5AA-8A1E606C9F70}" type="datetimeFigureOut">
              <a:rPr lang="en-LU" smtClean="0"/>
              <a:t>11/14/2024</a:t>
            </a:fld>
            <a:endParaRPr lang="en-L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473532-01C9-4346-86C2-7C70A9549FD5}" type="slidenum">
              <a:rPr lang="en-LU" smtClean="0"/>
              <a:t>‹#›</a:t>
            </a:fld>
            <a:endParaRPr lang="en-LU"/>
          </a:p>
        </p:txBody>
      </p:sp>
    </p:spTree>
    <p:extLst>
      <p:ext uri="{BB962C8B-B14F-4D97-AF65-F5344CB8AC3E}">
        <p14:creationId xmlns:p14="http://schemas.microsoft.com/office/powerpoint/2010/main" val="2816506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U"/>
          </a:p>
        </p:txBody>
      </p:sp>
      <p:sp>
        <p:nvSpPr>
          <p:cNvPr id="4" name="Slide Number Placeholder 3"/>
          <p:cNvSpPr>
            <a:spLocks noGrp="1"/>
          </p:cNvSpPr>
          <p:nvPr>
            <p:ph type="sldNum" sz="quarter" idx="5"/>
          </p:nvPr>
        </p:nvSpPr>
        <p:spPr/>
        <p:txBody>
          <a:bodyPr/>
          <a:lstStyle/>
          <a:p>
            <a:fld id="{EE473532-01C9-4346-86C2-7C70A9549FD5}" type="slidenum">
              <a:rPr lang="en-LU" smtClean="0"/>
              <a:t>1</a:t>
            </a:fld>
            <a:endParaRPr lang="en-LU"/>
          </a:p>
        </p:txBody>
      </p:sp>
    </p:spTree>
    <p:extLst>
      <p:ext uri="{BB962C8B-B14F-4D97-AF65-F5344CB8AC3E}">
        <p14:creationId xmlns:p14="http://schemas.microsoft.com/office/powerpoint/2010/main" val="460937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U"/>
              <a:t>We therefore developed a pipeline that we called MOTIF</a:t>
            </a:r>
          </a:p>
          <a:p>
            <a:br>
              <a:rPr lang="en-LU"/>
            </a:br>
            <a:r>
              <a:rPr lang="en-LU"/>
              <a:t>It reads a mutant and t</a:t>
            </a:r>
            <a:r>
              <a:rPr lang="en-GB"/>
              <a:t>he</a:t>
            </a:r>
            <a:r>
              <a:rPr lang="en-LU"/>
              <a:t> source code of the SUT</a:t>
            </a:r>
          </a:p>
          <a:p>
            <a:endParaRPr lang="en-LU"/>
          </a:p>
          <a:p>
            <a:r>
              <a:rPr lang="en-LU"/>
              <a:t>First it generates a fuzzing driver based on the signture of the mutated function</a:t>
            </a:r>
          </a:p>
          <a:p>
            <a:endParaRPr lang="en-LU"/>
          </a:p>
          <a:p>
            <a:r>
              <a:rPr lang="en-LU"/>
              <a:t>The fuzzing driver reads a binary file received as input</a:t>
            </a:r>
          </a:p>
          <a:p>
            <a:r>
              <a:rPr lang="en-GB"/>
              <a:t>A</a:t>
            </a:r>
            <a:r>
              <a:rPr lang="en-LU"/>
              <a:t>nd assigns chunks of its bytes to some variables</a:t>
            </a:r>
          </a:p>
          <a:p>
            <a:r>
              <a:rPr lang="en-GB"/>
              <a:t>T</a:t>
            </a:r>
            <a:r>
              <a:rPr lang="en-LU"/>
              <a:t>hose variables are used as arguments in the invocation of the function under test and its mutated version</a:t>
            </a:r>
          </a:p>
          <a:p>
            <a:endParaRPr lang="en-LU"/>
          </a:p>
          <a:p>
            <a:r>
              <a:rPr lang="en-GB"/>
              <a:t>F</a:t>
            </a:r>
            <a:r>
              <a:rPr lang="en-LU"/>
              <a:t>inally it checks if the output of t</a:t>
            </a:r>
            <a:r>
              <a:rPr lang="en-GB"/>
              <a:t>he</a:t>
            </a:r>
            <a:r>
              <a:rPr lang="en-LU"/>
              <a:t> two functions match, otherwise we killed the mutant, which is wat we want and thus we cause a crash that will make the fuzzer store the input file</a:t>
            </a:r>
          </a:p>
          <a:p>
            <a:endParaRPr lang="en-LU"/>
          </a:p>
          <a:p>
            <a:r>
              <a:rPr lang="en-LU"/>
              <a:t>Since outputs can also be stored in input variables, we checks all the variables. </a:t>
            </a:r>
            <a:br>
              <a:rPr lang="en-LU"/>
            </a:br>
            <a:endParaRPr lang="en-LU"/>
          </a:p>
          <a:p>
            <a:endParaRPr lang="en-LU"/>
          </a:p>
        </p:txBody>
      </p:sp>
      <p:sp>
        <p:nvSpPr>
          <p:cNvPr id="4" name="Slide Number Placeholder 3"/>
          <p:cNvSpPr>
            <a:spLocks noGrp="1"/>
          </p:cNvSpPr>
          <p:nvPr>
            <p:ph type="sldNum" sz="quarter" idx="5"/>
          </p:nvPr>
        </p:nvSpPr>
        <p:spPr/>
        <p:txBody>
          <a:bodyPr/>
          <a:lstStyle/>
          <a:p>
            <a:fld id="{EE473532-01C9-4346-86C2-7C70A9549FD5}" type="slidenum">
              <a:rPr lang="en-LU" smtClean="0"/>
              <a:t>26</a:t>
            </a:fld>
            <a:endParaRPr lang="en-LU"/>
          </a:p>
        </p:txBody>
      </p:sp>
    </p:spTree>
    <p:extLst>
      <p:ext uri="{BB962C8B-B14F-4D97-AF65-F5344CB8AC3E}">
        <p14:creationId xmlns:p14="http://schemas.microsoft.com/office/powerpoint/2010/main" val="680433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it automatically generates a set of seed files. They have a number of bytes that correspond to what required to test the function under test with the fuzzing driver.</a:t>
            </a:r>
          </a:p>
          <a:p>
            <a:r>
              <a:rPr lang="en-US"/>
              <a:t>They are populated according to the parameter types but I have no time for details.</a:t>
            </a:r>
          </a:p>
          <a:p>
            <a:endParaRPr lang="en-US"/>
          </a:p>
          <a:p>
            <a:r>
              <a:rPr lang="en-US"/>
              <a:t>It compiles the fuzzing driver</a:t>
            </a:r>
          </a:p>
          <a:p>
            <a:endParaRPr lang="en-US"/>
          </a:p>
          <a:p>
            <a:r>
              <a:rPr lang="en-US"/>
              <a:t>And perform mutation testing by executing the </a:t>
            </a:r>
            <a:r>
              <a:rPr lang="en-US" err="1"/>
              <a:t>fuzzer</a:t>
            </a:r>
            <a:endParaRPr lang="en-US"/>
          </a:p>
          <a:p>
            <a:br>
              <a:rPr lang="en-US"/>
            </a:br>
            <a:r>
              <a:rPr lang="en-US"/>
              <a:t>The crashing files generated by the </a:t>
            </a:r>
            <a:r>
              <a:rPr lang="en-US" err="1"/>
              <a:t>fuzzer</a:t>
            </a:r>
            <a:r>
              <a:rPr lang="en-US"/>
              <a:t> are post processed to identify the ones killing the mutants, which are the one that crash the function under test or lead to different outputs</a:t>
            </a:r>
          </a:p>
          <a:p>
            <a:endParaRPr lang="en-US"/>
          </a:p>
          <a:p>
            <a:r>
              <a:rPr lang="en-US"/>
              <a:t>The file killing the mutants are used in the last phase were MOTIF generates a test case that invokes only the function under test</a:t>
            </a:r>
          </a:p>
          <a:p>
            <a:endParaRPr lang="en-US"/>
          </a:p>
          <a:p>
            <a:r>
              <a:rPr lang="en-US"/>
              <a:t>The engineer can compare the outputs with what expected by specifications and then either detects a bug or can integrate the test case in their test suite </a:t>
            </a:r>
            <a:endParaRPr lang="en-LU"/>
          </a:p>
        </p:txBody>
      </p:sp>
      <p:sp>
        <p:nvSpPr>
          <p:cNvPr id="4" name="Slide Number Placeholder 3"/>
          <p:cNvSpPr>
            <a:spLocks noGrp="1"/>
          </p:cNvSpPr>
          <p:nvPr>
            <p:ph type="sldNum" sz="quarter" idx="5"/>
          </p:nvPr>
        </p:nvSpPr>
        <p:spPr/>
        <p:txBody>
          <a:bodyPr/>
          <a:lstStyle/>
          <a:p>
            <a:fld id="{EE473532-01C9-4346-86C2-7C70A9549FD5}" type="slidenum">
              <a:rPr lang="en-LU" smtClean="0"/>
              <a:t>27</a:t>
            </a:fld>
            <a:endParaRPr lang="en-LU"/>
          </a:p>
        </p:txBody>
      </p:sp>
    </p:spTree>
    <p:extLst>
      <p:ext uri="{BB962C8B-B14F-4D97-AF65-F5344CB8AC3E}">
        <p14:creationId xmlns:p14="http://schemas.microsoft.com/office/powerpoint/2010/main" val="3971210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33678-F03E-9354-596F-E1E9DB9C40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6A54E6-A0AC-BE11-0AF6-1CC81AF920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3180A7-04F0-0ECF-47B1-A2E19577ACBA}"/>
              </a:ext>
            </a:extLst>
          </p:cNvPr>
          <p:cNvSpPr>
            <a:spLocks noGrp="1"/>
          </p:cNvSpPr>
          <p:nvPr>
            <p:ph type="body" idx="1"/>
          </p:nvPr>
        </p:nvSpPr>
        <p:spPr/>
        <p:txBody>
          <a:bodyPr/>
          <a:lstStyle/>
          <a:p>
            <a:r>
              <a:rPr lang="en-LU"/>
              <a:t>our solution for code-drven mutation analysis aims to address scalability prob</a:t>
            </a:r>
            <a:r>
              <a:rPr lang="en-GB"/>
              <a:t>le</a:t>
            </a:r>
            <a:r>
              <a:rPr lang="en-LU"/>
              <a:t>ms and minimizang equivalent and duplicate mutants</a:t>
            </a:r>
          </a:p>
        </p:txBody>
      </p:sp>
      <p:sp>
        <p:nvSpPr>
          <p:cNvPr id="4" name="Slide Number Placeholder 3">
            <a:extLst>
              <a:ext uri="{FF2B5EF4-FFF2-40B4-BE49-F238E27FC236}">
                <a16:creationId xmlns:a16="http://schemas.microsoft.com/office/drawing/2014/main" id="{F485334E-B529-A1AF-9E99-0537BC1E7276}"/>
              </a:ext>
            </a:extLst>
          </p:cNvPr>
          <p:cNvSpPr>
            <a:spLocks noGrp="1"/>
          </p:cNvSpPr>
          <p:nvPr>
            <p:ph type="sldNum" sz="quarter" idx="5"/>
          </p:nvPr>
        </p:nvSpPr>
        <p:spPr/>
        <p:txBody>
          <a:bodyPr/>
          <a:lstStyle/>
          <a:p>
            <a:fld id="{EE473532-01C9-4346-86C2-7C70A9549FD5}" type="slidenum">
              <a:rPr lang="en-LU" smtClean="0"/>
              <a:t>28</a:t>
            </a:fld>
            <a:endParaRPr lang="en-LU"/>
          </a:p>
        </p:txBody>
      </p:sp>
    </p:spTree>
    <p:extLst>
      <p:ext uri="{BB962C8B-B14F-4D97-AF65-F5344CB8AC3E}">
        <p14:creationId xmlns:p14="http://schemas.microsoft.com/office/powerpoint/2010/main" val="3497751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782D3-1195-D1FF-48B8-8EA7C89730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A86BF-7683-C227-13FE-876E0222ED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8732EA-8BA6-2621-8955-EF767F096470}"/>
              </a:ext>
            </a:extLst>
          </p:cNvPr>
          <p:cNvSpPr>
            <a:spLocks noGrp="1"/>
          </p:cNvSpPr>
          <p:nvPr>
            <p:ph type="body" idx="1"/>
          </p:nvPr>
        </p:nvSpPr>
        <p:spPr/>
        <p:txBody>
          <a:bodyPr/>
          <a:lstStyle/>
          <a:p>
            <a:r>
              <a:rPr lang="en-LU"/>
              <a:t>our solution for code-drven mutation analysis aims to address scalability prob</a:t>
            </a:r>
            <a:r>
              <a:rPr lang="en-GB"/>
              <a:t>le</a:t>
            </a:r>
            <a:r>
              <a:rPr lang="en-LU"/>
              <a:t>ms and minimizang equivalent and duplicate mutants</a:t>
            </a:r>
          </a:p>
        </p:txBody>
      </p:sp>
      <p:sp>
        <p:nvSpPr>
          <p:cNvPr id="4" name="Slide Number Placeholder 3">
            <a:extLst>
              <a:ext uri="{FF2B5EF4-FFF2-40B4-BE49-F238E27FC236}">
                <a16:creationId xmlns:a16="http://schemas.microsoft.com/office/drawing/2014/main" id="{8EA0EB20-DA1D-AE47-E79A-D5C0B3771AEA}"/>
              </a:ext>
            </a:extLst>
          </p:cNvPr>
          <p:cNvSpPr>
            <a:spLocks noGrp="1"/>
          </p:cNvSpPr>
          <p:nvPr>
            <p:ph type="sldNum" sz="quarter" idx="5"/>
          </p:nvPr>
        </p:nvSpPr>
        <p:spPr/>
        <p:txBody>
          <a:bodyPr/>
          <a:lstStyle/>
          <a:p>
            <a:fld id="{EE473532-01C9-4346-86C2-7C70A9549FD5}" type="slidenum">
              <a:rPr lang="en-LU" smtClean="0"/>
              <a:t>31</a:t>
            </a:fld>
            <a:endParaRPr lang="en-LU"/>
          </a:p>
        </p:txBody>
      </p:sp>
    </p:spTree>
    <p:extLst>
      <p:ext uri="{BB962C8B-B14F-4D97-AF65-F5344CB8AC3E}">
        <p14:creationId xmlns:p14="http://schemas.microsoft.com/office/powerpoint/2010/main" val="2068592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2B947-DEB1-F966-B354-F3DD4E6D9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AB3702-082D-BB47-DCC3-9A1BADF075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20C258-A492-AFD1-C479-EE08A061E5A3}"/>
              </a:ext>
            </a:extLst>
          </p:cNvPr>
          <p:cNvSpPr>
            <a:spLocks noGrp="1"/>
          </p:cNvSpPr>
          <p:nvPr>
            <p:ph type="body" idx="1"/>
          </p:nvPr>
        </p:nvSpPr>
        <p:spPr/>
        <p:txBody>
          <a:bodyPr/>
          <a:lstStyle/>
          <a:p>
            <a:endParaRPr lang="en-LU"/>
          </a:p>
        </p:txBody>
      </p:sp>
      <p:sp>
        <p:nvSpPr>
          <p:cNvPr id="4" name="Slide Number Placeholder 3">
            <a:extLst>
              <a:ext uri="{FF2B5EF4-FFF2-40B4-BE49-F238E27FC236}">
                <a16:creationId xmlns:a16="http://schemas.microsoft.com/office/drawing/2014/main" id="{D3EEEBC7-D2F1-D3C1-E954-24C6B95FC3BF}"/>
              </a:ext>
            </a:extLst>
          </p:cNvPr>
          <p:cNvSpPr>
            <a:spLocks noGrp="1"/>
          </p:cNvSpPr>
          <p:nvPr>
            <p:ph type="sldNum" sz="quarter" idx="5"/>
          </p:nvPr>
        </p:nvSpPr>
        <p:spPr/>
        <p:txBody>
          <a:bodyPr/>
          <a:lstStyle/>
          <a:p>
            <a:fld id="{EE473532-01C9-4346-86C2-7C70A9549FD5}" type="slidenum">
              <a:rPr lang="en-LU" smtClean="0"/>
              <a:t>35</a:t>
            </a:fld>
            <a:endParaRPr lang="en-LU"/>
          </a:p>
        </p:txBody>
      </p:sp>
    </p:spTree>
    <p:extLst>
      <p:ext uri="{BB962C8B-B14F-4D97-AF65-F5344CB8AC3E}">
        <p14:creationId xmlns:p14="http://schemas.microsoft.com/office/powerpoint/2010/main" val="1816643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C1D66-9CCC-1FE8-C381-577E69C667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ED1EB9-B29A-8842-C208-E93AFCD5AE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24E635-8EFE-A514-10D1-BC7824FB6A4D}"/>
              </a:ext>
            </a:extLst>
          </p:cNvPr>
          <p:cNvSpPr>
            <a:spLocks noGrp="1"/>
          </p:cNvSpPr>
          <p:nvPr>
            <p:ph type="body" idx="1"/>
          </p:nvPr>
        </p:nvSpPr>
        <p:spPr/>
        <p:txBody>
          <a:bodyPr/>
          <a:lstStyle/>
          <a:p>
            <a:r>
              <a:rPr lang="en-LU"/>
              <a:t>We therefore developed a pipeline that we called MOTIF</a:t>
            </a:r>
          </a:p>
          <a:p>
            <a:br>
              <a:rPr lang="en-LU"/>
            </a:br>
            <a:r>
              <a:rPr lang="en-LU"/>
              <a:t>It reads a mutant and t</a:t>
            </a:r>
            <a:r>
              <a:rPr lang="en-GB"/>
              <a:t>he</a:t>
            </a:r>
            <a:r>
              <a:rPr lang="en-LU"/>
              <a:t> source code of the SUT</a:t>
            </a:r>
          </a:p>
          <a:p>
            <a:endParaRPr lang="en-LU"/>
          </a:p>
          <a:p>
            <a:r>
              <a:rPr lang="en-LU"/>
              <a:t>First it generates a fuzzing driver based on the signture of the mutated function</a:t>
            </a:r>
          </a:p>
          <a:p>
            <a:endParaRPr lang="en-LU"/>
          </a:p>
          <a:p>
            <a:r>
              <a:rPr lang="en-LU"/>
              <a:t>The fuzzing driver reads a binary file received as input</a:t>
            </a:r>
          </a:p>
          <a:p>
            <a:r>
              <a:rPr lang="en-GB"/>
              <a:t>A</a:t>
            </a:r>
            <a:r>
              <a:rPr lang="en-LU"/>
              <a:t>nd assigns chunks of its bytes to some variables</a:t>
            </a:r>
          </a:p>
          <a:p>
            <a:r>
              <a:rPr lang="en-GB"/>
              <a:t>T</a:t>
            </a:r>
            <a:r>
              <a:rPr lang="en-LU"/>
              <a:t>hose variables are used as arguments in the invocation of the function under test and its mutated version</a:t>
            </a:r>
          </a:p>
          <a:p>
            <a:endParaRPr lang="en-LU"/>
          </a:p>
          <a:p>
            <a:r>
              <a:rPr lang="en-GB"/>
              <a:t>F</a:t>
            </a:r>
            <a:r>
              <a:rPr lang="en-LU"/>
              <a:t>inally it checks if the output of t</a:t>
            </a:r>
            <a:r>
              <a:rPr lang="en-GB"/>
              <a:t>he</a:t>
            </a:r>
            <a:r>
              <a:rPr lang="en-LU"/>
              <a:t> two functions match, otherwise we killed the mutant, which is wat we want and thus we cause a crash that will make the fuzzer store the input file</a:t>
            </a:r>
          </a:p>
          <a:p>
            <a:endParaRPr lang="en-LU"/>
          </a:p>
          <a:p>
            <a:r>
              <a:rPr lang="en-LU"/>
              <a:t>Since outputs can also be stored in input variables, we checks all the variables. </a:t>
            </a:r>
            <a:br>
              <a:rPr lang="en-LU"/>
            </a:br>
            <a:endParaRPr lang="en-LU"/>
          </a:p>
          <a:p>
            <a:endParaRPr lang="en-LU"/>
          </a:p>
        </p:txBody>
      </p:sp>
      <p:sp>
        <p:nvSpPr>
          <p:cNvPr id="4" name="Slide Number Placeholder 3">
            <a:extLst>
              <a:ext uri="{FF2B5EF4-FFF2-40B4-BE49-F238E27FC236}">
                <a16:creationId xmlns:a16="http://schemas.microsoft.com/office/drawing/2014/main" id="{2A75BBF9-675C-DBE7-534D-F8DBA98CE76A}"/>
              </a:ext>
            </a:extLst>
          </p:cNvPr>
          <p:cNvSpPr>
            <a:spLocks noGrp="1"/>
          </p:cNvSpPr>
          <p:nvPr>
            <p:ph type="sldNum" sz="quarter" idx="5"/>
          </p:nvPr>
        </p:nvSpPr>
        <p:spPr/>
        <p:txBody>
          <a:bodyPr/>
          <a:lstStyle/>
          <a:p>
            <a:fld id="{EE473532-01C9-4346-86C2-7C70A9549FD5}" type="slidenum">
              <a:rPr lang="en-LU" smtClean="0"/>
              <a:t>38</a:t>
            </a:fld>
            <a:endParaRPr lang="en-LU"/>
          </a:p>
        </p:txBody>
      </p:sp>
    </p:spTree>
    <p:extLst>
      <p:ext uri="{BB962C8B-B14F-4D97-AF65-F5344CB8AC3E}">
        <p14:creationId xmlns:p14="http://schemas.microsoft.com/office/powerpoint/2010/main" val="1110738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CEB13-370C-1A1B-4ABE-5DDB0174B8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5D1843-3FD8-997F-B53E-F069369DE5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1BD51E-D402-ECE0-D36A-0C7164427910}"/>
              </a:ext>
            </a:extLst>
          </p:cNvPr>
          <p:cNvSpPr>
            <a:spLocks noGrp="1"/>
          </p:cNvSpPr>
          <p:nvPr>
            <p:ph type="body" idx="1"/>
          </p:nvPr>
        </p:nvSpPr>
        <p:spPr/>
        <p:txBody>
          <a:bodyPr/>
          <a:lstStyle/>
          <a:p>
            <a:r>
              <a:rPr lang="en-LU"/>
              <a:t>We therefore developed a pipeline that we called MOTIF</a:t>
            </a:r>
          </a:p>
          <a:p>
            <a:br>
              <a:rPr lang="en-LU"/>
            </a:br>
            <a:r>
              <a:rPr lang="en-LU"/>
              <a:t>It reads a mutant and t</a:t>
            </a:r>
            <a:r>
              <a:rPr lang="en-GB"/>
              <a:t>he</a:t>
            </a:r>
            <a:r>
              <a:rPr lang="en-LU"/>
              <a:t> source code of the SUT</a:t>
            </a:r>
          </a:p>
          <a:p>
            <a:endParaRPr lang="en-LU"/>
          </a:p>
          <a:p>
            <a:r>
              <a:rPr lang="en-LU"/>
              <a:t>First it generates a fuzzing driver based on the signture of the mutated function</a:t>
            </a:r>
          </a:p>
          <a:p>
            <a:endParaRPr lang="en-LU"/>
          </a:p>
          <a:p>
            <a:r>
              <a:rPr lang="en-LU"/>
              <a:t>The fuzzing driver reads a binary file received as input</a:t>
            </a:r>
          </a:p>
          <a:p>
            <a:r>
              <a:rPr lang="en-GB"/>
              <a:t>A</a:t>
            </a:r>
            <a:r>
              <a:rPr lang="en-LU"/>
              <a:t>nd assigns chunks of its bytes to some variables</a:t>
            </a:r>
          </a:p>
          <a:p>
            <a:r>
              <a:rPr lang="en-GB"/>
              <a:t>T</a:t>
            </a:r>
            <a:r>
              <a:rPr lang="en-LU"/>
              <a:t>hose variables are used as arguments in the invocation of the function under test and its mutated version</a:t>
            </a:r>
          </a:p>
          <a:p>
            <a:endParaRPr lang="en-LU"/>
          </a:p>
          <a:p>
            <a:r>
              <a:rPr lang="en-GB"/>
              <a:t>F</a:t>
            </a:r>
            <a:r>
              <a:rPr lang="en-LU"/>
              <a:t>inally it checks if the output of t</a:t>
            </a:r>
            <a:r>
              <a:rPr lang="en-GB"/>
              <a:t>he</a:t>
            </a:r>
            <a:r>
              <a:rPr lang="en-LU"/>
              <a:t> two functions match, otherwise we killed the mutant, which is wat we want and thus we cause a crash that will make the fuzzer store the input file</a:t>
            </a:r>
          </a:p>
          <a:p>
            <a:endParaRPr lang="en-LU"/>
          </a:p>
          <a:p>
            <a:r>
              <a:rPr lang="en-LU"/>
              <a:t>Since outputs can also be stored in input variables, we checks all the variables. </a:t>
            </a:r>
            <a:br>
              <a:rPr lang="en-LU"/>
            </a:br>
            <a:endParaRPr lang="en-LU"/>
          </a:p>
          <a:p>
            <a:endParaRPr lang="en-LU"/>
          </a:p>
        </p:txBody>
      </p:sp>
      <p:sp>
        <p:nvSpPr>
          <p:cNvPr id="4" name="Slide Number Placeholder 3">
            <a:extLst>
              <a:ext uri="{FF2B5EF4-FFF2-40B4-BE49-F238E27FC236}">
                <a16:creationId xmlns:a16="http://schemas.microsoft.com/office/drawing/2014/main" id="{BBBF0C69-9B1B-C50E-4EB7-6351244B54B3}"/>
              </a:ext>
            </a:extLst>
          </p:cNvPr>
          <p:cNvSpPr>
            <a:spLocks noGrp="1"/>
          </p:cNvSpPr>
          <p:nvPr>
            <p:ph type="sldNum" sz="quarter" idx="5"/>
          </p:nvPr>
        </p:nvSpPr>
        <p:spPr/>
        <p:txBody>
          <a:bodyPr/>
          <a:lstStyle/>
          <a:p>
            <a:fld id="{EE473532-01C9-4346-86C2-7C70A9549FD5}" type="slidenum">
              <a:rPr lang="en-LU" smtClean="0"/>
              <a:t>39</a:t>
            </a:fld>
            <a:endParaRPr lang="en-LU"/>
          </a:p>
        </p:txBody>
      </p:sp>
    </p:spTree>
    <p:extLst>
      <p:ext uri="{BB962C8B-B14F-4D97-AF65-F5344CB8AC3E}">
        <p14:creationId xmlns:p14="http://schemas.microsoft.com/office/powerpoint/2010/main" val="2969210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U"/>
              <a:t>what </a:t>
            </a:r>
            <a:r>
              <a:rPr lang="en-GB"/>
              <a:t>I</a:t>
            </a:r>
            <a:r>
              <a:rPr lang="en-LU"/>
              <a:t> present is the result of a projct funded by the european space agency that aims at assessing quality assurance practices and imrpoving them</a:t>
            </a:r>
          </a:p>
          <a:p>
            <a:endParaRPr lang="en-LU"/>
          </a:p>
          <a:p>
            <a:r>
              <a:rPr lang="en-LU"/>
              <a:t>At SnT, I am the PI, and worked with..</a:t>
            </a:r>
          </a:p>
          <a:p>
            <a:r>
              <a:rPr lang="en-LU"/>
              <a:t>it nvolves gomspace luxebourg which is a developer of nanosatellites</a:t>
            </a:r>
          </a:p>
          <a:p>
            <a:r>
              <a:rPr lang="en-LU"/>
              <a:t>and gomspace, who develop microsatellites</a:t>
            </a:r>
          </a:p>
        </p:txBody>
      </p:sp>
      <p:sp>
        <p:nvSpPr>
          <p:cNvPr id="4" name="Slide Number Placeholder 3"/>
          <p:cNvSpPr>
            <a:spLocks noGrp="1"/>
          </p:cNvSpPr>
          <p:nvPr>
            <p:ph type="sldNum" sz="quarter" idx="5"/>
          </p:nvPr>
        </p:nvSpPr>
        <p:spPr/>
        <p:txBody>
          <a:bodyPr/>
          <a:lstStyle/>
          <a:p>
            <a:fld id="{EE473532-01C9-4346-86C2-7C70A9549FD5}" type="slidenum">
              <a:rPr lang="en-LU" smtClean="0"/>
              <a:t>2</a:t>
            </a:fld>
            <a:endParaRPr lang="en-LU"/>
          </a:p>
        </p:txBody>
      </p:sp>
    </p:spTree>
    <p:extLst>
      <p:ext uri="{BB962C8B-B14F-4D97-AF65-F5344CB8AC3E}">
        <p14:creationId xmlns:p14="http://schemas.microsoft.com/office/powerpoint/2010/main" val="1987219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 software testing is the prevalent V&amp;V method.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demonstrate it, this is a word cloud for the ST-80-C of the standards about quality assurance for space software,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and testing is the larger technical word</a:t>
            </a:r>
            <a:endParaRPr lang="en-LU" dirty="0"/>
          </a:p>
        </p:txBody>
      </p:sp>
      <p:sp>
        <p:nvSpPr>
          <p:cNvPr id="4" name="Slide Number Placeholder 3"/>
          <p:cNvSpPr>
            <a:spLocks noGrp="1"/>
          </p:cNvSpPr>
          <p:nvPr>
            <p:ph type="sldNum" sz="quarter" idx="5"/>
          </p:nvPr>
        </p:nvSpPr>
        <p:spPr/>
        <p:txBody>
          <a:bodyPr/>
          <a:lstStyle/>
          <a:p>
            <a:fld id="{EE473532-01C9-4346-86C2-7C70A9549FD5}" type="slidenum">
              <a:rPr lang="en-LU" smtClean="0"/>
              <a:t>3</a:t>
            </a:fld>
            <a:endParaRPr lang="en-LU"/>
          </a:p>
        </p:txBody>
      </p:sp>
    </p:spTree>
    <p:extLst>
      <p:ext uri="{BB962C8B-B14F-4D97-AF65-F5344CB8AC3E}">
        <p14:creationId xmlns:p14="http://schemas.microsoft.com/office/powerpoint/2010/main" val="822257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LU"/>
              <a:t>Our objctive is to ensure </a:t>
            </a:r>
            <a:r>
              <a:rPr lang="en-GB"/>
              <a:t>thorough</a:t>
            </a:r>
            <a:r>
              <a:rPr lang="en-LU"/>
              <a:t> testing then.</a:t>
            </a:r>
          </a:p>
          <a:p>
            <a:endParaRPr lang="en-LU"/>
          </a:p>
        </p:txBody>
      </p:sp>
      <p:sp>
        <p:nvSpPr>
          <p:cNvPr id="4" name="Slide Number Placeholder 3"/>
          <p:cNvSpPr>
            <a:spLocks noGrp="1"/>
          </p:cNvSpPr>
          <p:nvPr>
            <p:ph type="sldNum" sz="quarter" idx="5"/>
          </p:nvPr>
        </p:nvSpPr>
        <p:spPr/>
        <p:txBody>
          <a:bodyPr/>
          <a:lstStyle/>
          <a:p>
            <a:fld id="{EE473532-01C9-4346-86C2-7C70A9549FD5}" type="slidenum">
              <a:rPr lang="en-LU" smtClean="0"/>
              <a:t>4</a:t>
            </a:fld>
            <a:endParaRPr lang="en-LU"/>
          </a:p>
        </p:txBody>
      </p:sp>
    </p:spTree>
    <p:extLst>
      <p:ext uri="{BB962C8B-B14F-4D97-AF65-F5344CB8AC3E}">
        <p14:creationId xmlns:p14="http://schemas.microsoft.com/office/powerpoint/2010/main" val="3674441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U" dirty="0"/>
              <a:t>Mutation analysis and testing are a solution.</a:t>
            </a:r>
          </a:p>
          <a:p>
            <a:endParaRPr lang="en-LU" dirty="0"/>
          </a:p>
          <a:p>
            <a:r>
              <a:rPr lang="en-LU" dirty="0"/>
              <a:t>Mutation analysis consists of assessing the quality of a test suite by generating several faulty version of the software and testing all of them, the proportion of faults detected by the test suite is called mutation score and provides an indication of the quality of the test suite, ideally all the faults should be detected.</a:t>
            </a:r>
          </a:p>
          <a:p>
            <a:endParaRPr lang="en-LU" dirty="0"/>
          </a:p>
          <a:p>
            <a:r>
              <a:rPr lang="en-LU" dirty="0"/>
              <a:t>Mutation testing instead is the practice of improving the quality of a test suite by automatically generating test cases that discover the fault not discovered by the original test suite.</a:t>
            </a:r>
          </a:p>
          <a:p>
            <a:endParaRPr lang="en-LU" dirty="0"/>
          </a:p>
        </p:txBody>
      </p:sp>
      <p:sp>
        <p:nvSpPr>
          <p:cNvPr id="4" name="Slide Number Placeholder 3"/>
          <p:cNvSpPr>
            <a:spLocks noGrp="1"/>
          </p:cNvSpPr>
          <p:nvPr>
            <p:ph type="sldNum" sz="quarter" idx="5"/>
          </p:nvPr>
        </p:nvSpPr>
        <p:spPr/>
        <p:txBody>
          <a:bodyPr/>
          <a:lstStyle/>
          <a:p>
            <a:fld id="{EE473532-01C9-4346-86C2-7C70A9549FD5}" type="slidenum">
              <a:rPr lang="en-LU" smtClean="0"/>
              <a:t>5</a:t>
            </a:fld>
            <a:endParaRPr lang="en-LU"/>
          </a:p>
        </p:txBody>
      </p:sp>
    </p:spTree>
    <p:extLst>
      <p:ext uri="{BB962C8B-B14F-4D97-AF65-F5344CB8AC3E}">
        <p14:creationId xmlns:p14="http://schemas.microsoft.com/office/powerpoint/2010/main" val="595473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U" dirty="0"/>
              <a:t>We developed a toolset for mutation analysis and testing. </a:t>
            </a:r>
          </a:p>
          <a:p>
            <a:endParaRPr lang="en-LU" dirty="0"/>
          </a:p>
          <a:p>
            <a:r>
              <a:rPr lang="en-LU" dirty="0"/>
              <a:t>It has a dual purpose, to support developers in improving their softwarer, and to imrpove agencies like ESA and ISVV suppliers to furher verify the software of third parties.</a:t>
            </a:r>
          </a:p>
          <a:p>
            <a:endParaRPr lang="en-LU" dirty="0"/>
          </a:p>
          <a:p>
            <a:r>
              <a:rPr lang="en-LU" dirty="0"/>
              <a:t>MASS mutates the source code of the software under test, it proviodes information like the list of live mutants and t</a:t>
            </a:r>
            <a:r>
              <a:rPr lang="en-GB" dirty="0"/>
              <a:t>he</a:t>
            </a:r>
            <a:r>
              <a:rPr lang="en-LU" dirty="0"/>
              <a:t> mutation score that can be used to derive a verificatin report, according to our methodology.</a:t>
            </a:r>
          </a:p>
          <a:p>
            <a:endParaRPr lang="en-LU" dirty="0"/>
          </a:p>
          <a:p>
            <a:r>
              <a:rPr lang="en-LU" dirty="0"/>
              <a:t>The live mutants can then be used to identify new test inputs. </a:t>
            </a:r>
            <a:r>
              <a:rPr lang="en-GB" dirty="0"/>
              <a:t>F</a:t>
            </a:r>
            <a:r>
              <a:rPr lang="en-LU" dirty="0"/>
              <a:t>or that we have a tool, MOTIF, that generates unit test cases that kill the live mutants. </a:t>
            </a:r>
          </a:p>
          <a:p>
            <a:r>
              <a:rPr lang="en-LU" dirty="0"/>
              <a:t>The new test cases can be integrated into the test suite.</a:t>
            </a:r>
          </a:p>
          <a:p>
            <a:endParaRPr lang="en-LU" dirty="0"/>
          </a:p>
          <a:p>
            <a:r>
              <a:rPr lang="en-LU" dirty="0"/>
              <a:t>DAMAT mutates the data exchanged by components, to verify if the test suite can detect integration faults.</a:t>
            </a:r>
          </a:p>
          <a:p>
            <a:r>
              <a:rPr lang="en-LU" dirty="0"/>
              <a:t>It works according to a fault model that is specified to replace nominal data with non-nominal data.</a:t>
            </a:r>
          </a:p>
          <a:p>
            <a:endParaRPr lang="en-LU" dirty="0"/>
          </a:p>
          <a:p>
            <a:r>
              <a:rPr lang="en-LU" dirty="0"/>
              <a:t>It provides informaton about the mutants being live, that is the test suite does not detect that some data was not as expected, which means that your test oracles are not effective.</a:t>
            </a:r>
          </a:p>
          <a:p>
            <a:r>
              <a:rPr lang="en-LU" dirty="0"/>
              <a:t>And mutant not being applied, for example we were supposed to replace non-nominal values with nominal values, but the test suite does not exercise non-nominal values.</a:t>
            </a:r>
          </a:p>
          <a:p>
            <a:endParaRPr lang="en-LU" dirty="0"/>
          </a:p>
          <a:p>
            <a:r>
              <a:rPr lang="en-LU" dirty="0"/>
              <a:t>This information can be inspected to derive a verification report, further, live mutants mean that the test suite is missing test assertions, while mutants not applied mean that the test suite is not exercising all t</a:t>
            </a:r>
            <a:r>
              <a:rPr lang="en-GB" dirty="0"/>
              <a:t>he</a:t>
            </a:r>
            <a:r>
              <a:rPr lang="en-LU" dirty="0"/>
              <a:t> data partitions. For this case, we developed a prototype that can automatically generate test cases exercising those partitions.</a:t>
            </a:r>
          </a:p>
          <a:p>
            <a:endParaRPr lang="en-LU" dirty="0"/>
          </a:p>
        </p:txBody>
      </p:sp>
      <p:sp>
        <p:nvSpPr>
          <p:cNvPr id="4" name="Slide Number Placeholder 3"/>
          <p:cNvSpPr>
            <a:spLocks noGrp="1"/>
          </p:cNvSpPr>
          <p:nvPr>
            <p:ph type="sldNum" sz="quarter" idx="5"/>
          </p:nvPr>
        </p:nvSpPr>
        <p:spPr/>
        <p:txBody>
          <a:bodyPr/>
          <a:lstStyle/>
          <a:p>
            <a:fld id="{EE473532-01C9-4346-86C2-7C70A9549FD5}" type="slidenum">
              <a:rPr lang="en-LU" smtClean="0"/>
              <a:t>6</a:t>
            </a:fld>
            <a:endParaRPr lang="en-LU"/>
          </a:p>
        </p:txBody>
      </p:sp>
    </p:spTree>
    <p:extLst>
      <p:ext uri="{BB962C8B-B14F-4D97-AF65-F5344CB8AC3E}">
        <p14:creationId xmlns:p14="http://schemas.microsoft.com/office/powerpoint/2010/main" val="2470298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39A80-9C72-71DA-D237-2B0D587BB8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363235-F2CE-BAFB-A1B1-2C8D01ADBD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693A87-591F-C357-8C63-1967D3D6AAAB}"/>
              </a:ext>
            </a:extLst>
          </p:cNvPr>
          <p:cNvSpPr>
            <a:spLocks noGrp="1"/>
          </p:cNvSpPr>
          <p:nvPr>
            <p:ph type="body" idx="1"/>
          </p:nvPr>
        </p:nvSpPr>
        <p:spPr/>
        <p:txBody>
          <a:bodyPr/>
          <a:lstStyle/>
          <a:p>
            <a:r>
              <a:rPr lang="en-LU" dirty="0"/>
              <a:t>We developed a toolset for mutation analysis and testing. </a:t>
            </a:r>
          </a:p>
          <a:p>
            <a:endParaRPr lang="en-LU" dirty="0"/>
          </a:p>
          <a:p>
            <a:r>
              <a:rPr lang="en-LU" dirty="0"/>
              <a:t>It has a dual purpose, to support developers in improving their softwarer, and to imrpove agencies like ESA and ISVV suppliers to furher verify the software of third parties.</a:t>
            </a:r>
          </a:p>
          <a:p>
            <a:endParaRPr lang="en-LU" dirty="0"/>
          </a:p>
          <a:p>
            <a:r>
              <a:rPr lang="en-LU" dirty="0"/>
              <a:t>MASS mutates the source code of the software under test, it proviodes information like the list of live mutants and t</a:t>
            </a:r>
            <a:r>
              <a:rPr lang="en-GB" dirty="0"/>
              <a:t>he</a:t>
            </a:r>
            <a:r>
              <a:rPr lang="en-LU" dirty="0"/>
              <a:t> mutation score that can be used to derive a verificatin report, according to our methodology.</a:t>
            </a:r>
          </a:p>
          <a:p>
            <a:endParaRPr lang="en-LU" dirty="0"/>
          </a:p>
          <a:p>
            <a:r>
              <a:rPr lang="en-LU" dirty="0"/>
              <a:t>The live mutants can then be used to identify new test inputs. </a:t>
            </a:r>
            <a:r>
              <a:rPr lang="en-GB" dirty="0"/>
              <a:t>F</a:t>
            </a:r>
            <a:r>
              <a:rPr lang="en-LU" dirty="0"/>
              <a:t>or that we have a tool, MOTIF, that generates unit test cases that kill the live mutants. </a:t>
            </a:r>
          </a:p>
          <a:p>
            <a:r>
              <a:rPr lang="en-LU" dirty="0"/>
              <a:t>The new test cases can be integrated into the test suite.</a:t>
            </a:r>
          </a:p>
          <a:p>
            <a:endParaRPr lang="en-LU" dirty="0"/>
          </a:p>
          <a:p>
            <a:r>
              <a:rPr lang="en-LU" dirty="0"/>
              <a:t>Since software systems are often affected by integration probvlems, we developed DAMAT, which mutates the data exchanged by components. </a:t>
            </a:r>
          </a:p>
          <a:p>
            <a:r>
              <a:rPr lang="en-LU" dirty="0"/>
              <a:t>It provides informaton about the mutants being killed and the data partitions being exercised by the software under test. </a:t>
            </a:r>
          </a:p>
          <a:p>
            <a:r>
              <a:rPr lang="en-LU" dirty="0"/>
              <a:t>This information can be inspected to derive a verification report, further, live mutants mean that the test suite is missing test assertions, while mutants not applied mean that the test suite is not exercising all t</a:t>
            </a:r>
            <a:r>
              <a:rPr lang="en-GB" dirty="0"/>
              <a:t>he</a:t>
            </a:r>
            <a:r>
              <a:rPr lang="en-LU" dirty="0"/>
              <a:t> data partitions. For this case, we developed a prototype that can automatically generate test cases exercising those partitions.</a:t>
            </a:r>
          </a:p>
          <a:p>
            <a:endParaRPr lang="en-LU" dirty="0"/>
          </a:p>
          <a:p>
            <a:r>
              <a:rPr lang="en-LU" dirty="0"/>
              <a:t>To give a bit of concreteness, I show you a quick demo of our tools.</a:t>
            </a:r>
          </a:p>
          <a:p>
            <a:endParaRPr lang="en-LU" dirty="0"/>
          </a:p>
        </p:txBody>
      </p:sp>
      <p:sp>
        <p:nvSpPr>
          <p:cNvPr id="4" name="Slide Number Placeholder 3">
            <a:extLst>
              <a:ext uri="{FF2B5EF4-FFF2-40B4-BE49-F238E27FC236}">
                <a16:creationId xmlns:a16="http://schemas.microsoft.com/office/drawing/2014/main" id="{62C54F82-B525-0627-AAEC-7CA511231E2A}"/>
              </a:ext>
            </a:extLst>
          </p:cNvPr>
          <p:cNvSpPr>
            <a:spLocks noGrp="1"/>
          </p:cNvSpPr>
          <p:nvPr>
            <p:ph type="sldNum" sz="quarter" idx="5"/>
          </p:nvPr>
        </p:nvSpPr>
        <p:spPr/>
        <p:txBody>
          <a:bodyPr/>
          <a:lstStyle/>
          <a:p>
            <a:fld id="{EE473532-01C9-4346-86C2-7C70A9549FD5}" type="slidenum">
              <a:rPr lang="en-LU" smtClean="0"/>
              <a:t>7</a:t>
            </a:fld>
            <a:endParaRPr lang="en-LU"/>
          </a:p>
        </p:txBody>
      </p:sp>
    </p:spTree>
    <p:extLst>
      <p:ext uri="{BB962C8B-B14F-4D97-AF65-F5344CB8AC3E}">
        <p14:creationId xmlns:p14="http://schemas.microsoft.com/office/powerpoint/2010/main" val="2313358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U" dirty="0"/>
              <a:t>We can open the mutant source</a:t>
            </a:r>
          </a:p>
        </p:txBody>
      </p:sp>
      <p:sp>
        <p:nvSpPr>
          <p:cNvPr id="4" name="Slide Number Placeholder 3"/>
          <p:cNvSpPr>
            <a:spLocks noGrp="1"/>
          </p:cNvSpPr>
          <p:nvPr>
            <p:ph type="sldNum" sz="quarter" idx="5"/>
          </p:nvPr>
        </p:nvSpPr>
        <p:spPr/>
        <p:txBody>
          <a:bodyPr/>
          <a:lstStyle/>
          <a:p>
            <a:fld id="{EE473532-01C9-4346-86C2-7C70A9549FD5}" type="slidenum">
              <a:rPr lang="en-LU" smtClean="0"/>
              <a:t>15</a:t>
            </a:fld>
            <a:endParaRPr lang="en-LU"/>
          </a:p>
        </p:txBody>
      </p:sp>
    </p:spTree>
    <p:extLst>
      <p:ext uri="{BB962C8B-B14F-4D97-AF65-F5344CB8AC3E}">
        <p14:creationId xmlns:p14="http://schemas.microsoft.com/office/powerpoint/2010/main" val="159096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U" dirty="0"/>
              <a:t>Here is the mutant, “m” was deleted. </a:t>
            </a:r>
            <a:br>
              <a:rPr lang="en-LU" dirty="0"/>
            </a:br>
            <a:r>
              <a:rPr lang="en-LU" dirty="0"/>
              <a:t>Since it was not detected it means that</a:t>
            </a:r>
          </a:p>
        </p:txBody>
      </p:sp>
      <p:sp>
        <p:nvSpPr>
          <p:cNvPr id="4" name="Slide Number Placeholder 3"/>
          <p:cNvSpPr>
            <a:spLocks noGrp="1"/>
          </p:cNvSpPr>
          <p:nvPr>
            <p:ph type="sldNum" sz="quarter" idx="5"/>
          </p:nvPr>
        </p:nvSpPr>
        <p:spPr/>
        <p:txBody>
          <a:bodyPr/>
          <a:lstStyle/>
          <a:p>
            <a:fld id="{EE473532-01C9-4346-86C2-7C70A9549FD5}" type="slidenum">
              <a:rPr lang="en-LU" smtClean="0"/>
              <a:t>16</a:t>
            </a:fld>
            <a:endParaRPr lang="en-LU"/>
          </a:p>
        </p:txBody>
      </p:sp>
    </p:spTree>
    <p:extLst>
      <p:ext uri="{BB962C8B-B14F-4D97-AF65-F5344CB8AC3E}">
        <p14:creationId xmlns:p14="http://schemas.microsoft.com/office/powerpoint/2010/main" val="42140159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pic>
        <p:nvPicPr>
          <p:cNvPr id="12" name="Picture 11" descr="A picture containing boat, sitting, water, large&#10;&#10;Description automatically generated">
            <a:extLst>
              <a:ext uri="{FF2B5EF4-FFF2-40B4-BE49-F238E27FC236}">
                <a16:creationId xmlns:a16="http://schemas.microsoft.com/office/drawing/2014/main" id="{AC7380C7-C536-A740-B261-4D3541D404C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714" y="0"/>
            <a:ext cx="12216714" cy="6858000"/>
          </a:xfrm>
          <a:prstGeom prst="rect">
            <a:avLst/>
          </a:prstGeom>
        </p:spPr>
      </p:pic>
      <p:grpSp>
        <p:nvGrpSpPr>
          <p:cNvPr id="8" name="Group 7">
            <a:extLst>
              <a:ext uri="{FF2B5EF4-FFF2-40B4-BE49-F238E27FC236}">
                <a16:creationId xmlns:a16="http://schemas.microsoft.com/office/drawing/2014/main" id="{4BF0A53D-8BE0-8D48-88B2-24D80BAF9D6A}"/>
              </a:ext>
            </a:extLst>
          </p:cNvPr>
          <p:cNvGrpSpPr/>
          <p:nvPr userDrawn="1"/>
        </p:nvGrpSpPr>
        <p:grpSpPr>
          <a:xfrm>
            <a:off x="-24715" y="5825730"/>
            <a:ext cx="12216715" cy="1418626"/>
            <a:chOff x="-24715" y="5825730"/>
            <a:chExt cx="12216715" cy="1418626"/>
          </a:xfrm>
        </p:grpSpPr>
        <p:pic>
          <p:nvPicPr>
            <p:cNvPr id="9" name="Image 5" descr="Bande_Logo_UNI_PP_right_long.eps">
              <a:extLst>
                <a:ext uri="{FF2B5EF4-FFF2-40B4-BE49-F238E27FC236}">
                  <a16:creationId xmlns:a16="http://schemas.microsoft.com/office/drawing/2014/main" id="{BA4808A0-BDDC-C54B-87E1-DC1DE7F141EB}"/>
                </a:ext>
              </a:extLst>
            </p:cNvPr>
            <p:cNvPicPr/>
            <p:nvPr/>
          </p:nvPicPr>
          <p:blipFill rotWithShape="1">
            <a:blip r:embed="rId3" cstate="email">
              <a:extLst>
                <a:ext uri="{28A0092B-C50C-407E-A947-70E740481C1C}">
                  <a14:useLocalDpi xmlns:a14="http://schemas.microsoft.com/office/drawing/2010/main"/>
                </a:ext>
              </a:extLst>
            </a:blip>
            <a:srcRect l="42064" r="2500" b="52664"/>
            <a:stretch/>
          </p:blipFill>
          <p:spPr bwMode="auto">
            <a:xfrm>
              <a:off x="-24715" y="5825730"/>
              <a:ext cx="12216715" cy="1055420"/>
            </a:xfrm>
            <a:prstGeom prst="rect">
              <a:avLst/>
            </a:prstGeom>
            <a:noFill/>
            <a:ln>
              <a:noFill/>
            </a:ln>
            <a:extLst>
              <a:ext uri="{909E8E84-426E-40dd-AFC4-6F175D3DCCD1}">
                <a14:hiddenFill xmlns:lc="http://schemas.openxmlformats.org/drawingml/2006/lockedCanvas"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a:solidFill>
                    <a:srgbClr val="FFFFFF"/>
                  </a:solidFill>
                </a14:hiddenFill>
              </a:ext>
              <a:ext uri="{91240B29-F687-4f45-9708-019B960494DF}">
                <a14:hiddenLine xmlns:lc="http://schemas.openxmlformats.org/drawingml/2006/lockedCanvas"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w="9525">
                  <a:solidFill>
                    <a:srgbClr val="000000"/>
                  </a:solidFill>
                  <a:miter lim="800000"/>
                  <a:headEnd/>
                  <a:tailEnd/>
                </a14:hiddenLine>
              </a:ext>
            </a:extLst>
          </p:spPr>
        </p:pic>
        <p:sp>
          <p:nvSpPr>
            <p:cNvPr id="10" name="Rectangle 9">
              <a:extLst>
                <a:ext uri="{FF2B5EF4-FFF2-40B4-BE49-F238E27FC236}">
                  <a16:creationId xmlns:a16="http://schemas.microsoft.com/office/drawing/2014/main" id="{AF9F14ED-66BA-8B47-A8A6-480039CD80C5}"/>
                </a:ext>
              </a:extLst>
            </p:cNvPr>
            <p:cNvSpPr/>
            <p:nvPr/>
          </p:nvSpPr>
          <p:spPr>
            <a:xfrm>
              <a:off x="10500767" y="5987422"/>
              <a:ext cx="960699" cy="893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a:p>
          </p:txBody>
        </p:sp>
        <p:pic>
          <p:nvPicPr>
            <p:cNvPr id="11" name="Picture 10">
              <a:extLst>
                <a:ext uri="{FF2B5EF4-FFF2-40B4-BE49-F238E27FC236}">
                  <a16:creationId xmlns:a16="http://schemas.microsoft.com/office/drawing/2014/main" id="{735021C0-D1D8-854A-A512-95F90B33214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22056"/>
            <a:stretch/>
          </p:blipFill>
          <p:spPr>
            <a:xfrm>
              <a:off x="10151661" y="5987422"/>
              <a:ext cx="1612609" cy="1256934"/>
            </a:xfrm>
            <a:prstGeom prst="rect">
              <a:avLst/>
            </a:prstGeom>
          </p:spPr>
        </p:pic>
      </p:grpSp>
    </p:spTree>
    <p:extLst>
      <p:ext uri="{BB962C8B-B14F-4D97-AF65-F5344CB8AC3E}">
        <p14:creationId xmlns:p14="http://schemas.microsoft.com/office/powerpoint/2010/main" val="1271965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2"/>
            <a:ext cx="10363201" cy="2387601"/>
          </a:xfrm>
        </p:spPr>
        <p:txBody>
          <a:bodyPr anchor="b"/>
          <a:lstStyle>
            <a:lvl1pPr algn="ctr">
              <a:defRPr sz="5039"/>
            </a:lvl1pPr>
          </a:lstStyle>
          <a:p>
            <a:r>
              <a:rPr lang="en-GB"/>
              <a:t>Click to edit Master title style</a:t>
            </a:r>
            <a:endParaRPr lang="en-US"/>
          </a:p>
        </p:txBody>
      </p:sp>
      <p:sp>
        <p:nvSpPr>
          <p:cNvPr id="3" name="Subtitle 2"/>
          <p:cNvSpPr>
            <a:spLocks noGrp="1"/>
          </p:cNvSpPr>
          <p:nvPr>
            <p:ph type="subTitle" idx="1"/>
          </p:nvPr>
        </p:nvSpPr>
        <p:spPr>
          <a:xfrm>
            <a:off x="1524004" y="3602039"/>
            <a:ext cx="9144000" cy="1655761"/>
          </a:xfrm>
        </p:spPr>
        <p:txBody>
          <a:bodyPr/>
          <a:lstStyle>
            <a:lvl1pPr marL="0" indent="0" algn="ctr">
              <a:buNone/>
              <a:defRPr sz="2017"/>
            </a:lvl1pPr>
            <a:lvl2pPr marL="383992" indent="0" algn="ctr">
              <a:buNone/>
              <a:defRPr sz="1679"/>
            </a:lvl2pPr>
            <a:lvl3pPr marL="767985" indent="0" algn="ctr">
              <a:buNone/>
              <a:defRPr sz="1511"/>
            </a:lvl3pPr>
            <a:lvl4pPr marL="1151977" indent="0" algn="ctr">
              <a:buNone/>
              <a:defRPr sz="1344"/>
            </a:lvl4pPr>
            <a:lvl5pPr marL="1535970" indent="0" algn="ctr">
              <a:buNone/>
              <a:defRPr sz="1344"/>
            </a:lvl5pPr>
            <a:lvl6pPr marL="1919962" indent="0" algn="ctr">
              <a:buNone/>
              <a:defRPr sz="1344"/>
            </a:lvl6pPr>
            <a:lvl7pPr marL="2303955" indent="0" algn="ctr">
              <a:buNone/>
              <a:defRPr sz="1344"/>
            </a:lvl7pPr>
            <a:lvl8pPr marL="2687947" indent="0" algn="ctr">
              <a:buNone/>
              <a:defRPr sz="1344"/>
            </a:lvl8pPr>
            <a:lvl9pPr marL="3071940" indent="0" algn="ctr">
              <a:buNone/>
              <a:defRPr sz="1344"/>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6815A0EA-0562-7A44-8C3A-9AB632331DF9}" type="datetimeFigureOut">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BED0E-579B-7542-BE20-2DDD56A2EA9B}" type="slidenum">
              <a:rPr lang="en-US" smtClean="0"/>
              <a:t>‹#›</a:t>
            </a:fld>
            <a:endParaRPr lang="en-US"/>
          </a:p>
        </p:txBody>
      </p:sp>
    </p:spTree>
    <p:extLst>
      <p:ext uri="{BB962C8B-B14F-4D97-AF65-F5344CB8AC3E}">
        <p14:creationId xmlns:p14="http://schemas.microsoft.com/office/powerpoint/2010/main" val="1858733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Only text - no backgroun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DF10B6C-2220-F442-9841-F23C2A22A7E6}"/>
              </a:ext>
            </a:extLst>
          </p:cNvPr>
          <p:cNvSpPr txBox="1"/>
          <p:nvPr userDrawn="1"/>
        </p:nvSpPr>
        <p:spPr>
          <a:xfrm>
            <a:off x="53076" y="43205"/>
            <a:ext cx="372322" cy="215444"/>
          </a:xfrm>
          <a:prstGeom prst="rect">
            <a:avLst/>
          </a:prstGeom>
          <a:noFill/>
        </p:spPr>
        <p:txBody>
          <a:bodyPr wrap="square" rtlCol="0">
            <a:spAutoFit/>
          </a:bodyPr>
          <a:lstStyle/>
          <a:p>
            <a:pPr algn="r"/>
            <a:fld id="{E8B45F66-8A40-B345-AA56-8E056E4B9DD3}" type="slidenum">
              <a:rPr lang="en-US" sz="800" smtClean="0">
                <a:latin typeface="Arial" panose="020B0604020202020204" pitchFamily="34" charset="0"/>
              </a:rPr>
              <a:t>‹#›</a:t>
            </a:fld>
            <a:endParaRPr lang="en-US" sz="800">
              <a:latin typeface="Arial" panose="020B0604020202020204" pitchFamily="34" charset="0"/>
            </a:endParaRPr>
          </a:p>
        </p:txBody>
      </p:sp>
      <p:sp>
        <p:nvSpPr>
          <p:cNvPr id="10" name="Text Placeholder 5">
            <a:extLst>
              <a:ext uri="{FF2B5EF4-FFF2-40B4-BE49-F238E27FC236}">
                <a16:creationId xmlns:a16="http://schemas.microsoft.com/office/drawing/2014/main" id="{44DE82F8-4CF6-0F41-BF24-6B537AD3D7EF}"/>
              </a:ext>
            </a:extLst>
          </p:cNvPr>
          <p:cNvSpPr>
            <a:spLocks noGrp="1"/>
          </p:cNvSpPr>
          <p:nvPr>
            <p:ph type="body" sz="quarter" idx="11" hasCustomPrompt="1"/>
          </p:nvPr>
        </p:nvSpPr>
        <p:spPr>
          <a:xfrm>
            <a:off x="544513" y="511399"/>
            <a:ext cx="11362565" cy="827268"/>
          </a:xfrm>
        </p:spPr>
        <p:txBody>
          <a:bodyPr>
            <a:noAutofit/>
          </a:bodyPr>
          <a:lstStyle>
            <a:lvl1pPr marL="0" indent="0" algn="ctr" defTabSz="914400" rtl="0" eaLnBrk="1" latinLnBrk="0" hangingPunct="1">
              <a:buNone/>
              <a:defRPr lang="en-GB" sz="5400" b="1" i="0" kern="1200" dirty="0" smtClean="0">
                <a:solidFill>
                  <a:srgbClr val="15295E"/>
                </a:solidFill>
                <a:latin typeface="Helvetica Light" panose="020B0403020202020204" pitchFamily="34" charset="0"/>
                <a:ea typeface="+mn-ea"/>
                <a:cs typeface="Arial" panose="020B0604020202020204" pitchFamily="34" charset="0"/>
              </a:defRPr>
            </a:lvl1pPr>
          </a:lstStyle>
          <a:p>
            <a:pPr lvl="0"/>
            <a:r>
              <a:rPr lang="en-GB"/>
              <a:t>Title in Arial bold 24</a:t>
            </a:r>
          </a:p>
        </p:txBody>
      </p:sp>
      <p:sp>
        <p:nvSpPr>
          <p:cNvPr id="14" name="Text Placeholder 14">
            <a:extLst>
              <a:ext uri="{FF2B5EF4-FFF2-40B4-BE49-F238E27FC236}">
                <a16:creationId xmlns:a16="http://schemas.microsoft.com/office/drawing/2014/main" id="{4A5E3861-A818-4849-B095-26DEB252A605}"/>
              </a:ext>
            </a:extLst>
          </p:cNvPr>
          <p:cNvSpPr>
            <a:spLocks noGrp="1"/>
          </p:cNvSpPr>
          <p:nvPr>
            <p:ph type="body" sz="quarter" idx="14" hasCustomPrompt="1"/>
          </p:nvPr>
        </p:nvSpPr>
        <p:spPr>
          <a:xfrm>
            <a:off x="544513" y="1648319"/>
            <a:ext cx="11362565" cy="4433504"/>
          </a:xfrm>
        </p:spPr>
        <p:txBody>
          <a:bodyPr>
            <a:noAutofit/>
          </a:bodyPr>
          <a:lstStyle>
            <a:lvl1pPr marL="0" indent="0">
              <a:buFont typeface="Arial" panose="020B0604020202020204" pitchFamily="34" charset="0"/>
              <a:buNone/>
              <a:defRPr lang="en-GB" sz="3200" b="0" i="0" kern="1200" dirty="0" smtClean="0">
                <a:solidFill>
                  <a:srgbClr val="15295E"/>
                </a:solidFill>
                <a:latin typeface="Helvetica Light" panose="020B0403020202020204" pitchFamily="34" charset="0"/>
                <a:ea typeface="+mn-ea"/>
                <a:cs typeface="+mn-cs"/>
              </a:defRPr>
            </a:lvl1pPr>
          </a:lstStyle>
          <a:p>
            <a:pPr lvl="0"/>
            <a:r>
              <a:rPr lang="en-GB"/>
              <a:t>Text in Arial 14</a:t>
            </a:r>
          </a:p>
        </p:txBody>
      </p:sp>
    </p:spTree>
    <p:extLst>
      <p:ext uri="{BB962C8B-B14F-4D97-AF65-F5344CB8AC3E}">
        <p14:creationId xmlns:p14="http://schemas.microsoft.com/office/powerpoint/2010/main" val="2960297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ly text - backgroun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BF53CC9-146E-7044-ADBF-2E781CDB14A5}"/>
              </a:ext>
            </a:extLst>
          </p:cNvPr>
          <p:cNvSpPr>
            <a:spLocks noGrp="1"/>
          </p:cNvSpPr>
          <p:nvPr>
            <p:ph type="body" sz="quarter" idx="11" hasCustomPrompt="1"/>
          </p:nvPr>
        </p:nvSpPr>
        <p:spPr>
          <a:xfrm>
            <a:off x="544513" y="427730"/>
            <a:ext cx="11362565" cy="476250"/>
          </a:xfrm>
        </p:spPr>
        <p:txBody>
          <a:bodyPr>
            <a:noAutofit/>
          </a:bodyPr>
          <a:lstStyle>
            <a:lvl1pPr marL="0" indent="0" algn="l" defTabSz="914400" rtl="0" eaLnBrk="1" latinLnBrk="0" hangingPunct="1">
              <a:buNone/>
              <a:defRPr lang="en-GB" sz="4400" b="1" i="0" kern="1200" dirty="0" smtClean="0">
                <a:solidFill>
                  <a:schemeClr val="tx1"/>
                </a:solidFill>
                <a:latin typeface="Helvetica" pitchFamily="2" charset="0"/>
                <a:ea typeface="+mn-ea"/>
                <a:cs typeface="Arial" panose="020B0604020202020204" pitchFamily="34" charset="0"/>
              </a:defRPr>
            </a:lvl1pPr>
          </a:lstStyle>
          <a:p>
            <a:pPr lvl="0"/>
            <a:r>
              <a:rPr lang="en-GB"/>
              <a:t>Title in Arial bold 24</a:t>
            </a:r>
          </a:p>
        </p:txBody>
      </p:sp>
      <p:sp>
        <p:nvSpPr>
          <p:cNvPr id="4" name="Date Placeholder 3">
            <a:extLst>
              <a:ext uri="{FF2B5EF4-FFF2-40B4-BE49-F238E27FC236}">
                <a16:creationId xmlns:a16="http://schemas.microsoft.com/office/drawing/2014/main" id="{13F028FB-44E9-4656-A0AB-A09D8FA948C2}"/>
              </a:ext>
            </a:extLst>
          </p:cNvPr>
          <p:cNvSpPr>
            <a:spLocks noGrp="1"/>
          </p:cNvSpPr>
          <p:nvPr>
            <p:ph type="dt" sz="half" idx="10"/>
          </p:nvPr>
        </p:nvSpPr>
        <p:spPr/>
        <p:txBody>
          <a:bodyPr/>
          <a:lstStyle/>
          <a:p>
            <a:fld id="{980A0637-A15D-4E44-AA39-3D41D3E0A246}" type="datetimeFigureOut">
              <a:rPr lang="en-US" smtClean="0"/>
              <a:t>11/14/2024</a:t>
            </a:fld>
            <a:endParaRPr lang="en-US"/>
          </a:p>
        </p:txBody>
      </p:sp>
      <p:pic>
        <p:nvPicPr>
          <p:cNvPr id="7" name="Picture 6">
            <a:extLst>
              <a:ext uri="{FF2B5EF4-FFF2-40B4-BE49-F238E27FC236}">
                <a16:creationId xmlns:a16="http://schemas.microsoft.com/office/drawing/2014/main" id="{6362A16B-8DED-5044-8AAD-4BB3279B961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
          <a:stretch/>
        </p:blipFill>
        <p:spPr>
          <a:xfrm flipH="1">
            <a:off x="-1" y="2335882"/>
            <a:ext cx="5481423" cy="4522118"/>
          </a:xfrm>
          <a:prstGeom prst="rect">
            <a:avLst/>
          </a:prstGeom>
        </p:spPr>
      </p:pic>
      <p:cxnSp>
        <p:nvCxnSpPr>
          <p:cNvPr id="8" name="Straight Connector 7">
            <a:extLst>
              <a:ext uri="{FF2B5EF4-FFF2-40B4-BE49-F238E27FC236}">
                <a16:creationId xmlns:a16="http://schemas.microsoft.com/office/drawing/2014/main" id="{B6617CB0-1819-7B47-B5D0-FFE50F6696E0}"/>
              </a:ext>
            </a:extLst>
          </p:cNvPr>
          <p:cNvCxnSpPr>
            <a:cxnSpLocks/>
          </p:cNvCxnSpPr>
          <p:nvPr userDrawn="1"/>
        </p:nvCxnSpPr>
        <p:spPr>
          <a:xfrm flipH="1">
            <a:off x="643236" y="131876"/>
            <a:ext cx="1154876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10B328C-B73B-6840-8B04-DB9E7A568C51}"/>
              </a:ext>
            </a:extLst>
          </p:cNvPr>
          <p:cNvSpPr txBox="1"/>
          <p:nvPr userDrawn="1"/>
        </p:nvSpPr>
        <p:spPr>
          <a:xfrm>
            <a:off x="122978" y="150926"/>
            <a:ext cx="372322" cy="215444"/>
          </a:xfrm>
          <a:prstGeom prst="rect">
            <a:avLst/>
          </a:prstGeom>
          <a:noFill/>
        </p:spPr>
        <p:txBody>
          <a:bodyPr wrap="square" rtlCol="0">
            <a:spAutoFit/>
          </a:bodyPr>
          <a:lstStyle/>
          <a:p>
            <a:pPr algn="r"/>
            <a:fld id="{E8B45F66-8A40-B345-AA56-8E056E4B9DD3}" type="slidenum">
              <a:rPr lang="en-US" sz="800" smtClean="0">
                <a:solidFill>
                  <a:schemeClr val="bg1">
                    <a:lumMod val="50000"/>
                  </a:schemeClr>
                </a:solidFill>
                <a:latin typeface="Arial" panose="020B0604020202020204" pitchFamily="34" charset="0"/>
              </a:rPr>
              <a:t>‹#›</a:t>
            </a:fld>
            <a:endParaRPr lang="en-US" sz="800">
              <a:solidFill>
                <a:schemeClr val="bg1">
                  <a:lumMod val="50000"/>
                </a:schemeClr>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EF4DF365-CAAF-4642-A291-C02792B889DA}"/>
              </a:ext>
            </a:extLst>
          </p:cNvPr>
          <p:cNvCxnSpPr>
            <a:cxnSpLocks/>
          </p:cNvCxnSpPr>
          <p:nvPr userDrawn="1"/>
        </p:nvCxnSpPr>
        <p:spPr>
          <a:xfrm flipH="1">
            <a:off x="1" y="131876"/>
            <a:ext cx="4381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ED9C9E04-C17E-9F4E-8A20-A7FCF70272C0}"/>
              </a:ext>
            </a:extLst>
          </p:cNvPr>
          <p:cNvSpPr>
            <a:spLocks noGrp="1"/>
          </p:cNvSpPr>
          <p:nvPr>
            <p:ph type="body" sz="quarter" idx="13" hasCustomPrompt="1"/>
          </p:nvPr>
        </p:nvSpPr>
        <p:spPr>
          <a:xfrm>
            <a:off x="543600" y="151200"/>
            <a:ext cx="4873665" cy="231111"/>
          </a:xfrm>
        </p:spPr>
        <p:txBody>
          <a:bodyPr/>
          <a:lstStyle>
            <a:lvl1pPr marL="0" indent="0">
              <a:buNone/>
              <a:defRPr lang="en-GB" sz="800" kern="1200" dirty="0" smtClean="0">
                <a:solidFill>
                  <a:schemeClr val="bg1">
                    <a:lumMod val="50000"/>
                  </a:schemeClr>
                </a:solidFill>
                <a:latin typeface="Arial Black" panose="020B0A04020102020204" pitchFamily="34" charset="0"/>
                <a:ea typeface="+mn-ea"/>
                <a:cs typeface="+mn-cs"/>
              </a:defRPr>
            </a:lvl1pPr>
            <a:lvl2pPr>
              <a:defRPr lang="en-GB" sz="800" kern="1200" dirty="0" smtClean="0">
                <a:solidFill>
                  <a:schemeClr val="bg1">
                    <a:lumMod val="50000"/>
                  </a:schemeClr>
                </a:solidFill>
                <a:latin typeface="Arial Black" panose="020B0A04020102020204" pitchFamily="34" charset="0"/>
                <a:ea typeface="+mn-ea"/>
                <a:cs typeface="+mn-cs"/>
              </a:defRPr>
            </a:lvl2pPr>
            <a:lvl3pPr>
              <a:defRPr lang="en-GB" sz="800" kern="1200" dirty="0" smtClean="0">
                <a:solidFill>
                  <a:schemeClr val="bg1">
                    <a:lumMod val="50000"/>
                  </a:schemeClr>
                </a:solidFill>
                <a:latin typeface="Arial Black" panose="020B0A04020102020204" pitchFamily="34" charset="0"/>
                <a:ea typeface="+mn-ea"/>
                <a:cs typeface="+mn-cs"/>
              </a:defRPr>
            </a:lvl3pPr>
            <a:lvl4pPr>
              <a:defRPr lang="en-GB" sz="800" kern="1200" dirty="0" smtClean="0">
                <a:solidFill>
                  <a:schemeClr val="bg1">
                    <a:lumMod val="50000"/>
                  </a:schemeClr>
                </a:solidFill>
                <a:latin typeface="Arial Black" panose="020B0A04020102020204" pitchFamily="34" charset="0"/>
                <a:ea typeface="+mn-ea"/>
                <a:cs typeface="+mn-cs"/>
              </a:defRPr>
            </a:lvl4pPr>
            <a:lvl5pPr>
              <a:defRPr lang="en-GB" sz="800" kern="1200" dirty="0" smtClean="0">
                <a:solidFill>
                  <a:schemeClr val="bg1">
                    <a:lumMod val="50000"/>
                  </a:schemeClr>
                </a:solidFill>
                <a:latin typeface="Arial Black" panose="020B0A04020102020204" pitchFamily="34" charset="0"/>
                <a:ea typeface="+mn-ea"/>
                <a:cs typeface="+mn-cs"/>
              </a:defRPr>
            </a:lvl5pPr>
          </a:lstStyle>
          <a:p>
            <a:pPr lvl="0"/>
            <a:r>
              <a:rPr lang="en-GB"/>
              <a:t>Section title</a:t>
            </a:r>
            <a:endParaRPr lang="en-LU"/>
          </a:p>
        </p:txBody>
      </p:sp>
      <p:sp>
        <p:nvSpPr>
          <p:cNvPr id="13" name="Text Placeholder 14">
            <a:extLst>
              <a:ext uri="{FF2B5EF4-FFF2-40B4-BE49-F238E27FC236}">
                <a16:creationId xmlns:a16="http://schemas.microsoft.com/office/drawing/2014/main" id="{2A01C38D-79EF-5340-A920-4137016C6071}"/>
              </a:ext>
            </a:extLst>
          </p:cNvPr>
          <p:cNvSpPr>
            <a:spLocks noGrp="1"/>
          </p:cNvSpPr>
          <p:nvPr>
            <p:ph type="body" sz="quarter" idx="14" hasCustomPrompt="1"/>
          </p:nvPr>
        </p:nvSpPr>
        <p:spPr>
          <a:xfrm>
            <a:off x="544513" y="1648319"/>
            <a:ext cx="11362565" cy="1094881"/>
          </a:xfrm>
        </p:spPr>
        <p:txBody>
          <a:bodyPr>
            <a:noAutofit/>
          </a:bodyPr>
          <a:lstStyle>
            <a:lvl1pPr marL="0" indent="0">
              <a:buNone/>
              <a:defRPr lang="en-GB" sz="3200" b="0" i="0" kern="1200" dirty="0" smtClean="0">
                <a:solidFill>
                  <a:schemeClr val="tx1"/>
                </a:solidFill>
                <a:latin typeface="Helvetica Light" panose="020B0403020202020204" pitchFamily="34" charset="0"/>
                <a:ea typeface="+mn-ea"/>
                <a:cs typeface="+mn-cs"/>
              </a:defRPr>
            </a:lvl1pPr>
          </a:lstStyle>
          <a:p>
            <a:pPr lvl="0"/>
            <a:r>
              <a:rPr lang="en-GB"/>
              <a:t>Text in Arial 14</a:t>
            </a:r>
          </a:p>
        </p:txBody>
      </p:sp>
    </p:spTree>
    <p:extLst>
      <p:ext uri="{BB962C8B-B14F-4D97-AF65-F5344CB8AC3E}">
        <p14:creationId xmlns:p14="http://schemas.microsoft.com/office/powerpoint/2010/main" val="3554314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ly text - no backgroun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6617CB0-1819-7B47-B5D0-FFE50F6696E0}"/>
              </a:ext>
            </a:extLst>
          </p:cNvPr>
          <p:cNvCxnSpPr>
            <a:cxnSpLocks/>
          </p:cNvCxnSpPr>
          <p:nvPr userDrawn="1"/>
        </p:nvCxnSpPr>
        <p:spPr>
          <a:xfrm flipH="1">
            <a:off x="643236" y="131876"/>
            <a:ext cx="115487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F4DF365-CAAF-4642-A291-C02792B889DA}"/>
              </a:ext>
            </a:extLst>
          </p:cNvPr>
          <p:cNvCxnSpPr>
            <a:cxnSpLocks/>
          </p:cNvCxnSpPr>
          <p:nvPr userDrawn="1"/>
        </p:nvCxnSpPr>
        <p:spPr>
          <a:xfrm flipH="1">
            <a:off x="1" y="131876"/>
            <a:ext cx="4381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DF10B6C-2220-F442-9841-F23C2A22A7E6}"/>
              </a:ext>
            </a:extLst>
          </p:cNvPr>
          <p:cNvSpPr txBox="1"/>
          <p:nvPr userDrawn="1"/>
        </p:nvSpPr>
        <p:spPr>
          <a:xfrm>
            <a:off x="122978" y="150926"/>
            <a:ext cx="372322" cy="215444"/>
          </a:xfrm>
          <a:prstGeom prst="rect">
            <a:avLst/>
          </a:prstGeom>
          <a:noFill/>
        </p:spPr>
        <p:txBody>
          <a:bodyPr wrap="square" rtlCol="0">
            <a:spAutoFit/>
          </a:bodyPr>
          <a:lstStyle/>
          <a:p>
            <a:pPr algn="r"/>
            <a:fld id="{E8B45F66-8A40-B345-AA56-8E056E4B9DD3}" type="slidenum">
              <a:rPr lang="en-US" sz="800" smtClean="0">
                <a:latin typeface="Arial" panose="020B0604020202020204" pitchFamily="34" charset="0"/>
              </a:rPr>
              <a:t>‹#›</a:t>
            </a:fld>
            <a:endParaRPr lang="en-US" sz="800">
              <a:latin typeface="Arial" panose="020B0604020202020204" pitchFamily="34" charset="0"/>
            </a:endParaRPr>
          </a:p>
        </p:txBody>
      </p:sp>
      <p:sp>
        <p:nvSpPr>
          <p:cNvPr id="10" name="Text Placeholder 5">
            <a:extLst>
              <a:ext uri="{FF2B5EF4-FFF2-40B4-BE49-F238E27FC236}">
                <a16:creationId xmlns:a16="http://schemas.microsoft.com/office/drawing/2014/main" id="{44DE82F8-4CF6-0F41-BF24-6B537AD3D7EF}"/>
              </a:ext>
            </a:extLst>
          </p:cNvPr>
          <p:cNvSpPr>
            <a:spLocks noGrp="1"/>
          </p:cNvSpPr>
          <p:nvPr>
            <p:ph type="body" sz="quarter" idx="11" hasCustomPrompt="1"/>
          </p:nvPr>
        </p:nvSpPr>
        <p:spPr>
          <a:xfrm>
            <a:off x="544513" y="427730"/>
            <a:ext cx="11362565" cy="476250"/>
          </a:xfrm>
        </p:spPr>
        <p:txBody>
          <a:bodyPr>
            <a:noAutofit/>
          </a:bodyPr>
          <a:lstStyle>
            <a:lvl1pPr marL="0" indent="0" algn="l" defTabSz="914400" rtl="0" eaLnBrk="1" latinLnBrk="0" hangingPunct="1">
              <a:buNone/>
              <a:defRPr lang="en-GB" sz="4400" b="1" i="0" kern="1200" dirty="0" smtClean="0">
                <a:solidFill>
                  <a:schemeClr val="tx1"/>
                </a:solidFill>
                <a:latin typeface="Helvetica" pitchFamily="2" charset="0"/>
                <a:ea typeface="+mn-ea"/>
                <a:cs typeface="Arial" panose="020B0604020202020204" pitchFamily="34" charset="0"/>
              </a:defRPr>
            </a:lvl1pPr>
          </a:lstStyle>
          <a:p>
            <a:pPr lvl="0"/>
            <a:r>
              <a:rPr lang="en-GB"/>
              <a:t>Title in Arial bold 24</a:t>
            </a:r>
          </a:p>
        </p:txBody>
      </p:sp>
      <p:sp>
        <p:nvSpPr>
          <p:cNvPr id="12" name="Text Placeholder 8">
            <a:extLst>
              <a:ext uri="{FF2B5EF4-FFF2-40B4-BE49-F238E27FC236}">
                <a16:creationId xmlns:a16="http://schemas.microsoft.com/office/drawing/2014/main" id="{E129BDC8-36EE-0047-B7EA-726C86D781C2}"/>
              </a:ext>
            </a:extLst>
          </p:cNvPr>
          <p:cNvSpPr>
            <a:spLocks noGrp="1"/>
          </p:cNvSpPr>
          <p:nvPr>
            <p:ph type="body" sz="quarter" idx="13" hasCustomPrompt="1"/>
          </p:nvPr>
        </p:nvSpPr>
        <p:spPr>
          <a:xfrm>
            <a:off x="543600" y="151200"/>
            <a:ext cx="4873665" cy="231111"/>
          </a:xfrm>
        </p:spPr>
        <p:txBody>
          <a:bodyPr/>
          <a:lstStyle>
            <a:lvl1pPr marL="0" indent="0">
              <a:buNone/>
              <a:defRPr lang="en-GB" sz="800" kern="1200" dirty="0" smtClean="0">
                <a:solidFill>
                  <a:schemeClr val="bg1">
                    <a:lumMod val="50000"/>
                  </a:schemeClr>
                </a:solidFill>
                <a:latin typeface="Arial Black" panose="020B0A04020102020204" pitchFamily="34" charset="0"/>
                <a:ea typeface="+mn-ea"/>
                <a:cs typeface="+mn-cs"/>
              </a:defRPr>
            </a:lvl1pPr>
            <a:lvl2pPr>
              <a:defRPr lang="en-GB" sz="800" kern="1200" dirty="0" smtClean="0">
                <a:solidFill>
                  <a:schemeClr val="bg1">
                    <a:lumMod val="50000"/>
                  </a:schemeClr>
                </a:solidFill>
                <a:latin typeface="Arial Black" panose="020B0A04020102020204" pitchFamily="34" charset="0"/>
                <a:ea typeface="+mn-ea"/>
                <a:cs typeface="+mn-cs"/>
              </a:defRPr>
            </a:lvl2pPr>
            <a:lvl3pPr>
              <a:defRPr lang="en-GB" sz="800" kern="1200" dirty="0" smtClean="0">
                <a:solidFill>
                  <a:schemeClr val="bg1">
                    <a:lumMod val="50000"/>
                  </a:schemeClr>
                </a:solidFill>
                <a:latin typeface="Arial Black" panose="020B0A04020102020204" pitchFamily="34" charset="0"/>
                <a:ea typeface="+mn-ea"/>
                <a:cs typeface="+mn-cs"/>
              </a:defRPr>
            </a:lvl3pPr>
            <a:lvl4pPr>
              <a:defRPr lang="en-GB" sz="800" kern="1200" dirty="0" smtClean="0">
                <a:solidFill>
                  <a:schemeClr val="bg1">
                    <a:lumMod val="50000"/>
                  </a:schemeClr>
                </a:solidFill>
                <a:latin typeface="Arial Black" panose="020B0A04020102020204" pitchFamily="34" charset="0"/>
                <a:ea typeface="+mn-ea"/>
                <a:cs typeface="+mn-cs"/>
              </a:defRPr>
            </a:lvl4pPr>
            <a:lvl5pPr>
              <a:defRPr lang="en-GB" sz="800" kern="1200" dirty="0" smtClean="0">
                <a:solidFill>
                  <a:schemeClr val="bg1">
                    <a:lumMod val="50000"/>
                  </a:schemeClr>
                </a:solidFill>
                <a:latin typeface="Arial Black" panose="020B0A04020102020204" pitchFamily="34" charset="0"/>
                <a:ea typeface="+mn-ea"/>
                <a:cs typeface="+mn-cs"/>
              </a:defRPr>
            </a:lvl5pPr>
          </a:lstStyle>
          <a:p>
            <a:pPr lvl="0"/>
            <a:r>
              <a:rPr lang="en-GB"/>
              <a:t>Section title</a:t>
            </a:r>
            <a:endParaRPr lang="en-LU"/>
          </a:p>
        </p:txBody>
      </p:sp>
      <p:sp>
        <p:nvSpPr>
          <p:cNvPr id="14" name="Text Placeholder 14">
            <a:extLst>
              <a:ext uri="{FF2B5EF4-FFF2-40B4-BE49-F238E27FC236}">
                <a16:creationId xmlns:a16="http://schemas.microsoft.com/office/drawing/2014/main" id="{4A5E3861-A818-4849-B095-26DEB252A605}"/>
              </a:ext>
            </a:extLst>
          </p:cNvPr>
          <p:cNvSpPr>
            <a:spLocks noGrp="1"/>
          </p:cNvSpPr>
          <p:nvPr>
            <p:ph type="body" sz="quarter" idx="14" hasCustomPrompt="1"/>
          </p:nvPr>
        </p:nvSpPr>
        <p:spPr>
          <a:xfrm>
            <a:off x="544513" y="1648319"/>
            <a:ext cx="11362565" cy="1909890"/>
          </a:xfrm>
        </p:spPr>
        <p:txBody>
          <a:bodyPr>
            <a:noAutofit/>
          </a:bodyPr>
          <a:lstStyle>
            <a:lvl1pPr marL="0" indent="0">
              <a:buNone/>
              <a:defRPr lang="en-GB" sz="3200" b="0" i="0" kern="1200" dirty="0" smtClean="0">
                <a:solidFill>
                  <a:schemeClr val="tx1"/>
                </a:solidFill>
                <a:latin typeface="Helvetica Light" panose="020B0403020202020204" pitchFamily="34" charset="0"/>
                <a:ea typeface="+mn-ea"/>
                <a:cs typeface="+mn-cs"/>
              </a:defRPr>
            </a:lvl1pPr>
          </a:lstStyle>
          <a:p>
            <a:pPr lvl="0"/>
            <a:r>
              <a:rPr lang="en-GB"/>
              <a:t>Text in Arial 14</a:t>
            </a:r>
          </a:p>
        </p:txBody>
      </p:sp>
    </p:spTree>
    <p:extLst>
      <p:ext uri="{BB962C8B-B14F-4D97-AF65-F5344CB8AC3E}">
        <p14:creationId xmlns:p14="http://schemas.microsoft.com/office/powerpoint/2010/main" val="835210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umper blue">
    <p:bg>
      <p:bgPr>
        <a:solidFill>
          <a:srgbClr val="3E214F"/>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7DF4A72C-8232-B245-B98D-28FC92ABC076}"/>
              </a:ext>
            </a:extLst>
          </p:cNvPr>
          <p:cNvSpPr>
            <a:spLocks noGrp="1"/>
          </p:cNvSpPr>
          <p:nvPr>
            <p:ph type="body" sz="quarter" idx="10"/>
          </p:nvPr>
        </p:nvSpPr>
        <p:spPr>
          <a:xfrm>
            <a:off x="1806222" y="2111375"/>
            <a:ext cx="8895645" cy="2619375"/>
          </a:xfrm>
        </p:spPr>
        <p:txBody>
          <a:bodyPr>
            <a:noAutofit/>
          </a:bodyPr>
          <a:lstStyle>
            <a:lvl1pPr marL="0" indent="0" algn="ctr">
              <a:buNone/>
              <a:defRPr sz="6600" b="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a:t>Click to edit Master text styles</a:t>
            </a:r>
          </a:p>
        </p:txBody>
      </p:sp>
    </p:spTree>
    <p:extLst>
      <p:ext uri="{BB962C8B-B14F-4D97-AF65-F5344CB8AC3E}">
        <p14:creationId xmlns:p14="http://schemas.microsoft.com/office/powerpoint/2010/main" val="276581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umper red">
    <p:bg>
      <p:bgPr>
        <a:solidFill>
          <a:srgbClr val="CE2A3B"/>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0BEF2BE-36C3-7640-8393-C4E1280CBFFD}"/>
              </a:ext>
            </a:extLst>
          </p:cNvPr>
          <p:cNvSpPr>
            <a:spLocks noGrp="1"/>
          </p:cNvSpPr>
          <p:nvPr>
            <p:ph type="body" sz="quarter" idx="10"/>
          </p:nvPr>
        </p:nvSpPr>
        <p:spPr>
          <a:xfrm>
            <a:off x="1806222" y="2111375"/>
            <a:ext cx="8895645" cy="2619375"/>
          </a:xfrm>
        </p:spPr>
        <p:txBody>
          <a:bodyPr>
            <a:noAutofit/>
          </a:bodyPr>
          <a:lstStyle>
            <a:lvl1pPr marL="0" indent="0" algn="ctr">
              <a:buNone/>
              <a:defRPr sz="6600" b="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a:t>Click to edit Master text styles</a:t>
            </a:r>
          </a:p>
        </p:txBody>
      </p:sp>
    </p:spTree>
    <p:extLst>
      <p:ext uri="{BB962C8B-B14F-4D97-AF65-F5344CB8AC3E}">
        <p14:creationId xmlns:p14="http://schemas.microsoft.com/office/powerpoint/2010/main" val="3125950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picture containing water, table, holding, large&#10;&#10;Description automatically generated">
            <a:extLst>
              <a:ext uri="{FF2B5EF4-FFF2-40B4-BE49-F238E27FC236}">
                <a16:creationId xmlns:a16="http://schemas.microsoft.com/office/drawing/2014/main" id="{54B85152-44A4-3A4F-A601-06908EA4CAD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7ED45BE-A5FB-4F40-99CB-579F650A5A3D}"/>
              </a:ext>
            </a:extLst>
          </p:cNvPr>
          <p:cNvSpPr>
            <a:spLocks noGrp="1"/>
          </p:cNvSpPr>
          <p:nvPr>
            <p:ph type="title" hasCustomPrompt="1"/>
          </p:nvPr>
        </p:nvSpPr>
        <p:spPr>
          <a:xfrm>
            <a:off x="831850" y="1709738"/>
            <a:ext cx="6284567" cy="2852737"/>
          </a:xfrm>
        </p:spPr>
        <p:txBody>
          <a:bodyPr anchor="b">
            <a:normAutofit/>
          </a:bodyPr>
          <a:lstStyle>
            <a:lvl1pPr>
              <a:defRPr lang="en-US" sz="6600" b="1" i="0" kern="1200" dirty="0">
                <a:solidFill>
                  <a:schemeClr val="bg1"/>
                </a:solidFill>
                <a:latin typeface="Helvetica" pitchFamily="2" charset="0"/>
                <a:ea typeface="+mn-ea"/>
                <a:cs typeface="+mn-cs"/>
              </a:defRPr>
            </a:lvl1pPr>
          </a:lstStyle>
          <a:p>
            <a:r>
              <a:rPr lang="en-US"/>
              <a:t>Click to edit section title</a:t>
            </a:r>
          </a:p>
        </p:txBody>
      </p:sp>
      <p:cxnSp>
        <p:nvCxnSpPr>
          <p:cNvPr id="10" name="Straight Connector 9">
            <a:extLst>
              <a:ext uri="{FF2B5EF4-FFF2-40B4-BE49-F238E27FC236}">
                <a16:creationId xmlns:a16="http://schemas.microsoft.com/office/drawing/2014/main" id="{6F4C128C-B036-3D46-88D1-6E3D60FB7E66}"/>
              </a:ext>
            </a:extLst>
          </p:cNvPr>
          <p:cNvCxnSpPr>
            <a:cxnSpLocks/>
          </p:cNvCxnSpPr>
          <p:nvPr userDrawn="1"/>
        </p:nvCxnSpPr>
        <p:spPr>
          <a:xfrm flipH="1">
            <a:off x="643236" y="131876"/>
            <a:ext cx="11548765" cy="0"/>
          </a:xfrm>
          <a:prstGeom prst="line">
            <a:avLst/>
          </a:prstGeom>
          <a:ln>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5D38699C-CAA6-0A4C-A736-5095BDB97BB4}"/>
              </a:ext>
            </a:extLst>
          </p:cNvPr>
          <p:cNvGrpSpPr/>
          <p:nvPr userDrawn="1"/>
        </p:nvGrpSpPr>
        <p:grpSpPr>
          <a:xfrm>
            <a:off x="-24715" y="5825730"/>
            <a:ext cx="12216715" cy="1418626"/>
            <a:chOff x="-24715" y="5825730"/>
            <a:chExt cx="12216715" cy="1418626"/>
          </a:xfrm>
        </p:grpSpPr>
        <p:pic>
          <p:nvPicPr>
            <p:cNvPr id="9" name="Image 5" descr="Bande_Logo_UNI_PP_right_long.eps">
              <a:extLst>
                <a:ext uri="{FF2B5EF4-FFF2-40B4-BE49-F238E27FC236}">
                  <a16:creationId xmlns:a16="http://schemas.microsoft.com/office/drawing/2014/main" id="{F960BBB5-41E2-9549-B5FA-0012C30FE421}"/>
                </a:ext>
              </a:extLst>
            </p:cNvPr>
            <p:cNvPicPr/>
            <p:nvPr/>
          </p:nvPicPr>
          <p:blipFill rotWithShape="1">
            <a:blip r:embed="rId3" cstate="email">
              <a:extLst>
                <a:ext uri="{28A0092B-C50C-407E-A947-70E740481C1C}">
                  <a14:useLocalDpi xmlns:a14="http://schemas.microsoft.com/office/drawing/2010/main"/>
                </a:ext>
              </a:extLst>
            </a:blip>
            <a:srcRect l="42064" r="2500" b="52664"/>
            <a:stretch/>
          </p:blipFill>
          <p:spPr bwMode="auto">
            <a:xfrm>
              <a:off x="-24715" y="5825730"/>
              <a:ext cx="12216715" cy="1055420"/>
            </a:xfrm>
            <a:prstGeom prst="rect">
              <a:avLst/>
            </a:prstGeom>
            <a:noFill/>
            <a:ln>
              <a:noFill/>
            </a:ln>
            <a:extLst>
              <a:ext uri="{909E8E84-426E-40dd-AFC4-6F175D3DCCD1}">
                <a14:hiddenFill xmlns:lc="http://schemas.openxmlformats.org/drawingml/2006/lockedCanvas"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a:solidFill>
                    <a:srgbClr val="FFFFFF"/>
                  </a:solidFill>
                </a14:hiddenFill>
              </a:ext>
              <a:ext uri="{91240B29-F687-4f45-9708-019B960494DF}">
                <a14:hiddenLine xmlns:lc="http://schemas.openxmlformats.org/drawingml/2006/lockedCanvas"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B5CA9B7A-A4A6-BB48-9521-C4F9FB6A3437}"/>
                </a:ext>
              </a:extLst>
            </p:cNvPr>
            <p:cNvSpPr/>
            <p:nvPr/>
          </p:nvSpPr>
          <p:spPr>
            <a:xfrm>
              <a:off x="10500767" y="5987422"/>
              <a:ext cx="960699" cy="893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a:p>
          </p:txBody>
        </p:sp>
        <p:pic>
          <p:nvPicPr>
            <p:cNvPr id="12" name="Picture 11">
              <a:extLst>
                <a:ext uri="{FF2B5EF4-FFF2-40B4-BE49-F238E27FC236}">
                  <a16:creationId xmlns:a16="http://schemas.microsoft.com/office/drawing/2014/main" id="{F8876458-803E-1C4D-BEEA-5F830B9D0DA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22056"/>
            <a:stretch/>
          </p:blipFill>
          <p:spPr>
            <a:xfrm>
              <a:off x="10151661" y="5987422"/>
              <a:ext cx="1612609" cy="1256934"/>
            </a:xfrm>
            <a:prstGeom prst="rect">
              <a:avLst/>
            </a:prstGeom>
          </p:spPr>
        </p:pic>
      </p:grpSp>
      <p:pic>
        <p:nvPicPr>
          <p:cNvPr id="13" name="Graphic 12">
            <a:extLst>
              <a:ext uri="{FF2B5EF4-FFF2-40B4-BE49-F238E27FC236}">
                <a16:creationId xmlns:a16="http://schemas.microsoft.com/office/drawing/2014/main" id="{4D8040F2-EF7F-7A45-AB3D-761B09F5A462}"/>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70285" y="1386141"/>
            <a:ext cx="1256457" cy="987835"/>
          </a:xfrm>
          <a:prstGeom prst="rect">
            <a:avLst/>
          </a:prstGeom>
        </p:spPr>
      </p:pic>
    </p:spTree>
    <p:extLst>
      <p:ext uri="{BB962C8B-B14F-4D97-AF65-F5344CB8AC3E}">
        <p14:creationId xmlns:p14="http://schemas.microsoft.com/office/powerpoint/2010/main" val="2936417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6" name="Picture 5" descr="A picture containing star, game, glass&#10;&#10;Description automatically generated">
            <a:extLst>
              <a:ext uri="{FF2B5EF4-FFF2-40B4-BE49-F238E27FC236}">
                <a16:creationId xmlns:a16="http://schemas.microsoft.com/office/drawing/2014/main" id="{4DDCF0D0-9C6D-094B-98F9-E076CD1DD52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7ED45BE-A5FB-4F40-99CB-579F650A5A3D}"/>
              </a:ext>
            </a:extLst>
          </p:cNvPr>
          <p:cNvSpPr>
            <a:spLocks noGrp="1"/>
          </p:cNvSpPr>
          <p:nvPr>
            <p:ph type="title" hasCustomPrompt="1"/>
          </p:nvPr>
        </p:nvSpPr>
        <p:spPr>
          <a:xfrm>
            <a:off x="831850" y="1709738"/>
            <a:ext cx="6284567" cy="2852737"/>
          </a:xfrm>
        </p:spPr>
        <p:txBody>
          <a:bodyPr anchor="b">
            <a:normAutofit/>
          </a:bodyPr>
          <a:lstStyle>
            <a:lvl1pPr>
              <a:defRPr lang="en-US" sz="6600" b="1" i="0" kern="1200" dirty="0">
                <a:solidFill>
                  <a:schemeClr val="bg1"/>
                </a:solidFill>
                <a:latin typeface="Helvetica" pitchFamily="2" charset="0"/>
                <a:ea typeface="+mn-ea"/>
                <a:cs typeface="+mn-cs"/>
              </a:defRPr>
            </a:lvl1pPr>
          </a:lstStyle>
          <a:p>
            <a:r>
              <a:rPr lang="en-US"/>
              <a:t>Click to edit section title</a:t>
            </a:r>
          </a:p>
        </p:txBody>
      </p:sp>
      <p:cxnSp>
        <p:nvCxnSpPr>
          <p:cNvPr id="10" name="Straight Connector 9">
            <a:extLst>
              <a:ext uri="{FF2B5EF4-FFF2-40B4-BE49-F238E27FC236}">
                <a16:creationId xmlns:a16="http://schemas.microsoft.com/office/drawing/2014/main" id="{6F4C128C-B036-3D46-88D1-6E3D60FB7E66}"/>
              </a:ext>
            </a:extLst>
          </p:cNvPr>
          <p:cNvCxnSpPr>
            <a:cxnSpLocks/>
          </p:cNvCxnSpPr>
          <p:nvPr userDrawn="1"/>
        </p:nvCxnSpPr>
        <p:spPr>
          <a:xfrm flipH="1">
            <a:off x="643236" y="131876"/>
            <a:ext cx="11548765" cy="0"/>
          </a:xfrm>
          <a:prstGeom prst="line">
            <a:avLst/>
          </a:prstGeom>
          <a:ln>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7B63906A-4BFD-4B4B-85AD-3464F2D706D9}"/>
              </a:ext>
            </a:extLst>
          </p:cNvPr>
          <p:cNvGrpSpPr/>
          <p:nvPr userDrawn="1"/>
        </p:nvGrpSpPr>
        <p:grpSpPr>
          <a:xfrm>
            <a:off x="-24715" y="5825730"/>
            <a:ext cx="12216715" cy="1418626"/>
            <a:chOff x="-24715" y="5825730"/>
            <a:chExt cx="12216715" cy="1418626"/>
          </a:xfrm>
        </p:grpSpPr>
        <p:pic>
          <p:nvPicPr>
            <p:cNvPr id="9" name="Image 5" descr="Bande_Logo_UNI_PP_right_long.eps">
              <a:extLst>
                <a:ext uri="{FF2B5EF4-FFF2-40B4-BE49-F238E27FC236}">
                  <a16:creationId xmlns:a16="http://schemas.microsoft.com/office/drawing/2014/main" id="{31FC56D1-B78D-6945-AD64-C428DF38144A}"/>
                </a:ext>
              </a:extLst>
            </p:cNvPr>
            <p:cNvPicPr/>
            <p:nvPr/>
          </p:nvPicPr>
          <p:blipFill rotWithShape="1">
            <a:blip r:embed="rId3" cstate="email">
              <a:extLst>
                <a:ext uri="{28A0092B-C50C-407E-A947-70E740481C1C}">
                  <a14:useLocalDpi xmlns:a14="http://schemas.microsoft.com/office/drawing/2010/main"/>
                </a:ext>
              </a:extLst>
            </a:blip>
            <a:srcRect l="42064" r="2500" b="52664"/>
            <a:stretch/>
          </p:blipFill>
          <p:spPr bwMode="auto">
            <a:xfrm>
              <a:off x="-24715" y="5825730"/>
              <a:ext cx="12216715" cy="1055420"/>
            </a:xfrm>
            <a:prstGeom prst="rect">
              <a:avLst/>
            </a:prstGeom>
            <a:noFill/>
            <a:ln>
              <a:noFill/>
            </a:ln>
            <a:extLst>
              <a:ext uri="{909E8E84-426E-40dd-AFC4-6F175D3DCCD1}">
                <a14:hiddenFill xmlns:lc="http://schemas.openxmlformats.org/drawingml/2006/lockedCanvas"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a:solidFill>
                    <a:srgbClr val="FFFFFF"/>
                  </a:solidFill>
                </a14:hiddenFill>
              </a:ext>
              <a:ext uri="{91240B29-F687-4f45-9708-019B960494DF}">
                <a14:hiddenLine xmlns:lc="http://schemas.openxmlformats.org/drawingml/2006/lockedCanvas"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8B73630B-A2F5-E64D-9EAE-557596B909FB}"/>
                </a:ext>
              </a:extLst>
            </p:cNvPr>
            <p:cNvSpPr/>
            <p:nvPr/>
          </p:nvSpPr>
          <p:spPr>
            <a:xfrm>
              <a:off x="10500767" y="5987422"/>
              <a:ext cx="960699" cy="893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a:p>
          </p:txBody>
        </p:sp>
        <p:pic>
          <p:nvPicPr>
            <p:cNvPr id="12" name="Picture 11">
              <a:extLst>
                <a:ext uri="{FF2B5EF4-FFF2-40B4-BE49-F238E27FC236}">
                  <a16:creationId xmlns:a16="http://schemas.microsoft.com/office/drawing/2014/main" id="{4FC6265B-E736-2042-B1E9-963A32659F3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22056"/>
            <a:stretch/>
          </p:blipFill>
          <p:spPr>
            <a:xfrm>
              <a:off x="10151661" y="5987422"/>
              <a:ext cx="1612609" cy="1256934"/>
            </a:xfrm>
            <a:prstGeom prst="rect">
              <a:avLst/>
            </a:prstGeom>
          </p:spPr>
        </p:pic>
      </p:grpSp>
      <p:pic>
        <p:nvPicPr>
          <p:cNvPr id="13" name="Graphic 12">
            <a:extLst>
              <a:ext uri="{FF2B5EF4-FFF2-40B4-BE49-F238E27FC236}">
                <a16:creationId xmlns:a16="http://schemas.microsoft.com/office/drawing/2014/main" id="{6BC51A8B-A66D-3047-B601-FBD9C5792082}"/>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70285" y="1386141"/>
            <a:ext cx="1256457" cy="987835"/>
          </a:xfrm>
          <a:prstGeom prst="rect">
            <a:avLst/>
          </a:prstGeom>
        </p:spPr>
      </p:pic>
    </p:spTree>
    <p:extLst>
      <p:ext uri="{BB962C8B-B14F-4D97-AF65-F5344CB8AC3E}">
        <p14:creationId xmlns:p14="http://schemas.microsoft.com/office/powerpoint/2010/main" val="1274322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backgroun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FD93927-40CA-4B4B-BFFC-4531B2573C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
          <a:stretch/>
        </p:blipFill>
        <p:spPr>
          <a:xfrm flipH="1">
            <a:off x="-1" y="2335882"/>
            <a:ext cx="5481423" cy="4522118"/>
          </a:xfrm>
          <a:prstGeom prst="rect">
            <a:avLst/>
          </a:prstGeom>
        </p:spPr>
      </p:pic>
      <p:sp>
        <p:nvSpPr>
          <p:cNvPr id="3" name="Content Placeholder 2">
            <a:extLst>
              <a:ext uri="{FF2B5EF4-FFF2-40B4-BE49-F238E27FC236}">
                <a16:creationId xmlns:a16="http://schemas.microsoft.com/office/drawing/2014/main" id="{6495D105-A183-4D5C-8439-AA6787FE3F3E}"/>
              </a:ext>
            </a:extLst>
          </p:cNvPr>
          <p:cNvSpPr>
            <a:spLocks noGrp="1"/>
          </p:cNvSpPr>
          <p:nvPr>
            <p:ph sz="half" idx="1"/>
          </p:nvPr>
        </p:nvSpPr>
        <p:spPr>
          <a:xfrm>
            <a:off x="827314" y="1444625"/>
            <a:ext cx="11079764" cy="4351338"/>
          </a:xfrm>
        </p:spPr>
        <p:txBody>
          <a:bodyPr>
            <a:normAutofit/>
          </a:bodyPr>
          <a:lstStyle>
            <a:lvl1pPr>
              <a:lnSpc>
                <a:spcPct val="100000"/>
              </a:lnSpc>
              <a:spcBef>
                <a:spcPts val="600"/>
              </a:spcBef>
              <a:spcAft>
                <a:spcPts val="0"/>
              </a:spcAft>
              <a:defRPr sz="3200"/>
            </a:lvl1pPr>
            <a:lvl2pPr>
              <a:lnSpc>
                <a:spcPct val="100000"/>
              </a:lnSpc>
              <a:spcBef>
                <a:spcPts val="600"/>
              </a:spcBef>
              <a:spcAft>
                <a:spcPts val="0"/>
              </a:spcAft>
              <a:defRPr sz="2800"/>
            </a:lvl2pPr>
            <a:lvl3pPr>
              <a:lnSpc>
                <a:spcPct val="100000"/>
              </a:lnSpc>
              <a:spcBef>
                <a:spcPts val="600"/>
              </a:spcBef>
              <a:spcAft>
                <a:spcPts val="0"/>
              </a:spcAft>
              <a:defRPr sz="2400"/>
            </a:lvl3pPr>
            <a:lvl4pPr>
              <a:lnSpc>
                <a:spcPct val="100000"/>
              </a:lnSpc>
              <a:spcBef>
                <a:spcPts val="600"/>
              </a:spcBef>
              <a:spcAft>
                <a:spcPts val="0"/>
              </a:spcAft>
              <a:defRPr sz="2000"/>
            </a:lvl4pPr>
            <a:lvl5pPr>
              <a:lnSpc>
                <a:spcPct val="100000"/>
              </a:lnSpc>
              <a:spcBef>
                <a:spcPts val="600"/>
              </a:spcBef>
              <a:spcAft>
                <a:spcPts val="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48E07E8B-810F-5E48-A31D-15AED5EEB71C}"/>
              </a:ext>
            </a:extLst>
          </p:cNvPr>
          <p:cNvSpPr>
            <a:spLocks noGrp="1"/>
          </p:cNvSpPr>
          <p:nvPr>
            <p:ph type="body" sz="quarter" idx="13" hasCustomPrompt="1"/>
          </p:nvPr>
        </p:nvSpPr>
        <p:spPr>
          <a:xfrm>
            <a:off x="544513" y="427729"/>
            <a:ext cx="11362565" cy="634295"/>
          </a:xfrm>
        </p:spPr>
        <p:txBody>
          <a:bodyPr>
            <a:noAutofit/>
          </a:bodyPr>
          <a:lstStyle>
            <a:lvl1pPr marL="0" indent="0" algn="l" defTabSz="914400" rtl="0" eaLnBrk="1" latinLnBrk="0" hangingPunct="1">
              <a:buNone/>
              <a:defRPr lang="en-GB" sz="4400" b="1" i="0" kern="1200" dirty="0" smtClean="0">
                <a:solidFill>
                  <a:schemeClr val="tx1"/>
                </a:solidFill>
                <a:latin typeface="Helvetica" pitchFamily="2" charset="0"/>
                <a:ea typeface="+mn-ea"/>
                <a:cs typeface="Arial" panose="020B0604020202020204" pitchFamily="34" charset="0"/>
              </a:defRPr>
            </a:lvl1pPr>
          </a:lstStyle>
          <a:p>
            <a:pPr lvl="0"/>
            <a:r>
              <a:rPr lang="en-GB"/>
              <a:t>Title in Arial bold 24</a:t>
            </a:r>
          </a:p>
        </p:txBody>
      </p:sp>
      <p:sp>
        <p:nvSpPr>
          <p:cNvPr id="9" name="TextBox 8">
            <a:extLst>
              <a:ext uri="{FF2B5EF4-FFF2-40B4-BE49-F238E27FC236}">
                <a16:creationId xmlns:a16="http://schemas.microsoft.com/office/drawing/2014/main" id="{0422DFD6-7E52-F946-BCF2-42F1F4CCDCCA}"/>
              </a:ext>
            </a:extLst>
          </p:cNvPr>
          <p:cNvSpPr txBox="1"/>
          <p:nvPr userDrawn="1"/>
        </p:nvSpPr>
        <p:spPr>
          <a:xfrm>
            <a:off x="122978" y="150926"/>
            <a:ext cx="372322" cy="215444"/>
          </a:xfrm>
          <a:prstGeom prst="rect">
            <a:avLst/>
          </a:prstGeom>
          <a:noFill/>
        </p:spPr>
        <p:txBody>
          <a:bodyPr wrap="square" rtlCol="0">
            <a:spAutoFit/>
          </a:bodyPr>
          <a:lstStyle/>
          <a:p>
            <a:pPr algn="r"/>
            <a:fld id="{E8B45F66-8A40-B345-AA56-8E056E4B9DD3}" type="slidenum">
              <a:rPr lang="en-US" sz="800" smtClean="0">
                <a:solidFill>
                  <a:schemeClr val="bg1">
                    <a:lumMod val="50000"/>
                  </a:schemeClr>
                </a:solidFill>
                <a:latin typeface="Arial" panose="020B0604020202020204" pitchFamily="34" charset="0"/>
              </a:rPr>
              <a:t>‹#›</a:t>
            </a:fld>
            <a:endParaRPr lang="en-US" sz="800">
              <a:solidFill>
                <a:schemeClr val="bg1">
                  <a:lumMod val="50000"/>
                </a:schemeClr>
              </a:solidFill>
              <a:latin typeface="Arial" panose="020B0604020202020204" pitchFamily="34" charset="0"/>
            </a:endParaRPr>
          </a:p>
        </p:txBody>
      </p:sp>
      <p:cxnSp>
        <p:nvCxnSpPr>
          <p:cNvPr id="10" name="Straight Connector 9">
            <a:extLst>
              <a:ext uri="{FF2B5EF4-FFF2-40B4-BE49-F238E27FC236}">
                <a16:creationId xmlns:a16="http://schemas.microsoft.com/office/drawing/2014/main" id="{994AF36B-1BA4-8A42-A228-A83DDA7A8429}"/>
              </a:ext>
            </a:extLst>
          </p:cNvPr>
          <p:cNvCxnSpPr>
            <a:cxnSpLocks/>
          </p:cNvCxnSpPr>
          <p:nvPr userDrawn="1"/>
        </p:nvCxnSpPr>
        <p:spPr>
          <a:xfrm flipH="1">
            <a:off x="1" y="131876"/>
            <a:ext cx="4381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AC11A367-FA04-BA46-A604-BBF1CD885041}"/>
              </a:ext>
            </a:extLst>
          </p:cNvPr>
          <p:cNvSpPr>
            <a:spLocks noGrp="1"/>
          </p:cNvSpPr>
          <p:nvPr>
            <p:ph type="body" sz="quarter" idx="14" hasCustomPrompt="1"/>
          </p:nvPr>
        </p:nvSpPr>
        <p:spPr>
          <a:xfrm>
            <a:off x="543600" y="151200"/>
            <a:ext cx="4873665" cy="231111"/>
          </a:xfrm>
        </p:spPr>
        <p:txBody>
          <a:bodyPr/>
          <a:lstStyle>
            <a:lvl1pPr marL="0" indent="0">
              <a:buNone/>
              <a:defRPr lang="en-GB" sz="800" kern="1200" dirty="0" smtClean="0">
                <a:solidFill>
                  <a:schemeClr val="bg1">
                    <a:lumMod val="50000"/>
                  </a:schemeClr>
                </a:solidFill>
                <a:latin typeface="Arial Black" panose="020B0A04020102020204" pitchFamily="34" charset="0"/>
                <a:ea typeface="+mn-ea"/>
                <a:cs typeface="+mn-cs"/>
              </a:defRPr>
            </a:lvl1pPr>
            <a:lvl2pPr>
              <a:defRPr lang="en-GB" sz="800" kern="1200" dirty="0" smtClean="0">
                <a:solidFill>
                  <a:schemeClr val="bg1">
                    <a:lumMod val="50000"/>
                  </a:schemeClr>
                </a:solidFill>
                <a:latin typeface="Arial Black" panose="020B0A04020102020204" pitchFamily="34" charset="0"/>
                <a:ea typeface="+mn-ea"/>
                <a:cs typeface="+mn-cs"/>
              </a:defRPr>
            </a:lvl2pPr>
            <a:lvl3pPr>
              <a:defRPr lang="en-GB" sz="800" kern="1200" dirty="0" smtClean="0">
                <a:solidFill>
                  <a:schemeClr val="bg1">
                    <a:lumMod val="50000"/>
                  </a:schemeClr>
                </a:solidFill>
                <a:latin typeface="Arial Black" panose="020B0A04020102020204" pitchFamily="34" charset="0"/>
                <a:ea typeface="+mn-ea"/>
                <a:cs typeface="+mn-cs"/>
              </a:defRPr>
            </a:lvl3pPr>
            <a:lvl4pPr>
              <a:defRPr lang="en-GB" sz="800" kern="1200" dirty="0" smtClean="0">
                <a:solidFill>
                  <a:schemeClr val="bg1">
                    <a:lumMod val="50000"/>
                  </a:schemeClr>
                </a:solidFill>
                <a:latin typeface="Arial Black" panose="020B0A04020102020204" pitchFamily="34" charset="0"/>
                <a:ea typeface="+mn-ea"/>
                <a:cs typeface="+mn-cs"/>
              </a:defRPr>
            </a:lvl4pPr>
            <a:lvl5pPr>
              <a:defRPr lang="en-GB" sz="800" kern="1200" dirty="0" smtClean="0">
                <a:solidFill>
                  <a:schemeClr val="bg1">
                    <a:lumMod val="50000"/>
                  </a:schemeClr>
                </a:solidFill>
                <a:latin typeface="Arial Black" panose="020B0A04020102020204" pitchFamily="34" charset="0"/>
                <a:ea typeface="+mn-ea"/>
                <a:cs typeface="+mn-cs"/>
              </a:defRPr>
            </a:lvl5pPr>
          </a:lstStyle>
          <a:p>
            <a:pPr lvl="0"/>
            <a:r>
              <a:rPr lang="en-GB"/>
              <a:t>Section title</a:t>
            </a:r>
            <a:endParaRPr lang="en-LU"/>
          </a:p>
        </p:txBody>
      </p:sp>
      <p:cxnSp>
        <p:nvCxnSpPr>
          <p:cNvPr id="12" name="Straight Connector 11">
            <a:extLst>
              <a:ext uri="{FF2B5EF4-FFF2-40B4-BE49-F238E27FC236}">
                <a16:creationId xmlns:a16="http://schemas.microsoft.com/office/drawing/2014/main" id="{1C23EE7A-C4AC-2A43-8682-30AF56F401B4}"/>
              </a:ext>
            </a:extLst>
          </p:cNvPr>
          <p:cNvCxnSpPr>
            <a:cxnSpLocks/>
          </p:cNvCxnSpPr>
          <p:nvPr userDrawn="1"/>
        </p:nvCxnSpPr>
        <p:spPr>
          <a:xfrm flipH="1">
            <a:off x="643236" y="131876"/>
            <a:ext cx="1154876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621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no backgroun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95D105-A183-4D5C-8439-AA6787FE3F3E}"/>
              </a:ext>
            </a:extLst>
          </p:cNvPr>
          <p:cNvSpPr>
            <a:spLocks noGrp="1"/>
          </p:cNvSpPr>
          <p:nvPr>
            <p:ph sz="half" idx="1"/>
          </p:nvPr>
        </p:nvSpPr>
        <p:spPr>
          <a:xfrm>
            <a:off x="827314" y="1444625"/>
            <a:ext cx="11079764" cy="4351338"/>
          </a:xfrm>
        </p:spPr>
        <p:txBody>
          <a:bodyPr>
            <a:norm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a:extLst>
              <a:ext uri="{FF2B5EF4-FFF2-40B4-BE49-F238E27FC236}">
                <a16:creationId xmlns:a16="http://schemas.microsoft.com/office/drawing/2014/main" id="{48E07E8B-810F-5E48-A31D-15AED5EEB71C}"/>
              </a:ext>
            </a:extLst>
          </p:cNvPr>
          <p:cNvSpPr>
            <a:spLocks noGrp="1"/>
          </p:cNvSpPr>
          <p:nvPr>
            <p:ph type="body" sz="quarter" idx="13" hasCustomPrompt="1"/>
          </p:nvPr>
        </p:nvSpPr>
        <p:spPr>
          <a:xfrm>
            <a:off x="544513" y="427729"/>
            <a:ext cx="11362565" cy="634295"/>
          </a:xfrm>
        </p:spPr>
        <p:txBody>
          <a:bodyPr>
            <a:noAutofit/>
          </a:bodyPr>
          <a:lstStyle>
            <a:lvl1pPr marL="0" indent="0" algn="l" defTabSz="914400" rtl="0" eaLnBrk="1" latinLnBrk="0" hangingPunct="1">
              <a:buNone/>
              <a:defRPr lang="en-GB" sz="4400" b="1" i="0" kern="1200" dirty="0" smtClean="0">
                <a:solidFill>
                  <a:schemeClr val="tx1"/>
                </a:solidFill>
                <a:latin typeface="Helvetica" pitchFamily="2" charset="0"/>
                <a:ea typeface="+mn-ea"/>
                <a:cs typeface="Arial" panose="020B0604020202020204" pitchFamily="34" charset="0"/>
              </a:defRPr>
            </a:lvl1pPr>
          </a:lstStyle>
          <a:p>
            <a:pPr lvl="0"/>
            <a:r>
              <a:rPr lang="en-GB"/>
              <a:t>Title in Arial bold 24</a:t>
            </a:r>
          </a:p>
        </p:txBody>
      </p:sp>
      <p:sp>
        <p:nvSpPr>
          <p:cNvPr id="9" name="TextBox 8">
            <a:extLst>
              <a:ext uri="{FF2B5EF4-FFF2-40B4-BE49-F238E27FC236}">
                <a16:creationId xmlns:a16="http://schemas.microsoft.com/office/drawing/2014/main" id="{0422DFD6-7E52-F946-BCF2-42F1F4CCDCCA}"/>
              </a:ext>
            </a:extLst>
          </p:cNvPr>
          <p:cNvSpPr txBox="1"/>
          <p:nvPr userDrawn="1"/>
        </p:nvSpPr>
        <p:spPr>
          <a:xfrm>
            <a:off x="122978" y="150926"/>
            <a:ext cx="372322" cy="215444"/>
          </a:xfrm>
          <a:prstGeom prst="rect">
            <a:avLst/>
          </a:prstGeom>
          <a:noFill/>
        </p:spPr>
        <p:txBody>
          <a:bodyPr wrap="square" rtlCol="0">
            <a:spAutoFit/>
          </a:bodyPr>
          <a:lstStyle/>
          <a:p>
            <a:pPr algn="r"/>
            <a:fld id="{E8B45F66-8A40-B345-AA56-8E056E4B9DD3}" type="slidenum">
              <a:rPr lang="en-US" sz="800" smtClean="0">
                <a:solidFill>
                  <a:schemeClr val="bg1">
                    <a:lumMod val="50000"/>
                  </a:schemeClr>
                </a:solidFill>
                <a:latin typeface="Arial" panose="020B0604020202020204" pitchFamily="34" charset="0"/>
              </a:rPr>
              <a:t>‹#›</a:t>
            </a:fld>
            <a:endParaRPr lang="en-US" sz="800">
              <a:solidFill>
                <a:schemeClr val="bg1">
                  <a:lumMod val="50000"/>
                </a:schemeClr>
              </a:solidFill>
              <a:latin typeface="Arial" panose="020B0604020202020204" pitchFamily="34" charset="0"/>
            </a:endParaRPr>
          </a:p>
        </p:txBody>
      </p:sp>
      <p:cxnSp>
        <p:nvCxnSpPr>
          <p:cNvPr id="10" name="Straight Connector 9">
            <a:extLst>
              <a:ext uri="{FF2B5EF4-FFF2-40B4-BE49-F238E27FC236}">
                <a16:creationId xmlns:a16="http://schemas.microsoft.com/office/drawing/2014/main" id="{994AF36B-1BA4-8A42-A228-A83DDA7A8429}"/>
              </a:ext>
            </a:extLst>
          </p:cNvPr>
          <p:cNvCxnSpPr>
            <a:cxnSpLocks/>
          </p:cNvCxnSpPr>
          <p:nvPr userDrawn="1"/>
        </p:nvCxnSpPr>
        <p:spPr>
          <a:xfrm flipH="1">
            <a:off x="1" y="131876"/>
            <a:ext cx="4381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AC11A367-FA04-BA46-A604-BBF1CD885041}"/>
              </a:ext>
            </a:extLst>
          </p:cNvPr>
          <p:cNvSpPr>
            <a:spLocks noGrp="1"/>
          </p:cNvSpPr>
          <p:nvPr>
            <p:ph type="body" sz="quarter" idx="14" hasCustomPrompt="1"/>
          </p:nvPr>
        </p:nvSpPr>
        <p:spPr>
          <a:xfrm>
            <a:off x="543600" y="151200"/>
            <a:ext cx="4873665" cy="231111"/>
          </a:xfrm>
        </p:spPr>
        <p:txBody>
          <a:bodyPr/>
          <a:lstStyle>
            <a:lvl1pPr marL="0" indent="0">
              <a:buNone/>
              <a:defRPr lang="en-GB" sz="800" kern="1200" dirty="0" smtClean="0">
                <a:solidFill>
                  <a:schemeClr val="bg1">
                    <a:lumMod val="50000"/>
                  </a:schemeClr>
                </a:solidFill>
                <a:latin typeface="Arial Black" panose="020B0A04020102020204" pitchFamily="34" charset="0"/>
                <a:ea typeface="+mn-ea"/>
                <a:cs typeface="+mn-cs"/>
              </a:defRPr>
            </a:lvl1pPr>
            <a:lvl2pPr>
              <a:defRPr lang="en-GB" sz="800" kern="1200" dirty="0" smtClean="0">
                <a:solidFill>
                  <a:schemeClr val="bg1">
                    <a:lumMod val="50000"/>
                  </a:schemeClr>
                </a:solidFill>
                <a:latin typeface="Arial Black" panose="020B0A04020102020204" pitchFamily="34" charset="0"/>
                <a:ea typeface="+mn-ea"/>
                <a:cs typeface="+mn-cs"/>
              </a:defRPr>
            </a:lvl2pPr>
            <a:lvl3pPr>
              <a:defRPr lang="en-GB" sz="800" kern="1200" dirty="0" smtClean="0">
                <a:solidFill>
                  <a:schemeClr val="bg1">
                    <a:lumMod val="50000"/>
                  </a:schemeClr>
                </a:solidFill>
                <a:latin typeface="Arial Black" panose="020B0A04020102020204" pitchFamily="34" charset="0"/>
                <a:ea typeface="+mn-ea"/>
                <a:cs typeface="+mn-cs"/>
              </a:defRPr>
            </a:lvl3pPr>
            <a:lvl4pPr>
              <a:defRPr lang="en-GB" sz="800" kern="1200" dirty="0" smtClean="0">
                <a:solidFill>
                  <a:schemeClr val="bg1">
                    <a:lumMod val="50000"/>
                  </a:schemeClr>
                </a:solidFill>
                <a:latin typeface="Arial Black" panose="020B0A04020102020204" pitchFamily="34" charset="0"/>
                <a:ea typeface="+mn-ea"/>
                <a:cs typeface="+mn-cs"/>
              </a:defRPr>
            </a:lvl4pPr>
            <a:lvl5pPr>
              <a:defRPr lang="en-GB" sz="800" kern="1200" dirty="0" smtClean="0">
                <a:solidFill>
                  <a:schemeClr val="bg1">
                    <a:lumMod val="50000"/>
                  </a:schemeClr>
                </a:solidFill>
                <a:latin typeface="Arial Black" panose="020B0A04020102020204" pitchFamily="34" charset="0"/>
                <a:ea typeface="+mn-ea"/>
                <a:cs typeface="+mn-cs"/>
              </a:defRPr>
            </a:lvl5pPr>
          </a:lstStyle>
          <a:p>
            <a:pPr lvl="0"/>
            <a:r>
              <a:rPr lang="en-GB"/>
              <a:t>Section title</a:t>
            </a:r>
            <a:endParaRPr lang="en-LU"/>
          </a:p>
        </p:txBody>
      </p:sp>
      <p:cxnSp>
        <p:nvCxnSpPr>
          <p:cNvPr id="12" name="Straight Connector 11">
            <a:extLst>
              <a:ext uri="{FF2B5EF4-FFF2-40B4-BE49-F238E27FC236}">
                <a16:creationId xmlns:a16="http://schemas.microsoft.com/office/drawing/2014/main" id="{1C23EE7A-C4AC-2A43-8682-30AF56F401B4}"/>
              </a:ext>
            </a:extLst>
          </p:cNvPr>
          <p:cNvCxnSpPr>
            <a:cxnSpLocks/>
          </p:cNvCxnSpPr>
          <p:nvPr userDrawn="1"/>
        </p:nvCxnSpPr>
        <p:spPr>
          <a:xfrm flipH="1">
            <a:off x="643236" y="131876"/>
            <a:ext cx="1154876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932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F3B06C-6316-4316-B1A9-68A38337F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B95A23-D002-440A-A893-A244FA4598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10520C-0F97-48F0-A8B0-2B7A2947A0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0A0637-A15D-4E44-AA39-3D41D3E0A246}" type="datetimeFigureOut">
              <a:rPr lang="en-US" smtClean="0"/>
              <a:t>11/14/2024</a:t>
            </a:fld>
            <a:endParaRPr lang="en-US"/>
          </a:p>
        </p:txBody>
      </p:sp>
      <p:sp>
        <p:nvSpPr>
          <p:cNvPr id="5" name="Footer Placeholder 4">
            <a:extLst>
              <a:ext uri="{FF2B5EF4-FFF2-40B4-BE49-F238E27FC236}">
                <a16:creationId xmlns:a16="http://schemas.microsoft.com/office/drawing/2014/main" id="{AD87F6AC-EE76-494F-8F3F-49218C416E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9F23ED-A2D1-4E56-A333-4FFF3B917E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0A6BC4-1A91-4A60-BD38-D5E842565090}" type="slidenum">
              <a:rPr lang="en-US" smtClean="0"/>
              <a:t>‹#›</a:t>
            </a:fld>
            <a:endParaRPr lang="en-US"/>
          </a:p>
        </p:txBody>
      </p:sp>
      <p:pic>
        <p:nvPicPr>
          <p:cNvPr id="9" name="Graphic 6">
            <a:extLst>
              <a:ext uri="{FF2B5EF4-FFF2-40B4-BE49-F238E27FC236}">
                <a16:creationId xmlns:a16="http://schemas.microsoft.com/office/drawing/2014/main" id="{385427A5-1A27-3943-9392-E883365C6A5E}"/>
              </a:ext>
            </a:extLst>
          </p:cNvPr>
          <p:cNvPicPr>
            <a:picLocks noChangeAspect="1"/>
          </p:cNvPicPr>
          <p:nvPr userDrawn="1"/>
        </p:nvPicPr>
        <p:blipFill>
          <a:blip r:embed="rId13" cstate="email">
            <a:extLst>
              <a:ext uri="{28A0092B-C50C-407E-A947-70E740481C1C}">
                <a14:useLocalDpi xmlns:a14="http://schemas.microsoft.com/office/drawing/2010/main"/>
              </a:ext>
            </a:extLst>
          </a:blip>
          <a:srcRect/>
          <a:stretch/>
        </p:blipFill>
        <p:spPr>
          <a:xfrm>
            <a:off x="10370309" y="6176963"/>
            <a:ext cx="1821691" cy="586850"/>
          </a:xfrm>
          <a:prstGeom prst="rect">
            <a:avLst/>
          </a:prstGeom>
        </p:spPr>
      </p:pic>
    </p:spTree>
    <p:extLst>
      <p:ext uri="{BB962C8B-B14F-4D97-AF65-F5344CB8AC3E}">
        <p14:creationId xmlns:p14="http://schemas.microsoft.com/office/powerpoint/2010/main" val="40998942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6" r:id="rId4"/>
    <p:sldLayoutId id="2147483667" r:id="rId5"/>
    <p:sldLayoutId id="2147483651" r:id="rId6"/>
    <p:sldLayoutId id="2147483663" r:id="rId7"/>
    <p:sldLayoutId id="2147483652" r:id="rId8"/>
    <p:sldLayoutId id="2147483665" r:id="rId9"/>
    <p:sldLayoutId id="2147483668" r:id="rId10"/>
    <p:sldLayoutId id="2147483669" r:id="rId11"/>
  </p:sldLayoutIdLst>
  <p:txStyles>
    <p:titleStyle>
      <a:lvl1pPr algn="l" defTabSz="914400" rtl="0" eaLnBrk="1" latinLnBrk="0" hangingPunct="1">
        <a:lnSpc>
          <a:spcPct val="90000"/>
        </a:lnSpc>
        <a:spcBef>
          <a:spcPct val="0"/>
        </a:spcBef>
        <a:buNone/>
        <a:defRPr sz="4400" b="0" i="0" kern="1200">
          <a:solidFill>
            <a:schemeClr val="tx1"/>
          </a:solidFill>
          <a:latin typeface="Helvetica" pitchFamily="2" charset="0"/>
          <a:ea typeface="Helvetica Neue Light" panose="020004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Light" panose="020B0403020202020204" pitchFamily="34" charset="0"/>
          <a:ea typeface="Helvetica Neue UltraLight" panose="02000206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Light" panose="020B0403020202020204" pitchFamily="34" charset="0"/>
          <a:ea typeface="Helvetica Neue UltraLight" panose="02000206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Light" panose="020B0403020202020204" pitchFamily="34" charset="0"/>
          <a:ea typeface="Helvetica Neue UltraLight" panose="02000206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Light" panose="020B0403020202020204" pitchFamily="34" charset="0"/>
          <a:ea typeface="Helvetica Neue UltraLight" panose="02000206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Light" panose="020B0403020202020204" pitchFamily="34" charset="0"/>
          <a:ea typeface="Helvetica Neue UltraLight" panose="02000206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jpeg"/><Relationship Id="rId10" Type="http://schemas.openxmlformats.org/officeDocument/2006/relationships/image" Target="../media/image17.png"/><Relationship Id="rId4" Type="http://schemas.openxmlformats.org/officeDocument/2006/relationships/image" Target="../media/image12.svg"/><Relationship Id="rId9"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2.emf"/><Relationship Id="rId4" Type="http://schemas.openxmlformats.org/officeDocument/2006/relationships/image" Target="../media/image10.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1E6FD1-317E-7B41-83FA-18870F2D9BAB}"/>
              </a:ext>
            </a:extLst>
          </p:cNvPr>
          <p:cNvSpPr txBox="1"/>
          <p:nvPr/>
        </p:nvSpPr>
        <p:spPr>
          <a:xfrm>
            <a:off x="769533" y="1362835"/>
            <a:ext cx="10712648" cy="3662541"/>
          </a:xfrm>
          <a:prstGeom prst="rect">
            <a:avLst/>
          </a:prstGeom>
          <a:noFill/>
        </p:spPr>
        <p:txBody>
          <a:bodyPr wrap="square" rtlCol="0">
            <a:spAutoFit/>
          </a:bodyPr>
          <a:lstStyle>
            <a:defPPr>
              <a:defRPr lang="en-US"/>
            </a:defPPr>
            <a:lvl1pPr>
              <a:defRPr sz="3600">
                <a:solidFill>
                  <a:schemeClr val="bg1"/>
                </a:solidFill>
                <a:latin typeface="Graphik-SemiboldItalic" panose="020B0703030202060203" pitchFamily="34" charset="0"/>
              </a:defRPr>
            </a:lvl1pPr>
          </a:lstStyle>
          <a:p>
            <a:r>
              <a:rPr lang="en-GB" sz="4000" b="1" dirty="0"/>
              <a:t>FAQAS2: Fault-based Automated Quality Assurance Assessment for Space 2</a:t>
            </a:r>
          </a:p>
          <a:p>
            <a:r>
              <a:rPr lang="en-GB" sz="3200" b="1" dirty="0"/>
              <a:t>IMPROVE MUTATION TESTING IN SPACE SOFTWARE SYSTEMS </a:t>
            </a:r>
          </a:p>
          <a:p>
            <a:br>
              <a:rPr lang="en-GB" dirty="0"/>
            </a:br>
            <a:r>
              <a:rPr lang="en-GB" dirty="0"/>
              <a:t>Fabrizio Pastore</a:t>
            </a:r>
          </a:p>
          <a:p>
            <a:r>
              <a:rPr lang="en-GB" sz="2800" dirty="0"/>
              <a:t>University of Luxembourg</a:t>
            </a:r>
          </a:p>
          <a:p>
            <a:r>
              <a:rPr lang="en-GB" sz="2000" b="1" u="sng" dirty="0" err="1"/>
              <a:t>fabrizio.pastore@uni.lu</a:t>
            </a:r>
            <a:endParaRPr lang="en-GB" sz="2000" b="1" u="sng" dirty="0"/>
          </a:p>
        </p:txBody>
      </p:sp>
      <p:pic>
        <p:nvPicPr>
          <p:cNvPr id="6" name="Graphic 5">
            <a:extLst>
              <a:ext uri="{FF2B5EF4-FFF2-40B4-BE49-F238E27FC236}">
                <a16:creationId xmlns:a16="http://schemas.microsoft.com/office/drawing/2014/main" id="{41E66A30-F6BB-CD4C-AE59-C3ED1E4B6FD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30471" y="5943600"/>
            <a:ext cx="1038846" cy="816748"/>
          </a:xfrm>
          <a:prstGeom prst="rect">
            <a:avLst/>
          </a:prstGeom>
        </p:spPr>
      </p:pic>
      <p:sp>
        <p:nvSpPr>
          <p:cNvPr id="7" name="TextBox 6">
            <a:extLst>
              <a:ext uri="{FF2B5EF4-FFF2-40B4-BE49-F238E27FC236}">
                <a16:creationId xmlns:a16="http://schemas.microsoft.com/office/drawing/2014/main" id="{EB3413F4-4BB5-964F-AC05-BC94AB61946D}"/>
              </a:ext>
            </a:extLst>
          </p:cNvPr>
          <p:cNvSpPr txBox="1"/>
          <p:nvPr/>
        </p:nvSpPr>
        <p:spPr>
          <a:xfrm>
            <a:off x="769533" y="5486153"/>
            <a:ext cx="8461505" cy="978729"/>
          </a:xfrm>
          <a:prstGeom prst="rect">
            <a:avLst/>
          </a:prstGeom>
          <a:noFill/>
        </p:spPr>
        <p:txBody>
          <a:bodyPr wrap="square" rtlCol="0">
            <a:spAutoFit/>
          </a:bodyPr>
          <a:lstStyle>
            <a:defPPr>
              <a:defRPr lang="en-US"/>
            </a:defPPr>
            <a:lvl1pPr>
              <a:defRPr sz="3600">
                <a:solidFill>
                  <a:schemeClr val="bg1"/>
                </a:solidFill>
                <a:latin typeface="Graphik-SemiboldItalic" panose="020B0703030202060203" pitchFamily="34" charset="0"/>
              </a:defRPr>
            </a:lvl1pPr>
          </a:lstStyle>
          <a:p>
            <a:pPr>
              <a:lnSpc>
                <a:spcPct val="80000"/>
              </a:lnSpc>
            </a:pPr>
            <a:r>
              <a:rPr lang="en-GB" sz="2400" b="1" dirty="0">
                <a:latin typeface="Arial" panose="020B0604020202020204" pitchFamily="34" charset="0"/>
              </a:rPr>
              <a:t>ADCSS</a:t>
            </a:r>
          </a:p>
          <a:p>
            <a:pPr>
              <a:lnSpc>
                <a:spcPct val="80000"/>
              </a:lnSpc>
            </a:pPr>
            <a:endParaRPr lang="en-GB" sz="2400" b="1" dirty="0">
              <a:latin typeface="Arial" panose="020B0604020202020204" pitchFamily="34" charset="0"/>
            </a:endParaRPr>
          </a:p>
          <a:p>
            <a:pPr>
              <a:lnSpc>
                <a:spcPct val="80000"/>
              </a:lnSpc>
            </a:pPr>
            <a:r>
              <a:rPr lang="en-GB" sz="2400" dirty="0">
                <a:latin typeface="Arial" panose="020B0604020202020204" pitchFamily="34" charset="0"/>
              </a:rPr>
              <a:t>October  23</a:t>
            </a:r>
            <a:r>
              <a:rPr lang="en-GB" sz="2400" baseline="30000" dirty="0">
                <a:latin typeface="Arial" panose="020B0604020202020204" pitchFamily="34" charset="0"/>
              </a:rPr>
              <a:t>rd</a:t>
            </a:r>
            <a:r>
              <a:rPr lang="en-GB" sz="2400" dirty="0">
                <a:latin typeface="Arial" panose="020B0604020202020204" pitchFamily="34" charset="0"/>
              </a:rPr>
              <a:t>, 2024</a:t>
            </a:r>
          </a:p>
        </p:txBody>
      </p:sp>
    </p:spTree>
    <p:extLst>
      <p:ext uri="{BB962C8B-B14F-4D97-AF65-F5344CB8AC3E}">
        <p14:creationId xmlns:p14="http://schemas.microsoft.com/office/powerpoint/2010/main" val="1633902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E46039-F429-BB19-1645-BA1CC2CB89E3}"/>
              </a:ext>
            </a:extLst>
          </p:cNvPr>
          <p:cNvSpPr>
            <a:spLocks noGrp="1"/>
          </p:cNvSpPr>
          <p:nvPr>
            <p:ph type="body" sz="quarter" idx="11"/>
          </p:nvPr>
        </p:nvSpPr>
        <p:spPr/>
        <p:txBody>
          <a:bodyPr/>
          <a:lstStyle/>
          <a:p>
            <a:endParaRPr lang="en-LU"/>
          </a:p>
        </p:txBody>
      </p:sp>
      <p:sp>
        <p:nvSpPr>
          <p:cNvPr id="3" name="Text Placeholder 2">
            <a:extLst>
              <a:ext uri="{FF2B5EF4-FFF2-40B4-BE49-F238E27FC236}">
                <a16:creationId xmlns:a16="http://schemas.microsoft.com/office/drawing/2014/main" id="{8C2D239D-016B-8630-FF20-8CF8362898DB}"/>
              </a:ext>
            </a:extLst>
          </p:cNvPr>
          <p:cNvSpPr>
            <a:spLocks noGrp="1"/>
          </p:cNvSpPr>
          <p:nvPr>
            <p:ph type="body" sz="quarter" idx="13"/>
          </p:nvPr>
        </p:nvSpPr>
        <p:spPr/>
        <p:txBody>
          <a:bodyPr/>
          <a:lstStyle/>
          <a:p>
            <a:endParaRPr lang="en-LU"/>
          </a:p>
        </p:txBody>
      </p:sp>
      <p:sp>
        <p:nvSpPr>
          <p:cNvPr id="4" name="Text Placeholder 3">
            <a:extLst>
              <a:ext uri="{FF2B5EF4-FFF2-40B4-BE49-F238E27FC236}">
                <a16:creationId xmlns:a16="http://schemas.microsoft.com/office/drawing/2014/main" id="{22C04D43-1451-8C89-6F0A-412824511EC5}"/>
              </a:ext>
            </a:extLst>
          </p:cNvPr>
          <p:cNvSpPr>
            <a:spLocks noGrp="1"/>
          </p:cNvSpPr>
          <p:nvPr>
            <p:ph type="body" sz="quarter" idx="14"/>
          </p:nvPr>
        </p:nvSpPr>
        <p:spPr/>
        <p:txBody>
          <a:bodyPr/>
          <a:lstStyle/>
          <a:p>
            <a:endParaRPr lang="en-LU"/>
          </a:p>
        </p:txBody>
      </p:sp>
      <p:pic>
        <p:nvPicPr>
          <p:cNvPr id="5" name="D3">
            <a:hlinkClick r:id="" action="ppaction://media"/>
            <a:extLst>
              <a:ext uri="{FF2B5EF4-FFF2-40B4-BE49-F238E27FC236}">
                <a16:creationId xmlns:a16="http://schemas.microsoft.com/office/drawing/2014/main" id="{1F606FFE-D504-D4FC-2A87-24C09DD835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3" y="6350"/>
            <a:ext cx="12192000" cy="6858000"/>
          </a:xfrm>
          <a:prstGeom prst="rect">
            <a:avLst/>
          </a:prstGeom>
        </p:spPr>
      </p:pic>
      <p:sp>
        <p:nvSpPr>
          <p:cNvPr id="6" name="TextBox 5">
            <a:extLst>
              <a:ext uri="{FF2B5EF4-FFF2-40B4-BE49-F238E27FC236}">
                <a16:creationId xmlns:a16="http://schemas.microsoft.com/office/drawing/2014/main" id="{FD1E6A51-7DE5-EB3B-A09F-479E97F80FB5}"/>
              </a:ext>
            </a:extLst>
          </p:cNvPr>
          <p:cNvSpPr txBox="1"/>
          <p:nvPr/>
        </p:nvSpPr>
        <p:spPr>
          <a:xfrm>
            <a:off x="8178875" y="1493888"/>
            <a:ext cx="3873046" cy="1200329"/>
          </a:xfrm>
          <a:prstGeom prst="rect">
            <a:avLst/>
          </a:prstGeom>
          <a:noFill/>
        </p:spPr>
        <p:txBody>
          <a:bodyPr wrap="square" rtlCol="0">
            <a:spAutoFit/>
          </a:bodyPr>
          <a:lstStyle/>
          <a:p>
            <a:r>
              <a:rPr lang="en-LU" sz="2400" b="1" dirty="0">
                <a:solidFill>
                  <a:srgbClr val="FF0000"/>
                </a:solidFill>
                <a:latin typeface="Helvetica" pitchFamily="2" charset="0"/>
              </a:rPr>
              <a:t>Function is fully covered by test cases but they don’t detect the fault.</a:t>
            </a:r>
          </a:p>
        </p:txBody>
      </p:sp>
      <p:sp>
        <p:nvSpPr>
          <p:cNvPr id="7" name="TextBox 6">
            <a:extLst>
              <a:ext uri="{FF2B5EF4-FFF2-40B4-BE49-F238E27FC236}">
                <a16:creationId xmlns:a16="http://schemas.microsoft.com/office/drawing/2014/main" id="{0CFF0891-5208-E0DE-44D3-BFE2D9DE1ADF}"/>
              </a:ext>
            </a:extLst>
          </p:cNvPr>
          <p:cNvSpPr txBox="1"/>
          <p:nvPr/>
        </p:nvSpPr>
        <p:spPr>
          <a:xfrm>
            <a:off x="8178875" y="3405894"/>
            <a:ext cx="3873046" cy="1569660"/>
          </a:xfrm>
          <a:prstGeom prst="rect">
            <a:avLst/>
          </a:prstGeom>
          <a:noFill/>
        </p:spPr>
        <p:txBody>
          <a:bodyPr wrap="square" rtlCol="0">
            <a:spAutoFit/>
          </a:bodyPr>
          <a:lstStyle/>
          <a:p>
            <a:r>
              <a:rPr lang="en-LU" sz="2400" b="1" dirty="0">
                <a:solidFill>
                  <a:srgbClr val="FF0000"/>
                </a:solidFill>
                <a:latin typeface="Helvetica" pitchFamily="2" charset="0"/>
              </a:rPr>
              <a:t>Branch coverage and MC/DC cannot help to discover a limitation in the test suite.</a:t>
            </a:r>
          </a:p>
        </p:txBody>
      </p:sp>
      <p:sp>
        <p:nvSpPr>
          <p:cNvPr id="13" name="Rectangle 12">
            <a:extLst>
              <a:ext uri="{FF2B5EF4-FFF2-40B4-BE49-F238E27FC236}">
                <a16:creationId xmlns:a16="http://schemas.microsoft.com/office/drawing/2014/main" id="{1E29C282-1101-CBB8-AF3F-6D3549C116FB}"/>
              </a:ext>
            </a:extLst>
          </p:cNvPr>
          <p:cNvSpPr/>
          <p:nvPr/>
        </p:nvSpPr>
        <p:spPr>
          <a:xfrm>
            <a:off x="832757" y="2694217"/>
            <a:ext cx="10940143" cy="6762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Tree>
    <p:extLst>
      <p:ext uri="{BB962C8B-B14F-4D97-AF65-F5344CB8AC3E}">
        <p14:creationId xmlns:p14="http://schemas.microsoft.com/office/powerpoint/2010/main" val="427554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p:bldP spid="7"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E46039-F429-BB19-1645-BA1CC2CB89E3}"/>
              </a:ext>
            </a:extLst>
          </p:cNvPr>
          <p:cNvSpPr>
            <a:spLocks noGrp="1"/>
          </p:cNvSpPr>
          <p:nvPr>
            <p:ph type="body" sz="quarter" idx="11"/>
          </p:nvPr>
        </p:nvSpPr>
        <p:spPr/>
        <p:txBody>
          <a:bodyPr/>
          <a:lstStyle/>
          <a:p>
            <a:endParaRPr lang="en-LU"/>
          </a:p>
        </p:txBody>
      </p:sp>
      <p:sp>
        <p:nvSpPr>
          <p:cNvPr id="3" name="Text Placeholder 2">
            <a:extLst>
              <a:ext uri="{FF2B5EF4-FFF2-40B4-BE49-F238E27FC236}">
                <a16:creationId xmlns:a16="http://schemas.microsoft.com/office/drawing/2014/main" id="{8C2D239D-016B-8630-FF20-8CF8362898DB}"/>
              </a:ext>
            </a:extLst>
          </p:cNvPr>
          <p:cNvSpPr>
            <a:spLocks noGrp="1"/>
          </p:cNvSpPr>
          <p:nvPr>
            <p:ph type="body" sz="quarter" idx="13"/>
          </p:nvPr>
        </p:nvSpPr>
        <p:spPr/>
        <p:txBody>
          <a:bodyPr/>
          <a:lstStyle/>
          <a:p>
            <a:endParaRPr lang="en-LU"/>
          </a:p>
        </p:txBody>
      </p:sp>
      <p:sp>
        <p:nvSpPr>
          <p:cNvPr id="4" name="Text Placeholder 3">
            <a:extLst>
              <a:ext uri="{FF2B5EF4-FFF2-40B4-BE49-F238E27FC236}">
                <a16:creationId xmlns:a16="http://schemas.microsoft.com/office/drawing/2014/main" id="{22C04D43-1451-8C89-6F0A-412824511EC5}"/>
              </a:ext>
            </a:extLst>
          </p:cNvPr>
          <p:cNvSpPr>
            <a:spLocks noGrp="1"/>
          </p:cNvSpPr>
          <p:nvPr>
            <p:ph type="body" sz="quarter" idx="14"/>
          </p:nvPr>
        </p:nvSpPr>
        <p:spPr/>
        <p:txBody>
          <a:bodyPr/>
          <a:lstStyle/>
          <a:p>
            <a:endParaRPr lang="en-LU"/>
          </a:p>
        </p:txBody>
      </p:sp>
      <p:pic>
        <p:nvPicPr>
          <p:cNvPr id="5" name="D3">
            <a:hlinkClick r:id="" action="ppaction://media"/>
            <a:extLst>
              <a:ext uri="{FF2B5EF4-FFF2-40B4-BE49-F238E27FC236}">
                <a16:creationId xmlns:a16="http://schemas.microsoft.com/office/drawing/2014/main" id="{1F606FFE-D504-D4FC-2A87-24C09DD835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3" y="6350"/>
            <a:ext cx="12192000" cy="6858000"/>
          </a:xfrm>
          <a:prstGeom prst="rect">
            <a:avLst/>
          </a:prstGeom>
        </p:spPr>
      </p:pic>
      <p:sp>
        <p:nvSpPr>
          <p:cNvPr id="6" name="TextBox 5">
            <a:extLst>
              <a:ext uri="{FF2B5EF4-FFF2-40B4-BE49-F238E27FC236}">
                <a16:creationId xmlns:a16="http://schemas.microsoft.com/office/drawing/2014/main" id="{FD1E6A51-7DE5-EB3B-A09F-479E97F80FB5}"/>
              </a:ext>
            </a:extLst>
          </p:cNvPr>
          <p:cNvSpPr txBox="1"/>
          <p:nvPr/>
        </p:nvSpPr>
        <p:spPr>
          <a:xfrm>
            <a:off x="8178875" y="1493888"/>
            <a:ext cx="3873046" cy="1200329"/>
          </a:xfrm>
          <a:prstGeom prst="rect">
            <a:avLst/>
          </a:prstGeom>
          <a:noFill/>
        </p:spPr>
        <p:txBody>
          <a:bodyPr wrap="square" rtlCol="0">
            <a:spAutoFit/>
          </a:bodyPr>
          <a:lstStyle/>
          <a:p>
            <a:r>
              <a:rPr lang="en-LU" sz="2400" b="1" dirty="0">
                <a:solidFill>
                  <a:srgbClr val="FF0000"/>
                </a:solidFill>
                <a:latin typeface="Helvetica" pitchFamily="2" charset="0"/>
              </a:rPr>
              <a:t>Function is fully covered by test cases but they don’t detect the fault.</a:t>
            </a:r>
          </a:p>
        </p:txBody>
      </p:sp>
      <p:sp>
        <p:nvSpPr>
          <p:cNvPr id="7" name="TextBox 6">
            <a:extLst>
              <a:ext uri="{FF2B5EF4-FFF2-40B4-BE49-F238E27FC236}">
                <a16:creationId xmlns:a16="http://schemas.microsoft.com/office/drawing/2014/main" id="{0CFF0891-5208-E0DE-44D3-BFE2D9DE1ADF}"/>
              </a:ext>
            </a:extLst>
          </p:cNvPr>
          <p:cNvSpPr txBox="1"/>
          <p:nvPr/>
        </p:nvSpPr>
        <p:spPr>
          <a:xfrm>
            <a:off x="8178875" y="3405894"/>
            <a:ext cx="3873046" cy="1569660"/>
          </a:xfrm>
          <a:prstGeom prst="rect">
            <a:avLst/>
          </a:prstGeom>
          <a:noFill/>
        </p:spPr>
        <p:txBody>
          <a:bodyPr wrap="square" rtlCol="0">
            <a:spAutoFit/>
          </a:bodyPr>
          <a:lstStyle/>
          <a:p>
            <a:r>
              <a:rPr lang="en-LU" sz="2400" b="1" dirty="0">
                <a:solidFill>
                  <a:srgbClr val="FF0000"/>
                </a:solidFill>
                <a:latin typeface="Helvetica" pitchFamily="2" charset="0"/>
              </a:rPr>
              <a:t>Branch coverage and MC/DC cannot help to discover a limitation in the test suite.</a:t>
            </a:r>
          </a:p>
        </p:txBody>
      </p:sp>
      <p:sp>
        <p:nvSpPr>
          <p:cNvPr id="8" name="TextBox 7">
            <a:extLst>
              <a:ext uri="{FF2B5EF4-FFF2-40B4-BE49-F238E27FC236}">
                <a16:creationId xmlns:a16="http://schemas.microsoft.com/office/drawing/2014/main" id="{132722E5-119C-B2D9-7816-BC21DCEA45B7}"/>
              </a:ext>
            </a:extLst>
          </p:cNvPr>
          <p:cNvSpPr txBox="1"/>
          <p:nvPr/>
        </p:nvSpPr>
        <p:spPr>
          <a:xfrm>
            <a:off x="8178875" y="5830313"/>
            <a:ext cx="3873046" cy="830997"/>
          </a:xfrm>
          <a:prstGeom prst="rect">
            <a:avLst/>
          </a:prstGeom>
          <a:solidFill>
            <a:schemeClr val="bg1"/>
          </a:solidFill>
        </p:spPr>
        <p:txBody>
          <a:bodyPr wrap="square" rtlCol="0">
            <a:spAutoFit/>
          </a:bodyPr>
          <a:lstStyle/>
          <a:p>
            <a:r>
              <a:rPr lang="en-LU" sz="2400" b="1" dirty="0">
                <a:solidFill>
                  <a:schemeClr val="accent1"/>
                </a:solidFill>
                <a:latin typeface="Helvetica" pitchFamily="2" charset="0"/>
              </a:rPr>
              <a:t>This function is not tested instead.</a:t>
            </a:r>
          </a:p>
        </p:txBody>
      </p:sp>
      <p:sp>
        <p:nvSpPr>
          <p:cNvPr id="13" name="Rectangle 12">
            <a:extLst>
              <a:ext uri="{FF2B5EF4-FFF2-40B4-BE49-F238E27FC236}">
                <a16:creationId xmlns:a16="http://schemas.microsoft.com/office/drawing/2014/main" id="{1E29C282-1101-CBB8-AF3F-6D3549C116FB}"/>
              </a:ext>
            </a:extLst>
          </p:cNvPr>
          <p:cNvSpPr/>
          <p:nvPr/>
        </p:nvSpPr>
        <p:spPr>
          <a:xfrm>
            <a:off x="832757" y="2694217"/>
            <a:ext cx="10940143" cy="6762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15" name="Rectangle 14">
            <a:extLst>
              <a:ext uri="{FF2B5EF4-FFF2-40B4-BE49-F238E27FC236}">
                <a16:creationId xmlns:a16="http://schemas.microsoft.com/office/drawing/2014/main" id="{24A901D5-E3BC-0EA8-F251-4FF3C15102AD}"/>
              </a:ext>
            </a:extLst>
          </p:cNvPr>
          <p:cNvSpPr/>
          <p:nvPr/>
        </p:nvSpPr>
        <p:spPr>
          <a:xfrm>
            <a:off x="832756" y="5163665"/>
            <a:ext cx="10940143" cy="676244"/>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16" name="Right Arrow 15">
            <a:extLst>
              <a:ext uri="{FF2B5EF4-FFF2-40B4-BE49-F238E27FC236}">
                <a16:creationId xmlns:a16="http://schemas.microsoft.com/office/drawing/2014/main" id="{09ED1E39-967F-F846-5E64-8FC4263FA637}"/>
              </a:ext>
            </a:extLst>
          </p:cNvPr>
          <p:cNvSpPr/>
          <p:nvPr/>
        </p:nvSpPr>
        <p:spPr>
          <a:xfrm>
            <a:off x="370793" y="5372100"/>
            <a:ext cx="342900" cy="4582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Tree>
    <p:extLst>
      <p:ext uri="{BB962C8B-B14F-4D97-AF65-F5344CB8AC3E}">
        <p14:creationId xmlns:p14="http://schemas.microsoft.com/office/powerpoint/2010/main" val="386525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5"/>
                </p:tgtEl>
              </p:cMediaNode>
            </p:video>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p:bldP spid="7" grpId="0"/>
      <p:bldP spid="8" grpId="0" animBg="1"/>
      <p:bldP spid="13"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CBA025-D812-7003-9121-227D356E0B23}"/>
              </a:ext>
            </a:extLst>
          </p:cNvPr>
          <p:cNvSpPr>
            <a:spLocks noGrp="1"/>
          </p:cNvSpPr>
          <p:nvPr>
            <p:ph type="body" sz="quarter" idx="11"/>
          </p:nvPr>
        </p:nvSpPr>
        <p:spPr/>
        <p:txBody>
          <a:bodyPr/>
          <a:lstStyle/>
          <a:p>
            <a:endParaRPr lang="en-LU"/>
          </a:p>
        </p:txBody>
      </p:sp>
      <p:sp>
        <p:nvSpPr>
          <p:cNvPr id="3" name="Text Placeholder 2">
            <a:extLst>
              <a:ext uri="{FF2B5EF4-FFF2-40B4-BE49-F238E27FC236}">
                <a16:creationId xmlns:a16="http://schemas.microsoft.com/office/drawing/2014/main" id="{25F3B2F8-4DD3-4D30-A0E3-0E71E3CADC6D}"/>
              </a:ext>
            </a:extLst>
          </p:cNvPr>
          <p:cNvSpPr>
            <a:spLocks noGrp="1"/>
          </p:cNvSpPr>
          <p:nvPr>
            <p:ph type="body" sz="quarter" idx="13"/>
          </p:nvPr>
        </p:nvSpPr>
        <p:spPr/>
        <p:txBody>
          <a:bodyPr/>
          <a:lstStyle/>
          <a:p>
            <a:endParaRPr lang="en-LU"/>
          </a:p>
        </p:txBody>
      </p:sp>
      <p:sp>
        <p:nvSpPr>
          <p:cNvPr id="4" name="Text Placeholder 3">
            <a:extLst>
              <a:ext uri="{FF2B5EF4-FFF2-40B4-BE49-F238E27FC236}">
                <a16:creationId xmlns:a16="http://schemas.microsoft.com/office/drawing/2014/main" id="{BCCF6368-1D6F-D5A0-54EE-738FB09AFEBB}"/>
              </a:ext>
            </a:extLst>
          </p:cNvPr>
          <p:cNvSpPr>
            <a:spLocks noGrp="1"/>
          </p:cNvSpPr>
          <p:nvPr>
            <p:ph type="body" sz="quarter" idx="14"/>
          </p:nvPr>
        </p:nvSpPr>
        <p:spPr/>
        <p:txBody>
          <a:bodyPr/>
          <a:lstStyle/>
          <a:p>
            <a:endParaRPr lang="en-LU"/>
          </a:p>
        </p:txBody>
      </p:sp>
      <p:pic>
        <p:nvPicPr>
          <p:cNvPr id="5" name="D4">
            <a:hlinkClick r:id="" action="ppaction://media"/>
            <a:extLst>
              <a:ext uri="{FF2B5EF4-FFF2-40B4-BE49-F238E27FC236}">
                <a16:creationId xmlns:a16="http://schemas.microsoft.com/office/drawing/2014/main" id="{405A5817-E99C-192B-FAA6-6A328B547F8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 y="7938"/>
            <a:ext cx="12192000" cy="6858000"/>
          </a:xfrm>
          <a:prstGeom prst="rect">
            <a:avLst/>
          </a:prstGeom>
        </p:spPr>
      </p:pic>
      <p:sp>
        <p:nvSpPr>
          <p:cNvPr id="6" name="Oval 5">
            <a:extLst>
              <a:ext uri="{FF2B5EF4-FFF2-40B4-BE49-F238E27FC236}">
                <a16:creationId xmlns:a16="http://schemas.microsoft.com/office/drawing/2014/main" id="{A054CECF-CF03-21EB-07D7-4E21C792BC39}"/>
              </a:ext>
            </a:extLst>
          </p:cNvPr>
          <p:cNvSpPr/>
          <p:nvPr/>
        </p:nvSpPr>
        <p:spPr>
          <a:xfrm>
            <a:off x="2376278" y="6127456"/>
            <a:ext cx="1436914" cy="816428"/>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8" name="TextBox 7">
            <a:extLst>
              <a:ext uri="{FF2B5EF4-FFF2-40B4-BE49-F238E27FC236}">
                <a16:creationId xmlns:a16="http://schemas.microsoft.com/office/drawing/2014/main" id="{46C995F8-138F-F27E-CBCE-68F3F54FBBDF}"/>
              </a:ext>
            </a:extLst>
          </p:cNvPr>
          <p:cNvSpPr txBox="1"/>
          <p:nvPr/>
        </p:nvSpPr>
        <p:spPr>
          <a:xfrm>
            <a:off x="1766454" y="5665791"/>
            <a:ext cx="3050579" cy="461665"/>
          </a:xfrm>
          <a:prstGeom prst="rect">
            <a:avLst/>
          </a:prstGeom>
          <a:solidFill>
            <a:schemeClr val="bg1"/>
          </a:solidFill>
        </p:spPr>
        <p:txBody>
          <a:bodyPr wrap="none" rtlCol="0">
            <a:spAutoFit/>
          </a:bodyPr>
          <a:lstStyle/>
          <a:p>
            <a:r>
              <a:rPr lang="en-LU" sz="2400" b="1" dirty="0">
                <a:solidFill>
                  <a:srgbClr val="FF0000"/>
                </a:solidFill>
                <a:latin typeface="Helvetica" pitchFamily="2" charset="0"/>
              </a:rPr>
              <a:t>Test all the mutants</a:t>
            </a:r>
          </a:p>
        </p:txBody>
      </p:sp>
    </p:spTree>
    <p:extLst>
      <p:ext uri="{BB962C8B-B14F-4D97-AF65-F5344CB8AC3E}">
        <p14:creationId xmlns:p14="http://schemas.microsoft.com/office/powerpoint/2010/main" val="75414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2A3F89-58AC-593A-72EC-51C589A13C6A}"/>
              </a:ext>
            </a:extLst>
          </p:cNvPr>
          <p:cNvSpPr>
            <a:spLocks noGrp="1"/>
          </p:cNvSpPr>
          <p:nvPr>
            <p:ph type="body" sz="quarter" idx="11"/>
          </p:nvPr>
        </p:nvSpPr>
        <p:spPr/>
        <p:txBody>
          <a:bodyPr/>
          <a:lstStyle/>
          <a:p>
            <a:endParaRPr lang="en-LU"/>
          </a:p>
        </p:txBody>
      </p:sp>
      <p:sp>
        <p:nvSpPr>
          <p:cNvPr id="3" name="Text Placeholder 2">
            <a:extLst>
              <a:ext uri="{FF2B5EF4-FFF2-40B4-BE49-F238E27FC236}">
                <a16:creationId xmlns:a16="http://schemas.microsoft.com/office/drawing/2014/main" id="{89C640C7-DC75-085A-3DE4-4018021B3C85}"/>
              </a:ext>
            </a:extLst>
          </p:cNvPr>
          <p:cNvSpPr>
            <a:spLocks noGrp="1"/>
          </p:cNvSpPr>
          <p:nvPr>
            <p:ph type="body" sz="quarter" idx="13"/>
          </p:nvPr>
        </p:nvSpPr>
        <p:spPr/>
        <p:txBody>
          <a:bodyPr/>
          <a:lstStyle/>
          <a:p>
            <a:endParaRPr lang="en-LU"/>
          </a:p>
        </p:txBody>
      </p:sp>
      <p:sp>
        <p:nvSpPr>
          <p:cNvPr id="4" name="Text Placeholder 3">
            <a:extLst>
              <a:ext uri="{FF2B5EF4-FFF2-40B4-BE49-F238E27FC236}">
                <a16:creationId xmlns:a16="http://schemas.microsoft.com/office/drawing/2014/main" id="{E5BAE073-A08F-A765-C299-BE374BD9E69B}"/>
              </a:ext>
            </a:extLst>
          </p:cNvPr>
          <p:cNvSpPr>
            <a:spLocks noGrp="1"/>
          </p:cNvSpPr>
          <p:nvPr>
            <p:ph type="body" sz="quarter" idx="14"/>
          </p:nvPr>
        </p:nvSpPr>
        <p:spPr/>
        <p:txBody>
          <a:bodyPr/>
          <a:lstStyle/>
          <a:p>
            <a:endParaRPr lang="en-LU"/>
          </a:p>
        </p:txBody>
      </p:sp>
      <p:pic>
        <p:nvPicPr>
          <p:cNvPr id="5" name="D5">
            <a:hlinkClick r:id="" action="ppaction://media"/>
            <a:extLst>
              <a:ext uri="{FF2B5EF4-FFF2-40B4-BE49-F238E27FC236}">
                <a16:creationId xmlns:a16="http://schemas.microsoft.com/office/drawing/2014/main" id="{2A9AF5A5-8E50-C4C9-7BC7-30E2542DB5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3" y="6350"/>
            <a:ext cx="12192000" cy="6858000"/>
          </a:xfrm>
          <a:prstGeom prst="rect">
            <a:avLst/>
          </a:prstGeom>
        </p:spPr>
      </p:pic>
      <p:sp>
        <p:nvSpPr>
          <p:cNvPr id="6" name="Right Arrow 5">
            <a:extLst>
              <a:ext uri="{FF2B5EF4-FFF2-40B4-BE49-F238E27FC236}">
                <a16:creationId xmlns:a16="http://schemas.microsoft.com/office/drawing/2014/main" id="{85A6B891-0E23-A6DD-E3ED-E299657DD6CA}"/>
              </a:ext>
            </a:extLst>
          </p:cNvPr>
          <p:cNvSpPr/>
          <p:nvPr/>
        </p:nvSpPr>
        <p:spPr>
          <a:xfrm rot="10800000">
            <a:off x="4732564" y="2726871"/>
            <a:ext cx="473528" cy="457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7" name="Right Arrow 6">
            <a:extLst>
              <a:ext uri="{FF2B5EF4-FFF2-40B4-BE49-F238E27FC236}">
                <a16:creationId xmlns:a16="http://schemas.microsoft.com/office/drawing/2014/main" id="{AB7AC2DF-E55A-ACC1-1A96-A54EEC58E329}"/>
              </a:ext>
            </a:extLst>
          </p:cNvPr>
          <p:cNvSpPr/>
          <p:nvPr/>
        </p:nvSpPr>
        <p:spPr>
          <a:xfrm rot="10800000">
            <a:off x="5434688" y="3037116"/>
            <a:ext cx="473528" cy="457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8" name="Right Arrow 7">
            <a:extLst>
              <a:ext uri="{FF2B5EF4-FFF2-40B4-BE49-F238E27FC236}">
                <a16:creationId xmlns:a16="http://schemas.microsoft.com/office/drawing/2014/main" id="{D022038B-0E1A-D080-AFC0-F227868AADB0}"/>
              </a:ext>
            </a:extLst>
          </p:cNvPr>
          <p:cNvSpPr/>
          <p:nvPr/>
        </p:nvSpPr>
        <p:spPr>
          <a:xfrm rot="10800000">
            <a:off x="4495800" y="3593152"/>
            <a:ext cx="473528" cy="457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9" name="Right Arrow 8">
            <a:extLst>
              <a:ext uri="{FF2B5EF4-FFF2-40B4-BE49-F238E27FC236}">
                <a16:creationId xmlns:a16="http://schemas.microsoft.com/office/drawing/2014/main" id="{5BC212C8-6911-3C33-1EA5-1FD9CE1A6502}"/>
              </a:ext>
            </a:extLst>
          </p:cNvPr>
          <p:cNvSpPr/>
          <p:nvPr/>
        </p:nvSpPr>
        <p:spPr>
          <a:xfrm rot="10800000">
            <a:off x="3937906" y="4199614"/>
            <a:ext cx="473528" cy="457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10" name="Right Arrow 9">
            <a:extLst>
              <a:ext uri="{FF2B5EF4-FFF2-40B4-BE49-F238E27FC236}">
                <a16:creationId xmlns:a16="http://schemas.microsoft.com/office/drawing/2014/main" id="{4570F9D5-8DBE-11F3-1DCB-BEB8E93FFAA2}"/>
              </a:ext>
            </a:extLst>
          </p:cNvPr>
          <p:cNvSpPr/>
          <p:nvPr/>
        </p:nvSpPr>
        <p:spPr>
          <a:xfrm rot="10800000">
            <a:off x="5178876" y="4509859"/>
            <a:ext cx="473528" cy="457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11" name="Right Arrow 10">
            <a:extLst>
              <a:ext uri="{FF2B5EF4-FFF2-40B4-BE49-F238E27FC236}">
                <a16:creationId xmlns:a16="http://schemas.microsoft.com/office/drawing/2014/main" id="{74BBA54D-9EAD-2955-BE08-67709A40B8E1}"/>
              </a:ext>
            </a:extLst>
          </p:cNvPr>
          <p:cNvSpPr/>
          <p:nvPr/>
        </p:nvSpPr>
        <p:spPr>
          <a:xfrm rot="10800000">
            <a:off x="3611330" y="5091109"/>
            <a:ext cx="473528" cy="457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Tree>
    <p:extLst>
      <p:ext uri="{BB962C8B-B14F-4D97-AF65-F5344CB8AC3E}">
        <p14:creationId xmlns:p14="http://schemas.microsoft.com/office/powerpoint/2010/main" val="187622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2" fill="hold"/>
                                        <p:tgtEl>
                                          <p:spTgt spid="5"/>
                                        </p:tgtEl>
                                      </p:cBhvr>
                                    </p:cmd>
                                  </p:childTnLst>
                                </p:cTn>
                              </p:par>
                            </p:childTnLst>
                          </p:cTn>
                        </p:par>
                        <p:par>
                          <p:cTn id="7" fill="hold">
                            <p:stCondLst>
                              <p:cond delay="5672"/>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xit" presetSubtype="0" fill="hold" grpId="1" nodeType="withEffect">
                                  <p:stCondLst>
                                    <p:cond delay="0"/>
                                  </p:stCondLst>
                                  <p:childTnLst>
                                    <p:set>
                                      <p:cBhvr>
                                        <p:cTn id="15" dur="1" fill="hold">
                                          <p:stCondLst>
                                            <p:cond delay="0"/>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xit" presetSubtype="0" fill="hold" grpId="1" nodeType="withEffect">
                                  <p:stCondLst>
                                    <p:cond delay="0"/>
                                  </p:stCondLst>
                                  <p:childTnLst>
                                    <p:set>
                                      <p:cBhvr>
                                        <p:cTn id="21" dur="1" fill="hold">
                                          <p:stCondLst>
                                            <p:cond delay="0"/>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xit" presetSubtype="0" fill="hold" grpId="1" nodeType="withEffect">
                                  <p:stCondLst>
                                    <p:cond delay="0"/>
                                  </p:stCondLst>
                                  <p:childTnLst>
                                    <p:set>
                                      <p:cBhvr>
                                        <p:cTn id="27" dur="1" fill="hold">
                                          <p:stCondLst>
                                            <p:cond delay="0"/>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par>
                                <p:cTn id="32" presetID="1" presetClass="exit" presetSubtype="0" fill="hold" grpId="1" nodeType="withEffect">
                                  <p:stCondLst>
                                    <p:cond delay="0"/>
                                  </p:stCondLst>
                                  <p:childTnLst>
                                    <p:set>
                                      <p:cBhvr>
                                        <p:cTn id="33" dur="1" fill="hold">
                                          <p:stCondLst>
                                            <p:cond delay="0"/>
                                          </p:stCondLst>
                                        </p:cTn>
                                        <p:tgtEl>
                                          <p:spTgt spid="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par>
                                <p:cTn id="38" presetID="1" presetClass="exit" presetSubtype="0" fill="hold" grpId="1" nodeType="withEffect">
                                  <p:stCondLst>
                                    <p:cond delay="0"/>
                                  </p:stCondLst>
                                  <p:childTnLst>
                                    <p:set>
                                      <p:cBhvr>
                                        <p:cTn id="39"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5"/>
                </p:tgtEl>
              </p:cMediaNode>
            </p:video>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F079DB-503B-4811-CF89-1E50AC701093}"/>
              </a:ext>
            </a:extLst>
          </p:cNvPr>
          <p:cNvSpPr>
            <a:spLocks noGrp="1"/>
          </p:cNvSpPr>
          <p:nvPr>
            <p:ph type="body" sz="quarter" idx="11"/>
          </p:nvPr>
        </p:nvSpPr>
        <p:spPr/>
        <p:txBody>
          <a:bodyPr/>
          <a:lstStyle/>
          <a:p>
            <a:endParaRPr lang="en-LU"/>
          </a:p>
        </p:txBody>
      </p:sp>
      <p:sp>
        <p:nvSpPr>
          <p:cNvPr id="3" name="Text Placeholder 2">
            <a:extLst>
              <a:ext uri="{FF2B5EF4-FFF2-40B4-BE49-F238E27FC236}">
                <a16:creationId xmlns:a16="http://schemas.microsoft.com/office/drawing/2014/main" id="{D1099D18-8106-9759-65BE-13576CFB806C}"/>
              </a:ext>
            </a:extLst>
          </p:cNvPr>
          <p:cNvSpPr>
            <a:spLocks noGrp="1"/>
          </p:cNvSpPr>
          <p:nvPr>
            <p:ph type="body" sz="quarter" idx="13"/>
          </p:nvPr>
        </p:nvSpPr>
        <p:spPr/>
        <p:txBody>
          <a:bodyPr/>
          <a:lstStyle/>
          <a:p>
            <a:endParaRPr lang="en-LU"/>
          </a:p>
        </p:txBody>
      </p:sp>
      <p:sp>
        <p:nvSpPr>
          <p:cNvPr id="4" name="Text Placeholder 3">
            <a:extLst>
              <a:ext uri="{FF2B5EF4-FFF2-40B4-BE49-F238E27FC236}">
                <a16:creationId xmlns:a16="http://schemas.microsoft.com/office/drawing/2014/main" id="{5B857279-735E-5754-F5CE-1BE0042EE4CB}"/>
              </a:ext>
            </a:extLst>
          </p:cNvPr>
          <p:cNvSpPr>
            <a:spLocks noGrp="1"/>
          </p:cNvSpPr>
          <p:nvPr>
            <p:ph type="body" sz="quarter" idx="14"/>
          </p:nvPr>
        </p:nvSpPr>
        <p:spPr/>
        <p:txBody>
          <a:bodyPr/>
          <a:lstStyle/>
          <a:p>
            <a:endParaRPr lang="en-LU"/>
          </a:p>
        </p:txBody>
      </p:sp>
      <p:pic>
        <p:nvPicPr>
          <p:cNvPr id="5" name="D6">
            <a:hlinkClick r:id="" action="ppaction://media"/>
            <a:extLst>
              <a:ext uri="{FF2B5EF4-FFF2-40B4-BE49-F238E27FC236}">
                <a16:creationId xmlns:a16="http://schemas.microsoft.com/office/drawing/2014/main" id="{AFB85C60-F8B3-4FC3-F405-724D64B451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3" y="6350"/>
            <a:ext cx="12192000" cy="6858000"/>
          </a:xfrm>
          <a:prstGeom prst="rect">
            <a:avLst/>
          </a:prstGeom>
        </p:spPr>
      </p:pic>
    </p:spTree>
    <p:extLst>
      <p:ext uri="{BB962C8B-B14F-4D97-AF65-F5344CB8AC3E}">
        <p14:creationId xmlns:p14="http://schemas.microsoft.com/office/powerpoint/2010/main" val="67829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0FE136-08B6-3135-BD58-7629676097FB}"/>
              </a:ext>
            </a:extLst>
          </p:cNvPr>
          <p:cNvSpPr>
            <a:spLocks noGrp="1"/>
          </p:cNvSpPr>
          <p:nvPr>
            <p:ph type="body" sz="quarter" idx="13"/>
          </p:nvPr>
        </p:nvSpPr>
        <p:spPr/>
        <p:txBody>
          <a:bodyPr/>
          <a:lstStyle/>
          <a:p>
            <a:endParaRPr lang="en-LU"/>
          </a:p>
        </p:txBody>
      </p:sp>
      <p:pic>
        <p:nvPicPr>
          <p:cNvPr id="9" name="Picture 8">
            <a:extLst>
              <a:ext uri="{FF2B5EF4-FFF2-40B4-BE49-F238E27FC236}">
                <a16:creationId xmlns:a16="http://schemas.microsoft.com/office/drawing/2014/main" id="{4BDFE175-C753-42EE-B5A6-484BF5BB1C3B}"/>
              </a:ext>
            </a:extLst>
          </p:cNvPr>
          <p:cNvPicPr>
            <a:picLocks noChangeAspect="1"/>
          </p:cNvPicPr>
          <p:nvPr/>
        </p:nvPicPr>
        <p:blipFill>
          <a:blip r:embed="rId3"/>
          <a:stretch>
            <a:fillRect/>
          </a:stretch>
        </p:blipFill>
        <p:spPr>
          <a:xfrm>
            <a:off x="0" y="0"/>
            <a:ext cx="12179438" cy="6706800"/>
          </a:xfrm>
          <a:prstGeom prst="rect">
            <a:avLst/>
          </a:prstGeom>
        </p:spPr>
      </p:pic>
    </p:spTree>
    <p:extLst>
      <p:ext uri="{BB962C8B-B14F-4D97-AF65-F5344CB8AC3E}">
        <p14:creationId xmlns:p14="http://schemas.microsoft.com/office/powerpoint/2010/main" val="1189591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643990-9543-378C-C0CA-0121E96D5FD8}"/>
              </a:ext>
            </a:extLst>
          </p:cNvPr>
          <p:cNvPicPr>
            <a:picLocks noChangeAspect="1"/>
          </p:cNvPicPr>
          <p:nvPr/>
        </p:nvPicPr>
        <p:blipFill>
          <a:blip r:embed="rId3"/>
          <a:stretch>
            <a:fillRect/>
          </a:stretch>
        </p:blipFill>
        <p:spPr>
          <a:xfrm>
            <a:off x="0" y="0"/>
            <a:ext cx="12187778" cy="6706800"/>
          </a:xfrm>
          <a:prstGeom prst="rect">
            <a:avLst/>
          </a:prstGeom>
        </p:spPr>
      </p:pic>
      <p:sp>
        <p:nvSpPr>
          <p:cNvPr id="3" name="Text Placeholder 2">
            <a:extLst>
              <a:ext uri="{FF2B5EF4-FFF2-40B4-BE49-F238E27FC236}">
                <a16:creationId xmlns:a16="http://schemas.microsoft.com/office/drawing/2014/main" id="{740FE136-08B6-3135-BD58-7629676097FB}"/>
              </a:ext>
            </a:extLst>
          </p:cNvPr>
          <p:cNvSpPr>
            <a:spLocks noGrp="1"/>
          </p:cNvSpPr>
          <p:nvPr>
            <p:ph type="body" sz="quarter" idx="13"/>
          </p:nvPr>
        </p:nvSpPr>
        <p:spPr/>
        <p:txBody>
          <a:bodyPr/>
          <a:lstStyle/>
          <a:p>
            <a:endParaRPr lang="en-LU"/>
          </a:p>
        </p:txBody>
      </p:sp>
      <p:sp>
        <p:nvSpPr>
          <p:cNvPr id="6" name="TextBox 5">
            <a:extLst>
              <a:ext uri="{FF2B5EF4-FFF2-40B4-BE49-F238E27FC236}">
                <a16:creationId xmlns:a16="http://schemas.microsoft.com/office/drawing/2014/main" id="{AF7D266B-88AA-CF7C-0D8E-3C26F71B79D6}"/>
              </a:ext>
            </a:extLst>
          </p:cNvPr>
          <p:cNvSpPr txBox="1"/>
          <p:nvPr/>
        </p:nvSpPr>
        <p:spPr>
          <a:xfrm>
            <a:off x="7475258" y="2272057"/>
            <a:ext cx="4431820" cy="1200329"/>
          </a:xfrm>
          <a:prstGeom prst="rect">
            <a:avLst/>
          </a:prstGeom>
          <a:solidFill>
            <a:schemeClr val="bg1"/>
          </a:solidFill>
        </p:spPr>
        <p:txBody>
          <a:bodyPr wrap="square" rtlCol="0">
            <a:spAutoFit/>
          </a:bodyPr>
          <a:lstStyle/>
          <a:p>
            <a:r>
              <a:rPr lang="en-LU" sz="2400" b="1" dirty="0">
                <a:solidFill>
                  <a:srgbClr val="FF0000"/>
                </a:solidFill>
                <a:latin typeface="Helvetica" pitchFamily="2" charset="0"/>
              </a:rPr>
              <a:t>The test suite does not exercise the effect of ‘m’ on the result.</a:t>
            </a:r>
          </a:p>
        </p:txBody>
      </p:sp>
      <p:sp>
        <p:nvSpPr>
          <p:cNvPr id="7" name="TextBox 6">
            <a:extLst>
              <a:ext uri="{FF2B5EF4-FFF2-40B4-BE49-F238E27FC236}">
                <a16:creationId xmlns:a16="http://schemas.microsoft.com/office/drawing/2014/main" id="{30375B10-2456-E15C-DE11-6C7FE90FB709}"/>
              </a:ext>
            </a:extLst>
          </p:cNvPr>
          <p:cNvSpPr txBox="1"/>
          <p:nvPr/>
        </p:nvSpPr>
        <p:spPr>
          <a:xfrm>
            <a:off x="7475258" y="3806203"/>
            <a:ext cx="4431820" cy="1569660"/>
          </a:xfrm>
          <a:prstGeom prst="rect">
            <a:avLst/>
          </a:prstGeom>
          <a:solidFill>
            <a:schemeClr val="bg1"/>
          </a:solidFill>
        </p:spPr>
        <p:txBody>
          <a:bodyPr wrap="square" rtlCol="0">
            <a:spAutoFit/>
          </a:bodyPr>
          <a:lstStyle/>
          <a:p>
            <a:pPr algn="ctr"/>
            <a:r>
              <a:rPr lang="en-LU" sz="2400" b="1" dirty="0">
                <a:solidFill>
                  <a:schemeClr val="accent1"/>
                </a:solidFill>
                <a:latin typeface="Helvetica" pitchFamily="2" charset="0"/>
              </a:rPr>
              <a:t>No need to understand t</a:t>
            </a:r>
            <a:r>
              <a:rPr lang="en-GB" sz="2400" b="1" dirty="0">
                <a:solidFill>
                  <a:schemeClr val="accent1"/>
                </a:solidFill>
                <a:latin typeface="Helvetica" pitchFamily="2" charset="0"/>
              </a:rPr>
              <a:t>he</a:t>
            </a:r>
            <a:r>
              <a:rPr lang="en-LU" sz="2400" b="1" dirty="0">
                <a:solidFill>
                  <a:schemeClr val="accent1"/>
                </a:solidFill>
                <a:latin typeface="Helvetica" pitchFamily="2" charset="0"/>
              </a:rPr>
              <a:t> test suite limitation:</a:t>
            </a:r>
          </a:p>
          <a:p>
            <a:pPr algn="ctr"/>
            <a:r>
              <a:rPr lang="en-GB" sz="2400" b="1" dirty="0">
                <a:solidFill>
                  <a:schemeClr val="accent1"/>
                </a:solidFill>
                <a:latin typeface="Helvetica" pitchFamily="2" charset="0"/>
              </a:rPr>
              <a:t>A</a:t>
            </a:r>
            <a:r>
              <a:rPr lang="en-LU" sz="2400" b="1" dirty="0">
                <a:solidFill>
                  <a:schemeClr val="accent1"/>
                </a:solidFill>
                <a:latin typeface="Helvetica" pitchFamily="2" charset="0"/>
              </a:rPr>
              <a:t>n appropriate test case will be generated!</a:t>
            </a:r>
          </a:p>
        </p:txBody>
      </p:sp>
    </p:spTree>
    <p:extLst>
      <p:ext uri="{BB962C8B-B14F-4D97-AF65-F5344CB8AC3E}">
        <p14:creationId xmlns:p14="http://schemas.microsoft.com/office/powerpoint/2010/main" val="111551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4435D4-9AB6-871C-5974-32ED67503322}"/>
              </a:ext>
            </a:extLst>
          </p:cNvPr>
          <p:cNvSpPr>
            <a:spLocks noGrp="1"/>
          </p:cNvSpPr>
          <p:nvPr>
            <p:ph type="body" sz="quarter" idx="11"/>
          </p:nvPr>
        </p:nvSpPr>
        <p:spPr/>
        <p:txBody>
          <a:bodyPr/>
          <a:lstStyle/>
          <a:p>
            <a:endParaRPr lang="en-LU"/>
          </a:p>
        </p:txBody>
      </p:sp>
      <p:sp>
        <p:nvSpPr>
          <p:cNvPr id="3" name="Text Placeholder 2">
            <a:extLst>
              <a:ext uri="{FF2B5EF4-FFF2-40B4-BE49-F238E27FC236}">
                <a16:creationId xmlns:a16="http://schemas.microsoft.com/office/drawing/2014/main" id="{4A8A0956-C661-D281-48FA-3EDA6CEFFBA7}"/>
              </a:ext>
            </a:extLst>
          </p:cNvPr>
          <p:cNvSpPr>
            <a:spLocks noGrp="1"/>
          </p:cNvSpPr>
          <p:nvPr>
            <p:ph type="body" sz="quarter" idx="13"/>
          </p:nvPr>
        </p:nvSpPr>
        <p:spPr/>
        <p:txBody>
          <a:bodyPr/>
          <a:lstStyle/>
          <a:p>
            <a:endParaRPr lang="en-LU"/>
          </a:p>
        </p:txBody>
      </p:sp>
      <p:sp>
        <p:nvSpPr>
          <p:cNvPr id="4" name="Text Placeholder 3">
            <a:extLst>
              <a:ext uri="{FF2B5EF4-FFF2-40B4-BE49-F238E27FC236}">
                <a16:creationId xmlns:a16="http://schemas.microsoft.com/office/drawing/2014/main" id="{A6D09561-1746-0D8C-F068-EA264755F6B7}"/>
              </a:ext>
            </a:extLst>
          </p:cNvPr>
          <p:cNvSpPr>
            <a:spLocks noGrp="1"/>
          </p:cNvSpPr>
          <p:nvPr>
            <p:ph type="body" sz="quarter" idx="14"/>
          </p:nvPr>
        </p:nvSpPr>
        <p:spPr/>
        <p:txBody>
          <a:bodyPr/>
          <a:lstStyle/>
          <a:p>
            <a:endParaRPr lang="en-LU"/>
          </a:p>
        </p:txBody>
      </p:sp>
      <p:pic>
        <p:nvPicPr>
          <p:cNvPr id="5" name="D8">
            <a:hlinkClick r:id="" action="ppaction://media"/>
            <a:extLst>
              <a:ext uri="{FF2B5EF4-FFF2-40B4-BE49-F238E27FC236}">
                <a16:creationId xmlns:a16="http://schemas.microsoft.com/office/drawing/2014/main" id="{34D315A0-D59D-C25E-EF85-EF873FA7B0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3" y="6350"/>
            <a:ext cx="12192000" cy="6858000"/>
          </a:xfrm>
          <a:prstGeom prst="rect">
            <a:avLst/>
          </a:prstGeom>
        </p:spPr>
      </p:pic>
    </p:spTree>
    <p:extLst>
      <p:ext uri="{BB962C8B-B14F-4D97-AF65-F5344CB8AC3E}">
        <p14:creationId xmlns:p14="http://schemas.microsoft.com/office/powerpoint/2010/main" val="164810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5A857F-9486-E42E-441B-7D548E21E735}"/>
              </a:ext>
            </a:extLst>
          </p:cNvPr>
          <p:cNvSpPr>
            <a:spLocks noGrp="1"/>
          </p:cNvSpPr>
          <p:nvPr>
            <p:ph type="body" sz="quarter" idx="11"/>
          </p:nvPr>
        </p:nvSpPr>
        <p:spPr/>
        <p:txBody>
          <a:bodyPr/>
          <a:lstStyle/>
          <a:p>
            <a:endParaRPr lang="en-LU"/>
          </a:p>
        </p:txBody>
      </p:sp>
      <p:sp>
        <p:nvSpPr>
          <p:cNvPr id="3" name="Text Placeholder 2">
            <a:extLst>
              <a:ext uri="{FF2B5EF4-FFF2-40B4-BE49-F238E27FC236}">
                <a16:creationId xmlns:a16="http://schemas.microsoft.com/office/drawing/2014/main" id="{AC7DDCC3-34DA-1CB0-E1CA-EF6B1660ED07}"/>
              </a:ext>
            </a:extLst>
          </p:cNvPr>
          <p:cNvSpPr>
            <a:spLocks noGrp="1"/>
          </p:cNvSpPr>
          <p:nvPr>
            <p:ph type="body" sz="quarter" idx="13"/>
          </p:nvPr>
        </p:nvSpPr>
        <p:spPr/>
        <p:txBody>
          <a:bodyPr/>
          <a:lstStyle/>
          <a:p>
            <a:endParaRPr lang="en-LU"/>
          </a:p>
        </p:txBody>
      </p:sp>
      <p:sp>
        <p:nvSpPr>
          <p:cNvPr id="4" name="Text Placeholder 3">
            <a:extLst>
              <a:ext uri="{FF2B5EF4-FFF2-40B4-BE49-F238E27FC236}">
                <a16:creationId xmlns:a16="http://schemas.microsoft.com/office/drawing/2014/main" id="{FFC0BC7B-3B73-0DE8-E7BE-3CC43A927057}"/>
              </a:ext>
            </a:extLst>
          </p:cNvPr>
          <p:cNvSpPr>
            <a:spLocks noGrp="1"/>
          </p:cNvSpPr>
          <p:nvPr>
            <p:ph type="body" sz="quarter" idx="14"/>
          </p:nvPr>
        </p:nvSpPr>
        <p:spPr/>
        <p:txBody>
          <a:bodyPr/>
          <a:lstStyle/>
          <a:p>
            <a:endParaRPr lang="en-LU"/>
          </a:p>
        </p:txBody>
      </p:sp>
      <p:pic>
        <p:nvPicPr>
          <p:cNvPr id="5" name="D9">
            <a:hlinkClick r:id="" action="ppaction://media"/>
            <a:extLst>
              <a:ext uri="{FF2B5EF4-FFF2-40B4-BE49-F238E27FC236}">
                <a16:creationId xmlns:a16="http://schemas.microsoft.com/office/drawing/2014/main" id="{792628A2-6550-3B5C-2AEA-A759E26338A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3" y="6350"/>
            <a:ext cx="12192000" cy="6858000"/>
          </a:xfrm>
          <a:prstGeom prst="rect">
            <a:avLst/>
          </a:prstGeom>
        </p:spPr>
      </p:pic>
    </p:spTree>
    <p:extLst>
      <p:ext uri="{BB962C8B-B14F-4D97-AF65-F5344CB8AC3E}">
        <p14:creationId xmlns:p14="http://schemas.microsoft.com/office/powerpoint/2010/main" val="136112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10">
            <a:hlinkClick r:id="" action="ppaction://media"/>
            <a:extLst>
              <a:ext uri="{FF2B5EF4-FFF2-40B4-BE49-F238E27FC236}">
                <a16:creationId xmlns:a16="http://schemas.microsoft.com/office/drawing/2014/main" id="{8D241146-2601-1F85-943C-6F51A1F6FF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3" y="6350"/>
            <a:ext cx="12192000" cy="6858000"/>
          </a:xfrm>
          <a:prstGeom prst="rect">
            <a:avLst/>
          </a:prstGeom>
        </p:spPr>
      </p:pic>
    </p:spTree>
    <p:extLst>
      <p:ext uri="{BB962C8B-B14F-4D97-AF65-F5344CB8AC3E}">
        <p14:creationId xmlns:p14="http://schemas.microsoft.com/office/powerpoint/2010/main" val="418030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2F440F8E-F907-4D1E-8B63-A4129BAC86DB}"/>
              </a:ext>
            </a:extLst>
          </p:cNvPr>
          <p:cNvCxnSpPr>
            <a:cxnSpLocks/>
          </p:cNvCxnSpPr>
          <p:nvPr/>
        </p:nvCxnSpPr>
        <p:spPr>
          <a:xfrm flipH="1">
            <a:off x="643236" y="131876"/>
            <a:ext cx="11548765" cy="0"/>
          </a:xfrm>
          <a:prstGeom prst="line">
            <a:avLst/>
          </a:prstGeom>
          <a:ln>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92491B4-AA79-4E5A-A21D-616D61669DF6}"/>
              </a:ext>
            </a:extLst>
          </p:cNvPr>
          <p:cNvCxnSpPr>
            <a:cxnSpLocks/>
          </p:cNvCxnSpPr>
          <p:nvPr/>
        </p:nvCxnSpPr>
        <p:spPr>
          <a:xfrm flipH="1">
            <a:off x="1" y="131876"/>
            <a:ext cx="438149" cy="0"/>
          </a:xfrm>
          <a:prstGeom prst="line">
            <a:avLst/>
          </a:prstGeom>
          <a:ln>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3381D113-3228-F74C-A7C6-3644A99EEB8C}"/>
              </a:ext>
            </a:extLst>
          </p:cNvPr>
          <p:cNvSpPr>
            <a:spLocks noGrp="1"/>
          </p:cNvSpPr>
          <p:nvPr>
            <p:ph type="body" sz="quarter" idx="11"/>
          </p:nvPr>
        </p:nvSpPr>
        <p:spPr>
          <a:xfrm>
            <a:off x="271463" y="427730"/>
            <a:ext cx="11891961" cy="476250"/>
          </a:xfrm>
        </p:spPr>
        <p:txBody>
          <a:bodyPr/>
          <a:lstStyle/>
          <a:p>
            <a:r>
              <a:rPr lang="en-GB" sz="3600" dirty="0"/>
              <a:t>Fault-based, Automated Quality Assurance Assessment and Augmentation for Space Software 2</a:t>
            </a:r>
            <a:endParaRPr lang="en-GB" sz="5400" dirty="0"/>
          </a:p>
        </p:txBody>
      </p:sp>
      <p:sp>
        <p:nvSpPr>
          <p:cNvPr id="7" name="Text Placeholder 6">
            <a:extLst>
              <a:ext uri="{FF2B5EF4-FFF2-40B4-BE49-F238E27FC236}">
                <a16:creationId xmlns:a16="http://schemas.microsoft.com/office/drawing/2014/main" id="{53CBAB91-AF13-BF44-9A64-4CCFE5590E61}"/>
              </a:ext>
            </a:extLst>
          </p:cNvPr>
          <p:cNvSpPr>
            <a:spLocks noGrp="1"/>
          </p:cNvSpPr>
          <p:nvPr>
            <p:ph type="body" sz="quarter" idx="13"/>
          </p:nvPr>
        </p:nvSpPr>
        <p:spPr/>
        <p:txBody>
          <a:bodyPr/>
          <a:lstStyle/>
          <a:p>
            <a:endParaRPr lang="en-LU"/>
          </a:p>
        </p:txBody>
      </p:sp>
      <p:sp>
        <p:nvSpPr>
          <p:cNvPr id="31" name="Rectangle 30">
            <a:extLst>
              <a:ext uri="{FF2B5EF4-FFF2-40B4-BE49-F238E27FC236}">
                <a16:creationId xmlns:a16="http://schemas.microsoft.com/office/drawing/2014/main" id="{84B2D5EC-FB1F-CA45-85BE-174BA7F640D5}"/>
              </a:ext>
            </a:extLst>
          </p:cNvPr>
          <p:cNvSpPr/>
          <p:nvPr/>
        </p:nvSpPr>
        <p:spPr>
          <a:xfrm>
            <a:off x="3348487" y="2500817"/>
            <a:ext cx="3446164" cy="2120900"/>
          </a:xfrm>
          <a:prstGeom prst="rect">
            <a:avLst/>
          </a:prstGeom>
          <a:solidFill>
            <a:srgbClr val="141414">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156ED17-A151-7E47-86BE-C47F1BF3D96D}"/>
              </a:ext>
            </a:extLst>
          </p:cNvPr>
          <p:cNvSpPr/>
          <p:nvPr/>
        </p:nvSpPr>
        <p:spPr>
          <a:xfrm>
            <a:off x="4910996" y="2696562"/>
            <a:ext cx="1868021" cy="523220"/>
          </a:xfrm>
          <a:prstGeom prst="rect">
            <a:avLst/>
          </a:prstGeom>
        </p:spPr>
        <p:txBody>
          <a:bodyPr wrap="square">
            <a:spAutoFit/>
          </a:bodyPr>
          <a:lstStyle/>
          <a:p>
            <a:r>
              <a:rPr lang="en-US" sz="1400" b="1" err="1">
                <a:latin typeface="Arial" panose="020B0604020202020204" pitchFamily="34" charset="0"/>
              </a:rPr>
              <a:t>Gomspace</a:t>
            </a:r>
            <a:r>
              <a:rPr lang="en-US" sz="1400" b="1">
                <a:latin typeface="Arial" panose="020B0604020202020204" pitchFamily="34" charset="0"/>
              </a:rPr>
              <a:t> Luxembourg (GSL)</a:t>
            </a:r>
          </a:p>
        </p:txBody>
      </p:sp>
      <p:sp>
        <p:nvSpPr>
          <p:cNvPr id="37" name="Rectangle 36">
            <a:extLst>
              <a:ext uri="{FF2B5EF4-FFF2-40B4-BE49-F238E27FC236}">
                <a16:creationId xmlns:a16="http://schemas.microsoft.com/office/drawing/2014/main" id="{4ADC9820-08A8-964B-BB44-4C95F72FD147}"/>
              </a:ext>
            </a:extLst>
          </p:cNvPr>
          <p:cNvSpPr/>
          <p:nvPr/>
        </p:nvSpPr>
        <p:spPr>
          <a:xfrm>
            <a:off x="4940729" y="3308338"/>
            <a:ext cx="2115681" cy="730969"/>
          </a:xfrm>
          <a:prstGeom prst="rect">
            <a:avLst/>
          </a:prstGeom>
        </p:spPr>
        <p:txBody>
          <a:bodyPr wrap="square">
            <a:spAutoFit/>
          </a:bodyPr>
          <a:lstStyle/>
          <a:p>
            <a:pPr marL="114300" indent="-114300">
              <a:spcAft>
                <a:spcPts val="600"/>
              </a:spcAft>
              <a:buClr>
                <a:schemeClr val="tx1"/>
              </a:buClr>
              <a:buFont typeface="Arial" panose="020B0604020202020204" pitchFamily="34" charset="0"/>
              <a:buChar char="•"/>
            </a:pPr>
            <a:r>
              <a:rPr lang="en-US" sz="1050">
                <a:latin typeface="Arial" panose="020B0604020202020204" pitchFamily="34" charset="0"/>
              </a:rPr>
              <a:t>Develop Nanosatellites</a:t>
            </a:r>
          </a:p>
          <a:p>
            <a:pPr marL="114300" indent="-114300">
              <a:spcAft>
                <a:spcPts val="600"/>
              </a:spcAft>
              <a:buClr>
                <a:schemeClr val="tx1"/>
              </a:buClr>
              <a:buFont typeface="Arial" panose="020B0604020202020204" pitchFamily="34" charset="0"/>
              <a:buChar char="•"/>
            </a:pPr>
            <a:r>
              <a:rPr lang="en-US" sz="1050">
                <a:latin typeface="Arial" panose="020B0604020202020204" pitchFamily="34" charset="0"/>
              </a:rPr>
              <a:t>Case study provider</a:t>
            </a:r>
          </a:p>
          <a:p>
            <a:pPr marL="114300" indent="-114300">
              <a:spcAft>
                <a:spcPts val="600"/>
              </a:spcAft>
              <a:buClr>
                <a:schemeClr val="tx1"/>
              </a:buClr>
              <a:buFont typeface="Arial" panose="020B0604020202020204" pitchFamily="34" charset="0"/>
              <a:buChar char="•"/>
            </a:pPr>
            <a:r>
              <a:rPr lang="en-US" sz="1050">
                <a:latin typeface="Arial" panose="020B0604020202020204" pitchFamily="34" charset="0"/>
              </a:rPr>
              <a:t>Technology validator</a:t>
            </a:r>
          </a:p>
        </p:txBody>
      </p:sp>
      <p:sp>
        <p:nvSpPr>
          <p:cNvPr id="40" name="Rectangle 39">
            <a:extLst>
              <a:ext uri="{FF2B5EF4-FFF2-40B4-BE49-F238E27FC236}">
                <a16:creationId xmlns:a16="http://schemas.microsoft.com/office/drawing/2014/main" id="{F5E6CA40-172D-8244-AFBE-BE8C91A545BC}"/>
              </a:ext>
            </a:extLst>
          </p:cNvPr>
          <p:cNvSpPr/>
          <p:nvPr/>
        </p:nvSpPr>
        <p:spPr>
          <a:xfrm>
            <a:off x="6879942" y="2500817"/>
            <a:ext cx="2736920" cy="2120900"/>
          </a:xfrm>
          <a:prstGeom prst="rect">
            <a:avLst/>
          </a:prstGeom>
          <a:solidFill>
            <a:srgbClr val="141414">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B4BD38DF-78E6-F847-BE54-CC6C2B5F76B0}"/>
              </a:ext>
            </a:extLst>
          </p:cNvPr>
          <p:cNvSpPr/>
          <p:nvPr/>
        </p:nvSpPr>
        <p:spPr>
          <a:xfrm>
            <a:off x="8193004" y="2696562"/>
            <a:ext cx="1868021" cy="307777"/>
          </a:xfrm>
          <a:prstGeom prst="rect">
            <a:avLst/>
          </a:prstGeom>
        </p:spPr>
        <p:txBody>
          <a:bodyPr wrap="square">
            <a:spAutoFit/>
          </a:bodyPr>
          <a:lstStyle/>
          <a:p>
            <a:r>
              <a:rPr lang="en-US" sz="1400" b="1" err="1">
                <a:latin typeface="Arial" panose="020B0604020202020204" pitchFamily="34" charset="0"/>
              </a:rPr>
              <a:t>LuxSpace</a:t>
            </a:r>
            <a:endParaRPr lang="en-US" sz="1400" b="1">
              <a:latin typeface="Arial" panose="020B0604020202020204" pitchFamily="34" charset="0"/>
            </a:endParaRPr>
          </a:p>
        </p:txBody>
      </p:sp>
      <p:sp>
        <p:nvSpPr>
          <p:cNvPr id="46" name="Rectangle: Rounded Corners 43">
            <a:extLst>
              <a:ext uri="{FF2B5EF4-FFF2-40B4-BE49-F238E27FC236}">
                <a16:creationId xmlns:a16="http://schemas.microsoft.com/office/drawing/2014/main" id="{9E327A29-5AD9-B948-8CE0-829EB59DD40B}"/>
              </a:ext>
            </a:extLst>
          </p:cNvPr>
          <p:cNvSpPr/>
          <p:nvPr/>
        </p:nvSpPr>
        <p:spPr>
          <a:xfrm rot="10800000">
            <a:off x="3347057" y="2491298"/>
            <a:ext cx="3446164" cy="126251"/>
          </a:xfrm>
          <a:prstGeom prst="roundRect">
            <a:avLst>
              <a:gd name="adj" fmla="val 13031"/>
            </a:avLst>
          </a:prstGeom>
          <a:gradFill>
            <a:gsLst>
              <a:gs pos="47000">
                <a:srgbClr val="992C5E"/>
              </a:gs>
              <a:gs pos="0">
                <a:srgbClr val="EE2E24"/>
              </a:gs>
              <a:gs pos="100000">
                <a:srgbClr val="582B8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spc="300">
              <a:solidFill>
                <a:schemeClr val="bg1"/>
              </a:solidFill>
              <a:latin typeface="Arial" panose="020B0604020202020204" pitchFamily="34" charset="0"/>
            </a:endParaRPr>
          </a:p>
        </p:txBody>
      </p:sp>
      <p:sp>
        <p:nvSpPr>
          <p:cNvPr id="47" name="Rectangle: Rounded Corners 43">
            <a:extLst>
              <a:ext uri="{FF2B5EF4-FFF2-40B4-BE49-F238E27FC236}">
                <a16:creationId xmlns:a16="http://schemas.microsoft.com/office/drawing/2014/main" id="{902A6FCD-CF99-554E-9716-40C1CC6F3A40}"/>
              </a:ext>
            </a:extLst>
          </p:cNvPr>
          <p:cNvSpPr/>
          <p:nvPr/>
        </p:nvSpPr>
        <p:spPr>
          <a:xfrm rot="10800000">
            <a:off x="6878511" y="2494624"/>
            <a:ext cx="2738350" cy="122923"/>
          </a:xfrm>
          <a:prstGeom prst="roundRect">
            <a:avLst>
              <a:gd name="adj" fmla="val 13031"/>
            </a:avLst>
          </a:prstGeom>
          <a:gradFill>
            <a:gsLst>
              <a:gs pos="47000">
                <a:srgbClr val="992C5E"/>
              </a:gs>
              <a:gs pos="0">
                <a:srgbClr val="EE2E24"/>
              </a:gs>
              <a:gs pos="100000">
                <a:srgbClr val="582B8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spc="300">
              <a:solidFill>
                <a:schemeClr val="bg1"/>
              </a:solidFill>
              <a:latin typeface="Arial" panose="020B0604020202020204" pitchFamily="34" charset="0"/>
            </a:endParaRPr>
          </a:p>
        </p:txBody>
      </p:sp>
      <p:pic>
        <p:nvPicPr>
          <p:cNvPr id="48" name="Graphic 47">
            <a:extLst>
              <a:ext uri="{FF2B5EF4-FFF2-40B4-BE49-F238E27FC236}">
                <a16:creationId xmlns:a16="http://schemas.microsoft.com/office/drawing/2014/main" id="{A7342577-03D0-9944-B6DF-B3B1B4EE308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092" y="2751448"/>
            <a:ext cx="686184" cy="686184"/>
          </a:xfrm>
          <a:prstGeom prst="rect">
            <a:avLst/>
          </a:prstGeom>
        </p:spPr>
      </p:pic>
      <p:sp>
        <p:nvSpPr>
          <p:cNvPr id="51" name="Rectangle 50">
            <a:extLst>
              <a:ext uri="{FF2B5EF4-FFF2-40B4-BE49-F238E27FC236}">
                <a16:creationId xmlns:a16="http://schemas.microsoft.com/office/drawing/2014/main" id="{E8D929BE-500D-5242-AB09-FE15070BB0D1}"/>
              </a:ext>
            </a:extLst>
          </p:cNvPr>
          <p:cNvSpPr/>
          <p:nvPr/>
        </p:nvSpPr>
        <p:spPr>
          <a:xfrm>
            <a:off x="45479" y="2500816"/>
            <a:ext cx="3198505" cy="2120900"/>
          </a:xfrm>
          <a:prstGeom prst="rect">
            <a:avLst/>
          </a:prstGeom>
          <a:solidFill>
            <a:srgbClr val="141414">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191CA8F-F898-E34E-BF44-DE2346446C2C}"/>
              </a:ext>
            </a:extLst>
          </p:cNvPr>
          <p:cNvSpPr/>
          <p:nvPr/>
        </p:nvSpPr>
        <p:spPr>
          <a:xfrm>
            <a:off x="1522048" y="2775458"/>
            <a:ext cx="1868021" cy="523220"/>
          </a:xfrm>
          <a:prstGeom prst="rect">
            <a:avLst/>
          </a:prstGeom>
        </p:spPr>
        <p:txBody>
          <a:bodyPr wrap="square">
            <a:spAutoFit/>
          </a:bodyPr>
          <a:lstStyle/>
          <a:p>
            <a:r>
              <a:rPr lang="en-US" sz="1400" b="1" err="1">
                <a:latin typeface="Arial" panose="020B0604020202020204" pitchFamily="34" charset="0"/>
              </a:rPr>
              <a:t>SnT</a:t>
            </a:r>
            <a:r>
              <a:rPr lang="en-US" sz="1400" b="1">
                <a:latin typeface="Arial" panose="020B0604020202020204" pitchFamily="34" charset="0"/>
              </a:rPr>
              <a:t>/University of Luxembourg</a:t>
            </a:r>
          </a:p>
        </p:txBody>
      </p:sp>
      <p:sp>
        <p:nvSpPr>
          <p:cNvPr id="53" name="Rectangle 52">
            <a:extLst>
              <a:ext uri="{FF2B5EF4-FFF2-40B4-BE49-F238E27FC236}">
                <a16:creationId xmlns:a16="http://schemas.microsoft.com/office/drawing/2014/main" id="{28A28E9D-C5C8-CE4C-83EF-1C0A56874DDE}"/>
              </a:ext>
            </a:extLst>
          </p:cNvPr>
          <p:cNvSpPr/>
          <p:nvPr/>
        </p:nvSpPr>
        <p:spPr>
          <a:xfrm>
            <a:off x="1515893" y="3441608"/>
            <a:ext cx="2115681" cy="253916"/>
          </a:xfrm>
          <a:prstGeom prst="rect">
            <a:avLst/>
          </a:prstGeom>
        </p:spPr>
        <p:txBody>
          <a:bodyPr wrap="square">
            <a:spAutoFit/>
          </a:bodyPr>
          <a:lstStyle/>
          <a:p>
            <a:pPr marL="114300" indent="-114300">
              <a:spcAft>
                <a:spcPts val="600"/>
              </a:spcAft>
              <a:buClr>
                <a:schemeClr val="tx1"/>
              </a:buClr>
              <a:buFont typeface="Arial" panose="020B0604020202020204" pitchFamily="34" charset="0"/>
              <a:buChar char="•"/>
            </a:pPr>
            <a:r>
              <a:rPr lang="en-US" sz="1050">
                <a:latin typeface="Arial" panose="020B0604020202020204" pitchFamily="34" charset="0"/>
              </a:rPr>
              <a:t>Technology provider</a:t>
            </a:r>
          </a:p>
        </p:txBody>
      </p:sp>
      <p:sp>
        <p:nvSpPr>
          <p:cNvPr id="54" name="Rectangle: Rounded Corners 43">
            <a:extLst>
              <a:ext uri="{FF2B5EF4-FFF2-40B4-BE49-F238E27FC236}">
                <a16:creationId xmlns:a16="http://schemas.microsoft.com/office/drawing/2014/main" id="{8F8C81AD-5E6F-5341-98BD-D90D8E4C5CAA}"/>
              </a:ext>
            </a:extLst>
          </p:cNvPr>
          <p:cNvSpPr/>
          <p:nvPr/>
        </p:nvSpPr>
        <p:spPr>
          <a:xfrm rot="10800000">
            <a:off x="43295" y="2491296"/>
            <a:ext cx="3198504" cy="117222"/>
          </a:xfrm>
          <a:prstGeom prst="roundRect">
            <a:avLst>
              <a:gd name="adj" fmla="val 13031"/>
            </a:avLst>
          </a:prstGeom>
          <a:gradFill>
            <a:gsLst>
              <a:gs pos="47000">
                <a:srgbClr val="992C5E"/>
              </a:gs>
              <a:gs pos="0">
                <a:srgbClr val="EE2E24"/>
              </a:gs>
              <a:gs pos="100000">
                <a:srgbClr val="582B8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spc="300">
              <a:solidFill>
                <a:schemeClr val="bg1"/>
              </a:solidFill>
              <a:latin typeface="Arial" panose="020B0604020202020204" pitchFamily="34" charset="0"/>
            </a:endParaRPr>
          </a:p>
        </p:txBody>
      </p:sp>
      <p:sp>
        <p:nvSpPr>
          <p:cNvPr id="23" name="Rectangle 22">
            <a:extLst>
              <a:ext uri="{FF2B5EF4-FFF2-40B4-BE49-F238E27FC236}">
                <a16:creationId xmlns:a16="http://schemas.microsoft.com/office/drawing/2014/main" id="{C5FF0C6B-04CE-5342-BA5F-A2E6EA3A1D7F}"/>
              </a:ext>
            </a:extLst>
          </p:cNvPr>
          <p:cNvSpPr/>
          <p:nvPr/>
        </p:nvSpPr>
        <p:spPr>
          <a:xfrm>
            <a:off x="8000163" y="3360374"/>
            <a:ext cx="2115681" cy="730969"/>
          </a:xfrm>
          <a:prstGeom prst="rect">
            <a:avLst/>
          </a:prstGeom>
        </p:spPr>
        <p:txBody>
          <a:bodyPr wrap="square">
            <a:spAutoFit/>
          </a:bodyPr>
          <a:lstStyle/>
          <a:p>
            <a:pPr marL="114300" indent="-114300">
              <a:spcAft>
                <a:spcPts val="600"/>
              </a:spcAft>
              <a:buClr>
                <a:schemeClr val="tx1"/>
              </a:buClr>
              <a:buFont typeface="Arial" panose="020B0604020202020204" pitchFamily="34" charset="0"/>
              <a:buChar char="•"/>
            </a:pPr>
            <a:r>
              <a:rPr lang="en-US" sz="1050">
                <a:latin typeface="Arial" panose="020B0604020202020204" pitchFamily="34" charset="0"/>
              </a:rPr>
              <a:t>Develop </a:t>
            </a:r>
            <a:r>
              <a:rPr lang="en-US" sz="1050" err="1">
                <a:latin typeface="Arial" panose="020B0604020202020204" pitchFamily="34" charset="0"/>
              </a:rPr>
              <a:t>Microsatelites</a:t>
            </a:r>
            <a:endParaRPr lang="en-US" sz="1050">
              <a:latin typeface="Arial" panose="020B0604020202020204" pitchFamily="34" charset="0"/>
            </a:endParaRPr>
          </a:p>
          <a:p>
            <a:pPr marL="114300" indent="-114300">
              <a:spcAft>
                <a:spcPts val="600"/>
              </a:spcAft>
              <a:buClr>
                <a:schemeClr val="tx1"/>
              </a:buClr>
              <a:buFont typeface="Arial" panose="020B0604020202020204" pitchFamily="34" charset="0"/>
              <a:buChar char="•"/>
            </a:pPr>
            <a:r>
              <a:rPr lang="en-US" sz="1050">
                <a:latin typeface="Arial" panose="020B0604020202020204" pitchFamily="34" charset="0"/>
              </a:rPr>
              <a:t>Case study provider</a:t>
            </a:r>
          </a:p>
          <a:p>
            <a:pPr marL="114300" indent="-114300">
              <a:spcAft>
                <a:spcPts val="600"/>
              </a:spcAft>
              <a:buClr>
                <a:schemeClr val="tx1"/>
              </a:buClr>
              <a:buFont typeface="Arial" panose="020B0604020202020204" pitchFamily="34" charset="0"/>
              <a:buChar char="•"/>
            </a:pPr>
            <a:r>
              <a:rPr lang="en-US" sz="1050">
                <a:latin typeface="Arial" panose="020B0604020202020204" pitchFamily="34" charset="0"/>
              </a:rPr>
              <a:t>Technology validator</a:t>
            </a:r>
          </a:p>
        </p:txBody>
      </p:sp>
      <p:pic>
        <p:nvPicPr>
          <p:cNvPr id="26" name="Graphic 6">
            <a:extLst>
              <a:ext uri="{FF2B5EF4-FFF2-40B4-BE49-F238E27FC236}">
                <a16:creationId xmlns:a16="http://schemas.microsoft.com/office/drawing/2014/main" id="{168A0F34-949C-1241-BFAC-26518CA8B04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58015" r="8117"/>
          <a:stretch/>
        </p:blipFill>
        <p:spPr>
          <a:xfrm>
            <a:off x="103297" y="2814460"/>
            <a:ext cx="1256787" cy="1195437"/>
          </a:xfrm>
          <a:prstGeom prst="rect">
            <a:avLst/>
          </a:prstGeom>
        </p:spPr>
      </p:pic>
      <p:pic>
        <p:nvPicPr>
          <p:cNvPr id="1026" name="Picture 2">
            <a:extLst>
              <a:ext uri="{FF2B5EF4-FFF2-40B4-BE49-F238E27FC236}">
                <a16:creationId xmlns:a16="http://schemas.microsoft.com/office/drawing/2014/main" id="{7569BC09-59F1-F34F-AD5A-BC695A0820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0318" y="2929216"/>
            <a:ext cx="1176130" cy="3418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1D7A43A-5310-2E48-8775-5305DA2083E8}"/>
              </a:ext>
            </a:extLst>
          </p:cNvPr>
          <p:cNvSpPr/>
          <p:nvPr/>
        </p:nvSpPr>
        <p:spPr>
          <a:xfrm>
            <a:off x="3485154" y="2802197"/>
            <a:ext cx="1303751" cy="41758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LU"/>
          </a:p>
        </p:txBody>
      </p:sp>
      <p:pic>
        <p:nvPicPr>
          <p:cNvPr id="1028" name="Picture 4" descr="GOMspace">
            <a:extLst>
              <a:ext uri="{FF2B5EF4-FFF2-40B4-BE49-F238E27FC236}">
                <a16:creationId xmlns:a16="http://schemas.microsoft.com/office/drawing/2014/main" id="{E3741E10-0B8F-3B42-BC56-25CA5C70A2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5154" y="2887854"/>
            <a:ext cx="1303751" cy="2221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55AEE07-1470-674D-8EF0-8F2E3425B923}"/>
              </a:ext>
            </a:extLst>
          </p:cNvPr>
          <p:cNvSpPr/>
          <p:nvPr/>
        </p:nvSpPr>
        <p:spPr>
          <a:xfrm>
            <a:off x="7116915" y="6205032"/>
            <a:ext cx="3258584" cy="523220"/>
          </a:xfrm>
          <a:prstGeom prst="rect">
            <a:avLst/>
          </a:prstGeom>
        </p:spPr>
        <p:txBody>
          <a:bodyPr wrap="none">
            <a:spAutoFit/>
          </a:bodyPr>
          <a:lstStyle/>
          <a:p>
            <a:r>
              <a:rPr lang="en-LU" sz="2800" b="1"/>
              <a:t>https://faqas.uni.lu/</a:t>
            </a:r>
          </a:p>
        </p:txBody>
      </p:sp>
      <p:sp>
        <p:nvSpPr>
          <p:cNvPr id="28" name="Rectangle 27">
            <a:extLst>
              <a:ext uri="{FF2B5EF4-FFF2-40B4-BE49-F238E27FC236}">
                <a16:creationId xmlns:a16="http://schemas.microsoft.com/office/drawing/2014/main" id="{5E5FCA17-C1C7-B947-BC1A-E15B9B70DA8C}"/>
              </a:ext>
            </a:extLst>
          </p:cNvPr>
          <p:cNvSpPr/>
          <p:nvPr/>
        </p:nvSpPr>
        <p:spPr>
          <a:xfrm>
            <a:off x="9716953" y="2659178"/>
            <a:ext cx="2580533" cy="2002614"/>
          </a:xfrm>
          <a:prstGeom prst="rect">
            <a:avLst/>
          </a:prstGeom>
          <a:solidFill>
            <a:srgbClr val="141414">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43">
            <a:extLst>
              <a:ext uri="{FF2B5EF4-FFF2-40B4-BE49-F238E27FC236}">
                <a16:creationId xmlns:a16="http://schemas.microsoft.com/office/drawing/2014/main" id="{BD6328D7-3476-F74E-86BC-9AF561918BC2}"/>
              </a:ext>
            </a:extLst>
          </p:cNvPr>
          <p:cNvSpPr/>
          <p:nvPr/>
        </p:nvSpPr>
        <p:spPr>
          <a:xfrm rot="10800000">
            <a:off x="9716953" y="2487295"/>
            <a:ext cx="2603974" cy="171883"/>
          </a:xfrm>
          <a:prstGeom prst="roundRect">
            <a:avLst>
              <a:gd name="adj" fmla="val 13031"/>
            </a:avLst>
          </a:prstGeom>
          <a:gradFill>
            <a:gsLst>
              <a:gs pos="47000">
                <a:srgbClr val="992C5E"/>
              </a:gs>
              <a:gs pos="0">
                <a:srgbClr val="EE2E24"/>
              </a:gs>
              <a:gs pos="100000">
                <a:srgbClr val="582B8B"/>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spc="300">
              <a:solidFill>
                <a:schemeClr val="bg1"/>
              </a:solidFill>
              <a:latin typeface="Arial" panose="020B0604020202020204" pitchFamily="34" charset="0"/>
            </a:endParaRPr>
          </a:p>
        </p:txBody>
      </p:sp>
      <p:sp>
        <p:nvSpPr>
          <p:cNvPr id="33" name="Rectangle 32">
            <a:extLst>
              <a:ext uri="{FF2B5EF4-FFF2-40B4-BE49-F238E27FC236}">
                <a16:creationId xmlns:a16="http://schemas.microsoft.com/office/drawing/2014/main" id="{BC752109-9310-D146-BCD2-C9B866F36CA7}"/>
              </a:ext>
            </a:extLst>
          </p:cNvPr>
          <p:cNvSpPr/>
          <p:nvPr/>
        </p:nvSpPr>
        <p:spPr>
          <a:xfrm>
            <a:off x="10473298" y="3642970"/>
            <a:ext cx="2115681" cy="969496"/>
          </a:xfrm>
          <a:prstGeom prst="rect">
            <a:avLst/>
          </a:prstGeom>
        </p:spPr>
        <p:txBody>
          <a:bodyPr wrap="square">
            <a:spAutoFit/>
          </a:bodyPr>
          <a:lstStyle/>
          <a:p>
            <a:pPr marL="114300" indent="-114300">
              <a:spcAft>
                <a:spcPts val="600"/>
              </a:spcAft>
              <a:buClr>
                <a:schemeClr val="tx1"/>
              </a:buClr>
              <a:buFont typeface="Arial" panose="020B0604020202020204" pitchFamily="34" charset="0"/>
              <a:buChar char="•"/>
            </a:pPr>
            <a:r>
              <a:rPr lang="en-US" sz="1050" dirty="0">
                <a:latin typeface="Arial" panose="020B0604020202020204" pitchFamily="34" charset="0"/>
              </a:rPr>
              <a:t>Develop SW solutions</a:t>
            </a:r>
          </a:p>
          <a:p>
            <a:pPr marL="114300" indent="-114300">
              <a:spcAft>
                <a:spcPts val="600"/>
              </a:spcAft>
              <a:buClr>
                <a:schemeClr val="tx1"/>
              </a:buClr>
              <a:buFont typeface="Arial" panose="020B0604020202020204" pitchFamily="34" charset="0"/>
              <a:buChar char="•"/>
            </a:pPr>
            <a:r>
              <a:rPr lang="en-US" sz="1050" dirty="0">
                <a:latin typeface="Arial" panose="020B0604020202020204" pitchFamily="34" charset="0"/>
              </a:rPr>
              <a:t>ISVV supplier</a:t>
            </a:r>
          </a:p>
          <a:p>
            <a:pPr marL="114300" indent="-114300">
              <a:spcAft>
                <a:spcPts val="600"/>
              </a:spcAft>
              <a:buClr>
                <a:schemeClr val="tx1"/>
              </a:buClr>
              <a:buFont typeface="Arial" panose="020B0604020202020204" pitchFamily="34" charset="0"/>
              <a:buChar char="•"/>
            </a:pPr>
            <a:r>
              <a:rPr lang="en-US" sz="1050" dirty="0">
                <a:latin typeface="Arial" panose="020B0604020202020204" pitchFamily="34" charset="0"/>
              </a:rPr>
              <a:t>Case study provider</a:t>
            </a:r>
          </a:p>
          <a:p>
            <a:pPr marL="114300" indent="-114300">
              <a:spcAft>
                <a:spcPts val="600"/>
              </a:spcAft>
              <a:buClr>
                <a:schemeClr val="tx1"/>
              </a:buClr>
              <a:buFont typeface="Arial" panose="020B0604020202020204" pitchFamily="34" charset="0"/>
              <a:buChar char="•"/>
            </a:pPr>
            <a:r>
              <a:rPr lang="en-US" sz="1050" dirty="0">
                <a:latin typeface="Arial" panose="020B0604020202020204" pitchFamily="34" charset="0"/>
              </a:rPr>
              <a:t>Technology validator</a:t>
            </a:r>
          </a:p>
        </p:txBody>
      </p:sp>
      <p:pic>
        <p:nvPicPr>
          <p:cNvPr id="29" name="Picture 2" descr="ESAIL mounted on Vega’s small satellite dispenser">
            <a:extLst>
              <a:ext uri="{FF2B5EF4-FFF2-40B4-BE49-F238E27FC236}">
                <a16:creationId xmlns:a16="http://schemas.microsoft.com/office/drawing/2014/main" id="{3B6F6DDE-A00B-AB48-B185-05A18BDF0E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98300" y="3743269"/>
            <a:ext cx="1228230" cy="81882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a:extLst>
              <a:ext uri="{FF2B5EF4-FFF2-40B4-BE49-F238E27FC236}">
                <a16:creationId xmlns:a16="http://schemas.microsoft.com/office/drawing/2014/main" id="{E87C1899-B7FC-BB4D-9A28-A7A43C6F6F7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5551" r="33714"/>
          <a:stretch/>
        </p:blipFill>
        <p:spPr bwMode="auto">
          <a:xfrm>
            <a:off x="3485154" y="3576768"/>
            <a:ext cx="1234450" cy="98532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Luxembourg Space Agency">
            <a:extLst>
              <a:ext uri="{FF2B5EF4-FFF2-40B4-BE49-F238E27FC236}">
                <a16:creationId xmlns:a16="http://schemas.microsoft.com/office/drawing/2014/main" id="{93A84EDB-DCFA-AB4E-A486-29D72F7C044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12515" y="5387503"/>
            <a:ext cx="1994563" cy="5743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ABA127-A588-516B-042C-9C9105595F20}"/>
              </a:ext>
            </a:extLst>
          </p:cNvPr>
          <p:cNvPicPr>
            <a:picLocks noChangeAspect="1"/>
          </p:cNvPicPr>
          <p:nvPr/>
        </p:nvPicPr>
        <p:blipFill>
          <a:blip r:embed="rId11"/>
          <a:stretch>
            <a:fillRect/>
          </a:stretch>
        </p:blipFill>
        <p:spPr>
          <a:xfrm>
            <a:off x="9811315" y="2696562"/>
            <a:ext cx="1043033" cy="574552"/>
          </a:xfrm>
          <a:prstGeom prst="rect">
            <a:avLst/>
          </a:prstGeom>
        </p:spPr>
      </p:pic>
      <p:sp>
        <p:nvSpPr>
          <p:cNvPr id="35" name="Rectangle 34">
            <a:extLst>
              <a:ext uri="{FF2B5EF4-FFF2-40B4-BE49-F238E27FC236}">
                <a16:creationId xmlns:a16="http://schemas.microsoft.com/office/drawing/2014/main" id="{B9CEF994-F3F7-0BD5-13F8-18F2605AAFCE}"/>
              </a:ext>
            </a:extLst>
          </p:cNvPr>
          <p:cNvSpPr/>
          <p:nvPr/>
        </p:nvSpPr>
        <p:spPr>
          <a:xfrm>
            <a:off x="10905846" y="2723257"/>
            <a:ext cx="1868021" cy="307777"/>
          </a:xfrm>
          <a:prstGeom prst="rect">
            <a:avLst/>
          </a:prstGeom>
        </p:spPr>
        <p:txBody>
          <a:bodyPr wrap="square">
            <a:spAutoFit/>
          </a:bodyPr>
          <a:lstStyle/>
          <a:p>
            <a:r>
              <a:rPr lang="en-US" sz="1400" b="1" err="1">
                <a:latin typeface="Arial" panose="020B0604020202020204" pitchFamily="34" charset="0"/>
              </a:rPr>
              <a:t>Huld</a:t>
            </a:r>
            <a:r>
              <a:rPr lang="en-US" sz="1400" b="1">
                <a:latin typeface="Arial" panose="020B0604020202020204" pitchFamily="34" charset="0"/>
              </a:rPr>
              <a:t> - Finland</a:t>
            </a:r>
          </a:p>
        </p:txBody>
      </p:sp>
      <p:pic>
        <p:nvPicPr>
          <p:cNvPr id="8" name="Picture 7">
            <a:extLst>
              <a:ext uri="{FF2B5EF4-FFF2-40B4-BE49-F238E27FC236}">
                <a16:creationId xmlns:a16="http://schemas.microsoft.com/office/drawing/2014/main" id="{F8F0F957-3942-1ED8-8949-8F489072DFE9}"/>
              </a:ext>
            </a:extLst>
          </p:cNvPr>
          <p:cNvPicPr>
            <a:picLocks noChangeAspect="1"/>
          </p:cNvPicPr>
          <p:nvPr/>
        </p:nvPicPr>
        <p:blipFill>
          <a:blip r:embed="rId12"/>
          <a:stretch>
            <a:fillRect/>
          </a:stretch>
        </p:blipFill>
        <p:spPr>
          <a:xfrm>
            <a:off x="0" y="4676197"/>
            <a:ext cx="6096000" cy="2121699"/>
          </a:xfrm>
          <a:prstGeom prst="rect">
            <a:avLst/>
          </a:prstGeom>
        </p:spPr>
      </p:pic>
      <p:pic>
        <p:nvPicPr>
          <p:cNvPr id="9" name="Picture 8">
            <a:extLst>
              <a:ext uri="{FF2B5EF4-FFF2-40B4-BE49-F238E27FC236}">
                <a16:creationId xmlns:a16="http://schemas.microsoft.com/office/drawing/2014/main" id="{CE52567C-A68E-AFC4-0483-2821C31049B8}"/>
              </a:ext>
            </a:extLst>
          </p:cNvPr>
          <p:cNvPicPr>
            <a:picLocks noChangeAspect="1"/>
          </p:cNvPicPr>
          <p:nvPr/>
        </p:nvPicPr>
        <p:blipFill>
          <a:blip r:embed="rId13"/>
          <a:stretch>
            <a:fillRect/>
          </a:stretch>
        </p:blipFill>
        <p:spPr>
          <a:xfrm>
            <a:off x="1719516" y="6365042"/>
            <a:ext cx="228600" cy="203200"/>
          </a:xfrm>
          <a:prstGeom prst="rect">
            <a:avLst/>
          </a:prstGeom>
        </p:spPr>
      </p:pic>
      <p:sp>
        <p:nvSpPr>
          <p:cNvPr id="10" name="Rectangle 9">
            <a:extLst>
              <a:ext uri="{FF2B5EF4-FFF2-40B4-BE49-F238E27FC236}">
                <a16:creationId xmlns:a16="http://schemas.microsoft.com/office/drawing/2014/main" id="{4633A17B-7D08-EB5E-431A-B1F9954098C1}"/>
              </a:ext>
            </a:extLst>
          </p:cNvPr>
          <p:cNvSpPr/>
          <p:nvPr/>
        </p:nvSpPr>
        <p:spPr>
          <a:xfrm>
            <a:off x="271463" y="6568242"/>
            <a:ext cx="5824537" cy="160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Tree>
    <p:extLst>
      <p:ext uri="{BB962C8B-B14F-4D97-AF65-F5344CB8AC3E}">
        <p14:creationId xmlns:p14="http://schemas.microsoft.com/office/powerpoint/2010/main" val="1158937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D11">
            <a:hlinkClick r:id="" action="ppaction://media"/>
            <a:extLst>
              <a:ext uri="{FF2B5EF4-FFF2-40B4-BE49-F238E27FC236}">
                <a16:creationId xmlns:a16="http://schemas.microsoft.com/office/drawing/2014/main" id="{E7EEB896-D514-7BCD-4FD5-30602223BC5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0" y="7938"/>
            <a:ext cx="12192000" cy="6858000"/>
          </a:xfrm>
          <a:prstGeom prst="rect">
            <a:avLst/>
          </a:prstGeom>
        </p:spPr>
      </p:pic>
      <p:sp>
        <p:nvSpPr>
          <p:cNvPr id="14" name="Rectangle 13">
            <a:extLst>
              <a:ext uri="{FF2B5EF4-FFF2-40B4-BE49-F238E27FC236}">
                <a16:creationId xmlns:a16="http://schemas.microsoft.com/office/drawing/2014/main" id="{7DC54EDB-D9E5-8B18-59E8-69614A12E543}"/>
              </a:ext>
            </a:extLst>
          </p:cNvPr>
          <p:cNvSpPr/>
          <p:nvPr/>
        </p:nvSpPr>
        <p:spPr>
          <a:xfrm>
            <a:off x="0" y="0"/>
            <a:ext cx="12185650" cy="37235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2" name="Text Placeholder 1">
            <a:extLst>
              <a:ext uri="{FF2B5EF4-FFF2-40B4-BE49-F238E27FC236}">
                <a16:creationId xmlns:a16="http://schemas.microsoft.com/office/drawing/2014/main" id="{D14D106C-677B-42A9-33FB-F965DE8AA493}"/>
              </a:ext>
            </a:extLst>
          </p:cNvPr>
          <p:cNvSpPr>
            <a:spLocks noGrp="1"/>
          </p:cNvSpPr>
          <p:nvPr>
            <p:ph type="body" sz="quarter" idx="11"/>
          </p:nvPr>
        </p:nvSpPr>
        <p:spPr/>
        <p:txBody>
          <a:bodyPr/>
          <a:lstStyle/>
          <a:p>
            <a:endParaRPr lang="en-LU"/>
          </a:p>
        </p:txBody>
      </p:sp>
      <p:sp>
        <p:nvSpPr>
          <p:cNvPr id="3" name="Text Placeholder 2">
            <a:extLst>
              <a:ext uri="{FF2B5EF4-FFF2-40B4-BE49-F238E27FC236}">
                <a16:creationId xmlns:a16="http://schemas.microsoft.com/office/drawing/2014/main" id="{BF950D66-4871-0928-07E6-48F99C0C6A24}"/>
              </a:ext>
            </a:extLst>
          </p:cNvPr>
          <p:cNvSpPr>
            <a:spLocks noGrp="1"/>
          </p:cNvSpPr>
          <p:nvPr>
            <p:ph type="body" sz="quarter" idx="14"/>
          </p:nvPr>
        </p:nvSpPr>
        <p:spPr/>
        <p:txBody>
          <a:bodyPr/>
          <a:lstStyle/>
          <a:p>
            <a:endParaRPr lang="en-LU" dirty="0"/>
          </a:p>
        </p:txBody>
      </p:sp>
      <p:sp>
        <p:nvSpPr>
          <p:cNvPr id="9" name="TextBox 8">
            <a:extLst>
              <a:ext uri="{FF2B5EF4-FFF2-40B4-BE49-F238E27FC236}">
                <a16:creationId xmlns:a16="http://schemas.microsoft.com/office/drawing/2014/main" id="{618DB894-35E3-C256-E441-E17A5C3926F1}"/>
              </a:ext>
            </a:extLst>
          </p:cNvPr>
          <p:cNvSpPr txBox="1"/>
          <p:nvPr/>
        </p:nvSpPr>
        <p:spPr>
          <a:xfrm>
            <a:off x="-12700" y="201650"/>
            <a:ext cx="12187238" cy="1077218"/>
          </a:xfrm>
          <a:prstGeom prst="rect">
            <a:avLst/>
          </a:prstGeom>
          <a:solidFill>
            <a:schemeClr val="bg1"/>
          </a:solidFill>
        </p:spPr>
        <p:txBody>
          <a:bodyPr wrap="square" rtlCol="0">
            <a:spAutoFit/>
          </a:bodyPr>
          <a:lstStyle/>
          <a:p>
            <a:pPr marL="457200" indent="-457200" algn="ctr">
              <a:buFont typeface="Wingdings" pitchFamily="2" charset="2"/>
              <a:buChar char="§"/>
            </a:pPr>
            <a:r>
              <a:rPr lang="en-US" sz="3200" b="1" dirty="0">
                <a:solidFill>
                  <a:schemeClr val="accent1"/>
                </a:solidFill>
                <a:latin typeface="Helvetica" pitchFamily="2" charset="0"/>
              </a:rPr>
              <a:t>The new test case exercises the software with “corner case” inputs never tested before.</a:t>
            </a:r>
            <a:endParaRPr lang="en-LU" sz="3200" b="1" dirty="0">
              <a:solidFill>
                <a:schemeClr val="accent1"/>
              </a:solidFill>
              <a:latin typeface="Helvetica" pitchFamily="2" charset="0"/>
            </a:endParaRPr>
          </a:p>
        </p:txBody>
      </p:sp>
      <p:sp>
        <p:nvSpPr>
          <p:cNvPr id="10" name="TextBox 9">
            <a:extLst>
              <a:ext uri="{FF2B5EF4-FFF2-40B4-BE49-F238E27FC236}">
                <a16:creationId xmlns:a16="http://schemas.microsoft.com/office/drawing/2014/main" id="{BE16E623-AE5F-42E3-9BCF-16A62963816E}"/>
              </a:ext>
            </a:extLst>
          </p:cNvPr>
          <p:cNvSpPr txBox="1"/>
          <p:nvPr/>
        </p:nvSpPr>
        <p:spPr>
          <a:xfrm>
            <a:off x="-12700" y="1480518"/>
            <a:ext cx="12187238" cy="584775"/>
          </a:xfrm>
          <a:prstGeom prst="rect">
            <a:avLst/>
          </a:prstGeom>
          <a:solidFill>
            <a:schemeClr val="bg1"/>
          </a:solidFill>
        </p:spPr>
        <p:txBody>
          <a:bodyPr wrap="square" rtlCol="0">
            <a:spAutoFit/>
          </a:bodyPr>
          <a:lstStyle/>
          <a:p>
            <a:pPr marL="457200" indent="-457200" algn="ctr">
              <a:buFont typeface="Wingdings" pitchFamily="2" charset="2"/>
              <a:buChar char="§"/>
            </a:pPr>
            <a:r>
              <a:rPr lang="en-US" sz="3200" b="1" dirty="0">
                <a:solidFill>
                  <a:schemeClr val="accent1"/>
                </a:solidFill>
                <a:latin typeface="Helvetica" pitchFamily="2" charset="0"/>
              </a:rPr>
              <a:t>We shall manually verify the correctness of results.</a:t>
            </a:r>
            <a:endParaRPr lang="en-LU" sz="3200" b="1" dirty="0">
              <a:solidFill>
                <a:schemeClr val="accent1"/>
              </a:solidFill>
              <a:latin typeface="Helvetica" pitchFamily="2" charset="0"/>
            </a:endParaRPr>
          </a:p>
        </p:txBody>
      </p:sp>
      <p:sp>
        <p:nvSpPr>
          <p:cNvPr id="11" name="TextBox 10">
            <a:extLst>
              <a:ext uri="{FF2B5EF4-FFF2-40B4-BE49-F238E27FC236}">
                <a16:creationId xmlns:a16="http://schemas.microsoft.com/office/drawing/2014/main" id="{50C71A49-D051-9195-5407-07C6D8150418}"/>
              </a:ext>
            </a:extLst>
          </p:cNvPr>
          <p:cNvSpPr txBox="1"/>
          <p:nvPr/>
        </p:nvSpPr>
        <p:spPr>
          <a:xfrm>
            <a:off x="253241" y="2463286"/>
            <a:ext cx="11063368" cy="1077218"/>
          </a:xfrm>
          <a:prstGeom prst="rect">
            <a:avLst/>
          </a:prstGeom>
          <a:solidFill>
            <a:schemeClr val="bg1"/>
          </a:solidFill>
        </p:spPr>
        <p:txBody>
          <a:bodyPr wrap="square" rtlCol="0">
            <a:spAutoFit/>
          </a:bodyPr>
          <a:lstStyle/>
          <a:p>
            <a:pPr marL="457200" indent="-457200" algn="ctr">
              <a:buFont typeface="Wingdings" pitchFamily="2" charset="2"/>
              <a:buChar char="§"/>
            </a:pPr>
            <a:r>
              <a:rPr lang="en-US" sz="3200" b="1" dirty="0">
                <a:solidFill>
                  <a:schemeClr val="accent1"/>
                </a:solidFill>
                <a:latin typeface="Helvetica" pitchFamily="2" charset="0"/>
              </a:rPr>
              <a:t>Expected result based on specification docs: </a:t>
            </a:r>
            <a:br>
              <a:rPr lang="en-US" sz="3200" b="1" dirty="0">
                <a:solidFill>
                  <a:schemeClr val="accent1"/>
                </a:solidFill>
                <a:latin typeface="Helvetica" pitchFamily="2" charset="0"/>
              </a:rPr>
            </a:br>
            <a:r>
              <a:rPr lang="en-US" sz="3200" b="1" dirty="0">
                <a:solidFill>
                  <a:schemeClr val="accent1"/>
                </a:solidFill>
                <a:latin typeface="Helvetica" pitchFamily="2" charset="0"/>
              </a:rPr>
              <a:t>m*</a:t>
            </a:r>
            <a:r>
              <a:rPr lang="en-US" sz="3200" b="1" dirty="0" err="1">
                <a:solidFill>
                  <a:schemeClr val="accent1"/>
                </a:solidFill>
                <a:latin typeface="Helvetica" pitchFamily="2" charset="0"/>
              </a:rPr>
              <a:t>x+c</a:t>
            </a:r>
            <a:r>
              <a:rPr lang="en-US" sz="3200" b="1" dirty="0">
                <a:solidFill>
                  <a:schemeClr val="accent1"/>
                </a:solidFill>
                <a:latin typeface="Helvetica" pitchFamily="2" charset="0"/>
              </a:rPr>
              <a:t> = (-1)*(-1)+(-1) = 0</a:t>
            </a:r>
            <a:endParaRPr lang="en-LU" sz="3200" b="1" dirty="0">
              <a:solidFill>
                <a:schemeClr val="accent1"/>
              </a:solidFill>
              <a:latin typeface="Helvetica" pitchFamily="2" charset="0"/>
            </a:endParaRPr>
          </a:p>
        </p:txBody>
      </p:sp>
      <p:sp>
        <p:nvSpPr>
          <p:cNvPr id="12" name="TextBox 11">
            <a:extLst>
              <a:ext uri="{FF2B5EF4-FFF2-40B4-BE49-F238E27FC236}">
                <a16:creationId xmlns:a16="http://schemas.microsoft.com/office/drawing/2014/main" id="{87DB032C-CA21-6E29-7146-112481BE94A0}"/>
              </a:ext>
            </a:extLst>
          </p:cNvPr>
          <p:cNvSpPr txBox="1"/>
          <p:nvPr/>
        </p:nvSpPr>
        <p:spPr>
          <a:xfrm>
            <a:off x="7418268" y="4360113"/>
            <a:ext cx="4634446" cy="584775"/>
          </a:xfrm>
          <a:prstGeom prst="rect">
            <a:avLst/>
          </a:prstGeom>
          <a:solidFill>
            <a:schemeClr val="bg1"/>
          </a:solidFill>
        </p:spPr>
        <p:txBody>
          <a:bodyPr wrap="square" rtlCol="0">
            <a:spAutoFit/>
          </a:bodyPr>
          <a:lstStyle/>
          <a:p>
            <a:pPr algn="ctr"/>
            <a:r>
              <a:rPr lang="en-US" sz="3200" b="1" dirty="0">
                <a:solidFill>
                  <a:srgbClr val="FF0000"/>
                </a:solidFill>
                <a:latin typeface="Helvetica" pitchFamily="2" charset="0"/>
              </a:rPr>
              <a:t>We discovered a fault!</a:t>
            </a:r>
            <a:endParaRPr lang="en-LU" sz="3200" b="1" dirty="0">
              <a:solidFill>
                <a:srgbClr val="FF0000"/>
              </a:solidFill>
              <a:latin typeface="Helvetica" pitchFamily="2" charset="0"/>
            </a:endParaRPr>
          </a:p>
        </p:txBody>
      </p:sp>
      <p:sp>
        <p:nvSpPr>
          <p:cNvPr id="15" name="Down Arrow 14">
            <a:extLst>
              <a:ext uri="{FF2B5EF4-FFF2-40B4-BE49-F238E27FC236}">
                <a16:creationId xmlns:a16="http://schemas.microsoft.com/office/drawing/2014/main" id="{32B7D71C-04FC-E5E6-3433-310449BC623D}"/>
              </a:ext>
            </a:extLst>
          </p:cNvPr>
          <p:cNvSpPr/>
          <p:nvPr/>
        </p:nvSpPr>
        <p:spPr>
          <a:xfrm rot="3116877">
            <a:off x="8115301" y="4896392"/>
            <a:ext cx="506186" cy="432594"/>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Tree>
    <p:extLst>
      <p:ext uri="{BB962C8B-B14F-4D97-AF65-F5344CB8AC3E}">
        <p14:creationId xmlns:p14="http://schemas.microsoft.com/office/powerpoint/2010/main" val="94357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2"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13"/>
                </p:tgtEl>
              </p:cMediaNode>
            </p:video>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3"/>
                                        </p:tgtEl>
                                      </p:cBhvr>
                                    </p:cmd>
                                  </p:childTnLst>
                                </p:cTn>
                              </p:par>
                            </p:childTnLst>
                          </p:cTn>
                        </p:par>
                      </p:childTnLst>
                    </p:cTn>
                  </p:par>
                </p:childTnLst>
              </p:cTn>
              <p:nextCondLst>
                <p:cond evt="onClick" delay="0">
                  <p:tgtEl>
                    <p:spTgt spid="13"/>
                  </p:tgtEl>
                </p:cond>
              </p:nextCondLst>
            </p:seq>
          </p:childTnLst>
        </p:cTn>
      </p:par>
    </p:tnLst>
    <p:bldLst>
      <p:bldP spid="14" grpId="0" animBg="1"/>
      <p:bldP spid="9" grpId="0" animBg="1"/>
      <p:bldP spid="10" grpId="0" animBg="1"/>
      <p:bldP spid="11" grpId="0" animBg="1"/>
      <p:bldP spid="12"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D12">
            <a:hlinkClick r:id="" action="ppaction://media"/>
            <a:extLst>
              <a:ext uri="{FF2B5EF4-FFF2-40B4-BE49-F238E27FC236}">
                <a16:creationId xmlns:a16="http://schemas.microsoft.com/office/drawing/2014/main" id="{C7BF85FC-76D3-36FF-B99D-78127EB92F6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3" y="7938"/>
            <a:ext cx="12192000" cy="6858000"/>
          </a:xfrm>
          <a:prstGeom prst="rect">
            <a:avLst/>
          </a:prstGeom>
        </p:spPr>
      </p:pic>
      <p:sp>
        <p:nvSpPr>
          <p:cNvPr id="15" name="Rectangle 14">
            <a:extLst>
              <a:ext uri="{FF2B5EF4-FFF2-40B4-BE49-F238E27FC236}">
                <a16:creationId xmlns:a16="http://schemas.microsoft.com/office/drawing/2014/main" id="{8A7ED6A0-22C8-3640-EC04-2D719F517844}"/>
              </a:ext>
            </a:extLst>
          </p:cNvPr>
          <p:cNvSpPr/>
          <p:nvPr/>
        </p:nvSpPr>
        <p:spPr>
          <a:xfrm>
            <a:off x="4890402" y="2777768"/>
            <a:ext cx="7306360" cy="4072294"/>
          </a:xfrm>
          <a:prstGeom prst="rect">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14" name="Rectangle 13">
            <a:extLst>
              <a:ext uri="{FF2B5EF4-FFF2-40B4-BE49-F238E27FC236}">
                <a16:creationId xmlns:a16="http://schemas.microsoft.com/office/drawing/2014/main" id="{66FE7733-59B3-1247-B284-4F6EC6490639}"/>
              </a:ext>
            </a:extLst>
          </p:cNvPr>
          <p:cNvSpPr/>
          <p:nvPr/>
        </p:nvSpPr>
        <p:spPr>
          <a:xfrm>
            <a:off x="4279979" y="0"/>
            <a:ext cx="7916784" cy="2532839"/>
          </a:xfrm>
          <a:prstGeom prst="rect">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2" name="Text Placeholder 1">
            <a:extLst>
              <a:ext uri="{FF2B5EF4-FFF2-40B4-BE49-F238E27FC236}">
                <a16:creationId xmlns:a16="http://schemas.microsoft.com/office/drawing/2014/main" id="{6B0CC695-05F6-3070-7328-5A22F5182567}"/>
              </a:ext>
            </a:extLst>
          </p:cNvPr>
          <p:cNvSpPr>
            <a:spLocks noGrp="1"/>
          </p:cNvSpPr>
          <p:nvPr>
            <p:ph type="body" sz="quarter" idx="11"/>
          </p:nvPr>
        </p:nvSpPr>
        <p:spPr/>
        <p:txBody>
          <a:bodyPr/>
          <a:lstStyle/>
          <a:p>
            <a:endParaRPr lang="en-LU"/>
          </a:p>
        </p:txBody>
      </p:sp>
      <p:sp>
        <p:nvSpPr>
          <p:cNvPr id="3" name="Text Placeholder 2">
            <a:extLst>
              <a:ext uri="{FF2B5EF4-FFF2-40B4-BE49-F238E27FC236}">
                <a16:creationId xmlns:a16="http://schemas.microsoft.com/office/drawing/2014/main" id="{02B52FEB-D8F7-A325-0E6D-9E793C4B551C}"/>
              </a:ext>
            </a:extLst>
          </p:cNvPr>
          <p:cNvSpPr>
            <a:spLocks noGrp="1"/>
          </p:cNvSpPr>
          <p:nvPr>
            <p:ph type="body" sz="quarter" idx="14"/>
          </p:nvPr>
        </p:nvSpPr>
        <p:spPr/>
        <p:txBody>
          <a:bodyPr/>
          <a:lstStyle/>
          <a:p>
            <a:endParaRPr lang="en-LU" dirty="0"/>
          </a:p>
        </p:txBody>
      </p:sp>
      <p:sp>
        <p:nvSpPr>
          <p:cNvPr id="5" name="TextBox 4">
            <a:extLst>
              <a:ext uri="{FF2B5EF4-FFF2-40B4-BE49-F238E27FC236}">
                <a16:creationId xmlns:a16="http://schemas.microsoft.com/office/drawing/2014/main" id="{D04971AB-3DE2-9E93-2B1D-025CFB307EF3}"/>
              </a:ext>
            </a:extLst>
          </p:cNvPr>
          <p:cNvSpPr txBox="1"/>
          <p:nvPr/>
        </p:nvSpPr>
        <p:spPr>
          <a:xfrm>
            <a:off x="7412712" y="1130426"/>
            <a:ext cx="4634446" cy="584775"/>
          </a:xfrm>
          <a:prstGeom prst="rect">
            <a:avLst/>
          </a:prstGeom>
          <a:solidFill>
            <a:schemeClr val="bg1"/>
          </a:solidFill>
        </p:spPr>
        <p:txBody>
          <a:bodyPr wrap="square" rtlCol="0">
            <a:spAutoFit/>
          </a:bodyPr>
          <a:lstStyle/>
          <a:p>
            <a:pPr algn="ctr"/>
            <a:r>
              <a:rPr lang="en-US" sz="3200" b="1" dirty="0">
                <a:solidFill>
                  <a:schemeClr val="accent1"/>
                </a:solidFill>
                <a:latin typeface="Helvetica" pitchFamily="2" charset="0"/>
              </a:rPr>
              <a:t>Input values</a:t>
            </a:r>
            <a:endParaRPr lang="en-LU" sz="3200" b="1" dirty="0">
              <a:solidFill>
                <a:schemeClr val="accent1"/>
              </a:solidFill>
              <a:latin typeface="Helvetica" pitchFamily="2" charset="0"/>
            </a:endParaRPr>
          </a:p>
        </p:txBody>
      </p:sp>
      <p:sp>
        <p:nvSpPr>
          <p:cNvPr id="6" name="TextBox 5">
            <a:extLst>
              <a:ext uri="{FF2B5EF4-FFF2-40B4-BE49-F238E27FC236}">
                <a16:creationId xmlns:a16="http://schemas.microsoft.com/office/drawing/2014/main" id="{8309CA53-2903-1E50-2BD6-316E741EEC49}"/>
              </a:ext>
            </a:extLst>
          </p:cNvPr>
          <p:cNvSpPr txBox="1"/>
          <p:nvPr/>
        </p:nvSpPr>
        <p:spPr>
          <a:xfrm>
            <a:off x="7552791" y="4431098"/>
            <a:ext cx="4634446" cy="584775"/>
          </a:xfrm>
          <a:prstGeom prst="rect">
            <a:avLst/>
          </a:prstGeom>
          <a:solidFill>
            <a:schemeClr val="bg1"/>
          </a:solidFill>
        </p:spPr>
        <p:txBody>
          <a:bodyPr wrap="square" rtlCol="0">
            <a:spAutoFit/>
          </a:bodyPr>
          <a:lstStyle/>
          <a:p>
            <a:pPr algn="ctr"/>
            <a:r>
              <a:rPr lang="en-US" sz="3200" b="1" dirty="0">
                <a:solidFill>
                  <a:srgbClr val="7030A0"/>
                </a:solidFill>
                <a:latin typeface="Helvetica" pitchFamily="2" charset="0"/>
              </a:rPr>
              <a:t>Expected outputs</a:t>
            </a:r>
            <a:endParaRPr lang="en-LU" sz="3200" b="1" dirty="0">
              <a:solidFill>
                <a:srgbClr val="7030A0"/>
              </a:solidFill>
              <a:latin typeface="Helvetica" pitchFamily="2" charset="0"/>
            </a:endParaRPr>
          </a:p>
        </p:txBody>
      </p:sp>
      <p:sp>
        <p:nvSpPr>
          <p:cNvPr id="7" name="Right Arrow 6">
            <a:extLst>
              <a:ext uri="{FF2B5EF4-FFF2-40B4-BE49-F238E27FC236}">
                <a16:creationId xmlns:a16="http://schemas.microsoft.com/office/drawing/2014/main" id="{BD894117-3BB8-C83F-5189-FF8D0D43E45C}"/>
              </a:ext>
            </a:extLst>
          </p:cNvPr>
          <p:cNvSpPr/>
          <p:nvPr/>
        </p:nvSpPr>
        <p:spPr>
          <a:xfrm rot="10800000">
            <a:off x="4474030" y="266470"/>
            <a:ext cx="342898" cy="489857"/>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8" name="Right Arrow 7">
            <a:extLst>
              <a:ext uri="{FF2B5EF4-FFF2-40B4-BE49-F238E27FC236}">
                <a16:creationId xmlns:a16="http://schemas.microsoft.com/office/drawing/2014/main" id="{E321CCD2-E460-1242-E7A7-04DF2BF97DC9}"/>
              </a:ext>
            </a:extLst>
          </p:cNvPr>
          <p:cNvSpPr/>
          <p:nvPr/>
        </p:nvSpPr>
        <p:spPr>
          <a:xfrm rot="10800000">
            <a:off x="4482189" y="1199578"/>
            <a:ext cx="342898" cy="489857"/>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9" name="Right Arrow 8">
            <a:extLst>
              <a:ext uri="{FF2B5EF4-FFF2-40B4-BE49-F238E27FC236}">
                <a16:creationId xmlns:a16="http://schemas.microsoft.com/office/drawing/2014/main" id="{06200F52-322E-D3F7-13CB-933C98EF8DAE}"/>
              </a:ext>
            </a:extLst>
          </p:cNvPr>
          <p:cNvSpPr/>
          <p:nvPr/>
        </p:nvSpPr>
        <p:spPr>
          <a:xfrm rot="10800000">
            <a:off x="4474030" y="2132123"/>
            <a:ext cx="342898" cy="489857"/>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10" name="Right Arrow 9">
            <a:extLst>
              <a:ext uri="{FF2B5EF4-FFF2-40B4-BE49-F238E27FC236}">
                <a16:creationId xmlns:a16="http://schemas.microsoft.com/office/drawing/2014/main" id="{55F4FF8D-70C0-B049-D6CF-8CCFED60B281}"/>
              </a:ext>
            </a:extLst>
          </p:cNvPr>
          <p:cNvSpPr/>
          <p:nvPr/>
        </p:nvSpPr>
        <p:spPr>
          <a:xfrm rot="10800000">
            <a:off x="4696361" y="3032202"/>
            <a:ext cx="342898" cy="489857"/>
          </a:xfrm>
          <a:prstGeom prst="rightArrow">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11" name="Right Arrow 10">
            <a:extLst>
              <a:ext uri="{FF2B5EF4-FFF2-40B4-BE49-F238E27FC236}">
                <a16:creationId xmlns:a16="http://schemas.microsoft.com/office/drawing/2014/main" id="{3221716A-80E2-D23E-E529-BF3CC46152A4}"/>
              </a:ext>
            </a:extLst>
          </p:cNvPr>
          <p:cNvSpPr/>
          <p:nvPr/>
        </p:nvSpPr>
        <p:spPr>
          <a:xfrm rot="10800000">
            <a:off x="4622875" y="3622405"/>
            <a:ext cx="342898" cy="489857"/>
          </a:xfrm>
          <a:prstGeom prst="rightArrow">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12" name="Right Arrow 11">
            <a:extLst>
              <a:ext uri="{FF2B5EF4-FFF2-40B4-BE49-F238E27FC236}">
                <a16:creationId xmlns:a16="http://schemas.microsoft.com/office/drawing/2014/main" id="{EBE2F3A3-FF32-4823-2DE4-8E1F6348E97A}"/>
              </a:ext>
            </a:extLst>
          </p:cNvPr>
          <p:cNvSpPr/>
          <p:nvPr/>
        </p:nvSpPr>
        <p:spPr>
          <a:xfrm rot="10800000">
            <a:off x="4631045" y="4212054"/>
            <a:ext cx="342898" cy="489857"/>
          </a:xfrm>
          <a:prstGeom prst="rightArrow">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13" name="Right Arrow 12">
            <a:extLst>
              <a:ext uri="{FF2B5EF4-FFF2-40B4-BE49-F238E27FC236}">
                <a16:creationId xmlns:a16="http://schemas.microsoft.com/office/drawing/2014/main" id="{031ABF4D-CE4D-A993-FF90-44D7BBC12413}"/>
              </a:ext>
            </a:extLst>
          </p:cNvPr>
          <p:cNvSpPr/>
          <p:nvPr/>
        </p:nvSpPr>
        <p:spPr>
          <a:xfrm rot="10800000">
            <a:off x="4890403" y="5389295"/>
            <a:ext cx="342898" cy="489857"/>
          </a:xfrm>
          <a:prstGeom prst="rightArrow">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Tree>
    <p:extLst>
      <p:ext uri="{BB962C8B-B14F-4D97-AF65-F5344CB8AC3E}">
        <p14:creationId xmlns:p14="http://schemas.microsoft.com/office/powerpoint/2010/main" val="353373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2" fill="hold"/>
                                        <p:tgtEl>
                                          <p:spTgt spid="4"/>
                                        </p:tgtEl>
                                      </p:cBhvr>
                                    </p:cmd>
                                  </p:childTnLst>
                                </p:cTn>
                              </p:par>
                            </p:childTnLst>
                          </p:cTn>
                        </p:par>
                        <p:par>
                          <p:cTn id="7" fill="hold">
                            <p:stCondLst>
                              <p:cond delay="2102"/>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4"/>
                </p:tgtEl>
              </p:cMediaNode>
            </p:video>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indefinite"/>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4"/>
                                        </p:tgtEl>
                                      </p:cBhvr>
                                    </p:cmd>
                                  </p:childTnLst>
                                </p:cTn>
                              </p:par>
                            </p:childTnLst>
                          </p:cTn>
                        </p:par>
                      </p:childTnLst>
                    </p:cTn>
                  </p:par>
                </p:childTnLst>
              </p:cTn>
              <p:nextCondLst>
                <p:cond evt="onClick" delay="0">
                  <p:tgtEl>
                    <p:spTgt spid="4"/>
                  </p:tgtEl>
                </p:cond>
              </p:nextCondLst>
            </p:seq>
          </p:childTnLst>
        </p:cTn>
      </p:par>
    </p:tnLst>
    <p:bldLst>
      <p:bldP spid="15" grpId="0" animBg="1"/>
      <p:bldP spid="1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03AF22-F671-5396-802A-2F860DD8BEE4}"/>
              </a:ext>
            </a:extLst>
          </p:cNvPr>
          <p:cNvSpPr>
            <a:spLocks noGrp="1"/>
          </p:cNvSpPr>
          <p:nvPr>
            <p:ph type="body" sz="quarter" idx="11"/>
          </p:nvPr>
        </p:nvSpPr>
        <p:spPr/>
        <p:txBody>
          <a:bodyPr/>
          <a:lstStyle/>
          <a:p>
            <a:endParaRPr lang="en-LU"/>
          </a:p>
        </p:txBody>
      </p:sp>
      <p:sp>
        <p:nvSpPr>
          <p:cNvPr id="3" name="Text Placeholder 2">
            <a:extLst>
              <a:ext uri="{FF2B5EF4-FFF2-40B4-BE49-F238E27FC236}">
                <a16:creationId xmlns:a16="http://schemas.microsoft.com/office/drawing/2014/main" id="{17325119-E200-8E7E-31F0-E31380DF9893}"/>
              </a:ext>
            </a:extLst>
          </p:cNvPr>
          <p:cNvSpPr>
            <a:spLocks noGrp="1"/>
          </p:cNvSpPr>
          <p:nvPr>
            <p:ph type="body" sz="quarter" idx="14"/>
          </p:nvPr>
        </p:nvSpPr>
        <p:spPr/>
        <p:txBody>
          <a:bodyPr/>
          <a:lstStyle/>
          <a:p>
            <a:endParaRPr lang="en-LU"/>
          </a:p>
        </p:txBody>
      </p:sp>
      <p:pic>
        <p:nvPicPr>
          <p:cNvPr id="4" name="D13">
            <a:hlinkClick r:id="" action="ppaction://media"/>
            <a:extLst>
              <a:ext uri="{FF2B5EF4-FFF2-40B4-BE49-F238E27FC236}">
                <a16:creationId xmlns:a16="http://schemas.microsoft.com/office/drawing/2014/main" id="{1ABFE1BD-CCCF-0170-FFB5-4F8757CE42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0" y="6350"/>
            <a:ext cx="12192000" cy="6858000"/>
          </a:xfrm>
          <a:prstGeom prst="rect">
            <a:avLst/>
          </a:prstGeom>
        </p:spPr>
      </p:pic>
      <p:sp>
        <p:nvSpPr>
          <p:cNvPr id="5" name="TextBox 4">
            <a:extLst>
              <a:ext uri="{FF2B5EF4-FFF2-40B4-BE49-F238E27FC236}">
                <a16:creationId xmlns:a16="http://schemas.microsoft.com/office/drawing/2014/main" id="{F034A456-AB00-235B-9017-30571655C6FC}"/>
              </a:ext>
            </a:extLst>
          </p:cNvPr>
          <p:cNvSpPr txBox="1"/>
          <p:nvPr/>
        </p:nvSpPr>
        <p:spPr>
          <a:xfrm>
            <a:off x="7418268" y="2486784"/>
            <a:ext cx="4634446" cy="2554545"/>
          </a:xfrm>
          <a:prstGeom prst="rect">
            <a:avLst/>
          </a:prstGeom>
          <a:solidFill>
            <a:schemeClr val="bg1"/>
          </a:solidFill>
        </p:spPr>
        <p:txBody>
          <a:bodyPr wrap="square" rtlCol="0">
            <a:spAutoFit/>
          </a:bodyPr>
          <a:lstStyle/>
          <a:p>
            <a:pPr algn="ctr"/>
            <a:r>
              <a:rPr lang="en-US" sz="3200" b="1" dirty="0">
                <a:solidFill>
                  <a:schemeClr val="accent1"/>
                </a:solidFill>
                <a:latin typeface="Helvetica" pitchFamily="2" charset="0"/>
              </a:rPr>
              <a:t>Replace value observed at runtime during fuzzing </a:t>
            </a:r>
          </a:p>
          <a:p>
            <a:pPr algn="ctr"/>
            <a:r>
              <a:rPr lang="en-US" sz="3200" b="1" dirty="0">
                <a:solidFill>
                  <a:schemeClr val="accent1"/>
                </a:solidFill>
                <a:latin typeface="Helvetica" pitchFamily="2" charset="0"/>
              </a:rPr>
              <a:t>with correct expected value</a:t>
            </a:r>
            <a:endParaRPr lang="en-LU" sz="3200" b="1" dirty="0">
              <a:solidFill>
                <a:schemeClr val="accent1"/>
              </a:solidFill>
              <a:latin typeface="Helvetica" pitchFamily="2" charset="0"/>
            </a:endParaRPr>
          </a:p>
        </p:txBody>
      </p:sp>
      <p:sp>
        <p:nvSpPr>
          <p:cNvPr id="6" name="Down Arrow 5">
            <a:extLst>
              <a:ext uri="{FF2B5EF4-FFF2-40B4-BE49-F238E27FC236}">
                <a16:creationId xmlns:a16="http://schemas.microsoft.com/office/drawing/2014/main" id="{BCA4EE1C-F1C5-8A47-FC52-EF079CA6B675}"/>
              </a:ext>
            </a:extLst>
          </p:cNvPr>
          <p:cNvSpPr/>
          <p:nvPr/>
        </p:nvSpPr>
        <p:spPr>
          <a:xfrm rot="5400000">
            <a:off x="5043056" y="4492419"/>
            <a:ext cx="506186" cy="432594"/>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Tree>
    <p:extLst>
      <p:ext uri="{BB962C8B-B14F-4D97-AF65-F5344CB8AC3E}">
        <p14:creationId xmlns:p14="http://schemas.microsoft.com/office/powerpoint/2010/main" val="57882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82172C-7421-4F8C-0404-886C612D8069}"/>
              </a:ext>
            </a:extLst>
          </p:cNvPr>
          <p:cNvSpPr>
            <a:spLocks noGrp="1"/>
          </p:cNvSpPr>
          <p:nvPr>
            <p:ph type="body" sz="quarter" idx="11"/>
          </p:nvPr>
        </p:nvSpPr>
        <p:spPr/>
        <p:txBody>
          <a:bodyPr/>
          <a:lstStyle/>
          <a:p>
            <a:endParaRPr lang="en-LU"/>
          </a:p>
        </p:txBody>
      </p:sp>
      <p:sp>
        <p:nvSpPr>
          <p:cNvPr id="3" name="Text Placeholder 2">
            <a:extLst>
              <a:ext uri="{FF2B5EF4-FFF2-40B4-BE49-F238E27FC236}">
                <a16:creationId xmlns:a16="http://schemas.microsoft.com/office/drawing/2014/main" id="{766A68B3-5BB9-4992-2904-9AAC78C20619}"/>
              </a:ext>
            </a:extLst>
          </p:cNvPr>
          <p:cNvSpPr>
            <a:spLocks noGrp="1"/>
          </p:cNvSpPr>
          <p:nvPr>
            <p:ph type="body" sz="quarter" idx="14"/>
          </p:nvPr>
        </p:nvSpPr>
        <p:spPr/>
        <p:txBody>
          <a:bodyPr/>
          <a:lstStyle/>
          <a:p>
            <a:endParaRPr lang="en-LU"/>
          </a:p>
        </p:txBody>
      </p:sp>
      <p:pic>
        <p:nvPicPr>
          <p:cNvPr id="4" name="D14">
            <a:hlinkClick r:id="" action="ppaction://media"/>
            <a:extLst>
              <a:ext uri="{FF2B5EF4-FFF2-40B4-BE49-F238E27FC236}">
                <a16:creationId xmlns:a16="http://schemas.microsoft.com/office/drawing/2014/main" id="{C14D3D60-4387-A646-7BFB-5724DFE2EE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3" y="6350"/>
            <a:ext cx="12192000" cy="6858000"/>
          </a:xfrm>
          <a:prstGeom prst="rect">
            <a:avLst/>
          </a:prstGeom>
        </p:spPr>
      </p:pic>
    </p:spTree>
    <p:extLst>
      <p:ext uri="{BB962C8B-B14F-4D97-AF65-F5344CB8AC3E}">
        <p14:creationId xmlns:p14="http://schemas.microsoft.com/office/powerpoint/2010/main" val="75279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324948-13E2-4D2F-F2F2-502470FFC8EB}"/>
              </a:ext>
            </a:extLst>
          </p:cNvPr>
          <p:cNvSpPr>
            <a:spLocks noGrp="1"/>
          </p:cNvSpPr>
          <p:nvPr>
            <p:ph type="body" sz="quarter" idx="11"/>
          </p:nvPr>
        </p:nvSpPr>
        <p:spPr/>
        <p:txBody>
          <a:bodyPr/>
          <a:lstStyle/>
          <a:p>
            <a:endParaRPr lang="en-LU"/>
          </a:p>
        </p:txBody>
      </p:sp>
      <p:sp>
        <p:nvSpPr>
          <p:cNvPr id="3" name="Text Placeholder 2">
            <a:extLst>
              <a:ext uri="{FF2B5EF4-FFF2-40B4-BE49-F238E27FC236}">
                <a16:creationId xmlns:a16="http://schemas.microsoft.com/office/drawing/2014/main" id="{8741AECA-2B8A-AB23-A0E5-54D5ED164A42}"/>
              </a:ext>
            </a:extLst>
          </p:cNvPr>
          <p:cNvSpPr>
            <a:spLocks noGrp="1"/>
          </p:cNvSpPr>
          <p:nvPr>
            <p:ph type="body" sz="quarter" idx="14"/>
          </p:nvPr>
        </p:nvSpPr>
        <p:spPr/>
        <p:txBody>
          <a:bodyPr/>
          <a:lstStyle/>
          <a:p>
            <a:endParaRPr lang="en-LU"/>
          </a:p>
        </p:txBody>
      </p:sp>
      <p:pic>
        <p:nvPicPr>
          <p:cNvPr id="4" name="D15">
            <a:hlinkClick r:id="" action="ppaction://media"/>
            <a:extLst>
              <a:ext uri="{FF2B5EF4-FFF2-40B4-BE49-F238E27FC236}">
                <a16:creationId xmlns:a16="http://schemas.microsoft.com/office/drawing/2014/main" id="{EADDBAB7-625F-4A93-02FF-C7F3AEFBFF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3" y="7938"/>
            <a:ext cx="12192000" cy="6858000"/>
          </a:xfrm>
          <a:prstGeom prst="rect">
            <a:avLst/>
          </a:prstGeom>
        </p:spPr>
      </p:pic>
    </p:spTree>
    <p:extLst>
      <p:ext uri="{BB962C8B-B14F-4D97-AF65-F5344CB8AC3E}">
        <p14:creationId xmlns:p14="http://schemas.microsoft.com/office/powerpoint/2010/main" val="353707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1F0CFC-0DC4-0C48-3069-C6E1A725A644}"/>
              </a:ext>
            </a:extLst>
          </p:cNvPr>
          <p:cNvSpPr>
            <a:spLocks noGrp="1"/>
          </p:cNvSpPr>
          <p:nvPr>
            <p:ph type="body" sz="quarter" idx="11"/>
          </p:nvPr>
        </p:nvSpPr>
        <p:spPr/>
        <p:txBody>
          <a:bodyPr/>
          <a:lstStyle/>
          <a:p>
            <a:endParaRPr lang="en-LU"/>
          </a:p>
        </p:txBody>
      </p:sp>
      <p:sp>
        <p:nvSpPr>
          <p:cNvPr id="3" name="Text Placeholder 2">
            <a:extLst>
              <a:ext uri="{FF2B5EF4-FFF2-40B4-BE49-F238E27FC236}">
                <a16:creationId xmlns:a16="http://schemas.microsoft.com/office/drawing/2014/main" id="{CA7D8663-004A-7B73-CE75-8C08CCE82B9E}"/>
              </a:ext>
            </a:extLst>
          </p:cNvPr>
          <p:cNvSpPr>
            <a:spLocks noGrp="1"/>
          </p:cNvSpPr>
          <p:nvPr>
            <p:ph type="body" sz="quarter" idx="14"/>
          </p:nvPr>
        </p:nvSpPr>
        <p:spPr/>
        <p:txBody>
          <a:bodyPr/>
          <a:lstStyle/>
          <a:p>
            <a:endParaRPr lang="en-LU"/>
          </a:p>
        </p:txBody>
      </p:sp>
      <p:pic>
        <p:nvPicPr>
          <p:cNvPr id="4" name="D16">
            <a:hlinkClick r:id="" action="ppaction://media"/>
            <a:extLst>
              <a:ext uri="{FF2B5EF4-FFF2-40B4-BE49-F238E27FC236}">
                <a16:creationId xmlns:a16="http://schemas.microsoft.com/office/drawing/2014/main" id="{AAE09172-5E1B-ABC8-18B0-3455A022B9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3" y="7938"/>
            <a:ext cx="12192000" cy="6858000"/>
          </a:xfrm>
          <a:prstGeom prst="rect">
            <a:avLst/>
          </a:prstGeom>
        </p:spPr>
      </p:pic>
    </p:spTree>
    <p:extLst>
      <p:ext uri="{BB962C8B-B14F-4D97-AF65-F5344CB8AC3E}">
        <p14:creationId xmlns:p14="http://schemas.microsoft.com/office/powerpoint/2010/main" val="282709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enerate…">
            <a:extLst>
              <a:ext uri="{FF2B5EF4-FFF2-40B4-BE49-F238E27FC236}">
                <a16:creationId xmlns:a16="http://schemas.microsoft.com/office/drawing/2014/main" id="{98FAD1A7-3BC3-8020-5EC2-8D1C0708BAED}"/>
              </a:ext>
            </a:extLst>
          </p:cNvPr>
          <p:cNvSpPr/>
          <p:nvPr/>
        </p:nvSpPr>
        <p:spPr>
          <a:xfrm>
            <a:off x="485523" y="2295618"/>
            <a:ext cx="3824765" cy="448084"/>
          </a:xfrm>
          <a:prstGeom prst="roundRect">
            <a:avLst>
              <a:gd name="adj" fmla="val 19073"/>
            </a:avLst>
          </a:prstGeom>
          <a:noFill/>
          <a:ln w="25400" cap="flat">
            <a:solidFill>
              <a:srgbClr val="2F528F"/>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p>
            <a:pPr algn="ctr">
              <a:lnSpc>
                <a:spcPct val="100000"/>
              </a:lnSpc>
              <a:spcBef>
                <a:spcPts val="0"/>
              </a:spcBef>
              <a:defRPr sz="1800"/>
            </a:pPr>
            <a:r>
              <a:rPr sz="2400">
                <a:latin typeface="Helvetica Light" panose="020B0403020202020204" pitchFamily="34" charset="0"/>
              </a:rPr>
              <a:t>Generate</a:t>
            </a:r>
            <a:r>
              <a:rPr lang="en-US" sz="2400">
                <a:latin typeface="Helvetica Light" panose="020B0403020202020204" pitchFamily="34" charset="0"/>
              </a:rPr>
              <a:t> fuzzing</a:t>
            </a:r>
            <a:r>
              <a:rPr sz="2400">
                <a:latin typeface="Helvetica Light" panose="020B0403020202020204" pitchFamily="34" charset="0"/>
              </a:rPr>
              <a:t> driver</a:t>
            </a:r>
          </a:p>
        </p:txBody>
      </p:sp>
      <p:sp>
        <p:nvSpPr>
          <p:cNvPr id="15" name="Live…">
            <a:extLst>
              <a:ext uri="{FF2B5EF4-FFF2-40B4-BE49-F238E27FC236}">
                <a16:creationId xmlns:a16="http://schemas.microsoft.com/office/drawing/2014/main" id="{44BB8B26-9C1D-EA3B-7C44-5CECCD42E784}"/>
              </a:ext>
            </a:extLst>
          </p:cNvPr>
          <p:cNvSpPr/>
          <p:nvPr/>
        </p:nvSpPr>
        <p:spPr>
          <a:xfrm>
            <a:off x="448466" y="1596155"/>
            <a:ext cx="1833023" cy="314622"/>
          </a:xfrm>
          <a:prstGeom prst="rect">
            <a:avLst/>
          </a:prstGeom>
          <a:ln w="12700">
            <a:solidFill>
              <a:srgbClr val="2F528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lnSpc>
                <a:spcPct val="100000"/>
              </a:lnSpc>
              <a:spcBef>
                <a:spcPts val="0"/>
              </a:spcBef>
              <a:defRPr sz="1800" b="1">
                <a:latin typeface="Courier New"/>
                <a:ea typeface="Courier New"/>
                <a:cs typeface="Courier New"/>
                <a:sym typeface="Courier New"/>
              </a:defRPr>
            </a:pPr>
            <a:r>
              <a:rPr>
                <a:latin typeface="Helvetica Light" panose="020B0403020202020204" pitchFamily="34" charset="0"/>
              </a:rPr>
              <a:t>Live</a:t>
            </a:r>
            <a:r>
              <a:rPr lang="en-US">
                <a:latin typeface="Helvetica Light" panose="020B0403020202020204" pitchFamily="34" charset="0"/>
              </a:rPr>
              <a:t> </a:t>
            </a:r>
            <a:r>
              <a:rPr>
                <a:latin typeface="Helvetica Light" panose="020B0403020202020204" pitchFamily="34" charset="0"/>
              </a:rPr>
              <a:t>Mutant</a:t>
            </a:r>
          </a:p>
        </p:txBody>
      </p:sp>
      <p:cxnSp>
        <p:nvCxnSpPr>
          <p:cNvPr id="29" name="Straight Arrow Connector 28">
            <a:extLst>
              <a:ext uri="{FF2B5EF4-FFF2-40B4-BE49-F238E27FC236}">
                <a16:creationId xmlns:a16="http://schemas.microsoft.com/office/drawing/2014/main" id="{FCF2072A-5CEB-322B-EA2B-E9EC261BB857}"/>
              </a:ext>
            </a:extLst>
          </p:cNvPr>
          <p:cNvCxnSpPr>
            <a:cxnSpLocks/>
          </p:cNvCxnSpPr>
          <p:nvPr/>
        </p:nvCxnSpPr>
        <p:spPr>
          <a:xfrm flipH="1">
            <a:off x="2394795" y="2743702"/>
            <a:ext cx="3111" cy="382563"/>
          </a:xfrm>
          <a:prstGeom prst="straightConnector1">
            <a:avLst/>
          </a:prstGeom>
          <a:noFill/>
          <a:ln w="38100" cap="flat">
            <a:solidFill>
              <a:srgbClr val="2F528F"/>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47" name="Live…">
            <a:extLst>
              <a:ext uri="{FF2B5EF4-FFF2-40B4-BE49-F238E27FC236}">
                <a16:creationId xmlns:a16="http://schemas.microsoft.com/office/drawing/2014/main" id="{89298447-35D8-10A2-3DBD-0DE5AB451BE9}"/>
              </a:ext>
            </a:extLst>
          </p:cNvPr>
          <p:cNvSpPr/>
          <p:nvPr/>
        </p:nvSpPr>
        <p:spPr>
          <a:xfrm>
            <a:off x="2529564" y="1582788"/>
            <a:ext cx="1803253" cy="341356"/>
          </a:xfrm>
          <a:prstGeom prst="rect">
            <a:avLst/>
          </a:prstGeom>
          <a:ln w="12700">
            <a:solidFill>
              <a:srgbClr val="2F528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lnSpc>
                <a:spcPct val="100000"/>
              </a:lnSpc>
              <a:spcBef>
                <a:spcPts val="0"/>
              </a:spcBef>
              <a:defRPr sz="1800" b="1">
                <a:latin typeface="Courier New"/>
                <a:ea typeface="Courier New"/>
                <a:cs typeface="Courier New"/>
                <a:sym typeface="Courier New"/>
              </a:defRPr>
            </a:pPr>
            <a:r>
              <a:rPr lang="en-US">
                <a:latin typeface="Helvetica Light" panose="020B0403020202020204" pitchFamily="34" charset="0"/>
              </a:rPr>
              <a:t>SUT source</a:t>
            </a:r>
            <a:endParaRPr>
              <a:latin typeface="Helvetica Light" panose="020B0403020202020204" pitchFamily="34" charset="0"/>
            </a:endParaRPr>
          </a:p>
        </p:txBody>
      </p:sp>
      <p:cxnSp>
        <p:nvCxnSpPr>
          <p:cNvPr id="48" name="Straight Arrow Connector 47">
            <a:extLst>
              <a:ext uri="{FF2B5EF4-FFF2-40B4-BE49-F238E27FC236}">
                <a16:creationId xmlns:a16="http://schemas.microsoft.com/office/drawing/2014/main" id="{BD75214E-CEFD-6036-B704-7A90BB6C7B52}"/>
              </a:ext>
            </a:extLst>
          </p:cNvPr>
          <p:cNvCxnSpPr>
            <a:cxnSpLocks/>
          </p:cNvCxnSpPr>
          <p:nvPr/>
        </p:nvCxnSpPr>
        <p:spPr>
          <a:xfrm flipH="1">
            <a:off x="1362547" y="1910777"/>
            <a:ext cx="2431" cy="368580"/>
          </a:xfrm>
          <a:prstGeom prst="straightConnector1">
            <a:avLst/>
          </a:prstGeom>
          <a:noFill/>
          <a:ln w="38100" cap="flat">
            <a:solidFill>
              <a:srgbClr val="2F528F"/>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49" name="Straight Arrow Connector 48">
            <a:extLst>
              <a:ext uri="{FF2B5EF4-FFF2-40B4-BE49-F238E27FC236}">
                <a16:creationId xmlns:a16="http://schemas.microsoft.com/office/drawing/2014/main" id="{B5A9E97C-29F4-01F2-638F-2647FB8E782C}"/>
              </a:ext>
            </a:extLst>
          </p:cNvPr>
          <p:cNvCxnSpPr>
            <a:cxnSpLocks/>
          </p:cNvCxnSpPr>
          <p:nvPr/>
        </p:nvCxnSpPr>
        <p:spPr>
          <a:xfrm>
            <a:off x="3431191" y="1924144"/>
            <a:ext cx="0" cy="368861"/>
          </a:xfrm>
          <a:prstGeom prst="straightConnector1">
            <a:avLst/>
          </a:prstGeom>
          <a:noFill/>
          <a:ln w="38100" cap="flat">
            <a:solidFill>
              <a:srgbClr val="2F528F"/>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66" name="Live…">
            <a:extLst>
              <a:ext uri="{FF2B5EF4-FFF2-40B4-BE49-F238E27FC236}">
                <a16:creationId xmlns:a16="http://schemas.microsoft.com/office/drawing/2014/main" id="{934991CF-12F9-5DF3-43B1-0247595D0736}"/>
              </a:ext>
            </a:extLst>
          </p:cNvPr>
          <p:cNvSpPr/>
          <p:nvPr/>
        </p:nvSpPr>
        <p:spPr>
          <a:xfrm>
            <a:off x="1493168" y="3126265"/>
            <a:ext cx="1803253" cy="341356"/>
          </a:xfrm>
          <a:prstGeom prst="rect">
            <a:avLst/>
          </a:prstGeom>
          <a:ln w="12700">
            <a:solidFill>
              <a:srgbClr val="2F528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lnSpc>
                <a:spcPct val="100000"/>
              </a:lnSpc>
              <a:spcBef>
                <a:spcPts val="0"/>
              </a:spcBef>
              <a:defRPr sz="1800" b="1">
                <a:latin typeface="Courier New"/>
                <a:ea typeface="Courier New"/>
                <a:cs typeface="Courier New"/>
                <a:sym typeface="Courier New"/>
              </a:defRPr>
            </a:pPr>
            <a:r>
              <a:rPr lang="en-US">
                <a:latin typeface="Helvetica Light" panose="020B0403020202020204" pitchFamily="34" charset="0"/>
              </a:rPr>
              <a:t>Fuzzing driver</a:t>
            </a:r>
            <a:endParaRPr>
              <a:latin typeface="Helvetica Light" panose="020B0403020202020204" pitchFamily="34" charset="0"/>
            </a:endParaRPr>
          </a:p>
        </p:txBody>
      </p:sp>
      <p:sp>
        <p:nvSpPr>
          <p:cNvPr id="5" name="Rectangle 4">
            <a:extLst>
              <a:ext uri="{FF2B5EF4-FFF2-40B4-BE49-F238E27FC236}">
                <a16:creationId xmlns:a16="http://schemas.microsoft.com/office/drawing/2014/main" id="{C2F5B4F4-47DC-0C51-B89B-27CAC08C524E}"/>
              </a:ext>
            </a:extLst>
          </p:cNvPr>
          <p:cNvSpPr/>
          <p:nvPr/>
        </p:nvSpPr>
        <p:spPr>
          <a:xfrm>
            <a:off x="6225795" y="1533465"/>
            <a:ext cx="4466815" cy="5324535"/>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6" name="TextBox 5">
            <a:extLst>
              <a:ext uri="{FF2B5EF4-FFF2-40B4-BE49-F238E27FC236}">
                <a16:creationId xmlns:a16="http://schemas.microsoft.com/office/drawing/2014/main" id="{B8A660EF-306D-50BB-C663-77F2A6E7D3CF}"/>
              </a:ext>
            </a:extLst>
          </p:cNvPr>
          <p:cNvSpPr txBox="1"/>
          <p:nvPr/>
        </p:nvSpPr>
        <p:spPr>
          <a:xfrm>
            <a:off x="6283606" y="1551910"/>
            <a:ext cx="4426212" cy="4708981"/>
          </a:xfrm>
          <a:prstGeom prst="rect">
            <a:avLst/>
          </a:prstGeom>
          <a:noFill/>
        </p:spPr>
        <p:txBody>
          <a:bodyPr wrap="none" rtlCol="0">
            <a:spAutoFit/>
          </a:bodyPr>
          <a:lstStyle/>
          <a:p>
            <a:r>
              <a:rPr lang="en-GB" sz="2000" dirty="0">
                <a:latin typeface="Helvetica" pitchFamily="2" charset="0"/>
              </a:rPr>
              <a:t>int main(...){</a:t>
            </a:r>
          </a:p>
          <a:p>
            <a:r>
              <a:rPr lang="en-GB" sz="2000" dirty="0">
                <a:latin typeface="Helvetica" pitchFamily="2" charset="0"/>
              </a:rPr>
              <a:t>  d</a:t>
            </a:r>
            <a:r>
              <a:rPr lang="en-LU" sz="2000" dirty="0">
                <a:latin typeface="Helvetica" pitchFamily="2" charset="0"/>
              </a:rPr>
              <a:t>ouble </a:t>
            </a:r>
            <a:r>
              <a:rPr lang="en-LU" sz="2000" dirty="0">
                <a:solidFill>
                  <a:schemeClr val="accent2"/>
                </a:solidFill>
                <a:latin typeface="Helvetica" pitchFamily="2" charset="0"/>
              </a:rPr>
              <a:t>m = load(..);</a:t>
            </a:r>
          </a:p>
          <a:p>
            <a:r>
              <a:rPr lang="en-GB" sz="2000" dirty="0">
                <a:latin typeface="Helvetica" pitchFamily="2" charset="0"/>
              </a:rPr>
              <a:t>  d</a:t>
            </a:r>
            <a:r>
              <a:rPr lang="en-LU" sz="2000" dirty="0">
                <a:latin typeface="Helvetica" pitchFamily="2" charset="0"/>
              </a:rPr>
              <a:t>ouble </a:t>
            </a:r>
            <a:r>
              <a:rPr lang="en-LU" sz="2000" dirty="0">
                <a:solidFill>
                  <a:schemeClr val="accent6"/>
                </a:solidFill>
                <a:latin typeface="Helvetica" pitchFamily="2" charset="0"/>
              </a:rPr>
              <a:t>x = load(..)</a:t>
            </a:r>
            <a:r>
              <a:rPr lang="en-LU" sz="2000" dirty="0">
                <a:latin typeface="Helvetica" pitchFamily="2" charset="0"/>
              </a:rPr>
              <a:t>;</a:t>
            </a:r>
          </a:p>
          <a:p>
            <a:r>
              <a:rPr lang="en-GB" sz="2000" dirty="0">
                <a:latin typeface="Helvetica" pitchFamily="2" charset="0"/>
              </a:rPr>
              <a:t>  </a:t>
            </a:r>
            <a:r>
              <a:rPr lang="en-LU" sz="2000" dirty="0">
                <a:latin typeface="Helvetica" pitchFamily="2" charset="0"/>
              </a:rPr>
              <a:t>double </a:t>
            </a:r>
            <a:r>
              <a:rPr lang="en-LU" sz="2000" dirty="0">
                <a:solidFill>
                  <a:schemeClr val="accent1">
                    <a:lumMod val="50000"/>
                  </a:schemeClr>
                </a:solidFill>
                <a:latin typeface="Helvetica" pitchFamily="2" charset="0"/>
              </a:rPr>
              <a:t>c = load(..)</a:t>
            </a:r>
            <a:r>
              <a:rPr lang="en-LU" sz="2000" dirty="0">
                <a:latin typeface="Helvetica" pitchFamily="2" charset="0"/>
              </a:rPr>
              <a:t>;</a:t>
            </a:r>
            <a:br>
              <a:rPr lang="en-LU" sz="2000" dirty="0">
                <a:latin typeface="Helvetica" pitchFamily="2" charset="0"/>
              </a:rPr>
            </a:br>
            <a:br>
              <a:rPr lang="en-LU" sz="2000" dirty="0">
                <a:latin typeface="Helvetica" pitchFamily="2" charset="0"/>
              </a:rPr>
            </a:br>
            <a:r>
              <a:rPr lang="en-LU" sz="2000" dirty="0">
                <a:latin typeface="Helvetica" pitchFamily="2" charset="0"/>
              </a:rPr>
              <a:t>  </a:t>
            </a:r>
            <a:r>
              <a:rPr lang="en-GB" sz="2000" dirty="0">
                <a:latin typeface="Helvetica" pitchFamily="2" charset="0"/>
              </a:rPr>
              <a:t>d</a:t>
            </a:r>
            <a:r>
              <a:rPr lang="en-LU" sz="2000" dirty="0">
                <a:latin typeface="Helvetica" pitchFamily="2" charset="0"/>
              </a:rPr>
              <a:t>ouble </a:t>
            </a:r>
            <a:r>
              <a:rPr lang="en-LU" sz="2000" dirty="0">
                <a:solidFill>
                  <a:schemeClr val="accent2"/>
                </a:solidFill>
                <a:latin typeface="Helvetica" pitchFamily="2" charset="0"/>
              </a:rPr>
              <a:t>m_m = load(..)</a:t>
            </a:r>
            <a:r>
              <a:rPr lang="en-LU" sz="2000" dirty="0">
                <a:latin typeface="Helvetica" pitchFamily="2" charset="0"/>
              </a:rPr>
              <a:t>;</a:t>
            </a:r>
          </a:p>
          <a:p>
            <a:r>
              <a:rPr lang="en-GB" sz="2000" dirty="0">
                <a:latin typeface="Helvetica" pitchFamily="2" charset="0"/>
              </a:rPr>
              <a:t>  d</a:t>
            </a:r>
            <a:r>
              <a:rPr lang="en-LU" sz="2000" dirty="0">
                <a:latin typeface="Helvetica" pitchFamily="2" charset="0"/>
              </a:rPr>
              <a:t>ouble </a:t>
            </a:r>
            <a:r>
              <a:rPr lang="en-LU" sz="2000" dirty="0">
                <a:solidFill>
                  <a:schemeClr val="accent6"/>
                </a:solidFill>
                <a:latin typeface="Helvetica" pitchFamily="2" charset="0"/>
              </a:rPr>
              <a:t>m_x = load(..)</a:t>
            </a:r>
            <a:r>
              <a:rPr lang="en-LU" sz="2000" dirty="0">
                <a:latin typeface="Helvetica" pitchFamily="2" charset="0"/>
              </a:rPr>
              <a:t>;</a:t>
            </a:r>
          </a:p>
          <a:p>
            <a:r>
              <a:rPr lang="en-GB" sz="2000" dirty="0">
                <a:latin typeface="Helvetica" pitchFamily="2" charset="0"/>
              </a:rPr>
              <a:t>  </a:t>
            </a:r>
            <a:r>
              <a:rPr lang="en-US" sz="2000" dirty="0">
                <a:latin typeface="Helvetica" pitchFamily="2" charset="0"/>
              </a:rPr>
              <a:t>double</a:t>
            </a:r>
            <a:r>
              <a:rPr lang="en-LU" sz="2000" dirty="0">
                <a:latin typeface="Helvetica" pitchFamily="2" charset="0"/>
              </a:rPr>
              <a:t> </a:t>
            </a:r>
            <a:r>
              <a:rPr lang="en-LU" sz="2000" dirty="0">
                <a:solidFill>
                  <a:schemeClr val="accent1">
                    <a:lumMod val="50000"/>
                  </a:schemeClr>
                </a:solidFill>
                <a:latin typeface="Helvetica" pitchFamily="2" charset="0"/>
              </a:rPr>
              <a:t>m_c = load(..)</a:t>
            </a:r>
            <a:r>
              <a:rPr lang="en-LU" sz="2000" dirty="0">
                <a:latin typeface="Helvetica" pitchFamily="2" charset="0"/>
              </a:rPr>
              <a:t>;</a:t>
            </a:r>
            <a:br>
              <a:rPr lang="en-LU" sz="2000" dirty="0">
                <a:latin typeface="Helvetica" pitchFamily="2" charset="0"/>
              </a:rPr>
            </a:br>
            <a:br>
              <a:rPr lang="en-LU" sz="2000" dirty="0">
                <a:latin typeface="Helvetica" pitchFamily="2" charset="0"/>
              </a:rPr>
            </a:br>
            <a:r>
              <a:rPr lang="en-LU" sz="2000" dirty="0">
                <a:latin typeface="Helvetica" pitchFamily="2" charset="0"/>
              </a:rPr>
              <a:t>  </a:t>
            </a:r>
            <a:r>
              <a:rPr lang="en-LU" sz="2000" dirty="0">
                <a:solidFill>
                  <a:srgbClr val="7030A0"/>
                </a:solidFill>
                <a:latin typeface="Helvetica" pitchFamily="2" charset="0"/>
              </a:rPr>
              <a:t>ret</a:t>
            </a:r>
            <a:r>
              <a:rPr lang="en-LU" sz="2000" dirty="0">
                <a:latin typeface="Helvetica" pitchFamily="2" charset="0"/>
              </a:rPr>
              <a:t> = compute_y(</a:t>
            </a:r>
            <a:r>
              <a:rPr lang="en-LU" sz="2000" dirty="0">
                <a:solidFill>
                  <a:schemeClr val="accent2"/>
                </a:solidFill>
                <a:latin typeface="Helvetica" pitchFamily="2" charset="0"/>
              </a:rPr>
              <a:t>m</a:t>
            </a:r>
            <a:r>
              <a:rPr lang="en-LU" sz="2000" dirty="0">
                <a:latin typeface="Helvetica" pitchFamily="2" charset="0"/>
              </a:rPr>
              <a:t>,</a:t>
            </a:r>
            <a:r>
              <a:rPr lang="en-LU" sz="2000" dirty="0">
                <a:solidFill>
                  <a:schemeClr val="accent6"/>
                </a:solidFill>
                <a:latin typeface="Helvetica" pitchFamily="2" charset="0"/>
              </a:rPr>
              <a:t>x</a:t>
            </a:r>
            <a:r>
              <a:rPr lang="en-LU" sz="2000" dirty="0">
                <a:latin typeface="Helvetica" pitchFamily="2" charset="0"/>
              </a:rPr>
              <a:t>,</a:t>
            </a:r>
            <a:r>
              <a:rPr lang="en-LU" sz="2000" dirty="0">
                <a:solidFill>
                  <a:schemeClr val="accent1">
                    <a:lumMod val="50000"/>
                  </a:schemeClr>
                </a:solidFill>
                <a:latin typeface="Helvetica" pitchFamily="2" charset="0"/>
              </a:rPr>
              <a:t>c</a:t>
            </a:r>
            <a:r>
              <a:rPr lang="en-LU" sz="2000" dirty="0">
                <a:latin typeface="Helvetica" pitchFamily="2" charset="0"/>
              </a:rPr>
              <a:t>);</a:t>
            </a:r>
            <a:br>
              <a:rPr lang="en-LU" sz="2000" dirty="0">
                <a:latin typeface="Helvetica" pitchFamily="2" charset="0"/>
              </a:rPr>
            </a:br>
            <a:r>
              <a:rPr lang="en-LU" sz="2000" dirty="0">
                <a:latin typeface="Helvetica" pitchFamily="2" charset="0"/>
              </a:rPr>
              <a:t>  </a:t>
            </a:r>
            <a:r>
              <a:rPr lang="en-LU" sz="2000" dirty="0">
                <a:solidFill>
                  <a:srgbClr val="CE2A3B"/>
                </a:solidFill>
                <a:latin typeface="Helvetica" pitchFamily="2" charset="0"/>
              </a:rPr>
              <a:t>mut_ret</a:t>
            </a:r>
            <a:r>
              <a:rPr lang="en-LU" sz="2000" dirty="0">
                <a:latin typeface="Helvetica" pitchFamily="2" charset="0"/>
              </a:rPr>
              <a:t> = mut_ compute_y</a:t>
            </a:r>
            <a:br>
              <a:rPr lang="en-LU" sz="2000" dirty="0">
                <a:latin typeface="Helvetica" pitchFamily="2" charset="0"/>
              </a:rPr>
            </a:br>
            <a:r>
              <a:rPr lang="en-LU" sz="2000" dirty="0">
                <a:latin typeface="Helvetica" pitchFamily="2" charset="0"/>
              </a:rPr>
              <a:t>		(</a:t>
            </a:r>
            <a:r>
              <a:rPr lang="en-LU" sz="2000" dirty="0">
                <a:solidFill>
                  <a:schemeClr val="accent2"/>
                </a:solidFill>
                <a:latin typeface="Helvetica" pitchFamily="2" charset="0"/>
              </a:rPr>
              <a:t>m_m</a:t>
            </a:r>
            <a:r>
              <a:rPr lang="en-LU" sz="2000" dirty="0">
                <a:latin typeface="Helvetica" pitchFamily="2" charset="0"/>
              </a:rPr>
              <a:t>,</a:t>
            </a:r>
            <a:r>
              <a:rPr lang="en-LU" sz="2000" dirty="0">
                <a:solidFill>
                  <a:schemeClr val="accent6"/>
                </a:solidFill>
                <a:latin typeface="Helvetica" pitchFamily="2" charset="0"/>
              </a:rPr>
              <a:t>m_x</a:t>
            </a:r>
            <a:r>
              <a:rPr lang="en-LU" sz="2000" dirty="0">
                <a:latin typeface="Helvetica" pitchFamily="2" charset="0"/>
              </a:rPr>
              <a:t>,</a:t>
            </a:r>
            <a:r>
              <a:rPr lang="en-LU" sz="2000" dirty="0">
                <a:solidFill>
                  <a:schemeClr val="accent1">
                    <a:lumMod val="50000"/>
                  </a:schemeClr>
                </a:solidFill>
                <a:latin typeface="Helvetica" pitchFamily="2" charset="0"/>
              </a:rPr>
              <a:t>m_c</a:t>
            </a:r>
            <a:r>
              <a:rPr lang="en-LU" sz="2000" dirty="0">
                <a:latin typeface="Helvetica" pitchFamily="2" charset="0"/>
              </a:rPr>
              <a:t>);</a:t>
            </a:r>
          </a:p>
          <a:p>
            <a:endParaRPr lang="en-LU" sz="2000" dirty="0">
              <a:latin typeface="Helvetica" pitchFamily="2" charset="0"/>
            </a:endParaRPr>
          </a:p>
          <a:p>
            <a:r>
              <a:rPr lang="en-GB" sz="2000" dirty="0">
                <a:latin typeface="Helvetica" pitchFamily="2" charset="0"/>
              </a:rPr>
              <a:t>  </a:t>
            </a:r>
            <a:r>
              <a:rPr lang="en-US" sz="2000" dirty="0">
                <a:latin typeface="Helvetica" pitchFamily="2" charset="0"/>
              </a:rPr>
              <a:t>if</a:t>
            </a:r>
            <a:r>
              <a:rPr lang="en-LU" sz="2000" dirty="0">
                <a:latin typeface="Helvetica" pitchFamily="2" charset="0"/>
              </a:rPr>
              <a:t>( ! match ( </a:t>
            </a:r>
            <a:r>
              <a:rPr lang="en-LU" sz="2000" dirty="0">
                <a:solidFill>
                  <a:srgbClr val="7030A0"/>
                </a:solidFill>
                <a:latin typeface="Helvetica" pitchFamily="2" charset="0"/>
              </a:rPr>
              <a:t>ret</a:t>
            </a:r>
            <a:r>
              <a:rPr lang="en-LU" sz="2000" dirty="0">
                <a:latin typeface="Helvetica" pitchFamily="2" charset="0"/>
              </a:rPr>
              <a:t>, </a:t>
            </a:r>
            <a:r>
              <a:rPr lang="en-LU" sz="2000" dirty="0">
                <a:solidFill>
                  <a:srgbClr val="CE2A3B"/>
                </a:solidFill>
                <a:latin typeface="Helvetica" pitchFamily="2" charset="0"/>
              </a:rPr>
              <a:t>mut_ret</a:t>
            </a:r>
            <a:r>
              <a:rPr lang="en-LU" sz="2000" dirty="0">
                <a:latin typeface="Helvetica" pitchFamily="2" charset="0"/>
              </a:rPr>
              <a:t> ) ){ abort(); }</a:t>
            </a:r>
            <a:br>
              <a:rPr lang="en-LU" sz="2000" dirty="0">
                <a:latin typeface="Helvetica" pitchFamily="2" charset="0"/>
              </a:rPr>
            </a:br>
            <a:r>
              <a:rPr lang="en-LU" sz="2000" dirty="0">
                <a:latin typeface="Helvetica" pitchFamily="2" charset="0"/>
              </a:rPr>
              <a:t> </a:t>
            </a:r>
            <a:r>
              <a:rPr lang="en-GB" sz="2000" dirty="0">
                <a:latin typeface="Helvetica" pitchFamily="2" charset="0"/>
              </a:rPr>
              <a:t> </a:t>
            </a:r>
            <a:endParaRPr lang="en-LU" sz="2000" dirty="0">
              <a:latin typeface="Helvetica" pitchFamily="2" charset="0"/>
            </a:endParaRPr>
          </a:p>
        </p:txBody>
      </p:sp>
      <p:grpSp>
        <p:nvGrpSpPr>
          <p:cNvPr id="14" name="Group 13">
            <a:extLst>
              <a:ext uri="{FF2B5EF4-FFF2-40B4-BE49-F238E27FC236}">
                <a16:creationId xmlns:a16="http://schemas.microsoft.com/office/drawing/2014/main" id="{7F1D65D4-D027-2EA7-E9C1-A864845FA3B4}"/>
              </a:ext>
            </a:extLst>
          </p:cNvPr>
          <p:cNvGrpSpPr/>
          <p:nvPr/>
        </p:nvGrpSpPr>
        <p:grpSpPr>
          <a:xfrm>
            <a:off x="3132667" y="4019457"/>
            <a:ext cx="2833539" cy="954338"/>
            <a:chOff x="3132667" y="4019457"/>
            <a:chExt cx="2833539" cy="954338"/>
          </a:xfrm>
        </p:grpSpPr>
        <p:sp>
          <p:nvSpPr>
            <p:cNvPr id="4" name="Rectangle 3">
              <a:extLst>
                <a:ext uri="{FF2B5EF4-FFF2-40B4-BE49-F238E27FC236}">
                  <a16:creationId xmlns:a16="http://schemas.microsoft.com/office/drawing/2014/main" id="{5A9A9118-D0C9-A79F-7175-200E6707571E}"/>
                </a:ext>
              </a:extLst>
            </p:cNvPr>
            <p:cNvSpPr/>
            <p:nvPr/>
          </p:nvSpPr>
          <p:spPr>
            <a:xfrm>
              <a:off x="3132667" y="4019457"/>
              <a:ext cx="2833539" cy="914400"/>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8" name="TextBox 7">
              <a:extLst>
                <a:ext uri="{FF2B5EF4-FFF2-40B4-BE49-F238E27FC236}">
                  <a16:creationId xmlns:a16="http://schemas.microsoft.com/office/drawing/2014/main" id="{451CC86B-9ADE-217D-C472-19D39E29009D}"/>
                </a:ext>
              </a:extLst>
            </p:cNvPr>
            <p:cNvSpPr txBox="1"/>
            <p:nvPr/>
          </p:nvSpPr>
          <p:spPr>
            <a:xfrm>
              <a:off x="3132667" y="4050465"/>
              <a:ext cx="2664077" cy="923330"/>
            </a:xfrm>
            <a:prstGeom prst="rect">
              <a:avLst/>
            </a:prstGeom>
            <a:noFill/>
          </p:spPr>
          <p:txBody>
            <a:bodyPr wrap="square">
              <a:spAutoFit/>
            </a:bodyPr>
            <a:lstStyle/>
            <a:p>
              <a:r>
                <a:rPr lang="en-US" sz="1800" dirty="0">
                  <a:solidFill>
                    <a:schemeClr val="accent2"/>
                  </a:solidFill>
                  <a:latin typeface="Helvetica" pitchFamily="2" charset="0"/>
                </a:rPr>
                <a:t>0100100001110110000</a:t>
              </a:r>
              <a:endParaRPr lang="en-LU" sz="1800" dirty="0">
                <a:solidFill>
                  <a:schemeClr val="accent2"/>
                </a:solidFill>
                <a:latin typeface="Helvetica" pitchFamily="2" charset="0"/>
              </a:endParaRPr>
            </a:p>
            <a:p>
              <a:r>
                <a:rPr lang="en-US" sz="1800" dirty="0">
                  <a:solidFill>
                    <a:schemeClr val="accent6"/>
                  </a:solidFill>
                  <a:latin typeface="Helvetica" pitchFamily="2" charset="0"/>
                </a:rPr>
                <a:t>1100101101110110000</a:t>
              </a:r>
              <a:endParaRPr lang="en-LU" sz="1800" dirty="0">
                <a:solidFill>
                  <a:schemeClr val="accent6"/>
                </a:solidFill>
                <a:latin typeface="Helvetica" pitchFamily="2" charset="0"/>
              </a:endParaRPr>
            </a:p>
            <a:p>
              <a:r>
                <a:rPr lang="en-US" sz="1800" dirty="0">
                  <a:solidFill>
                    <a:schemeClr val="accent1">
                      <a:lumMod val="50000"/>
                    </a:schemeClr>
                  </a:solidFill>
                  <a:latin typeface="Helvetica" pitchFamily="2" charset="0"/>
                </a:rPr>
                <a:t>0101101101110110000</a:t>
              </a:r>
              <a:endParaRPr lang="en-LU" sz="1800" dirty="0">
                <a:solidFill>
                  <a:schemeClr val="accent1">
                    <a:lumMod val="50000"/>
                  </a:schemeClr>
                </a:solidFill>
                <a:latin typeface="Helvetica" pitchFamily="2" charset="0"/>
              </a:endParaRPr>
            </a:p>
          </p:txBody>
        </p:sp>
      </p:grpSp>
      <p:cxnSp>
        <p:nvCxnSpPr>
          <p:cNvPr id="11" name="Elbow Connector 10">
            <a:extLst>
              <a:ext uri="{FF2B5EF4-FFF2-40B4-BE49-F238E27FC236}">
                <a16:creationId xmlns:a16="http://schemas.microsoft.com/office/drawing/2014/main" id="{1E8E18A4-9EFE-8390-1BFB-590ED099D5F8}"/>
              </a:ext>
            </a:extLst>
          </p:cNvPr>
          <p:cNvCxnSpPr>
            <a:cxnSpLocks/>
            <a:stCxn id="4" idx="3"/>
            <a:endCxn id="6" idx="0"/>
          </p:cNvCxnSpPr>
          <p:nvPr/>
        </p:nvCxnSpPr>
        <p:spPr>
          <a:xfrm flipV="1">
            <a:off x="5966206" y="1551910"/>
            <a:ext cx="2530506" cy="2924747"/>
          </a:xfrm>
          <a:prstGeom prst="bentConnector4">
            <a:avLst>
              <a:gd name="adj1" fmla="val 6271"/>
              <a:gd name="adj2" fmla="val 107816"/>
            </a:avLst>
          </a:prstGeom>
          <a:ln w="38100">
            <a:solidFill>
              <a:srgbClr val="2F528F"/>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CBF2F55-A761-31DC-D6D0-37FE2BC06A33}"/>
              </a:ext>
            </a:extLst>
          </p:cNvPr>
          <p:cNvSpPr txBox="1"/>
          <p:nvPr/>
        </p:nvSpPr>
        <p:spPr>
          <a:xfrm>
            <a:off x="6289594" y="5796987"/>
            <a:ext cx="6209414" cy="1015663"/>
          </a:xfrm>
          <a:prstGeom prst="rect">
            <a:avLst/>
          </a:prstGeom>
          <a:noFill/>
        </p:spPr>
        <p:txBody>
          <a:bodyPr wrap="square">
            <a:spAutoFit/>
          </a:bodyPr>
          <a:lstStyle/>
          <a:p>
            <a:r>
              <a:rPr lang="en-US" sz="2000" dirty="0">
                <a:latin typeface="Helvetica" pitchFamily="2" charset="0"/>
              </a:rPr>
              <a:t>  if</a:t>
            </a:r>
            <a:r>
              <a:rPr lang="en-LU" sz="2000" dirty="0">
                <a:latin typeface="Helvetica" pitchFamily="2" charset="0"/>
              </a:rPr>
              <a:t>( ! match (</a:t>
            </a:r>
            <a:r>
              <a:rPr lang="en-LU" sz="2000" dirty="0">
                <a:solidFill>
                  <a:schemeClr val="accent2"/>
                </a:solidFill>
                <a:latin typeface="Helvetica" pitchFamily="2" charset="0"/>
              </a:rPr>
              <a:t>m</a:t>
            </a:r>
            <a:r>
              <a:rPr lang="en-LU" sz="2000" dirty="0">
                <a:latin typeface="Helvetica" pitchFamily="2" charset="0"/>
              </a:rPr>
              <a:t>, </a:t>
            </a:r>
            <a:r>
              <a:rPr lang="en-LU" sz="2000" dirty="0">
                <a:solidFill>
                  <a:schemeClr val="accent2"/>
                </a:solidFill>
                <a:latin typeface="Helvetica" pitchFamily="2" charset="0"/>
              </a:rPr>
              <a:t>m_m</a:t>
            </a:r>
            <a:r>
              <a:rPr lang="en-LU" sz="2000" dirty="0">
                <a:latin typeface="Helvetica" pitchFamily="2" charset="0"/>
              </a:rPr>
              <a:t> ){ abort() };</a:t>
            </a:r>
          </a:p>
          <a:p>
            <a:r>
              <a:rPr lang="en-GB" sz="2000" dirty="0">
                <a:latin typeface="Helvetica" pitchFamily="2" charset="0"/>
              </a:rPr>
              <a:t>  </a:t>
            </a:r>
            <a:r>
              <a:rPr lang="en-US" sz="2000" dirty="0">
                <a:latin typeface="Helvetica" pitchFamily="2" charset="0"/>
              </a:rPr>
              <a:t>if</a:t>
            </a:r>
            <a:r>
              <a:rPr lang="en-LU" sz="2000" dirty="0">
                <a:latin typeface="Helvetica" pitchFamily="2" charset="0"/>
              </a:rPr>
              <a:t>( ! match (</a:t>
            </a:r>
            <a:r>
              <a:rPr lang="en-LU" sz="2000" dirty="0">
                <a:solidFill>
                  <a:schemeClr val="accent6"/>
                </a:solidFill>
                <a:latin typeface="Helvetica" pitchFamily="2" charset="0"/>
              </a:rPr>
              <a:t>x</a:t>
            </a:r>
            <a:r>
              <a:rPr lang="en-LU" sz="2000" dirty="0">
                <a:latin typeface="Helvetica" pitchFamily="2" charset="0"/>
              </a:rPr>
              <a:t>, </a:t>
            </a:r>
            <a:r>
              <a:rPr lang="en-LU" sz="2000" dirty="0">
                <a:solidFill>
                  <a:schemeClr val="accent6"/>
                </a:solidFill>
                <a:latin typeface="Helvetica" pitchFamily="2" charset="0"/>
              </a:rPr>
              <a:t>m_x</a:t>
            </a:r>
            <a:r>
              <a:rPr lang="en-LU" sz="2000" dirty="0">
                <a:latin typeface="Helvetica" pitchFamily="2" charset="0"/>
              </a:rPr>
              <a:t>) { abort() };</a:t>
            </a:r>
          </a:p>
          <a:p>
            <a:r>
              <a:rPr lang="en-GB" sz="2000" dirty="0">
                <a:latin typeface="Helvetica" pitchFamily="2" charset="0"/>
              </a:rPr>
              <a:t>  </a:t>
            </a:r>
            <a:r>
              <a:rPr lang="en-US" sz="2000" dirty="0">
                <a:latin typeface="Helvetica" pitchFamily="2" charset="0"/>
              </a:rPr>
              <a:t>if</a:t>
            </a:r>
            <a:r>
              <a:rPr lang="en-LU" sz="2000" dirty="0">
                <a:latin typeface="Helvetica" pitchFamily="2" charset="0"/>
              </a:rPr>
              <a:t>( ! </a:t>
            </a:r>
            <a:r>
              <a:rPr lang="en-GB" sz="2000" dirty="0">
                <a:latin typeface="Helvetica" pitchFamily="2" charset="0"/>
              </a:rPr>
              <a:t>m</a:t>
            </a:r>
            <a:r>
              <a:rPr lang="en-LU" sz="2000" dirty="0">
                <a:latin typeface="Helvetica" pitchFamily="2" charset="0"/>
              </a:rPr>
              <a:t>atch (</a:t>
            </a:r>
            <a:r>
              <a:rPr lang="en-LU" sz="2000" dirty="0">
                <a:solidFill>
                  <a:srgbClr val="2F528F"/>
                </a:solidFill>
                <a:latin typeface="Helvetica" pitchFamily="2" charset="0"/>
              </a:rPr>
              <a:t>c</a:t>
            </a:r>
            <a:r>
              <a:rPr lang="en-LU" sz="2000" dirty="0">
                <a:latin typeface="Helvetica" pitchFamily="2" charset="0"/>
              </a:rPr>
              <a:t>, </a:t>
            </a:r>
            <a:r>
              <a:rPr lang="en-LU" sz="2000" dirty="0">
                <a:solidFill>
                  <a:srgbClr val="2F528F"/>
                </a:solidFill>
                <a:latin typeface="Helvetica" pitchFamily="2" charset="0"/>
              </a:rPr>
              <a:t>m_c</a:t>
            </a:r>
            <a:r>
              <a:rPr lang="en-LU" sz="2000" dirty="0">
                <a:latin typeface="Helvetica" pitchFamily="2" charset="0"/>
              </a:rPr>
              <a:t>) { abort() };</a:t>
            </a:r>
          </a:p>
        </p:txBody>
      </p:sp>
      <p:sp>
        <p:nvSpPr>
          <p:cNvPr id="12" name="Text Placeholder 1">
            <a:extLst>
              <a:ext uri="{FF2B5EF4-FFF2-40B4-BE49-F238E27FC236}">
                <a16:creationId xmlns:a16="http://schemas.microsoft.com/office/drawing/2014/main" id="{BD1EFFEF-1237-E6AB-4AAA-8D1FB29209D2}"/>
              </a:ext>
            </a:extLst>
          </p:cNvPr>
          <p:cNvSpPr>
            <a:spLocks noGrp="1"/>
          </p:cNvSpPr>
          <p:nvPr>
            <p:ph type="body" sz="quarter" idx="11"/>
          </p:nvPr>
        </p:nvSpPr>
        <p:spPr>
          <a:xfrm>
            <a:off x="544513" y="427730"/>
            <a:ext cx="11362565" cy="476250"/>
          </a:xfrm>
        </p:spPr>
        <p:txBody>
          <a:bodyPr/>
          <a:lstStyle/>
          <a:p>
            <a:pPr algn="l"/>
            <a:r>
              <a:rPr lang="en-LU" sz="4400" dirty="0">
                <a:solidFill>
                  <a:schemeClr val="tx1"/>
                </a:solidFill>
                <a:latin typeface="Helvetica" pitchFamily="2" charset="0"/>
              </a:rPr>
              <a:t>The MOTIF process</a:t>
            </a:r>
          </a:p>
        </p:txBody>
      </p:sp>
      <p:sp>
        <p:nvSpPr>
          <p:cNvPr id="3" name="TextBox 2">
            <a:extLst>
              <a:ext uri="{FF2B5EF4-FFF2-40B4-BE49-F238E27FC236}">
                <a16:creationId xmlns:a16="http://schemas.microsoft.com/office/drawing/2014/main" id="{9DCBEBF4-7CAD-8F81-4F7D-610DB128AEC6}"/>
              </a:ext>
            </a:extLst>
          </p:cNvPr>
          <p:cNvSpPr txBox="1"/>
          <p:nvPr/>
        </p:nvSpPr>
        <p:spPr>
          <a:xfrm>
            <a:off x="2958465" y="5028493"/>
            <a:ext cx="3181941" cy="369332"/>
          </a:xfrm>
          <a:prstGeom prst="rect">
            <a:avLst/>
          </a:prstGeom>
          <a:noFill/>
        </p:spPr>
        <p:txBody>
          <a:bodyPr wrap="square">
            <a:spAutoFit/>
          </a:bodyPr>
          <a:lstStyle/>
          <a:p>
            <a:pPr algn="ctr">
              <a:lnSpc>
                <a:spcPct val="100000"/>
              </a:lnSpc>
              <a:spcBef>
                <a:spcPts val="0"/>
              </a:spcBef>
              <a:defRPr sz="1800" b="1">
                <a:latin typeface="Courier New"/>
                <a:ea typeface="Courier New"/>
                <a:cs typeface="Courier New"/>
                <a:sym typeface="Courier New"/>
              </a:defRPr>
            </a:pPr>
            <a:r>
              <a:rPr lang="en-US" dirty="0">
                <a:latin typeface="Helvetica Light" panose="020B0403020202020204" pitchFamily="34" charset="0"/>
              </a:rPr>
              <a:t>Binary input file</a:t>
            </a:r>
          </a:p>
        </p:txBody>
      </p:sp>
    </p:spTree>
    <p:extLst>
      <p:ext uri="{BB962C8B-B14F-4D97-AF65-F5344CB8AC3E}">
        <p14:creationId xmlns:p14="http://schemas.microsoft.com/office/powerpoint/2010/main" val="187622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enerate…">
            <a:extLst>
              <a:ext uri="{FF2B5EF4-FFF2-40B4-BE49-F238E27FC236}">
                <a16:creationId xmlns:a16="http://schemas.microsoft.com/office/drawing/2014/main" id="{98FAD1A7-3BC3-8020-5EC2-8D1C0708BAED}"/>
              </a:ext>
            </a:extLst>
          </p:cNvPr>
          <p:cNvSpPr/>
          <p:nvPr/>
        </p:nvSpPr>
        <p:spPr>
          <a:xfrm>
            <a:off x="485523" y="2295618"/>
            <a:ext cx="3824765" cy="448084"/>
          </a:xfrm>
          <a:prstGeom prst="roundRect">
            <a:avLst>
              <a:gd name="adj" fmla="val 19073"/>
            </a:avLst>
          </a:prstGeom>
          <a:noFill/>
          <a:ln w="25400" cap="flat">
            <a:solidFill>
              <a:srgbClr val="2F528F"/>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p>
            <a:pPr algn="ctr">
              <a:lnSpc>
                <a:spcPct val="100000"/>
              </a:lnSpc>
              <a:spcBef>
                <a:spcPts val="0"/>
              </a:spcBef>
              <a:defRPr sz="1800"/>
            </a:pPr>
            <a:r>
              <a:rPr sz="2400">
                <a:latin typeface="Helvetica Light" panose="020B0403020202020204" pitchFamily="34" charset="0"/>
              </a:rPr>
              <a:t>Generate</a:t>
            </a:r>
            <a:r>
              <a:rPr lang="en-US" sz="2400">
                <a:latin typeface="Helvetica Light" panose="020B0403020202020204" pitchFamily="34" charset="0"/>
              </a:rPr>
              <a:t> fuzzing</a:t>
            </a:r>
            <a:r>
              <a:rPr sz="2400">
                <a:latin typeface="Helvetica Light" panose="020B0403020202020204" pitchFamily="34" charset="0"/>
              </a:rPr>
              <a:t> driver</a:t>
            </a:r>
          </a:p>
        </p:txBody>
      </p:sp>
      <p:sp>
        <p:nvSpPr>
          <p:cNvPr id="15" name="Live…">
            <a:extLst>
              <a:ext uri="{FF2B5EF4-FFF2-40B4-BE49-F238E27FC236}">
                <a16:creationId xmlns:a16="http://schemas.microsoft.com/office/drawing/2014/main" id="{44BB8B26-9C1D-EA3B-7C44-5CECCD42E784}"/>
              </a:ext>
            </a:extLst>
          </p:cNvPr>
          <p:cNvSpPr/>
          <p:nvPr/>
        </p:nvSpPr>
        <p:spPr>
          <a:xfrm>
            <a:off x="448466" y="1596155"/>
            <a:ext cx="1833023" cy="314622"/>
          </a:xfrm>
          <a:prstGeom prst="rect">
            <a:avLst/>
          </a:prstGeom>
          <a:ln w="12700">
            <a:solidFill>
              <a:srgbClr val="2F528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lnSpc>
                <a:spcPct val="100000"/>
              </a:lnSpc>
              <a:spcBef>
                <a:spcPts val="0"/>
              </a:spcBef>
              <a:defRPr sz="1800" b="1">
                <a:latin typeface="Courier New"/>
                <a:ea typeface="Courier New"/>
                <a:cs typeface="Courier New"/>
                <a:sym typeface="Courier New"/>
              </a:defRPr>
            </a:pPr>
            <a:r>
              <a:rPr>
                <a:latin typeface="Helvetica Light" panose="020B0403020202020204" pitchFamily="34" charset="0"/>
              </a:rPr>
              <a:t>Live</a:t>
            </a:r>
            <a:r>
              <a:rPr lang="en-US">
                <a:latin typeface="Helvetica Light" panose="020B0403020202020204" pitchFamily="34" charset="0"/>
              </a:rPr>
              <a:t> </a:t>
            </a:r>
            <a:r>
              <a:rPr>
                <a:latin typeface="Helvetica Light" panose="020B0403020202020204" pitchFamily="34" charset="0"/>
              </a:rPr>
              <a:t>Mutant</a:t>
            </a:r>
          </a:p>
        </p:txBody>
      </p:sp>
      <p:cxnSp>
        <p:nvCxnSpPr>
          <p:cNvPr id="29" name="Straight Arrow Connector 28">
            <a:extLst>
              <a:ext uri="{FF2B5EF4-FFF2-40B4-BE49-F238E27FC236}">
                <a16:creationId xmlns:a16="http://schemas.microsoft.com/office/drawing/2014/main" id="{FCF2072A-5CEB-322B-EA2B-E9EC261BB857}"/>
              </a:ext>
            </a:extLst>
          </p:cNvPr>
          <p:cNvCxnSpPr>
            <a:cxnSpLocks/>
            <a:stCxn id="9" idx="2"/>
            <a:endCxn id="66" idx="0"/>
          </p:cNvCxnSpPr>
          <p:nvPr/>
        </p:nvCxnSpPr>
        <p:spPr>
          <a:xfrm flipH="1">
            <a:off x="2394795" y="2743702"/>
            <a:ext cx="3111" cy="382563"/>
          </a:xfrm>
          <a:prstGeom prst="straightConnector1">
            <a:avLst/>
          </a:prstGeom>
          <a:noFill/>
          <a:ln w="38100" cap="flat">
            <a:solidFill>
              <a:srgbClr val="2F528F"/>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47" name="Live…">
            <a:extLst>
              <a:ext uri="{FF2B5EF4-FFF2-40B4-BE49-F238E27FC236}">
                <a16:creationId xmlns:a16="http://schemas.microsoft.com/office/drawing/2014/main" id="{89298447-35D8-10A2-3DBD-0DE5AB451BE9}"/>
              </a:ext>
            </a:extLst>
          </p:cNvPr>
          <p:cNvSpPr/>
          <p:nvPr/>
        </p:nvSpPr>
        <p:spPr>
          <a:xfrm>
            <a:off x="2529564" y="1582788"/>
            <a:ext cx="1803253" cy="341356"/>
          </a:xfrm>
          <a:prstGeom prst="rect">
            <a:avLst/>
          </a:prstGeom>
          <a:ln w="12700">
            <a:solidFill>
              <a:srgbClr val="2F528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lnSpc>
                <a:spcPct val="100000"/>
              </a:lnSpc>
              <a:spcBef>
                <a:spcPts val="0"/>
              </a:spcBef>
              <a:defRPr sz="1800" b="1">
                <a:latin typeface="Courier New"/>
                <a:ea typeface="Courier New"/>
                <a:cs typeface="Courier New"/>
                <a:sym typeface="Courier New"/>
              </a:defRPr>
            </a:pPr>
            <a:r>
              <a:rPr lang="en-US">
                <a:latin typeface="Helvetica Light" panose="020B0403020202020204" pitchFamily="34" charset="0"/>
              </a:rPr>
              <a:t>SUT source</a:t>
            </a:r>
            <a:endParaRPr>
              <a:latin typeface="Helvetica Light" panose="020B0403020202020204" pitchFamily="34" charset="0"/>
            </a:endParaRPr>
          </a:p>
        </p:txBody>
      </p:sp>
      <p:cxnSp>
        <p:nvCxnSpPr>
          <p:cNvPr id="48" name="Straight Arrow Connector 47">
            <a:extLst>
              <a:ext uri="{FF2B5EF4-FFF2-40B4-BE49-F238E27FC236}">
                <a16:creationId xmlns:a16="http://schemas.microsoft.com/office/drawing/2014/main" id="{BD75214E-CEFD-6036-B704-7A90BB6C7B52}"/>
              </a:ext>
            </a:extLst>
          </p:cNvPr>
          <p:cNvCxnSpPr>
            <a:cxnSpLocks/>
            <a:stCxn id="15" idx="2"/>
          </p:cNvCxnSpPr>
          <p:nvPr/>
        </p:nvCxnSpPr>
        <p:spPr>
          <a:xfrm flipH="1">
            <a:off x="1362547" y="1910777"/>
            <a:ext cx="2431" cy="368580"/>
          </a:xfrm>
          <a:prstGeom prst="straightConnector1">
            <a:avLst/>
          </a:prstGeom>
          <a:noFill/>
          <a:ln w="38100" cap="flat">
            <a:solidFill>
              <a:srgbClr val="2F528F"/>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49" name="Straight Arrow Connector 48">
            <a:extLst>
              <a:ext uri="{FF2B5EF4-FFF2-40B4-BE49-F238E27FC236}">
                <a16:creationId xmlns:a16="http://schemas.microsoft.com/office/drawing/2014/main" id="{B5A9E97C-29F4-01F2-638F-2647FB8E782C}"/>
              </a:ext>
            </a:extLst>
          </p:cNvPr>
          <p:cNvCxnSpPr>
            <a:cxnSpLocks/>
            <a:stCxn id="47" idx="2"/>
          </p:cNvCxnSpPr>
          <p:nvPr/>
        </p:nvCxnSpPr>
        <p:spPr>
          <a:xfrm>
            <a:off x="3431191" y="1924144"/>
            <a:ext cx="0" cy="368861"/>
          </a:xfrm>
          <a:prstGeom prst="straightConnector1">
            <a:avLst/>
          </a:prstGeom>
          <a:noFill/>
          <a:ln w="38100" cap="flat">
            <a:solidFill>
              <a:srgbClr val="2F528F"/>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55" name="Generate…">
            <a:extLst>
              <a:ext uri="{FF2B5EF4-FFF2-40B4-BE49-F238E27FC236}">
                <a16:creationId xmlns:a16="http://schemas.microsoft.com/office/drawing/2014/main" id="{A4CFE002-BC79-9AA9-E828-FB2ED651DB9A}"/>
              </a:ext>
            </a:extLst>
          </p:cNvPr>
          <p:cNvSpPr/>
          <p:nvPr/>
        </p:nvSpPr>
        <p:spPr>
          <a:xfrm>
            <a:off x="5464052" y="1426252"/>
            <a:ext cx="6092887" cy="4892905"/>
          </a:xfrm>
          <a:prstGeom prst="roundRect">
            <a:avLst>
              <a:gd name="adj" fmla="val 6257"/>
            </a:avLst>
          </a:prstGeom>
          <a:noFill/>
          <a:ln w="25400" cap="flat">
            <a:solidFill>
              <a:srgbClr val="2F528F"/>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p>
            <a:pPr>
              <a:lnSpc>
                <a:spcPct val="100000"/>
              </a:lnSpc>
              <a:spcBef>
                <a:spcPts val="0"/>
              </a:spcBef>
              <a:defRPr sz="1800"/>
            </a:pPr>
            <a:endParaRPr sz="2400">
              <a:latin typeface="Helvetica Light" panose="020B0403020202020204" pitchFamily="34" charset="0"/>
            </a:endParaRPr>
          </a:p>
        </p:txBody>
      </p:sp>
      <p:sp>
        <p:nvSpPr>
          <p:cNvPr id="57" name="TextBox 56">
            <a:extLst>
              <a:ext uri="{FF2B5EF4-FFF2-40B4-BE49-F238E27FC236}">
                <a16:creationId xmlns:a16="http://schemas.microsoft.com/office/drawing/2014/main" id="{4783FA17-190A-7416-B47B-15904D13E0A0}"/>
              </a:ext>
            </a:extLst>
          </p:cNvPr>
          <p:cNvSpPr txBox="1"/>
          <p:nvPr/>
        </p:nvSpPr>
        <p:spPr>
          <a:xfrm>
            <a:off x="5459169" y="1421180"/>
            <a:ext cx="6096000" cy="461665"/>
          </a:xfrm>
          <a:prstGeom prst="rect">
            <a:avLst/>
          </a:prstGeom>
          <a:noFill/>
        </p:spPr>
        <p:txBody>
          <a:bodyPr wrap="square">
            <a:spAutoFit/>
          </a:bodyPr>
          <a:lstStyle/>
          <a:p>
            <a:pPr>
              <a:lnSpc>
                <a:spcPct val="100000"/>
              </a:lnSpc>
              <a:spcBef>
                <a:spcPts val="0"/>
              </a:spcBef>
              <a:defRPr sz="1800"/>
            </a:pPr>
            <a:r>
              <a:rPr lang="en-US" sz="2400">
                <a:latin typeface="Helvetica Light" panose="020B0403020202020204" pitchFamily="34" charset="0"/>
              </a:rPr>
              <a:t>  Mutation Testing</a:t>
            </a:r>
          </a:p>
        </p:txBody>
      </p:sp>
      <p:sp>
        <p:nvSpPr>
          <p:cNvPr id="66" name="Live…">
            <a:extLst>
              <a:ext uri="{FF2B5EF4-FFF2-40B4-BE49-F238E27FC236}">
                <a16:creationId xmlns:a16="http://schemas.microsoft.com/office/drawing/2014/main" id="{934991CF-12F9-5DF3-43B1-0247595D0736}"/>
              </a:ext>
            </a:extLst>
          </p:cNvPr>
          <p:cNvSpPr/>
          <p:nvPr/>
        </p:nvSpPr>
        <p:spPr>
          <a:xfrm>
            <a:off x="1493168" y="3126265"/>
            <a:ext cx="1803253" cy="341356"/>
          </a:xfrm>
          <a:prstGeom prst="rect">
            <a:avLst/>
          </a:prstGeom>
          <a:ln w="12700">
            <a:solidFill>
              <a:srgbClr val="2F528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lnSpc>
                <a:spcPct val="100000"/>
              </a:lnSpc>
              <a:spcBef>
                <a:spcPts val="0"/>
              </a:spcBef>
              <a:defRPr sz="1800" b="1">
                <a:latin typeface="Courier New"/>
                <a:ea typeface="Courier New"/>
                <a:cs typeface="Courier New"/>
                <a:sym typeface="Courier New"/>
              </a:defRPr>
            </a:pPr>
            <a:r>
              <a:rPr lang="en-US">
                <a:latin typeface="Helvetica Light" panose="020B0403020202020204" pitchFamily="34" charset="0"/>
              </a:rPr>
              <a:t>Fuzzing driver</a:t>
            </a:r>
            <a:endParaRPr>
              <a:latin typeface="Helvetica Light" panose="020B0403020202020204" pitchFamily="34" charset="0"/>
            </a:endParaRPr>
          </a:p>
        </p:txBody>
      </p:sp>
      <p:grpSp>
        <p:nvGrpSpPr>
          <p:cNvPr id="151" name="Group 150">
            <a:extLst>
              <a:ext uri="{FF2B5EF4-FFF2-40B4-BE49-F238E27FC236}">
                <a16:creationId xmlns:a16="http://schemas.microsoft.com/office/drawing/2014/main" id="{CE92D356-2590-7C84-5385-A4F9D924CECF}"/>
              </a:ext>
            </a:extLst>
          </p:cNvPr>
          <p:cNvGrpSpPr/>
          <p:nvPr/>
        </p:nvGrpSpPr>
        <p:grpSpPr>
          <a:xfrm>
            <a:off x="5796961" y="1859173"/>
            <a:ext cx="5214236" cy="1552311"/>
            <a:chOff x="5796961" y="1859173"/>
            <a:chExt cx="5214236" cy="1552311"/>
          </a:xfrm>
        </p:grpSpPr>
        <p:sp>
          <p:nvSpPr>
            <p:cNvPr id="99" name="Arc 98">
              <a:extLst>
                <a:ext uri="{FF2B5EF4-FFF2-40B4-BE49-F238E27FC236}">
                  <a16:creationId xmlns:a16="http://schemas.microsoft.com/office/drawing/2014/main" id="{FE4BB93B-DD6C-CC96-8BEC-6F5BFA587245}"/>
                </a:ext>
              </a:extLst>
            </p:cNvPr>
            <p:cNvSpPr/>
            <p:nvPr/>
          </p:nvSpPr>
          <p:spPr>
            <a:xfrm rot="19278856" flipH="1" flipV="1">
              <a:off x="7667682" y="2154432"/>
              <a:ext cx="891680" cy="1257052"/>
            </a:xfrm>
            <a:prstGeom prst="arc">
              <a:avLst>
                <a:gd name="adj1" fmla="val 17363246"/>
                <a:gd name="adj2" fmla="val 4261730"/>
              </a:avLst>
            </a:prstGeom>
            <a:ln w="38100">
              <a:solidFill>
                <a:srgbClr val="2F528F"/>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LU" dirty="0"/>
            </a:p>
          </p:txBody>
        </p:sp>
        <p:sp>
          <p:nvSpPr>
            <p:cNvPr id="58" name="Generate…">
              <a:extLst>
                <a:ext uri="{FF2B5EF4-FFF2-40B4-BE49-F238E27FC236}">
                  <a16:creationId xmlns:a16="http://schemas.microsoft.com/office/drawing/2014/main" id="{A316DC16-B048-30F2-4996-66300A5F657B}"/>
                </a:ext>
              </a:extLst>
            </p:cNvPr>
            <p:cNvSpPr/>
            <p:nvPr/>
          </p:nvSpPr>
          <p:spPr>
            <a:xfrm>
              <a:off x="5796961" y="1859173"/>
              <a:ext cx="1950539" cy="620787"/>
            </a:xfrm>
            <a:prstGeom prst="roundRect">
              <a:avLst>
                <a:gd name="adj" fmla="val 19073"/>
              </a:avLst>
            </a:prstGeom>
            <a:noFill/>
            <a:ln w="25400" cap="flat">
              <a:solidFill>
                <a:srgbClr val="2F528F"/>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p>
              <a:pPr>
                <a:lnSpc>
                  <a:spcPct val="100000"/>
                </a:lnSpc>
                <a:spcBef>
                  <a:spcPts val="0"/>
                </a:spcBef>
                <a:defRPr sz="1800"/>
              </a:pPr>
              <a:r>
                <a:rPr lang="en-US" sz="2000">
                  <a:latin typeface="Helvetica Light" panose="020B0403020202020204" pitchFamily="34" charset="0"/>
                </a:rPr>
                <a:t>Execute </a:t>
              </a:r>
              <a:r>
                <a:rPr lang="en-US" sz="2000" err="1">
                  <a:latin typeface="Helvetica Light" panose="020B0403020202020204" pitchFamily="34" charset="0"/>
                </a:rPr>
                <a:t>fuzzer</a:t>
              </a:r>
              <a:br>
                <a:rPr lang="en-US" sz="2000">
                  <a:latin typeface="Helvetica Light" panose="020B0403020202020204" pitchFamily="34" charset="0"/>
                </a:rPr>
              </a:br>
              <a:r>
                <a:rPr lang="en-US" sz="2000">
                  <a:latin typeface="Helvetica Light" panose="020B0403020202020204" pitchFamily="34" charset="0"/>
                </a:rPr>
                <a:t>(AFL++)</a:t>
              </a:r>
            </a:p>
          </p:txBody>
        </p:sp>
        <p:sp>
          <p:nvSpPr>
            <p:cNvPr id="80" name="Live…">
              <a:extLst>
                <a:ext uri="{FF2B5EF4-FFF2-40B4-BE49-F238E27FC236}">
                  <a16:creationId xmlns:a16="http://schemas.microsoft.com/office/drawing/2014/main" id="{333D63FC-E9B3-03C6-2E84-3C1BFF426072}"/>
                </a:ext>
              </a:extLst>
            </p:cNvPr>
            <p:cNvSpPr/>
            <p:nvPr/>
          </p:nvSpPr>
          <p:spPr>
            <a:xfrm>
              <a:off x="8057432" y="2628078"/>
              <a:ext cx="2953765" cy="341356"/>
            </a:xfrm>
            <a:prstGeom prst="rect">
              <a:avLst/>
            </a:prstGeom>
            <a:solidFill>
              <a:schemeClr val="bg1"/>
            </a:solidFill>
            <a:ln w="12700">
              <a:solidFill>
                <a:srgbClr val="2F528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lnSpc>
                  <a:spcPct val="100000"/>
                </a:lnSpc>
                <a:spcBef>
                  <a:spcPts val="0"/>
                </a:spcBef>
                <a:defRPr sz="1800" b="1">
                  <a:latin typeface="Courier New"/>
                  <a:ea typeface="Courier New"/>
                  <a:cs typeface="Courier New"/>
                  <a:sym typeface="Courier New"/>
                </a:defRPr>
              </a:pPr>
              <a:r>
                <a:rPr lang="en-US" dirty="0">
                  <a:latin typeface="Helvetica Light" panose="020B0403020202020204" pitchFamily="34" charset="0"/>
                </a:rPr>
                <a:t>Executable fuzzing driver</a:t>
              </a:r>
              <a:endParaRPr dirty="0">
                <a:latin typeface="Helvetica Light" panose="020B0403020202020204" pitchFamily="34" charset="0"/>
              </a:endParaRPr>
            </a:p>
          </p:txBody>
        </p:sp>
        <p:sp>
          <p:nvSpPr>
            <p:cNvPr id="81" name="Live…">
              <a:extLst>
                <a:ext uri="{FF2B5EF4-FFF2-40B4-BE49-F238E27FC236}">
                  <a16:creationId xmlns:a16="http://schemas.microsoft.com/office/drawing/2014/main" id="{C3148533-6BFD-3CBD-E245-9850F6F0A48C}"/>
                </a:ext>
              </a:extLst>
            </p:cNvPr>
            <p:cNvSpPr/>
            <p:nvPr/>
          </p:nvSpPr>
          <p:spPr>
            <a:xfrm>
              <a:off x="8528804" y="2000738"/>
              <a:ext cx="1803253" cy="341356"/>
            </a:xfrm>
            <a:prstGeom prst="rect">
              <a:avLst/>
            </a:prstGeom>
            <a:solidFill>
              <a:schemeClr val="bg1"/>
            </a:solidFill>
            <a:ln w="12700">
              <a:solidFill>
                <a:srgbClr val="2F528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lnSpc>
                  <a:spcPct val="100000"/>
                </a:lnSpc>
                <a:spcBef>
                  <a:spcPts val="0"/>
                </a:spcBef>
                <a:defRPr sz="1800" b="1">
                  <a:latin typeface="Courier New"/>
                  <a:ea typeface="Courier New"/>
                  <a:cs typeface="Courier New"/>
                  <a:sym typeface="Courier New"/>
                </a:defRPr>
              </a:pPr>
              <a:r>
                <a:rPr lang="en-US" dirty="0">
                  <a:latin typeface="Helvetica Light" panose="020B0403020202020204" pitchFamily="34" charset="0"/>
                </a:rPr>
                <a:t>Binary input file</a:t>
              </a:r>
              <a:endParaRPr dirty="0">
                <a:latin typeface="Helvetica Light" panose="020B0403020202020204" pitchFamily="34" charset="0"/>
              </a:endParaRPr>
            </a:p>
          </p:txBody>
        </p:sp>
        <p:cxnSp>
          <p:nvCxnSpPr>
            <p:cNvPr id="93" name="Straight Arrow Connector 92">
              <a:extLst>
                <a:ext uri="{FF2B5EF4-FFF2-40B4-BE49-F238E27FC236}">
                  <a16:creationId xmlns:a16="http://schemas.microsoft.com/office/drawing/2014/main" id="{0CD7E971-F1E2-7DCF-A87A-9C0029B16105}"/>
                </a:ext>
              </a:extLst>
            </p:cNvPr>
            <p:cNvCxnSpPr>
              <a:cxnSpLocks/>
              <a:stCxn id="58" idx="3"/>
              <a:endCxn id="81" idx="1"/>
            </p:cNvCxnSpPr>
            <p:nvPr/>
          </p:nvCxnSpPr>
          <p:spPr>
            <a:xfrm>
              <a:off x="7747500" y="2169567"/>
              <a:ext cx="781304" cy="1849"/>
            </a:xfrm>
            <a:prstGeom prst="straightConnector1">
              <a:avLst/>
            </a:prstGeom>
            <a:noFill/>
            <a:ln w="38100" cap="flat">
              <a:solidFill>
                <a:srgbClr val="2F528F"/>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96" name="Straight Arrow Connector 95">
              <a:extLst>
                <a:ext uri="{FF2B5EF4-FFF2-40B4-BE49-F238E27FC236}">
                  <a16:creationId xmlns:a16="http://schemas.microsoft.com/office/drawing/2014/main" id="{249BB9AF-FD19-E41F-DA14-D59737E7E09E}"/>
                </a:ext>
              </a:extLst>
            </p:cNvPr>
            <p:cNvCxnSpPr>
              <a:cxnSpLocks/>
            </p:cNvCxnSpPr>
            <p:nvPr/>
          </p:nvCxnSpPr>
          <p:spPr>
            <a:xfrm>
              <a:off x="9430430" y="2342094"/>
              <a:ext cx="0" cy="288951"/>
            </a:xfrm>
            <a:prstGeom prst="straightConnector1">
              <a:avLst/>
            </a:prstGeom>
            <a:noFill/>
            <a:ln w="38100" cap="flat">
              <a:solidFill>
                <a:srgbClr val="2F528F"/>
              </a:solidFill>
              <a:prstDash val="solid"/>
              <a:miter lim="800000"/>
              <a:tailEnd type="triangle"/>
            </a:ln>
            <a:effectLst/>
            <a:sp3d/>
          </p:spPr>
          <p:style>
            <a:lnRef idx="0">
              <a:scrgbClr r="0" g="0" b="0"/>
            </a:lnRef>
            <a:fillRef idx="0">
              <a:scrgbClr r="0" g="0" b="0"/>
            </a:fillRef>
            <a:effectRef idx="0">
              <a:scrgbClr r="0" g="0" b="0"/>
            </a:effectRef>
            <a:fontRef idx="none"/>
          </p:style>
        </p:cxnSp>
      </p:grpSp>
      <p:grpSp>
        <p:nvGrpSpPr>
          <p:cNvPr id="152" name="Group 151">
            <a:extLst>
              <a:ext uri="{FF2B5EF4-FFF2-40B4-BE49-F238E27FC236}">
                <a16:creationId xmlns:a16="http://schemas.microsoft.com/office/drawing/2014/main" id="{31A56A24-A258-FAF6-0BBB-6C5478C4ED6A}"/>
              </a:ext>
            </a:extLst>
          </p:cNvPr>
          <p:cNvGrpSpPr/>
          <p:nvPr/>
        </p:nvGrpSpPr>
        <p:grpSpPr>
          <a:xfrm>
            <a:off x="5874252" y="2479960"/>
            <a:ext cx="1925971" cy="2052734"/>
            <a:chOff x="5874252" y="2479960"/>
            <a:chExt cx="1925971" cy="2052734"/>
          </a:xfrm>
        </p:grpSpPr>
        <p:sp>
          <p:nvSpPr>
            <p:cNvPr id="82" name="Live…">
              <a:extLst>
                <a:ext uri="{FF2B5EF4-FFF2-40B4-BE49-F238E27FC236}">
                  <a16:creationId xmlns:a16="http://schemas.microsoft.com/office/drawing/2014/main" id="{A278CF98-FDD9-985E-1988-5F5710C4FEE6}"/>
                </a:ext>
              </a:extLst>
            </p:cNvPr>
            <p:cNvSpPr/>
            <p:nvPr/>
          </p:nvSpPr>
          <p:spPr>
            <a:xfrm>
              <a:off x="5874252" y="3925585"/>
              <a:ext cx="1803253" cy="341356"/>
            </a:xfrm>
            <a:prstGeom prst="rect">
              <a:avLst/>
            </a:prstGeom>
            <a:solidFill>
              <a:schemeClr val="bg1"/>
            </a:solidFill>
            <a:ln w="12700">
              <a:solidFill>
                <a:srgbClr val="2F528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lnSpc>
                  <a:spcPct val="100000"/>
                </a:lnSpc>
                <a:spcBef>
                  <a:spcPts val="0"/>
                </a:spcBef>
                <a:defRPr sz="1800" b="1">
                  <a:latin typeface="Courier New"/>
                  <a:ea typeface="Courier New"/>
                  <a:cs typeface="Courier New"/>
                  <a:sym typeface="Courier New"/>
                </a:defRPr>
              </a:pPr>
              <a:r>
                <a:rPr lang="en-US">
                  <a:latin typeface="Helvetica Light" panose="020B0403020202020204" pitchFamily="34" charset="0"/>
                </a:rPr>
                <a:t>Crashing file</a:t>
              </a:r>
              <a:endParaRPr>
                <a:latin typeface="Helvetica Light" panose="020B0403020202020204" pitchFamily="34" charset="0"/>
              </a:endParaRPr>
            </a:p>
          </p:txBody>
        </p:sp>
        <p:cxnSp>
          <p:nvCxnSpPr>
            <p:cNvPr id="85" name="Straight Arrow Connector 84">
              <a:extLst>
                <a:ext uri="{FF2B5EF4-FFF2-40B4-BE49-F238E27FC236}">
                  <a16:creationId xmlns:a16="http://schemas.microsoft.com/office/drawing/2014/main" id="{FFAC54E9-8CAA-EAEE-087D-7D6D6F2423CA}"/>
                </a:ext>
              </a:extLst>
            </p:cNvPr>
            <p:cNvCxnSpPr>
              <a:cxnSpLocks/>
              <a:stCxn id="58" idx="2"/>
              <a:endCxn id="82" idx="0"/>
            </p:cNvCxnSpPr>
            <p:nvPr/>
          </p:nvCxnSpPr>
          <p:spPr>
            <a:xfrm>
              <a:off x="6772231" y="2479960"/>
              <a:ext cx="3648" cy="1445625"/>
            </a:xfrm>
            <a:prstGeom prst="straightConnector1">
              <a:avLst/>
            </a:prstGeom>
            <a:noFill/>
            <a:ln w="38100" cap="flat">
              <a:solidFill>
                <a:srgbClr val="2F528F"/>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88" name="Live…">
              <a:extLst>
                <a:ext uri="{FF2B5EF4-FFF2-40B4-BE49-F238E27FC236}">
                  <a16:creationId xmlns:a16="http://schemas.microsoft.com/office/drawing/2014/main" id="{D94E837C-0346-B3FF-F2FF-ADCDAD872C5F}"/>
                </a:ext>
              </a:extLst>
            </p:cNvPr>
            <p:cNvSpPr/>
            <p:nvPr/>
          </p:nvSpPr>
          <p:spPr>
            <a:xfrm>
              <a:off x="5882167" y="4044719"/>
              <a:ext cx="1803253" cy="341356"/>
            </a:xfrm>
            <a:prstGeom prst="rect">
              <a:avLst/>
            </a:prstGeom>
            <a:solidFill>
              <a:schemeClr val="bg1"/>
            </a:solidFill>
            <a:ln w="12700">
              <a:solidFill>
                <a:srgbClr val="2F528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lnSpc>
                  <a:spcPct val="100000"/>
                </a:lnSpc>
                <a:spcBef>
                  <a:spcPts val="0"/>
                </a:spcBef>
                <a:defRPr sz="1800" b="1">
                  <a:latin typeface="Courier New"/>
                  <a:ea typeface="Courier New"/>
                  <a:cs typeface="Courier New"/>
                  <a:sym typeface="Courier New"/>
                </a:defRPr>
              </a:pPr>
              <a:r>
                <a:rPr lang="en-US">
                  <a:latin typeface="Helvetica Light" panose="020B0403020202020204" pitchFamily="34" charset="0"/>
                </a:rPr>
                <a:t>Crashing file</a:t>
              </a:r>
              <a:endParaRPr>
                <a:latin typeface="Helvetica Light" panose="020B0403020202020204" pitchFamily="34" charset="0"/>
              </a:endParaRPr>
            </a:p>
          </p:txBody>
        </p:sp>
        <p:sp>
          <p:nvSpPr>
            <p:cNvPr id="89" name="Live…">
              <a:extLst>
                <a:ext uri="{FF2B5EF4-FFF2-40B4-BE49-F238E27FC236}">
                  <a16:creationId xmlns:a16="http://schemas.microsoft.com/office/drawing/2014/main" id="{4B4D20B8-160E-E10F-B3D8-E005C0FDE6C1}"/>
                </a:ext>
              </a:extLst>
            </p:cNvPr>
            <p:cNvSpPr/>
            <p:nvPr/>
          </p:nvSpPr>
          <p:spPr>
            <a:xfrm>
              <a:off x="5996970" y="4191338"/>
              <a:ext cx="1803253" cy="341356"/>
            </a:xfrm>
            <a:prstGeom prst="rect">
              <a:avLst/>
            </a:prstGeom>
            <a:solidFill>
              <a:schemeClr val="bg1"/>
            </a:solidFill>
            <a:ln w="12700">
              <a:solidFill>
                <a:srgbClr val="2F528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lnSpc>
                  <a:spcPct val="100000"/>
                </a:lnSpc>
                <a:spcBef>
                  <a:spcPts val="0"/>
                </a:spcBef>
                <a:defRPr sz="1800" b="1">
                  <a:latin typeface="Courier New"/>
                  <a:ea typeface="Courier New"/>
                  <a:cs typeface="Courier New"/>
                  <a:sym typeface="Courier New"/>
                </a:defRPr>
              </a:pPr>
              <a:r>
                <a:rPr lang="en-US">
                  <a:latin typeface="Helvetica Light" panose="020B0403020202020204" pitchFamily="34" charset="0"/>
                </a:rPr>
                <a:t>Crashing file</a:t>
              </a:r>
              <a:endParaRPr>
                <a:latin typeface="Helvetica Light" panose="020B0403020202020204" pitchFamily="34" charset="0"/>
              </a:endParaRPr>
            </a:p>
          </p:txBody>
        </p:sp>
      </p:grpSp>
      <p:grpSp>
        <p:nvGrpSpPr>
          <p:cNvPr id="153" name="Group 152">
            <a:extLst>
              <a:ext uri="{FF2B5EF4-FFF2-40B4-BE49-F238E27FC236}">
                <a16:creationId xmlns:a16="http://schemas.microsoft.com/office/drawing/2014/main" id="{06A73383-F9F7-B968-840F-691ACDC45C3E}"/>
              </a:ext>
            </a:extLst>
          </p:cNvPr>
          <p:cNvGrpSpPr/>
          <p:nvPr/>
        </p:nvGrpSpPr>
        <p:grpSpPr>
          <a:xfrm>
            <a:off x="8276965" y="4740742"/>
            <a:ext cx="2547356" cy="1456642"/>
            <a:chOff x="8276965" y="4250880"/>
            <a:chExt cx="2547356" cy="1456642"/>
          </a:xfrm>
        </p:grpSpPr>
        <p:sp>
          <p:nvSpPr>
            <p:cNvPr id="108" name="Generate…">
              <a:extLst>
                <a:ext uri="{FF2B5EF4-FFF2-40B4-BE49-F238E27FC236}">
                  <a16:creationId xmlns:a16="http://schemas.microsoft.com/office/drawing/2014/main" id="{B883CFA4-0592-2E68-70E8-519BDDC5C868}"/>
                </a:ext>
              </a:extLst>
            </p:cNvPr>
            <p:cNvSpPr/>
            <p:nvPr/>
          </p:nvSpPr>
          <p:spPr>
            <a:xfrm>
              <a:off x="8276965" y="4551822"/>
              <a:ext cx="2547356" cy="565106"/>
            </a:xfrm>
            <a:prstGeom prst="roundRect">
              <a:avLst>
                <a:gd name="adj" fmla="val 19073"/>
              </a:avLst>
            </a:prstGeom>
            <a:noFill/>
            <a:ln w="25400" cap="flat">
              <a:solidFill>
                <a:srgbClr val="2F528F"/>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p>
              <a:pPr algn="ctr">
                <a:lnSpc>
                  <a:spcPct val="100000"/>
                </a:lnSpc>
                <a:spcBef>
                  <a:spcPts val="0"/>
                </a:spcBef>
                <a:defRPr sz="1800"/>
              </a:pPr>
              <a:r>
                <a:rPr lang="en-US" sz="2000" dirty="0">
                  <a:latin typeface="Helvetica Light" panose="020B0403020202020204" pitchFamily="34" charset="0"/>
                </a:rPr>
                <a:t>Generate executable</a:t>
              </a:r>
              <a:br>
                <a:rPr lang="en-US" sz="2000" dirty="0">
                  <a:latin typeface="Helvetica Light" panose="020B0403020202020204" pitchFamily="34" charset="0"/>
                </a:rPr>
              </a:br>
              <a:r>
                <a:rPr lang="en-US" sz="2000" dirty="0">
                  <a:latin typeface="Helvetica Light" panose="020B0403020202020204" pitchFamily="34" charset="0"/>
                </a:rPr>
                <a:t>test case</a:t>
              </a:r>
              <a:endParaRPr sz="2000" dirty="0">
                <a:latin typeface="Helvetica Light" panose="020B0403020202020204" pitchFamily="34" charset="0"/>
              </a:endParaRPr>
            </a:p>
          </p:txBody>
        </p:sp>
        <p:sp>
          <p:nvSpPr>
            <p:cNvPr id="111" name="Live…">
              <a:extLst>
                <a:ext uri="{FF2B5EF4-FFF2-40B4-BE49-F238E27FC236}">
                  <a16:creationId xmlns:a16="http://schemas.microsoft.com/office/drawing/2014/main" id="{90A0C5DF-2C84-B17A-1502-D71AF2CDD2A6}"/>
                </a:ext>
              </a:extLst>
            </p:cNvPr>
            <p:cNvSpPr/>
            <p:nvPr/>
          </p:nvSpPr>
          <p:spPr>
            <a:xfrm>
              <a:off x="8659435" y="5366166"/>
              <a:ext cx="1803253" cy="341356"/>
            </a:xfrm>
            <a:prstGeom prst="rect">
              <a:avLst/>
            </a:prstGeom>
            <a:solidFill>
              <a:schemeClr val="bg1"/>
            </a:solidFill>
            <a:ln w="12700">
              <a:solidFill>
                <a:srgbClr val="2F528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lnSpc>
                  <a:spcPct val="100000"/>
                </a:lnSpc>
                <a:spcBef>
                  <a:spcPts val="0"/>
                </a:spcBef>
                <a:defRPr sz="1800" b="1">
                  <a:latin typeface="Courier New"/>
                  <a:ea typeface="Courier New"/>
                  <a:cs typeface="Courier New"/>
                  <a:sym typeface="Courier New"/>
                </a:defRPr>
              </a:pPr>
              <a:r>
                <a:rPr lang="en-US" dirty="0">
                  <a:latin typeface="Helvetica Light" panose="020B0403020202020204" pitchFamily="34" charset="0"/>
                </a:rPr>
                <a:t>Test case</a:t>
              </a:r>
              <a:endParaRPr dirty="0">
                <a:latin typeface="Helvetica Light" panose="020B0403020202020204" pitchFamily="34" charset="0"/>
              </a:endParaRPr>
            </a:p>
          </p:txBody>
        </p:sp>
        <p:cxnSp>
          <p:nvCxnSpPr>
            <p:cNvPr id="119" name="Straight Arrow Connector 118">
              <a:extLst>
                <a:ext uri="{FF2B5EF4-FFF2-40B4-BE49-F238E27FC236}">
                  <a16:creationId xmlns:a16="http://schemas.microsoft.com/office/drawing/2014/main" id="{854770C9-5C28-2864-522B-4E507DDA1A59}"/>
                </a:ext>
              </a:extLst>
            </p:cNvPr>
            <p:cNvCxnSpPr>
              <a:cxnSpLocks/>
              <a:stCxn id="108" idx="2"/>
              <a:endCxn id="111" idx="0"/>
            </p:cNvCxnSpPr>
            <p:nvPr/>
          </p:nvCxnSpPr>
          <p:spPr>
            <a:xfrm>
              <a:off x="9550643" y="5116928"/>
              <a:ext cx="10419" cy="249238"/>
            </a:xfrm>
            <a:prstGeom prst="straightConnector1">
              <a:avLst/>
            </a:prstGeom>
            <a:noFill/>
            <a:ln w="38100" cap="flat">
              <a:solidFill>
                <a:srgbClr val="2F528F"/>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24" name="Straight Arrow Connector 123">
              <a:extLst>
                <a:ext uri="{FF2B5EF4-FFF2-40B4-BE49-F238E27FC236}">
                  <a16:creationId xmlns:a16="http://schemas.microsoft.com/office/drawing/2014/main" id="{BB6B4742-0703-AC22-954F-4A1632FA4A11}"/>
                </a:ext>
              </a:extLst>
            </p:cNvPr>
            <p:cNvCxnSpPr>
              <a:cxnSpLocks/>
              <a:endCxn id="108" idx="0"/>
            </p:cNvCxnSpPr>
            <p:nvPr/>
          </p:nvCxnSpPr>
          <p:spPr>
            <a:xfrm>
              <a:off x="9536872" y="4250880"/>
              <a:ext cx="13771" cy="300942"/>
            </a:xfrm>
            <a:prstGeom prst="straightConnector1">
              <a:avLst/>
            </a:prstGeom>
            <a:noFill/>
            <a:ln w="38100" cap="flat">
              <a:solidFill>
                <a:srgbClr val="2F528F"/>
              </a:solidFill>
              <a:prstDash val="solid"/>
              <a:miter lim="800000"/>
              <a:tailEnd type="triangle"/>
            </a:ln>
            <a:effectLst/>
            <a:sp3d/>
          </p:spPr>
          <p:style>
            <a:lnRef idx="0">
              <a:scrgbClr r="0" g="0" b="0"/>
            </a:lnRef>
            <a:fillRef idx="0">
              <a:scrgbClr r="0" g="0" b="0"/>
            </a:fillRef>
            <a:effectRef idx="0">
              <a:scrgbClr r="0" g="0" b="0"/>
            </a:effectRef>
            <a:fontRef idx="none"/>
          </p:style>
        </p:cxnSp>
      </p:grpSp>
      <p:sp>
        <p:nvSpPr>
          <p:cNvPr id="156" name="Text Placeholder 1">
            <a:extLst>
              <a:ext uri="{FF2B5EF4-FFF2-40B4-BE49-F238E27FC236}">
                <a16:creationId xmlns:a16="http://schemas.microsoft.com/office/drawing/2014/main" id="{03071CC3-5239-4952-D7A7-212D0094CE17}"/>
              </a:ext>
            </a:extLst>
          </p:cNvPr>
          <p:cNvSpPr txBox="1">
            <a:spLocks/>
          </p:cNvSpPr>
          <p:nvPr/>
        </p:nvSpPr>
        <p:spPr>
          <a:xfrm>
            <a:off x="544512" y="234577"/>
            <a:ext cx="11362565" cy="82726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lang="en-GB" sz="5400" b="1" i="0" kern="1200" dirty="0" smtClean="0">
                <a:solidFill>
                  <a:srgbClr val="15295E"/>
                </a:solidFill>
                <a:latin typeface="Helvetica Light" panose="020B0403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Light" panose="020B0403020202020204" pitchFamily="34" charset="0"/>
                <a:ea typeface="Helvetica Neue UltraLight" panose="02000206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Light" panose="020B0403020202020204" pitchFamily="34" charset="0"/>
                <a:ea typeface="Helvetica Neue UltraLight" panose="02000206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Light" panose="020B0403020202020204" pitchFamily="34" charset="0"/>
                <a:ea typeface="Helvetica Neue UltraLight" panose="02000206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Light" panose="020B0403020202020204" pitchFamily="34" charset="0"/>
                <a:ea typeface="Helvetica Neue UltraLight" panose="02000206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LU" sz="4800" dirty="0">
                <a:solidFill>
                  <a:schemeClr val="tx1"/>
                </a:solidFill>
                <a:latin typeface="Helvetica" pitchFamily="2" charset="0"/>
              </a:rPr>
              <a:t>The MOTIF process</a:t>
            </a:r>
          </a:p>
          <a:p>
            <a:pPr algn="l"/>
            <a:endParaRPr lang="en-LU" sz="4800" dirty="0">
              <a:solidFill>
                <a:schemeClr val="tx1"/>
              </a:solidFill>
              <a:latin typeface="Helvetica" pitchFamily="2" charset="0"/>
            </a:endParaRPr>
          </a:p>
        </p:txBody>
      </p:sp>
      <p:sp>
        <p:nvSpPr>
          <p:cNvPr id="10" name="Live…">
            <a:extLst>
              <a:ext uri="{FF2B5EF4-FFF2-40B4-BE49-F238E27FC236}">
                <a16:creationId xmlns:a16="http://schemas.microsoft.com/office/drawing/2014/main" id="{2CBB323E-4ECE-1A6B-489D-A65A3EAB9A1B}"/>
              </a:ext>
            </a:extLst>
          </p:cNvPr>
          <p:cNvSpPr/>
          <p:nvPr/>
        </p:nvSpPr>
        <p:spPr>
          <a:xfrm>
            <a:off x="8342281" y="3147106"/>
            <a:ext cx="2386961" cy="280369"/>
          </a:xfrm>
          <a:prstGeom prst="rect">
            <a:avLst/>
          </a:prstGeom>
          <a:solidFill>
            <a:schemeClr val="bg1"/>
          </a:solidFill>
          <a:ln w="12700">
            <a:solidFill>
              <a:srgbClr val="2F528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lnSpc>
                <a:spcPct val="100000"/>
              </a:lnSpc>
              <a:spcBef>
                <a:spcPts val="0"/>
              </a:spcBef>
              <a:defRPr sz="1800" b="1">
                <a:latin typeface="Courier New"/>
                <a:ea typeface="Courier New"/>
                <a:cs typeface="Courier New"/>
                <a:sym typeface="Courier New"/>
              </a:defRPr>
            </a:pPr>
            <a:r>
              <a:rPr lang="en-US" dirty="0">
                <a:latin typeface="Helvetica Light" panose="020B0403020202020204" pitchFamily="34" charset="0"/>
              </a:rPr>
              <a:t>Software Under Test</a:t>
            </a:r>
            <a:endParaRPr dirty="0">
              <a:latin typeface="Helvetica Light" panose="020B0403020202020204" pitchFamily="34" charset="0"/>
            </a:endParaRPr>
          </a:p>
        </p:txBody>
      </p:sp>
      <p:cxnSp>
        <p:nvCxnSpPr>
          <p:cNvPr id="11" name="Straight Arrow Connector 10">
            <a:extLst>
              <a:ext uri="{FF2B5EF4-FFF2-40B4-BE49-F238E27FC236}">
                <a16:creationId xmlns:a16="http://schemas.microsoft.com/office/drawing/2014/main" id="{B77F0BE8-7315-1261-8059-4575BE83FD14}"/>
              </a:ext>
            </a:extLst>
          </p:cNvPr>
          <p:cNvCxnSpPr>
            <a:cxnSpLocks/>
            <a:stCxn id="80" idx="2"/>
            <a:endCxn id="10" idx="0"/>
          </p:cNvCxnSpPr>
          <p:nvPr/>
        </p:nvCxnSpPr>
        <p:spPr>
          <a:xfrm>
            <a:off x="9534315" y="2969434"/>
            <a:ext cx="1447" cy="177672"/>
          </a:xfrm>
          <a:prstGeom prst="straightConnector1">
            <a:avLst/>
          </a:prstGeom>
          <a:noFill/>
          <a:ln w="38100" cap="flat">
            <a:solidFill>
              <a:srgbClr val="2F528F"/>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8" name="TextBox 17">
            <a:extLst>
              <a:ext uri="{FF2B5EF4-FFF2-40B4-BE49-F238E27FC236}">
                <a16:creationId xmlns:a16="http://schemas.microsoft.com/office/drawing/2014/main" id="{96FE43B5-0EED-AD25-3E2D-DD0D3786FE72}"/>
              </a:ext>
            </a:extLst>
          </p:cNvPr>
          <p:cNvSpPr txBox="1"/>
          <p:nvPr/>
        </p:nvSpPr>
        <p:spPr>
          <a:xfrm>
            <a:off x="7029957" y="3194984"/>
            <a:ext cx="1216695" cy="369332"/>
          </a:xfrm>
          <a:prstGeom prst="rect">
            <a:avLst/>
          </a:prstGeom>
          <a:noFill/>
        </p:spPr>
        <p:txBody>
          <a:bodyPr wrap="square">
            <a:spAutoFit/>
          </a:bodyPr>
          <a:lstStyle/>
          <a:p>
            <a:r>
              <a:rPr lang="en-US" dirty="0">
                <a:latin typeface="Helvetica" pitchFamily="2" charset="0"/>
              </a:rPr>
              <a:t>Coverage</a:t>
            </a:r>
            <a:endParaRPr lang="en-LU" dirty="0">
              <a:latin typeface="Helvetica" pitchFamily="2" charset="0"/>
            </a:endParaRPr>
          </a:p>
        </p:txBody>
      </p:sp>
      <p:grpSp>
        <p:nvGrpSpPr>
          <p:cNvPr id="24" name="Group 23">
            <a:extLst>
              <a:ext uri="{FF2B5EF4-FFF2-40B4-BE49-F238E27FC236}">
                <a16:creationId xmlns:a16="http://schemas.microsoft.com/office/drawing/2014/main" id="{4B3398BB-26C6-20BC-2919-45C3B4618CD3}"/>
              </a:ext>
            </a:extLst>
          </p:cNvPr>
          <p:cNvGrpSpPr/>
          <p:nvPr/>
        </p:nvGrpSpPr>
        <p:grpSpPr>
          <a:xfrm>
            <a:off x="7800223" y="3580645"/>
            <a:ext cx="2859204" cy="1146786"/>
            <a:chOff x="7800223" y="3580645"/>
            <a:chExt cx="2859204" cy="1146786"/>
          </a:xfrm>
        </p:grpSpPr>
        <p:sp>
          <p:nvSpPr>
            <p:cNvPr id="19" name="Generate…">
              <a:extLst>
                <a:ext uri="{FF2B5EF4-FFF2-40B4-BE49-F238E27FC236}">
                  <a16:creationId xmlns:a16="http://schemas.microsoft.com/office/drawing/2014/main" id="{5854CFEE-ADEB-9861-ED25-27135E8A09EE}"/>
                </a:ext>
              </a:extLst>
            </p:cNvPr>
            <p:cNvSpPr/>
            <p:nvPr/>
          </p:nvSpPr>
          <p:spPr>
            <a:xfrm>
              <a:off x="8409203" y="3580645"/>
              <a:ext cx="2250224" cy="499732"/>
            </a:xfrm>
            <a:prstGeom prst="roundRect">
              <a:avLst>
                <a:gd name="adj" fmla="val 19073"/>
              </a:avLst>
            </a:prstGeom>
            <a:noFill/>
            <a:ln w="25400" cap="flat">
              <a:solidFill>
                <a:srgbClr val="2F528F"/>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p>
              <a:pPr>
                <a:lnSpc>
                  <a:spcPct val="100000"/>
                </a:lnSpc>
                <a:spcBef>
                  <a:spcPts val="0"/>
                </a:spcBef>
                <a:defRPr sz="1800"/>
              </a:pPr>
              <a:r>
                <a:rPr lang="en-US" sz="2000">
                  <a:latin typeface="Helvetica Light" panose="020B0403020202020204" pitchFamily="34" charset="0"/>
                </a:rPr>
                <a:t>Post-processing</a:t>
              </a:r>
              <a:endParaRPr sz="2000">
                <a:latin typeface="Helvetica Light" panose="020B0403020202020204" pitchFamily="34" charset="0"/>
              </a:endParaRPr>
            </a:p>
          </p:txBody>
        </p:sp>
        <p:sp>
          <p:nvSpPr>
            <p:cNvPr id="20" name="Live…">
              <a:extLst>
                <a:ext uri="{FF2B5EF4-FFF2-40B4-BE49-F238E27FC236}">
                  <a16:creationId xmlns:a16="http://schemas.microsoft.com/office/drawing/2014/main" id="{0D06782A-E44F-36F0-1109-2785156B9E3A}"/>
                </a:ext>
              </a:extLst>
            </p:cNvPr>
            <p:cNvSpPr/>
            <p:nvPr/>
          </p:nvSpPr>
          <p:spPr>
            <a:xfrm>
              <a:off x="8431669" y="4298490"/>
              <a:ext cx="1993260" cy="341356"/>
            </a:xfrm>
            <a:prstGeom prst="rect">
              <a:avLst/>
            </a:prstGeom>
            <a:solidFill>
              <a:schemeClr val="bg1"/>
            </a:solidFill>
            <a:ln w="12700">
              <a:solidFill>
                <a:srgbClr val="2F528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lnSpc>
                  <a:spcPct val="100000"/>
                </a:lnSpc>
                <a:spcBef>
                  <a:spcPts val="0"/>
                </a:spcBef>
                <a:defRPr sz="1800" b="1">
                  <a:latin typeface="Courier New"/>
                  <a:ea typeface="Courier New"/>
                  <a:cs typeface="Courier New"/>
                  <a:sym typeface="Courier New"/>
                </a:defRPr>
              </a:pPr>
              <a:r>
                <a:rPr lang="en-US" dirty="0">
                  <a:latin typeface="Helvetica Light" panose="020B0403020202020204" pitchFamily="34" charset="0"/>
                </a:rPr>
                <a:t>File killing mutant</a:t>
              </a:r>
              <a:endParaRPr dirty="0">
                <a:latin typeface="Helvetica Light" panose="020B0403020202020204" pitchFamily="34" charset="0"/>
              </a:endParaRPr>
            </a:p>
          </p:txBody>
        </p:sp>
        <p:sp>
          <p:nvSpPr>
            <p:cNvPr id="21" name="Live…">
              <a:extLst>
                <a:ext uri="{FF2B5EF4-FFF2-40B4-BE49-F238E27FC236}">
                  <a16:creationId xmlns:a16="http://schemas.microsoft.com/office/drawing/2014/main" id="{005CD1E5-7619-B35A-317F-3A6B4D90B322}"/>
                </a:ext>
              </a:extLst>
            </p:cNvPr>
            <p:cNvSpPr/>
            <p:nvPr/>
          </p:nvSpPr>
          <p:spPr>
            <a:xfrm>
              <a:off x="8523913" y="4386075"/>
              <a:ext cx="1993260" cy="341356"/>
            </a:xfrm>
            <a:prstGeom prst="rect">
              <a:avLst/>
            </a:prstGeom>
            <a:solidFill>
              <a:schemeClr val="bg1"/>
            </a:solidFill>
            <a:ln w="12700">
              <a:solidFill>
                <a:srgbClr val="2F528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lnSpc>
                  <a:spcPct val="100000"/>
                </a:lnSpc>
                <a:spcBef>
                  <a:spcPts val="0"/>
                </a:spcBef>
                <a:defRPr sz="1800" b="1">
                  <a:latin typeface="Courier New"/>
                  <a:ea typeface="Courier New"/>
                  <a:cs typeface="Courier New"/>
                  <a:sym typeface="Courier New"/>
                </a:defRPr>
              </a:pPr>
              <a:r>
                <a:rPr lang="en-US">
                  <a:latin typeface="Helvetica Light" panose="020B0403020202020204" pitchFamily="34" charset="0"/>
                </a:rPr>
                <a:t>File killing mutant</a:t>
              </a:r>
              <a:endParaRPr>
                <a:latin typeface="Helvetica Light" panose="020B0403020202020204" pitchFamily="34" charset="0"/>
              </a:endParaRPr>
            </a:p>
          </p:txBody>
        </p:sp>
        <p:cxnSp>
          <p:nvCxnSpPr>
            <p:cNvPr id="22" name="Straight Arrow Connector 21">
              <a:extLst>
                <a:ext uri="{FF2B5EF4-FFF2-40B4-BE49-F238E27FC236}">
                  <a16:creationId xmlns:a16="http://schemas.microsoft.com/office/drawing/2014/main" id="{21A494EC-44DF-881D-EB02-52EE81A9A530}"/>
                </a:ext>
              </a:extLst>
            </p:cNvPr>
            <p:cNvCxnSpPr>
              <a:cxnSpLocks/>
              <a:endCxn id="19" idx="1"/>
            </p:cNvCxnSpPr>
            <p:nvPr/>
          </p:nvCxnSpPr>
          <p:spPr>
            <a:xfrm flipV="1">
              <a:off x="7800223" y="3830511"/>
              <a:ext cx="608980" cy="531505"/>
            </a:xfrm>
            <a:prstGeom prst="straightConnector1">
              <a:avLst/>
            </a:prstGeom>
            <a:noFill/>
            <a:ln w="38100" cap="flat">
              <a:solidFill>
                <a:srgbClr val="2F528F"/>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23" name="Straight Arrow Connector 22">
              <a:extLst>
                <a:ext uri="{FF2B5EF4-FFF2-40B4-BE49-F238E27FC236}">
                  <a16:creationId xmlns:a16="http://schemas.microsoft.com/office/drawing/2014/main" id="{F10FC565-E281-27BC-573C-3402EDDCFBC4}"/>
                </a:ext>
              </a:extLst>
            </p:cNvPr>
            <p:cNvCxnSpPr>
              <a:cxnSpLocks/>
              <a:stCxn id="19" idx="2"/>
              <a:endCxn id="21" idx="0"/>
            </p:cNvCxnSpPr>
            <p:nvPr/>
          </p:nvCxnSpPr>
          <p:spPr>
            <a:xfrm flipH="1">
              <a:off x="9520543" y="4080377"/>
              <a:ext cx="13772" cy="305698"/>
            </a:xfrm>
            <a:prstGeom prst="straightConnector1">
              <a:avLst/>
            </a:prstGeom>
            <a:noFill/>
            <a:ln w="38100" cap="flat">
              <a:solidFill>
                <a:srgbClr val="2F528F"/>
              </a:solidFill>
              <a:prstDash val="solid"/>
              <a:miter lim="800000"/>
              <a:tailEnd type="triangle"/>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154189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5295E"/>
        </a:solidFill>
        <a:effectLst/>
      </p:bgPr>
    </p:bg>
    <p:spTree>
      <p:nvGrpSpPr>
        <p:cNvPr id="1" name="">
          <a:extLst>
            <a:ext uri="{FF2B5EF4-FFF2-40B4-BE49-F238E27FC236}">
              <a16:creationId xmlns:a16="http://schemas.microsoft.com/office/drawing/2014/main" id="{5D2B2639-E8B7-816D-F558-4E50284B7E9E}"/>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0503319-3485-EAD3-D97C-395A1603554B}"/>
              </a:ext>
            </a:extLst>
          </p:cNvPr>
          <p:cNvSpPr>
            <a:spLocks noGrp="1"/>
          </p:cNvSpPr>
          <p:nvPr>
            <p:ph type="body" sz="quarter" idx="10"/>
          </p:nvPr>
        </p:nvSpPr>
        <p:spPr/>
        <p:txBody>
          <a:bodyPr/>
          <a:lstStyle/>
          <a:p>
            <a:r>
              <a:rPr lang="en-US" dirty="0"/>
              <a:t>Methodology</a:t>
            </a:r>
            <a:endParaRPr lang="en-US" b="0" dirty="0"/>
          </a:p>
          <a:p>
            <a:endParaRPr lang="en-US" dirty="0"/>
          </a:p>
        </p:txBody>
      </p:sp>
    </p:spTree>
    <p:extLst>
      <p:ext uri="{BB962C8B-B14F-4D97-AF65-F5344CB8AC3E}">
        <p14:creationId xmlns:p14="http://schemas.microsoft.com/office/powerpoint/2010/main" val="358591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021875-1ADF-0A3F-3F02-93906EF72884}"/>
              </a:ext>
            </a:extLst>
          </p:cNvPr>
          <p:cNvSpPr>
            <a:spLocks noGrp="1"/>
          </p:cNvSpPr>
          <p:nvPr>
            <p:ph type="body" sz="quarter" idx="11"/>
          </p:nvPr>
        </p:nvSpPr>
        <p:spPr/>
        <p:txBody>
          <a:bodyPr/>
          <a:lstStyle/>
          <a:p>
            <a:r>
              <a:rPr lang="en-LU" dirty="0"/>
              <a:t>Test adequacy determination guidelines</a:t>
            </a:r>
          </a:p>
        </p:txBody>
      </p:sp>
      <p:sp>
        <p:nvSpPr>
          <p:cNvPr id="3" name="Text Placeholder 2">
            <a:extLst>
              <a:ext uri="{FF2B5EF4-FFF2-40B4-BE49-F238E27FC236}">
                <a16:creationId xmlns:a16="http://schemas.microsoft.com/office/drawing/2014/main" id="{F50C27F9-5ADA-025F-6394-E0A0401D62B5}"/>
              </a:ext>
            </a:extLst>
          </p:cNvPr>
          <p:cNvSpPr>
            <a:spLocks noGrp="1"/>
          </p:cNvSpPr>
          <p:nvPr>
            <p:ph type="body" sz="quarter" idx="13"/>
          </p:nvPr>
        </p:nvSpPr>
        <p:spPr/>
        <p:txBody>
          <a:bodyPr/>
          <a:lstStyle/>
          <a:p>
            <a:endParaRPr lang="en-LU"/>
          </a:p>
        </p:txBody>
      </p:sp>
      <p:sp>
        <p:nvSpPr>
          <p:cNvPr id="4" name="Text Placeholder 3">
            <a:extLst>
              <a:ext uri="{FF2B5EF4-FFF2-40B4-BE49-F238E27FC236}">
                <a16:creationId xmlns:a16="http://schemas.microsoft.com/office/drawing/2014/main" id="{6975444B-2FF6-0A4B-03D2-D458A46B0E22}"/>
              </a:ext>
            </a:extLst>
          </p:cNvPr>
          <p:cNvSpPr>
            <a:spLocks noGrp="1"/>
          </p:cNvSpPr>
          <p:nvPr>
            <p:ph type="body" sz="quarter" idx="14"/>
          </p:nvPr>
        </p:nvSpPr>
        <p:spPr>
          <a:xfrm>
            <a:off x="544513" y="1648319"/>
            <a:ext cx="11362565" cy="4781951"/>
          </a:xfrm>
        </p:spPr>
        <p:txBody>
          <a:bodyPr vert="horz" lIns="91440" tIns="45720" rIns="91440" bIns="45720" rtlCol="0" anchor="t">
            <a:noAutofit/>
          </a:bodyPr>
          <a:lstStyle/>
          <a:p>
            <a:pPr marL="342900" indent="-342900">
              <a:buFont typeface="Arial" panose="020B0604020202020204" pitchFamily="34" charset="0"/>
              <a:buChar char="•"/>
            </a:pPr>
            <a:r>
              <a:rPr lang="en-GB" sz="2800" dirty="0">
                <a:latin typeface="Helvetica Light"/>
              </a:rPr>
              <a:t>Derived from the empirical assessment of the capability of detecting real faults of multiple test suites for </a:t>
            </a:r>
            <a:r>
              <a:rPr lang="en-GB" sz="2800" b="1" dirty="0">
                <a:latin typeface="Helvetica Light"/>
              </a:rPr>
              <a:t>ESAIL</a:t>
            </a:r>
            <a:r>
              <a:rPr lang="en-GB" sz="2800" dirty="0">
                <a:latin typeface="Helvetica Light"/>
              </a:rPr>
              <a:t>, </a:t>
            </a:r>
            <a:r>
              <a:rPr lang="en-GB" sz="2800" b="1" dirty="0">
                <a:latin typeface="Helvetica Light"/>
              </a:rPr>
              <a:t>S5 L1PP</a:t>
            </a:r>
            <a:r>
              <a:rPr lang="en-GB" sz="2800" dirty="0">
                <a:latin typeface="Helvetica Light"/>
              </a:rPr>
              <a:t>, and </a:t>
            </a:r>
            <a:r>
              <a:rPr lang="en-GB" sz="2800" b="1" dirty="0" err="1">
                <a:latin typeface="Helvetica Light"/>
              </a:rPr>
              <a:t>BepiColombo</a:t>
            </a:r>
            <a:endParaRPr lang="en-GB" sz="2800" b="1" dirty="0">
              <a:latin typeface="Helvetica Light"/>
            </a:endParaRPr>
          </a:p>
          <a:p>
            <a:pPr marL="342900" indent="-342900">
              <a:buFont typeface="Arial" panose="020B0604020202020204" pitchFamily="34" charset="0"/>
              <a:buChar char="•"/>
            </a:pPr>
            <a:r>
              <a:rPr lang="en-GB" sz="2800" dirty="0">
                <a:latin typeface="Helvetica Light"/>
              </a:rPr>
              <a:t>Test suites shall have a code-driven mutation score </a:t>
            </a:r>
            <a:r>
              <a:rPr lang="en-GB" sz="2800" b="1" dirty="0">
                <a:latin typeface="Helvetica Light"/>
              </a:rPr>
              <a:t>above 70%</a:t>
            </a:r>
            <a:r>
              <a:rPr lang="en-GB" sz="2800" dirty="0">
                <a:latin typeface="Helvetica Light"/>
              </a:rPr>
              <a:t> (65% for data-driven)</a:t>
            </a:r>
          </a:p>
          <a:p>
            <a:pPr marL="1028700" lvl="1" indent="-342900"/>
            <a:r>
              <a:rPr lang="en-GB" sz="2800" dirty="0">
                <a:latin typeface="Helvetica Light"/>
              </a:rPr>
              <a:t>Only above those thresholds, test suites have </a:t>
            </a:r>
            <a:r>
              <a:rPr lang="en-GB" sz="2800" b="1" dirty="0">
                <a:latin typeface="Helvetica Light"/>
              </a:rPr>
              <a:t>significantly higher fault detection rate</a:t>
            </a:r>
            <a:r>
              <a:rPr lang="en-GB" sz="2800" dirty="0">
                <a:latin typeface="Helvetica Light"/>
              </a:rPr>
              <a:t> than test suites not derived with mutation analysis (i.e., lower mutation score)</a:t>
            </a:r>
          </a:p>
          <a:p>
            <a:pPr marL="342900" indent="-342900">
              <a:buFont typeface="Arial" panose="020B0604020202020204" pitchFamily="34" charset="0"/>
              <a:buChar char="•"/>
            </a:pPr>
            <a:r>
              <a:rPr lang="en-GB" sz="2800" dirty="0">
                <a:latin typeface="Helvetica Light"/>
              </a:rPr>
              <a:t>Poor test suites have a code-driven mutation score below 40% (20% data driven)</a:t>
            </a:r>
          </a:p>
          <a:p>
            <a:pPr marL="1028700" lvl="1" indent="-342900"/>
            <a:r>
              <a:rPr lang="en-GB" sz="2800" dirty="0">
                <a:latin typeface="Helvetica Light"/>
              </a:rPr>
              <a:t>Below such threshold, they </a:t>
            </a:r>
            <a:r>
              <a:rPr lang="en-GB" sz="2800" b="1" dirty="0">
                <a:latin typeface="Helvetica Light"/>
              </a:rPr>
              <a:t>do not detect any real-world fault</a:t>
            </a:r>
            <a:endParaRPr lang="en-GB" sz="2800" b="1" dirty="0"/>
          </a:p>
          <a:p>
            <a:endParaRPr lang="en-LU" sz="2000" dirty="0"/>
          </a:p>
        </p:txBody>
      </p:sp>
    </p:spTree>
    <p:extLst>
      <p:ext uri="{BB962C8B-B14F-4D97-AF65-F5344CB8AC3E}">
        <p14:creationId xmlns:p14="http://schemas.microsoft.com/office/powerpoint/2010/main" val="100103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6491371-53EE-A64B-B678-F62A7CAD0FEE}"/>
              </a:ext>
            </a:extLst>
          </p:cNvPr>
          <p:cNvSpPr>
            <a:spLocks noGrp="1"/>
          </p:cNvSpPr>
          <p:nvPr>
            <p:ph type="body" sz="quarter" idx="10"/>
          </p:nvPr>
        </p:nvSpPr>
        <p:spPr>
          <a:xfrm>
            <a:off x="0" y="115150"/>
            <a:ext cx="12312203" cy="2619375"/>
          </a:xfrm>
        </p:spPr>
        <p:txBody>
          <a:bodyPr/>
          <a:lstStyle/>
          <a:p>
            <a:r>
              <a:rPr lang="en-US" sz="5400"/>
              <a:t>Software testing is prevalent in V&amp;V</a:t>
            </a:r>
            <a:endParaRPr lang="en-LU" sz="5400"/>
          </a:p>
        </p:txBody>
      </p:sp>
      <p:pic>
        <p:nvPicPr>
          <p:cNvPr id="3" name="Picture 2" descr="A picture containing shape&#10;&#10;Description automatically generated">
            <a:extLst>
              <a:ext uri="{FF2B5EF4-FFF2-40B4-BE49-F238E27FC236}">
                <a16:creationId xmlns:a16="http://schemas.microsoft.com/office/drawing/2014/main" id="{33874CA7-32EF-274B-BBC2-649F6C3D2FD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75865" y="1260385"/>
            <a:ext cx="5482465" cy="5482465"/>
          </a:xfrm>
          <a:prstGeom prst="rect">
            <a:avLst/>
          </a:prstGeom>
        </p:spPr>
      </p:pic>
      <p:sp>
        <p:nvSpPr>
          <p:cNvPr id="4" name="Rectangle 3">
            <a:extLst>
              <a:ext uri="{FF2B5EF4-FFF2-40B4-BE49-F238E27FC236}">
                <a16:creationId xmlns:a16="http://schemas.microsoft.com/office/drawing/2014/main" id="{033F0D28-0181-FF4F-9BD0-54DE411CF000}"/>
              </a:ext>
            </a:extLst>
          </p:cNvPr>
          <p:cNvSpPr/>
          <p:nvPr/>
        </p:nvSpPr>
        <p:spPr>
          <a:xfrm>
            <a:off x="8778026" y="5910260"/>
            <a:ext cx="2429063" cy="646331"/>
          </a:xfrm>
          <a:prstGeom prst="rect">
            <a:avLst/>
          </a:prstGeom>
        </p:spPr>
        <p:txBody>
          <a:bodyPr wrap="none">
            <a:spAutoFit/>
          </a:bodyPr>
          <a:lstStyle/>
          <a:p>
            <a:r>
              <a:rPr lang="en-LU" dirty="0">
                <a:solidFill>
                  <a:schemeClr val="bg1"/>
                </a:solidFill>
              </a:rPr>
              <a:t>Word cloud for</a:t>
            </a:r>
          </a:p>
          <a:p>
            <a:r>
              <a:rPr lang="en-LU" dirty="0">
                <a:solidFill>
                  <a:schemeClr val="bg1"/>
                </a:solidFill>
              </a:rPr>
              <a:t>ECSS-Q-ST-80C standard</a:t>
            </a:r>
          </a:p>
        </p:txBody>
      </p:sp>
    </p:spTree>
    <p:extLst>
      <p:ext uri="{BB962C8B-B14F-4D97-AF65-F5344CB8AC3E}">
        <p14:creationId xmlns:p14="http://schemas.microsoft.com/office/powerpoint/2010/main" val="1036353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267EF4-6A4F-B503-E65E-5674735A9159}"/>
              </a:ext>
            </a:extLst>
          </p:cNvPr>
          <p:cNvSpPr>
            <a:spLocks noGrp="1"/>
          </p:cNvSpPr>
          <p:nvPr>
            <p:ph type="body" sz="quarter" idx="11"/>
          </p:nvPr>
        </p:nvSpPr>
        <p:spPr/>
        <p:txBody>
          <a:bodyPr/>
          <a:lstStyle/>
          <a:p>
            <a:r>
              <a:rPr lang="en-LU" dirty="0"/>
              <a:t>ECSS/ISVV integration</a:t>
            </a:r>
          </a:p>
        </p:txBody>
      </p:sp>
      <p:sp>
        <p:nvSpPr>
          <p:cNvPr id="7" name="Text Placeholder 6">
            <a:extLst>
              <a:ext uri="{FF2B5EF4-FFF2-40B4-BE49-F238E27FC236}">
                <a16:creationId xmlns:a16="http://schemas.microsoft.com/office/drawing/2014/main" id="{12CAD4C9-E0A0-20A0-5B6B-5452F5E6AA7E}"/>
              </a:ext>
            </a:extLst>
          </p:cNvPr>
          <p:cNvSpPr>
            <a:spLocks noGrp="1"/>
          </p:cNvSpPr>
          <p:nvPr>
            <p:ph type="body" sz="quarter" idx="13"/>
          </p:nvPr>
        </p:nvSpPr>
        <p:spPr/>
        <p:txBody>
          <a:bodyPr/>
          <a:lstStyle/>
          <a:p>
            <a:endParaRPr lang="en-LU"/>
          </a:p>
        </p:txBody>
      </p:sp>
      <p:sp>
        <p:nvSpPr>
          <p:cNvPr id="8" name="Text Placeholder 7">
            <a:extLst>
              <a:ext uri="{FF2B5EF4-FFF2-40B4-BE49-F238E27FC236}">
                <a16:creationId xmlns:a16="http://schemas.microsoft.com/office/drawing/2014/main" id="{0E4D6819-3F7D-72E0-3CFA-1DA08A5DD805}"/>
              </a:ext>
            </a:extLst>
          </p:cNvPr>
          <p:cNvSpPr>
            <a:spLocks noGrp="1"/>
          </p:cNvSpPr>
          <p:nvPr>
            <p:ph type="body" sz="quarter" idx="14"/>
          </p:nvPr>
        </p:nvSpPr>
        <p:spPr/>
        <p:txBody>
          <a:bodyPr/>
          <a:lstStyle/>
          <a:p>
            <a:r>
              <a:rPr lang="en-LU" dirty="0"/>
              <a:t>In nominal ECSS, FAQAS-2 tools can be applied as follows:</a:t>
            </a:r>
          </a:p>
          <a:p>
            <a:endParaRPr lang="en-LU" dirty="0"/>
          </a:p>
          <a:p>
            <a:endParaRPr lang="en-LU" dirty="0"/>
          </a:p>
          <a:p>
            <a:endParaRPr lang="en-LU" dirty="0"/>
          </a:p>
          <a:p>
            <a:endParaRPr lang="en-LU" dirty="0"/>
          </a:p>
          <a:p>
            <a:r>
              <a:rPr lang="en-LU" dirty="0"/>
              <a:t>Within ISVV: </a:t>
            </a:r>
          </a:p>
          <a:p>
            <a:pPr marL="457200" indent="-457200">
              <a:buFont typeface="Arial" panose="020B0604020202020204" pitchFamily="34" charset="0"/>
              <a:buChar char="•"/>
            </a:pPr>
            <a:r>
              <a:rPr lang="en-LU" dirty="0"/>
              <a:t>ISVV suppliers select mutants</a:t>
            </a:r>
          </a:p>
          <a:p>
            <a:pPr marL="457200" indent="-457200">
              <a:buFont typeface="Arial" panose="020B0604020202020204" pitchFamily="34" charset="0"/>
              <a:buChar char="•"/>
            </a:pPr>
            <a:r>
              <a:rPr lang="en-LU" dirty="0"/>
              <a:t>software developers run the analysis</a:t>
            </a:r>
          </a:p>
        </p:txBody>
      </p:sp>
      <p:graphicFrame>
        <p:nvGraphicFramePr>
          <p:cNvPr id="3" name="Table 2">
            <a:extLst>
              <a:ext uri="{FF2B5EF4-FFF2-40B4-BE49-F238E27FC236}">
                <a16:creationId xmlns:a16="http://schemas.microsoft.com/office/drawing/2014/main" id="{7DA668EB-85EC-FDE9-8CF7-14968FACF8C2}"/>
              </a:ext>
            </a:extLst>
          </p:cNvPr>
          <p:cNvGraphicFramePr>
            <a:graphicFrameLocks noGrp="1"/>
          </p:cNvGraphicFramePr>
          <p:nvPr>
            <p:extLst>
              <p:ext uri="{D42A27DB-BD31-4B8C-83A1-F6EECF244321}">
                <p14:modId xmlns:p14="http://schemas.microsoft.com/office/powerpoint/2010/main" val="2649371509"/>
              </p:ext>
            </p:extLst>
          </p:nvPr>
        </p:nvGraphicFramePr>
        <p:xfrm>
          <a:off x="2262205" y="2321348"/>
          <a:ext cx="7667589" cy="1981200"/>
        </p:xfrm>
        <a:graphic>
          <a:graphicData uri="http://schemas.openxmlformats.org/drawingml/2006/table">
            <a:tbl>
              <a:tblPr firstRow="1" bandRow="1">
                <a:tableStyleId>{E8034E78-7F5D-4C2E-B375-FC64B27BC917}</a:tableStyleId>
              </a:tblPr>
              <a:tblGrid>
                <a:gridCol w="1490117">
                  <a:extLst>
                    <a:ext uri="{9D8B030D-6E8A-4147-A177-3AD203B41FA5}">
                      <a16:colId xmlns:a16="http://schemas.microsoft.com/office/drawing/2014/main" val="446739489"/>
                    </a:ext>
                  </a:extLst>
                </a:gridCol>
                <a:gridCol w="1436206">
                  <a:extLst>
                    <a:ext uri="{9D8B030D-6E8A-4147-A177-3AD203B41FA5}">
                      <a16:colId xmlns:a16="http://schemas.microsoft.com/office/drawing/2014/main" val="3914433344"/>
                    </a:ext>
                  </a:extLst>
                </a:gridCol>
                <a:gridCol w="1814945">
                  <a:extLst>
                    <a:ext uri="{9D8B030D-6E8A-4147-A177-3AD203B41FA5}">
                      <a16:colId xmlns:a16="http://schemas.microsoft.com/office/drawing/2014/main" val="3864553707"/>
                    </a:ext>
                  </a:extLst>
                </a:gridCol>
                <a:gridCol w="1440873">
                  <a:extLst>
                    <a:ext uri="{9D8B030D-6E8A-4147-A177-3AD203B41FA5}">
                      <a16:colId xmlns:a16="http://schemas.microsoft.com/office/drawing/2014/main" val="3016829344"/>
                    </a:ext>
                  </a:extLst>
                </a:gridCol>
                <a:gridCol w="1485448">
                  <a:extLst>
                    <a:ext uri="{9D8B030D-6E8A-4147-A177-3AD203B41FA5}">
                      <a16:colId xmlns:a16="http://schemas.microsoft.com/office/drawing/2014/main" val="1898691847"/>
                    </a:ext>
                  </a:extLst>
                </a:gridCol>
              </a:tblGrid>
              <a:tr h="0">
                <a:tc>
                  <a:txBody>
                    <a:bodyPr/>
                    <a:lstStyle/>
                    <a:p>
                      <a:endParaRPr lang="en-LU" sz="20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en-LU" sz="2000" dirty="0"/>
                        <a:t>Code-driven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LU"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en-LU" sz="2000" dirty="0"/>
                        <a:t>Data-driven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LU" dirty="0"/>
                    </a:p>
                  </a:txBody>
                  <a:tcPr/>
                </a:tc>
                <a:extLst>
                  <a:ext uri="{0D108BD9-81ED-4DB2-BD59-A6C34878D82A}">
                    <a16:rowId xmlns:a16="http://schemas.microsoft.com/office/drawing/2014/main" val="1932904527"/>
                  </a:ext>
                </a:extLst>
              </a:tr>
              <a:tr h="370840">
                <a:tc>
                  <a:txBody>
                    <a:bodyPr/>
                    <a:lstStyle/>
                    <a:p>
                      <a:endParaRPr lang="en-LU"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a:r>
                        <a:rPr lang="en-LU" sz="2000" b="1" dirty="0"/>
                        <a:t>analysis</a:t>
                      </a:r>
                    </a:p>
                  </a:txBody>
                  <a:tcPr marL="9000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a:r>
                        <a:rPr lang="en-LU" sz="2000" b="1" dirty="0"/>
                        <a:t>testing</a:t>
                      </a:r>
                    </a:p>
                  </a:txBody>
                  <a:tcPr marL="9000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a:r>
                        <a:rPr lang="en-LU" sz="2000" b="1" dirty="0"/>
                        <a:t>analysis</a:t>
                      </a:r>
                    </a:p>
                  </a:txBody>
                  <a:tcPr marL="9000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pPr algn="ctr"/>
                      <a:r>
                        <a:rPr lang="en-LU" sz="2000" b="1" dirty="0"/>
                        <a:t>testing</a:t>
                      </a:r>
                    </a:p>
                  </a:txBody>
                  <a:tcPr marL="9000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454440985"/>
                  </a:ext>
                </a:extLst>
              </a:tr>
              <a:tr h="370840">
                <a:tc>
                  <a:txBody>
                    <a:bodyPr/>
                    <a:lstStyle/>
                    <a:p>
                      <a:r>
                        <a:rPr lang="en-LU" sz="2000" b="1" dirty="0">
                          <a:solidFill>
                            <a:schemeClr val="tx1"/>
                          </a:solidFill>
                        </a:rPr>
                        <a:t>Unit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LU" sz="2000" b="1" dirty="0">
                          <a:solidFill>
                            <a:schemeClr val="tx1"/>
                          </a:solidFill>
                        </a:rPr>
                        <a:t>Yes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LU" sz="2000" b="1" dirty="0">
                          <a:solidFill>
                            <a:schemeClr val="tx1"/>
                          </a:solidFill>
                        </a:rPr>
                        <a:t>Yes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LU" sz="2000" b="1" dirty="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LU" sz="2000" b="1" dirty="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925752409"/>
                  </a:ext>
                </a:extLst>
              </a:tr>
              <a:tr h="370840">
                <a:tc>
                  <a:txBody>
                    <a:bodyPr/>
                    <a:lstStyle/>
                    <a:p>
                      <a:r>
                        <a:rPr lang="en-LU" sz="2000" b="1" dirty="0">
                          <a:solidFill>
                            <a:schemeClr val="tx1"/>
                          </a:solidFill>
                        </a:rPr>
                        <a:t>Integration</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lang="en-LU" sz="2000" b="1" dirty="0">
                          <a:solidFill>
                            <a:schemeClr val="tx1"/>
                          </a:solidFill>
                        </a:rPr>
                        <a:t>Yes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lang="en-LU" sz="2000" b="1" dirty="0">
                          <a:solidFill>
                            <a:schemeClr val="tx1"/>
                          </a:solidFill>
                        </a:rPr>
                        <a:t>Yes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lang="en-LU" sz="2000" b="1" dirty="0">
                          <a:solidFill>
                            <a:schemeClr val="tx1"/>
                          </a:solidFill>
                        </a:rPr>
                        <a:t>Yes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lang="en-LU" sz="2000" b="1" dirty="0">
                          <a:solidFill>
                            <a:schemeClr val="tx1"/>
                          </a:solidFill>
                        </a:rPr>
                        <a:t>Yes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687532346"/>
                  </a:ext>
                </a:extLst>
              </a:tr>
              <a:tr h="370840">
                <a:tc>
                  <a:txBody>
                    <a:bodyPr/>
                    <a:lstStyle/>
                    <a:p>
                      <a:r>
                        <a:rPr lang="en-LU" sz="2000" b="1" dirty="0">
                          <a:solidFill>
                            <a:schemeClr val="tx1"/>
                          </a:solidFill>
                        </a:rPr>
                        <a:t>System</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LU" sz="2000" b="1" dirty="0">
                          <a:solidFill>
                            <a:schemeClr val="tx1"/>
                          </a:solidFill>
                        </a:rPr>
                        <a:t>Yes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LU" sz="2000" b="1" dirty="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LU" sz="2000" b="1" dirty="0">
                          <a:solidFill>
                            <a:schemeClr val="tx1"/>
                          </a:solidFill>
                        </a:rPr>
                        <a:t>Yes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LU" sz="2000" b="1" dirty="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6233749"/>
                  </a:ext>
                </a:extLst>
              </a:tr>
            </a:tbl>
          </a:graphicData>
        </a:graphic>
      </p:graphicFrame>
    </p:spTree>
    <p:extLst>
      <p:ext uri="{BB962C8B-B14F-4D97-AF65-F5344CB8AC3E}">
        <p14:creationId xmlns:p14="http://schemas.microsoft.com/office/powerpoint/2010/main" val="3659062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5295E"/>
        </a:solidFill>
        <a:effectLst/>
      </p:bgPr>
    </p:bg>
    <p:spTree>
      <p:nvGrpSpPr>
        <p:cNvPr id="1" name="">
          <a:extLst>
            <a:ext uri="{FF2B5EF4-FFF2-40B4-BE49-F238E27FC236}">
              <a16:creationId xmlns:a16="http://schemas.microsoft.com/office/drawing/2014/main" id="{C72201C7-1EB9-D995-0AEC-D2527FB3EC9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AF9C600-D1B0-104C-8039-8951B0B0FEEB}"/>
              </a:ext>
            </a:extLst>
          </p:cNvPr>
          <p:cNvSpPr>
            <a:spLocks noGrp="1"/>
          </p:cNvSpPr>
          <p:nvPr>
            <p:ph type="body" sz="quarter" idx="10"/>
          </p:nvPr>
        </p:nvSpPr>
        <p:spPr/>
        <p:txBody>
          <a:bodyPr/>
          <a:lstStyle/>
          <a:p>
            <a:r>
              <a:rPr lang="en-US" dirty="0"/>
              <a:t>Assessment</a:t>
            </a:r>
            <a:endParaRPr lang="en-US" b="0" dirty="0"/>
          </a:p>
          <a:p>
            <a:endParaRPr lang="en-US" dirty="0"/>
          </a:p>
        </p:txBody>
      </p:sp>
    </p:spTree>
    <p:extLst>
      <p:ext uri="{BB962C8B-B14F-4D97-AF65-F5344CB8AC3E}">
        <p14:creationId xmlns:p14="http://schemas.microsoft.com/office/powerpoint/2010/main" val="1962941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28B69-635F-9550-3443-B77FF118A0C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6373452-3481-EF7A-956B-A8E89DB53576}"/>
              </a:ext>
            </a:extLst>
          </p:cNvPr>
          <p:cNvSpPr>
            <a:spLocks noGrp="1"/>
          </p:cNvSpPr>
          <p:nvPr>
            <p:ph type="body" sz="quarter" idx="11"/>
          </p:nvPr>
        </p:nvSpPr>
        <p:spPr/>
        <p:txBody>
          <a:bodyPr/>
          <a:lstStyle/>
          <a:p>
            <a:r>
              <a:rPr lang="en-LU" dirty="0"/>
              <a:t>Empirical assessment</a:t>
            </a:r>
          </a:p>
        </p:txBody>
      </p:sp>
      <p:sp>
        <p:nvSpPr>
          <p:cNvPr id="3" name="Text Placeholder 2">
            <a:extLst>
              <a:ext uri="{FF2B5EF4-FFF2-40B4-BE49-F238E27FC236}">
                <a16:creationId xmlns:a16="http://schemas.microsoft.com/office/drawing/2014/main" id="{8E1C8E0D-61A4-A7BE-3304-13EC2314A20E}"/>
              </a:ext>
            </a:extLst>
          </p:cNvPr>
          <p:cNvSpPr>
            <a:spLocks noGrp="1"/>
          </p:cNvSpPr>
          <p:nvPr>
            <p:ph type="body" sz="quarter" idx="13"/>
          </p:nvPr>
        </p:nvSpPr>
        <p:spPr/>
        <p:txBody>
          <a:bodyPr/>
          <a:lstStyle/>
          <a:p>
            <a:endParaRPr lang="en-LU"/>
          </a:p>
        </p:txBody>
      </p:sp>
      <p:graphicFrame>
        <p:nvGraphicFramePr>
          <p:cNvPr id="5" name="Table 4">
            <a:extLst>
              <a:ext uri="{FF2B5EF4-FFF2-40B4-BE49-F238E27FC236}">
                <a16:creationId xmlns:a16="http://schemas.microsoft.com/office/drawing/2014/main" id="{E1411035-807F-4F9D-505A-95F90155E4F8}"/>
              </a:ext>
            </a:extLst>
          </p:cNvPr>
          <p:cNvGraphicFramePr>
            <a:graphicFrameLocks noGrp="1"/>
          </p:cNvGraphicFramePr>
          <p:nvPr>
            <p:extLst>
              <p:ext uri="{D42A27DB-BD31-4B8C-83A1-F6EECF244321}">
                <p14:modId xmlns:p14="http://schemas.microsoft.com/office/powerpoint/2010/main" val="4279316312"/>
              </p:ext>
            </p:extLst>
          </p:nvPr>
        </p:nvGraphicFramePr>
        <p:xfrm>
          <a:off x="135532" y="1250880"/>
          <a:ext cx="11920936" cy="5151120"/>
        </p:xfrm>
        <a:graphic>
          <a:graphicData uri="http://schemas.openxmlformats.org/drawingml/2006/table">
            <a:tbl>
              <a:tblPr firstRow="1" bandRow="1">
                <a:tableStyleId>{E8034E78-7F5D-4C2E-B375-FC64B27BC917}</a:tableStyleId>
              </a:tblPr>
              <a:tblGrid>
                <a:gridCol w="1490117">
                  <a:extLst>
                    <a:ext uri="{9D8B030D-6E8A-4147-A177-3AD203B41FA5}">
                      <a16:colId xmlns:a16="http://schemas.microsoft.com/office/drawing/2014/main" val="446739489"/>
                    </a:ext>
                  </a:extLst>
                </a:gridCol>
                <a:gridCol w="2771954">
                  <a:extLst>
                    <a:ext uri="{9D8B030D-6E8A-4147-A177-3AD203B41FA5}">
                      <a16:colId xmlns:a16="http://schemas.microsoft.com/office/drawing/2014/main" val="3914433344"/>
                    </a:ext>
                  </a:extLst>
                </a:gridCol>
                <a:gridCol w="1452027">
                  <a:extLst>
                    <a:ext uri="{9D8B030D-6E8A-4147-A177-3AD203B41FA5}">
                      <a16:colId xmlns:a16="http://schemas.microsoft.com/office/drawing/2014/main" val="3864553707"/>
                    </a:ext>
                  </a:extLst>
                </a:gridCol>
                <a:gridCol w="2116734">
                  <a:extLst>
                    <a:ext uri="{9D8B030D-6E8A-4147-A177-3AD203B41FA5}">
                      <a16:colId xmlns:a16="http://schemas.microsoft.com/office/drawing/2014/main" val="1366121463"/>
                    </a:ext>
                  </a:extLst>
                </a:gridCol>
                <a:gridCol w="914400">
                  <a:extLst>
                    <a:ext uri="{9D8B030D-6E8A-4147-A177-3AD203B41FA5}">
                      <a16:colId xmlns:a16="http://schemas.microsoft.com/office/drawing/2014/main" val="3016829344"/>
                    </a:ext>
                  </a:extLst>
                </a:gridCol>
                <a:gridCol w="1039091">
                  <a:extLst>
                    <a:ext uri="{9D8B030D-6E8A-4147-A177-3AD203B41FA5}">
                      <a16:colId xmlns:a16="http://schemas.microsoft.com/office/drawing/2014/main" val="1898691847"/>
                    </a:ext>
                  </a:extLst>
                </a:gridCol>
                <a:gridCol w="942109">
                  <a:extLst>
                    <a:ext uri="{9D8B030D-6E8A-4147-A177-3AD203B41FA5}">
                      <a16:colId xmlns:a16="http://schemas.microsoft.com/office/drawing/2014/main" val="738537381"/>
                    </a:ext>
                  </a:extLst>
                </a:gridCol>
                <a:gridCol w="1194504">
                  <a:extLst>
                    <a:ext uri="{9D8B030D-6E8A-4147-A177-3AD203B41FA5}">
                      <a16:colId xmlns:a16="http://schemas.microsoft.com/office/drawing/2014/main" val="3345097723"/>
                    </a:ext>
                  </a:extLst>
                </a:gridCol>
              </a:tblGrid>
              <a:tr h="370840">
                <a:tc>
                  <a:txBody>
                    <a:bodyPr/>
                    <a:lstStyle/>
                    <a:p>
                      <a:endParaRPr lang="en-LU" sz="200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LU"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LU"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LU"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4">
                  <a:txBody>
                    <a:bodyPr/>
                    <a:lstStyle/>
                    <a:p>
                      <a:pPr algn="ctr"/>
                      <a:r>
                        <a:rPr lang="en-LU" sz="2000" dirty="0"/>
                        <a:t>Assessed Tools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LU" dirty="0"/>
                    </a:p>
                  </a:txBody>
                  <a:tcPr/>
                </a:tc>
                <a:tc hMerge="1">
                  <a:txBody>
                    <a:bodyPr/>
                    <a:lstStyle/>
                    <a:p>
                      <a:endParaRPr lang="en-LU" dirty="0"/>
                    </a:p>
                  </a:txBody>
                  <a:tcPr/>
                </a:tc>
                <a:tc hMerge="1">
                  <a:txBody>
                    <a:bodyPr/>
                    <a:lstStyle/>
                    <a:p>
                      <a:endParaRPr lang="en-LU" dirty="0"/>
                    </a:p>
                  </a:txBody>
                  <a:tcPr/>
                </a:tc>
                <a:extLst>
                  <a:ext uri="{0D108BD9-81ED-4DB2-BD59-A6C34878D82A}">
                    <a16:rowId xmlns:a16="http://schemas.microsoft.com/office/drawing/2014/main" val="1932904527"/>
                  </a:ext>
                </a:extLst>
              </a:tr>
              <a:tr h="370840">
                <a:tc>
                  <a:txBody>
                    <a:bodyPr/>
                    <a:lstStyle/>
                    <a:p>
                      <a:endParaRPr lang="en-LU" sz="20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r>
                        <a:rPr lang="en-LU" sz="2000" b="1" dirty="0"/>
                        <a:t>Subject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r>
                        <a:rPr lang="en-LU" sz="2000" b="1" dirty="0"/>
                        <a:t>LOC</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r>
                        <a:rPr lang="en-LU" sz="2000" b="1" dirty="0"/>
                        <a:t>Test suite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r>
                        <a:rPr lang="en-LU" sz="2000" b="1" dirty="0"/>
                        <a:t>MASS</a:t>
                      </a:r>
                    </a:p>
                  </a:txBody>
                  <a:tcPr marL="9000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r>
                        <a:rPr lang="en-LU" sz="2000" b="1" dirty="0"/>
                        <a:t>MOTIF</a:t>
                      </a:r>
                    </a:p>
                  </a:txBody>
                  <a:tcPr marL="9000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r>
                        <a:rPr lang="en-LU" sz="2000" b="1" dirty="0"/>
                        <a:t>DAMAT</a:t>
                      </a:r>
                    </a:p>
                  </a:txBody>
                  <a:tcPr marL="9000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tc>
                  <a:txBody>
                    <a:bodyPr/>
                    <a:lstStyle/>
                    <a:p>
                      <a:r>
                        <a:rPr lang="en-LU" sz="2000" b="1" dirty="0"/>
                        <a:t>DAMTEF</a:t>
                      </a:r>
                    </a:p>
                  </a:txBody>
                  <a:tcPr marL="9000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454440985"/>
                  </a:ext>
                </a:extLst>
              </a:tr>
              <a:tr h="370840">
                <a:tc rowSpan="3">
                  <a:txBody>
                    <a:bodyPr/>
                    <a:lstStyle/>
                    <a:p>
                      <a:r>
                        <a:rPr lang="en-LU" sz="2000" b="1" dirty="0">
                          <a:solidFill>
                            <a:schemeClr val="tx1"/>
                          </a:solidFill>
                        </a:rPr>
                        <a:t>LuxSpace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LU" sz="2000" b="0" dirty="0">
                          <a:solidFill>
                            <a:schemeClr val="tx1"/>
                          </a:solidFill>
                        </a:rPr>
                        <a:t>ESAIL-CSW</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a:r>
                        <a:rPr lang="en-LU" sz="2000" b="0" dirty="0">
                          <a:solidFill>
                            <a:schemeClr val="tx1"/>
                          </a:solidFill>
                        </a:rPr>
                        <a:t>74,155</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LU" sz="2000" b="0" dirty="0">
                          <a:solidFill>
                            <a:schemeClr val="tx1"/>
                          </a:solidFill>
                        </a:rPr>
                        <a:t>System + Unit</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LU" sz="2000" b="0" dirty="0">
                          <a:solidFill>
                            <a:schemeClr val="tx1"/>
                          </a:solidFill>
                        </a:rPr>
                        <a:t>Yes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LU" sz="2000" b="0" dirty="0">
                          <a:solidFill>
                            <a:schemeClr val="tx1"/>
                          </a:solidFill>
                        </a:rPr>
                        <a:t>Yes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LU" sz="2000" b="0" dirty="0">
                          <a:solidFill>
                            <a:schemeClr val="tx1"/>
                          </a:solidFill>
                        </a:rPr>
                        <a:t>Yes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LU" sz="2000" b="0" dirty="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925752409"/>
                  </a:ext>
                </a:extLst>
              </a:tr>
              <a:tr h="370840">
                <a:tc vMerge="1">
                  <a:txBody>
                    <a:bodyPr/>
                    <a:lstStyle/>
                    <a:p>
                      <a:endParaRPr lang="en-LU" dirty="0">
                        <a:solidFill>
                          <a:schemeClr val="tx1"/>
                        </a:solidFill>
                      </a:endParaRPr>
                    </a:p>
                  </a:txBody>
                  <a:tcPr/>
                </a:tc>
                <a:tc>
                  <a:txBody>
                    <a:bodyPr/>
                    <a:lstStyle/>
                    <a:p>
                      <a:r>
                        <a:rPr lang="en-LU" sz="2000" b="0" dirty="0">
                          <a:solidFill>
                            <a:schemeClr val="tx1"/>
                          </a:solidFill>
                        </a:rPr>
                        <a:t>Z80 emulator</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a:r>
                        <a:rPr lang="en-LU" sz="2000" b="0" dirty="0">
                          <a:solidFill>
                            <a:schemeClr val="tx1"/>
                          </a:solidFill>
                        </a:rPr>
                        <a:t>1999</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LU" sz="2000" b="0" dirty="0">
                          <a:solidFill>
                            <a:schemeClr val="tx1"/>
                          </a:solidFill>
                        </a:rPr>
                        <a:t>Unit</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LU" sz="2000" b="0" dirty="0">
                          <a:solidFill>
                            <a:schemeClr val="tx1"/>
                          </a:solidFill>
                        </a:rPr>
                        <a:t>Yes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LU" sz="2000" b="0" dirty="0">
                          <a:solidFill>
                            <a:schemeClr val="tx1"/>
                          </a:solidFill>
                        </a:rPr>
                        <a:t>Yes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LU" sz="2000" b="0" dirty="0">
                          <a:solidFill>
                            <a:schemeClr val="tx1"/>
                          </a:solidFill>
                        </a:rPr>
                        <a:t>Yes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LU" sz="2000" b="0" dirty="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772261502"/>
                  </a:ext>
                </a:extLst>
              </a:tr>
              <a:tr h="370840">
                <a:tc vMerge="1">
                  <a:txBody>
                    <a:bodyPr/>
                    <a:lstStyle/>
                    <a:p>
                      <a:endParaRPr lang="en-LU" dirty="0">
                        <a:solidFill>
                          <a:schemeClr val="tx1"/>
                        </a:solidFill>
                      </a:endParaRPr>
                    </a:p>
                  </a:txBody>
                  <a:tcPr/>
                </a:tc>
                <a:tc>
                  <a:txBody>
                    <a:bodyPr/>
                    <a:lstStyle/>
                    <a:p>
                      <a:r>
                        <a:rPr lang="en-LU" sz="2000" b="0" dirty="0">
                          <a:solidFill>
                            <a:schemeClr val="tx1"/>
                          </a:solidFill>
                        </a:rPr>
                        <a:t>Zynq 7000 SW</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a:r>
                        <a:rPr lang="en-LU" sz="2000" b="0" dirty="0">
                          <a:solidFill>
                            <a:schemeClr val="tx1"/>
                          </a:solidFill>
                        </a:rPr>
                        <a:t>20</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LU" sz="2000" b="0" dirty="0">
                          <a:solidFill>
                            <a:schemeClr val="tx1"/>
                          </a:solidFill>
                        </a:rPr>
                        <a:t>Unit</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LU" sz="2000" b="0" dirty="0">
                          <a:solidFill>
                            <a:schemeClr val="tx1"/>
                          </a:solidFill>
                        </a:rPr>
                        <a:t>Yes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LU" sz="2000" b="0" dirty="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LU" sz="2000" b="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LU" sz="2000" b="0" dirty="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515234753"/>
                  </a:ext>
                </a:extLst>
              </a:tr>
              <a:tr h="370840">
                <a:tc rowSpan="3">
                  <a:txBody>
                    <a:bodyPr/>
                    <a:lstStyle/>
                    <a:p>
                      <a:r>
                        <a:rPr lang="en-LU" sz="2000" b="1" dirty="0">
                          <a:solidFill>
                            <a:schemeClr val="tx1"/>
                          </a:solidFill>
                        </a:rPr>
                        <a:t>GomSpace</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r>
                        <a:rPr lang="en-LU" sz="2000" b="0" dirty="0">
                          <a:solidFill>
                            <a:schemeClr val="tx1"/>
                          </a:solidFill>
                        </a:rPr>
                        <a:t>LibGCSP</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r"/>
                      <a:r>
                        <a:rPr lang="en-LU" sz="2000" b="0" dirty="0">
                          <a:solidFill>
                            <a:schemeClr val="tx1"/>
                          </a:solidFill>
                        </a:rPr>
                        <a:t>9,836</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r>
                        <a:rPr lang="en-LU" sz="2000" b="0" dirty="0">
                          <a:solidFill>
                            <a:schemeClr val="tx1"/>
                          </a:solidFill>
                        </a:rPr>
                        <a:t>Integration</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r>
                        <a:rPr lang="en-LU" sz="2000" b="0" dirty="0">
                          <a:solidFill>
                            <a:schemeClr val="tx1"/>
                          </a:solidFill>
                        </a:rPr>
                        <a:t>Yes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r>
                        <a:rPr lang="en-LU" sz="2000" b="0" dirty="0">
                          <a:solidFill>
                            <a:schemeClr val="tx1"/>
                          </a:solidFill>
                        </a:rPr>
                        <a:t>Yes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LU" sz="2000" b="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LU" sz="2000" b="0" dirty="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687532346"/>
                  </a:ext>
                </a:extLst>
              </a:tr>
              <a:tr h="370840">
                <a:tc vMerge="1">
                  <a:txBody>
                    <a:bodyPr/>
                    <a:lstStyle/>
                    <a:p>
                      <a:endParaRPr lang="en-LU" dirty="0">
                        <a:solidFill>
                          <a:schemeClr val="tx1"/>
                        </a:solidFill>
                      </a:endParaRPr>
                    </a:p>
                  </a:txBody>
                  <a:tcPr/>
                </a:tc>
                <a:tc>
                  <a:txBody>
                    <a:bodyPr/>
                    <a:lstStyle/>
                    <a:p>
                      <a:r>
                        <a:rPr lang="en-LU" sz="2000" b="0" dirty="0">
                          <a:solidFill>
                            <a:schemeClr val="tx1"/>
                          </a:solidFill>
                        </a:rPr>
                        <a:t>LibParam</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r"/>
                      <a:r>
                        <a:rPr lang="en-LU" sz="2000" b="0" dirty="0">
                          <a:solidFill>
                            <a:schemeClr val="tx1"/>
                          </a:solidFill>
                        </a:rPr>
                        <a:t>3,179</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r>
                        <a:rPr lang="en-LU" sz="2000" b="0" dirty="0">
                          <a:solidFill>
                            <a:schemeClr val="tx1"/>
                          </a:solidFill>
                        </a:rPr>
                        <a:t>Integration</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r>
                        <a:rPr lang="en-LU" sz="2000" b="0" dirty="0">
                          <a:solidFill>
                            <a:schemeClr val="tx1"/>
                          </a:solidFill>
                        </a:rPr>
                        <a:t>Yes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LU" sz="2000" b="0" dirty="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r>
                        <a:rPr lang="en-LU" sz="2000" b="0" dirty="0">
                          <a:solidFill>
                            <a:schemeClr val="tx1"/>
                          </a:solidFill>
                        </a:rPr>
                        <a:t>Yes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r>
                        <a:rPr lang="en-LU" sz="2000" b="0" dirty="0">
                          <a:solidFill>
                            <a:schemeClr val="tx1"/>
                          </a:solidFill>
                        </a:rPr>
                        <a:t>Yes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53495221"/>
                  </a:ext>
                </a:extLst>
              </a:tr>
              <a:tr h="370840">
                <a:tc vMerge="1">
                  <a:txBody>
                    <a:bodyPr/>
                    <a:lstStyle/>
                    <a:p>
                      <a:endParaRPr lang="en-LU" dirty="0">
                        <a:solidFill>
                          <a:schemeClr val="tx1"/>
                        </a:solidFill>
                      </a:endParaRPr>
                    </a:p>
                  </a:txBody>
                  <a:tcPr/>
                </a:tc>
                <a:tc>
                  <a:txBody>
                    <a:bodyPr/>
                    <a:lstStyle/>
                    <a:p>
                      <a:r>
                        <a:rPr lang="en-LU" sz="2000" b="0" dirty="0">
                          <a:solidFill>
                            <a:schemeClr val="tx1"/>
                          </a:solidFill>
                        </a:rPr>
                        <a:t>LibUtil</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r"/>
                      <a:r>
                        <a:rPr lang="en-LU" sz="2000" b="0" dirty="0">
                          <a:solidFill>
                            <a:schemeClr val="tx1"/>
                          </a:solidFill>
                        </a:rPr>
                        <a:t>10,576</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r>
                        <a:rPr lang="en-LU" sz="2000" b="0" dirty="0">
                          <a:solidFill>
                            <a:schemeClr val="tx1"/>
                          </a:solidFill>
                        </a:rPr>
                        <a:t>Unit</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r>
                        <a:rPr lang="en-LU" sz="2000" b="0" dirty="0">
                          <a:solidFill>
                            <a:schemeClr val="tx1"/>
                          </a:solidFill>
                        </a:rPr>
                        <a:t>Yes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r>
                        <a:rPr lang="en-LU" sz="2000" b="0" dirty="0">
                          <a:solidFill>
                            <a:schemeClr val="tx1"/>
                          </a:solidFill>
                        </a:rPr>
                        <a:t>Yes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LU" sz="2000" b="0" dirty="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LU" sz="2000" b="0" dirty="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4038817473"/>
                  </a:ext>
                </a:extLst>
              </a:tr>
              <a:tr h="370840">
                <a:tc rowSpan="2">
                  <a:txBody>
                    <a:bodyPr/>
                    <a:lstStyle/>
                    <a:p>
                      <a:r>
                        <a:rPr lang="en-LU" sz="2000" b="1" dirty="0">
                          <a:solidFill>
                            <a:schemeClr val="tx1"/>
                          </a:solidFill>
                        </a:rPr>
                        <a:t>ESA</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LU" sz="2000" b="0" dirty="0">
                          <a:solidFill>
                            <a:schemeClr val="tx1"/>
                          </a:solidFill>
                        </a:rPr>
                        <a:t>MLFS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a:r>
                        <a:rPr lang="en-LU" sz="2000" b="0" dirty="0">
                          <a:solidFill>
                            <a:schemeClr val="tx1"/>
                          </a:solidFill>
                        </a:rPr>
                        <a:t>5,402</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kumimoji="0" lang="en-LU" sz="2000" b="0" i="0" u="none" strike="noStrike" kern="1200" cap="none" spc="0" normalizeH="0" baseline="0" noProof="0">
                          <a:ln>
                            <a:noFill/>
                          </a:ln>
                          <a:solidFill>
                            <a:schemeClr val="tx1"/>
                          </a:solidFill>
                          <a:effectLst/>
                          <a:uLnTx/>
                          <a:uFillTx/>
                          <a:latin typeface="Calibri" panose="020F0502020204030204"/>
                          <a:ea typeface="+mn-ea"/>
                          <a:cs typeface="+mn-cs"/>
                        </a:rPr>
                        <a:t>Unit</a:t>
                      </a:r>
                      <a:endParaRPr lang="en-LU" sz="2000" b="0" dirty="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LU" sz="2000" b="0" dirty="0">
                          <a:solidFill>
                            <a:schemeClr val="tx1"/>
                          </a:solidFill>
                        </a:rPr>
                        <a:t>Yes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LU" sz="2000" b="0" dirty="0">
                          <a:solidFill>
                            <a:schemeClr val="tx1"/>
                          </a:solidFill>
                        </a:rPr>
                        <a:t>Yes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LU" sz="2000" b="0" dirty="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LU" sz="2000" b="0" dirty="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6233749"/>
                  </a:ext>
                </a:extLst>
              </a:tr>
              <a:tr h="370840">
                <a:tc vMerge="1">
                  <a:txBody>
                    <a:bodyPr/>
                    <a:lstStyle/>
                    <a:p>
                      <a:endParaRPr lang="en-LU" dirty="0">
                        <a:solidFill>
                          <a:schemeClr val="tx1"/>
                        </a:solidFill>
                      </a:endParaRPr>
                    </a:p>
                  </a:txBody>
                  <a:tcPr>
                    <a:solidFill>
                      <a:schemeClr val="accent5">
                        <a:lumMod val="40000"/>
                        <a:lumOff val="60000"/>
                      </a:schemeClr>
                    </a:solidFill>
                  </a:tcPr>
                </a:tc>
                <a:tc>
                  <a:txBody>
                    <a:bodyPr/>
                    <a:lstStyle/>
                    <a:p>
                      <a:r>
                        <a:rPr lang="en-LU" sz="2000" b="0" dirty="0">
                          <a:solidFill>
                            <a:schemeClr val="tx1"/>
                          </a:solidFill>
                        </a:rPr>
                        <a:t>ASN1.CC</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a:r>
                        <a:rPr lang="en-LU" sz="2000" b="0" dirty="0">
                          <a:solidFill>
                            <a:schemeClr val="tx1"/>
                          </a:solidFill>
                        </a:rPr>
                        <a:t>4,338</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kumimoji="0" lang="en-LU" sz="2000" b="0" i="0" u="none" strike="noStrike" kern="1200" cap="none" spc="0" normalizeH="0" baseline="0" noProof="0" dirty="0">
                          <a:ln>
                            <a:noFill/>
                          </a:ln>
                          <a:solidFill>
                            <a:schemeClr val="tx1"/>
                          </a:solidFill>
                          <a:effectLst/>
                          <a:uLnTx/>
                          <a:uFillTx/>
                          <a:latin typeface="Calibri" panose="020F0502020204030204"/>
                          <a:ea typeface="+mn-ea"/>
                          <a:cs typeface="+mn-cs"/>
                        </a:rPr>
                        <a:t>Unit</a:t>
                      </a:r>
                      <a:endParaRPr lang="en-LU" sz="2000" b="0" dirty="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kumimoji="0" lang="en-LU" sz="2000" b="0" i="0" u="none" strike="noStrike" kern="1200" cap="none" spc="0" normalizeH="0" baseline="0" noProof="0" dirty="0">
                          <a:ln>
                            <a:noFill/>
                          </a:ln>
                          <a:solidFill>
                            <a:schemeClr val="tx1"/>
                          </a:solidFill>
                          <a:effectLst/>
                          <a:uLnTx/>
                          <a:uFillTx/>
                          <a:latin typeface="Calibri" panose="020F0502020204030204"/>
                          <a:ea typeface="+mn-ea"/>
                          <a:cs typeface="+mn-cs"/>
                        </a:rPr>
                        <a:t>Yes</a:t>
                      </a:r>
                      <a:endParaRPr lang="en-LU" sz="2000" b="0" dirty="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kumimoji="0" lang="en-LU" sz="2000" b="0" i="0" u="none" strike="noStrike" kern="1200" cap="none" spc="0" normalizeH="0" baseline="0" noProof="0" dirty="0">
                          <a:ln>
                            <a:noFill/>
                          </a:ln>
                          <a:solidFill>
                            <a:schemeClr val="tx1"/>
                          </a:solidFill>
                          <a:effectLst/>
                          <a:uLnTx/>
                          <a:uFillTx/>
                          <a:latin typeface="Calibri" panose="020F0502020204030204"/>
                          <a:ea typeface="+mn-ea"/>
                          <a:cs typeface="+mn-cs"/>
                        </a:rPr>
                        <a:t>Yes</a:t>
                      </a:r>
                      <a:endParaRPr lang="en-LU" sz="2000" b="0" dirty="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LU" sz="2000" b="0" dirty="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LU" sz="2000" b="0" dirty="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699245973"/>
                  </a:ext>
                </a:extLst>
              </a:tr>
              <a:tr h="370840">
                <a:tc rowSpan="3">
                  <a:txBody>
                    <a:bodyPr/>
                    <a:lstStyle/>
                    <a:p>
                      <a:r>
                        <a:rPr lang="en-LU" sz="2000" b="1" dirty="0">
                          <a:solidFill>
                            <a:schemeClr val="tx1"/>
                          </a:solidFill>
                        </a:rPr>
                        <a:t>Huld</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r>
                        <a:rPr lang="en-LU" sz="2000" b="0" dirty="0">
                          <a:solidFill>
                            <a:schemeClr val="tx1"/>
                          </a:solidFill>
                        </a:rPr>
                        <a:t>BepiColombo SIXS/MISX</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r"/>
                      <a:r>
                        <a:rPr lang="en-LU" sz="2000" b="0" dirty="0">
                          <a:solidFill>
                            <a:schemeClr val="tx1"/>
                          </a:solidFill>
                        </a:rPr>
                        <a:t>30,000</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r>
                        <a:rPr lang="en-LU" sz="2000" b="0" dirty="0">
                          <a:solidFill>
                            <a:schemeClr val="tx1"/>
                          </a:solidFill>
                        </a:rPr>
                        <a:t>System + Unit</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r>
                        <a:rPr lang="en-LU" sz="2000" b="0" dirty="0">
                          <a:solidFill>
                            <a:schemeClr val="tx1"/>
                          </a:solidFill>
                        </a:rPr>
                        <a:t>Yes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r>
                        <a:rPr lang="en-LU" sz="2000" b="0" dirty="0">
                          <a:solidFill>
                            <a:schemeClr val="tx1"/>
                          </a:solidFill>
                        </a:rPr>
                        <a:t>Yes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r>
                        <a:rPr lang="en-LU" sz="2000" b="0" dirty="0">
                          <a:solidFill>
                            <a:schemeClr val="tx1"/>
                          </a:solidFill>
                        </a:rPr>
                        <a:t>Yes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LU" sz="2000" b="0" dirty="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333631690"/>
                  </a:ext>
                </a:extLst>
              </a:tr>
              <a:tr h="370840">
                <a:tc vMerge="1">
                  <a:txBody>
                    <a:bodyPr/>
                    <a:lstStyle/>
                    <a:p>
                      <a:endParaRPr lang="en-LU" dirty="0">
                        <a:solidFill>
                          <a:schemeClr val="tx1"/>
                        </a:solidFill>
                      </a:endParaRPr>
                    </a:p>
                  </a:txBody>
                  <a:tcPr anchor="ctr"/>
                </a:tc>
                <a:tc>
                  <a:txBody>
                    <a:bodyPr/>
                    <a:lstStyle/>
                    <a:p>
                      <a:r>
                        <a:rPr lang="en-LU" sz="2000" b="0" dirty="0">
                          <a:solidFill>
                            <a:schemeClr val="tx1"/>
                          </a:solidFill>
                        </a:rPr>
                        <a:t>S5 L1bPP</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r"/>
                      <a:r>
                        <a:rPr lang="en-LU" sz="2000" b="0" dirty="0">
                          <a:solidFill>
                            <a:schemeClr val="tx1"/>
                          </a:solidFill>
                        </a:rPr>
                        <a:t>23,000</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LU" sz="2000" b="0" dirty="0">
                          <a:solidFill>
                            <a:schemeClr val="tx1"/>
                          </a:solidFill>
                        </a:rPr>
                        <a:t>Integration + Unit</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r>
                        <a:rPr lang="en-LU" sz="2000" b="0" dirty="0">
                          <a:solidFill>
                            <a:schemeClr val="tx1"/>
                          </a:solidFill>
                        </a:rPr>
                        <a:t>Yes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r>
                        <a:rPr lang="en-LU" sz="2000" b="0" dirty="0">
                          <a:solidFill>
                            <a:schemeClr val="tx1"/>
                          </a:solidFill>
                        </a:rPr>
                        <a:t>Yes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r>
                        <a:rPr lang="en-LU" sz="2000" b="0" dirty="0">
                          <a:solidFill>
                            <a:schemeClr val="tx1"/>
                          </a:solidFill>
                        </a:rPr>
                        <a:t>Yes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LU" sz="2000" b="0" dirty="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421763255"/>
                  </a:ext>
                </a:extLst>
              </a:tr>
              <a:tr h="0">
                <a:tc vMerge="1">
                  <a:txBody>
                    <a:bodyPr/>
                    <a:lstStyle/>
                    <a:p>
                      <a:endParaRPr lang="en-LU" dirty="0">
                        <a:solidFill>
                          <a:schemeClr val="tx1"/>
                        </a:solidFill>
                      </a:endParaRPr>
                    </a:p>
                  </a:txBody>
                  <a:tcPr anchor="ctr"/>
                </a:tc>
                <a:tc>
                  <a:txBody>
                    <a:bodyPr/>
                    <a:lstStyle/>
                    <a:p>
                      <a:r>
                        <a:rPr lang="en-LU" sz="2000" b="0" dirty="0">
                          <a:solidFill>
                            <a:schemeClr val="tx1"/>
                          </a:solidFill>
                        </a:rPr>
                        <a:t>ExoMars RSI</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r"/>
                      <a:r>
                        <a:rPr lang="en-LU" sz="2000" b="0" dirty="0">
                          <a:solidFill>
                            <a:schemeClr val="tx1"/>
                          </a:solidFill>
                        </a:rPr>
                        <a:t>11,500</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LU" sz="2000" b="0" dirty="0">
                          <a:solidFill>
                            <a:schemeClr val="tx1"/>
                          </a:solidFill>
                        </a:rPr>
                        <a:t>System + Unit</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r>
                        <a:rPr lang="en-LU" sz="2000" b="0" dirty="0">
                          <a:solidFill>
                            <a:schemeClr val="tx1"/>
                          </a:solidFill>
                        </a:rPr>
                        <a:t>Yes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LU" sz="2000" b="0" dirty="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LU" sz="2000" b="0" dirty="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endParaRPr lang="en-LU" sz="2000" b="0" dirty="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206056060"/>
                  </a:ext>
                </a:extLst>
              </a:tr>
            </a:tbl>
          </a:graphicData>
        </a:graphic>
      </p:graphicFrame>
    </p:spTree>
    <p:extLst>
      <p:ext uri="{BB962C8B-B14F-4D97-AF65-F5344CB8AC3E}">
        <p14:creationId xmlns:p14="http://schemas.microsoft.com/office/powerpoint/2010/main" val="2433799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37892-7372-CD9E-CB58-746064DB52E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5271CEF-500C-26FE-3D87-549824222F0C}"/>
              </a:ext>
            </a:extLst>
          </p:cNvPr>
          <p:cNvSpPr>
            <a:spLocks noGrp="1"/>
          </p:cNvSpPr>
          <p:nvPr>
            <p:ph type="body" sz="quarter" idx="11"/>
          </p:nvPr>
        </p:nvSpPr>
        <p:spPr/>
        <p:txBody>
          <a:bodyPr/>
          <a:lstStyle/>
          <a:p>
            <a:r>
              <a:rPr lang="en-LU" dirty="0"/>
              <a:t>Verification reports</a:t>
            </a:r>
          </a:p>
        </p:txBody>
      </p:sp>
      <p:sp>
        <p:nvSpPr>
          <p:cNvPr id="3" name="Text Placeholder 2">
            <a:extLst>
              <a:ext uri="{FF2B5EF4-FFF2-40B4-BE49-F238E27FC236}">
                <a16:creationId xmlns:a16="http://schemas.microsoft.com/office/drawing/2014/main" id="{AC9F5573-F3CB-C02D-7BF4-82E602907980}"/>
              </a:ext>
            </a:extLst>
          </p:cNvPr>
          <p:cNvSpPr>
            <a:spLocks noGrp="1"/>
          </p:cNvSpPr>
          <p:nvPr>
            <p:ph type="body" sz="quarter" idx="13"/>
          </p:nvPr>
        </p:nvSpPr>
        <p:spPr/>
        <p:txBody>
          <a:bodyPr/>
          <a:lstStyle/>
          <a:p>
            <a:endParaRPr lang="en-LU"/>
          </a:p>
        </p:txBody>
      </p:sp>
      <p:sp>
        <p:nvSpPr>
          <p:cNvPr id="6" name="Text Placeholder 5">
            <a:extLst>
              <a:ext uri="{FF2B5EF4-FFF2-40B4-BE49-F238E27FC236}">
                <a16:creationId xmlns:a16="http://schemas.microsoft.com/office/drawing/2014/main" id="{B120B5A4-A002-CEA9-0E65-B1F0B31B9D8E}"/>
              </a:ext>
            </a:extLst>
          </p:cNvPr>
          <p:cNvSpPr>
            <a:spLocks noGrp="1"/>
          </p:cNvSpPr>
          <p:nvPr>
            <p:ph type="body" sz="quarter" idx="14"/>
          </p:nvPr>
        </p:nvSpPr>
        <p:spPr/>
        <p:txBody>
          <a:bodyPr/>
          <a:lstStyle/>
          <a:p>
            <a:endParaRPr lang="en-LU"/>
          </a:p>
        </p:txBody>
      </p:sp>
      <p:pic>
        <p:nvPicPr>
          <p:cNvPr id="8" name="Picture 7">
            <a:extLst>
              <a:ext uri="{FF2B5EF4-FFF2-40B4-BE49-F238E27FC236}">
                <a16:creationId xmlns:a16="http://schemas.microsoft.com/office/drawing/2014/main" id="{E91C117B-0817-11C2-FC03-9C135E14E95F}"/>
              </a:ext>
            </a:extLst>
          </p:cNvPr>
          <p:cNvPicPr>
            <a:picLocks noChangeAspect="1"/>
          </p:cNvPicPr>
          <p:nvPr/>
        </p:nvPicPr>
        <p:blipFill>
          <a:blip r:embed="rId2"/>
          <a:srcRect l="19473" t="17172" r="8996" b="15959"/>
          <a:stretch/>
        </p:blipFill>
        <p:spPr>
          <a:xfrm>
            <a:off x="66974" y="1331521"/>
            <a:ext cx="3339005" cy="4624312"/>
          </a:xfrm>
          <a:prstGeom prst="rect">
            <a:avLst/>
          </a:prstGeom>
          <a:solidFill>
            <a:schemeClr val="bg1"/>
          </a:solidFill>
          <a:ln>
            <a:solidFill>
              <a:schemeClr val="tx1"/>
            </a:solidFill>
          </a:ln>
        </p:spPr>
      </p:pic>
      <p:pic>
        <p:nvPicPr>
          <p:cNvPr id="10" name="Picture 9">
            <a:extLst>
              <a:ext uri="{FF2B5EF4-FFF2-40B4-BE49-F238E27FC236}">
                <a16:creationId xmlns:a16="http://schemas.microsoft.com/office/drawing/2014/main" id="{8788602A-C3F5-EAA4-2DEC-B63E667F75F9}"/>
              </a:ext>
            </a:extLst>
          </p:cNvPr>
          <p:cNvPicPr>
            <a:picLocks noChangeAspect="1"/>
          </p:cNvPicPr>
          <p:nvPr/>
        </p:nvPicPr>
        <p:blipFill>
          <a:blip r:embed="rId3"/>
          <a:srcRect l="21867" t="16768" r="8698" b="16364"/>
          <a:stretch/>
        </p:blipFill>
        <p:spPr>
          <a:xfrm>
            <a:off x="3577283" y="1331521"/>
            <a:ext cx="3334764" cy="4757790"/>
          </a:xfrm>
          <a:prstGeom prst="rect">
            <a:avLst/>
          </a:prstGeom>
          <a:solidFill>
            <a:schemeClr val="bg1"/>
          </a:solidFill>
          <a:ln>
            <a:solidFill>
              <a:schemeClr val="tx1"/>
            </a:solidFill>
          </a:ln>
        </p:spPr>
      </p:pic>
      <p:pic>
        <p:nvPicPr>
          <p:cNvPr id="14" name="Picture 13">
            <a:extLst>
              <a:ext uri="{FF2B5EF4-FFF2-40B4-BE49-F238E27FC236}">
                <a16:creationId xmlns:a16="http://schemas.microsoft.com/office/drawing/2014/main" id="{1B96A43C-3407-6E37-0555-164F069913DE}"/>
              </a:ext>
            </a:extLst>
          </p:cNvPr>
          <p:cNvPicPr>
            <a:picLocks noChangeAspect="1"/>
          </p:cNvPicPr>
          <p:nvPr/>
        </p:nvPicPr>
        <p:blipFill>
          <a:blip r:embed="rId4"/>
          <a:srcRect l="21268" t="17171" r="9297" b="17374"/>
          <a:stretch/>
        </p:blipFill>
        <p:spPr>
          <a:xfrm>
            <a:off x="1373305" y="4667972"/>
            <a:ext cx="3214254" cy="4488873"/>
          </a:xfrm>
          <a:prstGeom prst="rect">
            <a:avLst/>
          </a:prstGeom>
          <a:solidFill>
            <a:schemeClr val="bg1"/>
          </a:solidFill>
          <a:ln>
            <a:solidFill>
              <a:schemeClr val="tx1"/>
            </a:solidFill>
          </a:ln>
        </p:spPr>
      </p:pic>
      <p:pic>
        <p:nvPicPr>
          <p:cNvPr id="16" name="Picture 15">
            <a:extLst>
              <a:ext uri="{FF2B5EF4-FFF2-40B4-BE49-F238E27FC236}">
                <a16:creationId xmlns:a16="http://schemas.microsoft.com/office/drawing/2014/main" id="{F5F3FBBE-9506-3236-B390-F633C156CFF4}"/>
              </a:ext>
            </a:extLst>
          </p:cNvPr>
          <p:cNvPicPr>
            <a:picLocks noChangeAspect="1"/>
          </p:cNvPicPr>
          <p:nvPr/>
        </p:nvPicPr>
        <p:blipFill>
          <a:blip r:embed="rId5"/>
          <a:srcRect l="20602" t="16970" r="9963" b="17576"/>
          <a:stretch/>
        </p:blipFill>
        <p:spPr>
          <a:xfrm>
            <a:off x="7104756" y="1331520"/>
            <a:ext cx="3311237" cy="4624313"/>
          </a:xfrm>
          <a:prstGeom prst="rect">
            <a:avLst/>
          </a:prstGeom>
          <a:solidFill>
            <a:schemeClr val="bg1"/>
          </a:solidFill>
          <a:ln>
            <a:solidFill>
              <a:schemeClr val="tx1"/>
            </a:solidFill>
          </a:ln>
        </p:spPr>
      </p:pic>
      <p:pic>
        <p:nvPicPr>
          <p:cNvPr id="12" name="Picture 11">
            <a:extLst>
              <a:ext uri="{FF2B5EF4-FFF2-40B4-BE49-F238E27FC236}">
                <a16:creationId xmlns:a16="http://schemas.microsoft.com/office/drawing/2014/main" id="{845392F6-0991-0311-83F1-EA2C3A948E12}"/>
              </a:ext>
            </a:extLst>
          </p:cNvPr>
          <p:cNvPicPr>
            <a:picLocks noChangeAspect="1"/>
          </p:cNvPicPr>
          <p:nvPr/>
        </p:nvPicPr>
        <p:blipFill>
          <a:blip r:embed="rId6"/>
          <a:srcRect l="8997" t="16768" r="19473" b="16364"/>
          <a:stretch/>
        </p:blipFill>
        <p:spPr>
          <a:xfrm>
            <a:off x="5244665" y="4656351"/>
            <a:ext cx="3311238" cy="4585856"/>
          </a:xfrm>
          <a:prstGeom prst="rect">
            <a:avLst/>
          </a:prstGeom>
          <a:solidFill>
            <a:schemeClr val="bg1"/>
          </a:solidFill>
          <a:ln>
            <a:solidFill>
              <a:schemeClr val="tx1"/>
            </a:solidFill>
          </a:ln>
        </p:spPr>
      </p:pic>
    </p:spTree>
    <p:extLst>
      <p:ext uri="{BB962C8B-B14F-4D97-AF65-F5344CB8AC3E}">
        <p14:creationId xmlns:p14="http://schemas.microsoft.com/office/powerpoint/2010/main" val="3232156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5295E"/>
        </a:solidFill>
        <a:effectLst/>
      </p:bgPr>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7D48056D-386F-FD49-9B76-4DA8C9760D73}"/>
              </a:ext>
            </a:extLst>
          </p:cNvPr>
          <p:cNvSpPr txBox="1">
            <a:spLocks/>
          </p:cNvSpPr>
          <p:nvPr/>
        </p:nvSpPr>
        <p:spPr>
          <a:xfrm>
            <a:off x="544513" y="1648319"/>
            <a:ext cx="11362565" cy="19098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Light" panose="020B0403020202020204" pitchFamily="34" charset="0"/>
                <a:ea typeface="Helvetica Neue UltraLight" panose="02000206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Light" panose="020B0403020202020204" pitchFamily="34" charset="0"/>
                <a:ea typeface="Helvetica Neue UltraLight" panose="02000206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Light" panose="020B0403020202020204" pitchFamily="34" charset="0"/>
                <a:ea typeface="Helvetica Neue UltraLight" panose="02000206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Light" panose="020B0403020202020204" pitchFamily="34" charset="0"/>
                <a:ea typeface="Helvetica Neue UltraLight" panose="02000206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Light" panose="020B0403020202020204" pitchFamily="34" charset="0"/>
                <a:ea typeface="Helvetica Neue UltraLight" panose="02000206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ctr"/>
            <a:r>
              <a:rPr lang="en-GB" sz="3200" b="1" dirty="0">
                <a:solidFill>
                  <a:schemeClr val="bg1"/>
                </a:solidFill>
              </a:rPr>
              <a:t>Code-driven and data-driven mutation are complimentary</a:t>
            </a:r>
          </a:p>
          <a:p>
            <a:pPr marL="457200" indent="-457200" algn="ctr"/>
            <a:r>
              <a:rPr lang="en-GB" sz="3200" b="1" dirty="0">
                <a:solidFill>
                  <a:schemeClr val="bg1"/>
                </a:solidFill>
              </a:rPr>
              <a:t>Test suite pitfalls reported by code-driven and data-driven mutation are correct</a:t>
            </a:r>
          </a:p>
          <a:p>
            <a:pPr marL="457200" indent="-457200" algn="ctr"/>
            <a:r>
              <a:rPr lang="en-GB" sz="3200" b="1" dirty="0">
                <a:solidFill>
                  <a:schemeClr val="bg1"/>
                </a:solidFill>
              </a:rPr>
              <a:t>FAQAS2 tools enabled the detection of real faults</a:t>
            </a:r>
          </a:p>
          <a:p>
            <a:pPr marL="457200" indent="-457200" algn="ctr"/>
            <a:r>
              <a:rPr lang="en-LU" sz="3200" b="1" dirty="0">
                <a:solidFill>
                  <a:schemeClr val="accent2"/>
                </a:solidFill>
              </a:rPr>
              <a:t>Personnel training costs are non-negligible</a:t>
            </a:r>
          </a:p>
          <a:p>
            <a:pPr marL="457200" indent="-457200" algn="ctr"/>
            <a:r>
              <a:rPr lang="en-LU" sz="3200" b="1" dirty="0">
                <a:solidFill>
                  <a:schemeClr val="accent2"/>
                </a:solidFill>
              </a:rPr>
              <a:t>Require parallel execution for large software</a:t>
            </a:r>
          </a:p>
          <a:p>
            <a:pPr marL="457200" indent="-457200" algn="ctr"/>
            <a:r>
              <a:rPr lang="en-LU" sz="3200" b="1" dirty="0">
                <a:solidFill>
                  <a:schemeClr val="bg1"/>
                </a:solidFill>
              </a:rPr>
              <a:t>A small subset of mutants belonging to complex functions enable</a:t>
            </a:r>
            <a:r>
              <a:rPr lang="en-GB" sz="3200" b="1" dirty="0">
                <a:solidFill>
                  <a:schemeClr val="bg1"/>
                </a:solidFill>
              </a:rPr>
              <a:t>s</a:t>
            </a:r>
            <a:r>
              <a:rPr lang="en-LU" sz="3200" b="1" dirty="0">
                <a:solidFill>
                  <a:schemeClr val="bg1"/>
                </a:solidFill>
              </a:rPr>
              <a:t> a quick application of the methodology (e.g., for ISVV)</a:t>
            </a:r>
            <a:endParaRPr lang="en-GB" sz="3200" b="1" dirty="0">
              <a:solidFill>
                <a:schemeClr val="bg1"/>
              </a:solidFill>
            </a:endParaRPr>
          </a:p>
        </p:txBody>
      </p:sp>
      <p:sp>
        <p:nvSpPr>
          <p:cNvPr id="4" name="Text Placeholder 1">
            <a:extLst>
              <a:ext uri="{FF2B5EF4-FFF2-40B4-BE49-F238E27FC236}">
                <a16:creationId xmlns:a16="http://schemas.microsoft.com/office/drawing/2014/main" id="{2A97E18B-E31F-1A08-20E5-D77574BF1ED6}"/>
              </a:ext>
            </a:extLst>
          </p:cNvPr>
          <p:cNvSpPr txBox="1">
            <a:spLocks/>
          </p:cNvSpPr>
          <p:nvPr/>
        </p:nvSpPr>
        <p:spPr>
          <a:xfrm>
            <a:off x="544513" y="427730"/>
            <a:ext cx="11362565" cy="4762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Light" panose="020B0403020202020204" pitchFamily="34" charset="0"/>
                <a:ea typeface="Helvetica Neue UltraLight" panose="02000206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Light" panose="020B0403020202020204" pitchFamily="34" charset="0"/>
                <a:ea typeface="Helvetica Neue UltraLight" panose="02000206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Light" panose="020B0403020202020204" pitchFamily="34" charset="0"/>
                <a:ea typeface="Helvetica Neue UltraLight" panose="02000206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Light" panose="020B0403020202020204" pitchFamily="34" charset="0"/>
                <a:ea typeface="Helvetica Neue UltraLight" panose="02000206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Light" panose="020B0403020202020204" pitchFamily="34" charset="0"/>
                <a:ea typeface="Helvetica Neue UltraLight" panose="02000206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LU" sz="5400" b="1" dirty="0">
                <a:solidFill>
                  <a:schemeClr val="bg1"/>
                </a:solidFill>
                <a:latin typeface="Helvetica" pitchFamily="2" charset="0"/>
              </a:rPr>
              <a:t>I</a:t>
            </a:r>
            <a:r>
              <a:rPr lang="en-GB" sz="5400" b="1" dirty="0">
                <a:solidFill>
                  <a:schemeClr val="bg1"/>
                </a:solidFill>
                <a:latin typeface="Helvetica" pitchFamily="2" charset="0"/>
              </a:rPr>
              <a:t>n</a:t>
            </a:r>
            <a:r>
              <a:rPr lang="en-LU" sz="5400" b="1" dirty="0">
                <a:solidFill>
                  <a:schemeClr val="bg1"/>
                </a:solidFill>
                <a:latin typeface="Helvetica" pitchFamily="2" charset="0"/>
              </a:rPr>
              <a:t>dependent feedback</a:t>
            </a:r>
          </a:p>
        </p:txBody>
      </p:sp>
    </p:spTree>
    <p:extLst>
      <p:ext uri="{BB962C8B-B14F-4D97-AF65-F5344CB8AC3E}">
        <p14:creationId xmlns:p14="http://schemas.microsoft.com/office/powerpoint/2010/main" val="200780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150F2-47BE-C807-F225-1C488CAB87B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623AAEB-A034-43A5-84B7-0FA65CE788B4}"/>
              </a:ext>
            </a:extLst>
          </p:cNvPr>
          <p:cNvSpPr txBox="1"/>
          <p:nvPr/>
        </p:nvSpPr>
        <p:spPr>
          <a:xfrm>
            <a:off x="739676" y="221065"/>
            <a:ext cx="10712648" cy="2123658"/>
          </a:xfrm>
          <a:prstGeom prst="rect">
            <a:avLst/>
          </a:prstGeom>
          <a:noFill/>
        </p:spPr>
        <p:txBody>
          <a:bodyPr wrap="square" rtlCol="0">
            <a:spAutoFit/>
          </a:bodyPr>
          <a:lstStyle>
            <a:defPPr>
              <a:defRPr lang="en-US"/>
            </a:defPPr>
            <a:lvl1pPr>
              <a:defRPr sz="3600">
                <a:solidFill>
                  <a:schemeClr val="bg1"/>
                </a:solidFill>
                <a:latin typeface="Graphik-SemiboldItalic" panose="020B0703030202060203" pitchFamily="34" charset="0"/>
              </a:defRPr>
            </a:lvl1pPr>
          </a:lstStyle>
          <a:p>
            <a:r>
              <a:rPr lang="en-GB" sz="4000" b="1" dirty="0"/>
              <a:t>FAQAS2: Fault-based Automated Quality Assurance Assessment for Space 2</a:t>
            </a:r>
          </a:p>
          <a:p>
            <a:r>
              <a:rPr lang="en-GB" sz="3200" b="1" dirty="0"/>
              <a:t>IMPROVE MUTATION TESTING IN SPACE SOFTWARE SYSTEMS </a:t>
            </a:r>
          </a:p>
          <a:p>
            <a:endParaRPr lang="en-GB" sz="2000" b="1" u="sng" dirty="0"/>
          </a:p>
        </p:txBody>
      </p:sp>
      <p:pic>
        <p:nvPicPr>
          <p:cNvPr id="6" name="Graphic 5">
            <a:extLst>
              <a:ext uri="{FF2B5EF4-FFF2-40B4-BE49-F238E27FC236}">
                <a16:creationId xmlns:a16="http://schemas.microsoft.com/office/drawing/2014/main" id="{A03D4A7E-AD93-8374-7929-E1D9B51ADAB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30471" y="5943600"/>
            <a:ext cx="1038846" cy="816748"/>
          </a:xfrm>
          <a:prstGeom prst="rect">
            <a:avLst/>
          </a:prstGeom>
        </p:spPr>
      </p:pic>
      <p:pic>
        <p:nvPicPr>
          <p:cNvPr id="2" name="Picture 1">
            <a:extLst>
              <a:ext uri="{FF2B5EF4-FFF2-40B4-BE49-F238E27FC236}">
                <a16:creationId xmlns:a16="http://schemas.microsoft.com/office/drawing/2014/main" id="{3EED2B5C-2904-B2AC-9E5B-E2D4A5F1F1B4}"/>
              </a:ext>
            </a:extLst>
          </p:cNvPr>
          <p:cNvPicPr>
            <a:picLocks noChangeAspect="1"/>
          </p:cNvPicPr>
          <p:nvPr/>
        </p:nvPicPr>
        <p:blipFill>
          <a:blip r:embed="rId5"/>
          <a:stretch>
            <a:fillRect/>
          </a:stretch>
        </p:blipFill>
        <p:spPr>
          <a:xfrm>
            <a:off x="874991" y="2109513"/>
            <a:ext cx="4880306" cy="4752109"/>
          </a:xfrm>
          <a:prstGeom prst="rect">
            <a:avLst/>
          </a:prstGeom>
          <a:solidFill>
            <a:schemeClr val="bg1"/>
          </a:solidFill>
        </p:spPr>
      </p:pic>
      <p:sp>
        <p:nvSpPr>
          <p:cNvPr id="4" name="TextBox 3">
            <a:extLst>
              <a:ext uri="{FF2B5EF4-FFF2-40B4-BE49-F238E27FC236}">
                <a16:creationId xmlns:a16="http://schemas.microsoft.com/office/drawing/2014/main" id="{C8F0AAE9-CC1B-8445-7916-F666A704EC9C}"/>
              </a:ext>
            </a:extLst>
          </p:cNvPr>
          <p:cNvSpPr txBox="1"/>
          <p:nvPr/>
        </p:nvSpPr>
        <p:spPr>
          <a:xfrm>
            <a:off x="8610600" y="5022272"/>
            <a:ext cx="6109854" cy="584775"/>
          </a:xfrm>
          <a:prstGeom prst="rect">
            <a:avLst/>
          </a:prstGeom>
          <a:noFill/>
        </p:spPr>
        <p:txBody>
          <a:bodyPr wrap="square">
            <a:spAutoFit/>
          </a:bodyPr>
          <a:lstStyle/>
          <a:p>
            <a:r>
              <a:rPr lang="en-GB" sz="3200" b="1" dirty="0">
                <a:solidFill>
                  <a:schemeClr val="bg1"/>
                </a:solidFill>
              </a:rPr>
              <a:t>http://</a:t>
            </a:r>
            <a:r>
              <a:rPr lang="en-GB" sz="3200" b="1" dirty="0" err="1">
                <a:solidFill>
                  <a:schemeClr val="bg1"/>
                </a:solidFill>
              </a:rPr>
              <a:t>faqas.uni.lu</a:t>
            </a:r>
            <a:endParaRPr lang="en-LU" sz="3200" dirty="0">
              <a:solidFill>
                <a:schemeClr val="bg1"/>
              </a:solidFill>
            </a:endParaRPr>
          </a:p>
        </p:txBody>
      </p:sp>
    </p:spTree>
    <p:extLst>
      <p:ext uri="{BB962C8B-B14F-4D97-AF65-F5344CB8AC3E}">
        <p14:creationId xmlns:p14="http://schemas.microsoft.com/office/powerpoint/2010/main" val="29266870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CEAEF-F59A-7A62-99F6-C06FD5563F6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57153C8-146B-9002-BDC1-40885D12AB37}"/>
              </a:ext>
            </a:extLst>
          </p:cNvPr>
          <p:cNvSpPr>
            <a:spLocks noGrp="1"/>
          </p:cNvSpPr>
          <p:nvPr>
            <p:ph type="body" sz="quarter" idx="10"/>
          </p:nvPr>
        </p:nvSpPr>
        <p:spPr/>
        <p:txBody>
          <a:bodyPr/>
          <a:lstStyle/>
          <a:p>
            <a:r>
              <a:rPr lang="en-LU" dirty="0">
                <a:latin typeface="Helvetica" pitchFamily="2" charset="0"/>
              </a:rPr>
              <a:t>Backup</a:t>
            </a:r>
          </a:p>
        </p:txBody>
      </p:sp>
    </p:spTree>
    <p:extLst>
      <p:ext uri="{BB962C8B-B14F-4D97-AF65-F5344CB8AC3E}">
        <p14:creationId xmlns:p14="http://schemas.microsoft.com/office/powerpoint/2010/main" val="1704938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AD66E4A-B997-2329-74DC-70A23D81F5FF}"/>
              </a:ext>
            </a:extLst>
          </p:cNvPr>
          <p:cNvSpPr>
            <a:spLocks noGrp="1"/>
          </p:cNvSpPr>
          <p:nvPr>
            <p:ph type="body" sz="quarter" idx="10"/>
          </p:nvPr>
        </p:nvSpPr>
        <p:spPr/>
        <p:txBody>
          <a:bodyPr/>
          <a:lstStyle/>
          <a:p>
            <a:r>
              <a:rPr lang="en-LU" dirty="0">
                <a:latin typeface="Helvetica" pitchFamily="2" charset="0"/>
              </a:rPr>
              <a:t>How test cases are generated?</a:t>
            </a:r>
          </a:p>
        </p:txBody>
      </p:sp>
    </p:spTree>
    <p:extLst>
      <p:ext uri="{BB962C8B-B14F-4D97-AF65-F5344CB8AC3E}">
        <p14:creationId xmlns:p14="http://schemas.microsoft.com/office/powerpoint/2010/main" val="40196967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BBA7-0250-BC40-E5AC-666D7B8461C8}"/>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44C1A523-D997-B37F-A5D9-1E90346D47FE}"/>
              </a:ext>
            </a:extLst>
          </p:cNvPr>
          <p:cNvGrpSpPr/>
          <p:nvPr/>
        </p:nvGrpSpPr>
        <p:grpSpPr>
          <a:xfrm>
            <a:off x="2885000" y="1877148"/>
            <a:ext cx="2833539" cy="954338"/>
            <a:chOff x="3132667" y="4019457"/>
            <a:chExt cx="2833539" cy="954338"/>
          </a:xfrm>
        </p:grpSpPr>
        <p:sp>
          <p:nvSpPr>
            <p:cNvPr id="4" name="Rectangle 3">
              <a:extLst>
                <a:ext uri="{FF2B5EF4-FFF2-40B4-BE49-F238E27FC236}">
                  <a16:creationId xmlns:a16="http://schemas.microsoft.com/office/drawing/2014/main" id="{A81E04FA-0290-B6F4-148B-11870164AFC8}"/>
                </a:ext>
              </a:extLst>
            </p:cNvPr>
            <p:cNvSpPr/>
            <p:nvPr/>
          </p:nvSpPr>
          <p:spPr>
            <a:xfrm>
              <a:off x="3132667" y="4019457"/>
              <a:ext cx="2833539" cy="914400"/>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8" name="TextBox 7">
              <a:extLst>
                <a:ext uri="{FF2B5EF4-FFF2-40B4-BE49-F238E27FC236}">
                  <a16:creationId xmlns:a16="http://schemas.microsoft.com/office/drawing/2014/main" id="{569AA56C-CD45-89B0-D1C2-0C3096CF77C2}"/>
                </a:ext>
              </a:extLst>
            </p:cNvPr>
            <p:cNvSpPr txBox="1"/>
            <p:nvPr/>
          </p:nvSpPr>
          <p:spPr>
            <a:xfrm>
              <a:off x="3132667" y="4050465"/>
              <a:ext cx="2664077" cy="923330"/>
            </a:xfrm>
            <a:prstGeom prst="rect">
              <a:avLst/>
            </a:prstGeom>
            <a:noFill/>
          </p:spPr>
          <p:txBody>
            <a:bodyPr wrap="square">
              <a:spAutoFit/>
            </a:bodyPr>
            <a:lstStyle/>
            <a:p>
              <a:r>
                <a:rPr lang="en-US" sz="1800" dirty="0">
                  <a:solidFill>
                    <a:schemeClr val="accent2"/>
                  </a:solidFill>
                  <a:latin typeface="Helvetica" pitchFamily="2" charset="0"/>
                </a:rPr>
                <a:t>0100100001110110000</a:t>
              </a:r>
              <a:endParaRPr lang="en-LU" sz="1800" dirty="0">
                <a:solidFill>
                  <a:schemeClr val="accent2"/>
                </a:solidFill>
                <a:latin typeface="Helvetica" pitchFamily="2" charset="0"/>
              </a:endParaRPr>
            </a:p>
            <a:p>
              <a:r>
                <a:rPr lang="en-US" sz="1800" dirty="0">
                  <a:solidFill>
                    <a:schemeClr val="accent6"/>
                  </a:solidFill>
                  <a:latin typeface="Helvetica" pitchFamily="2" charset="0"/>
                </a:rPr>
                <a:t>1100101101110110000</a:t>
              </a:r>
              <a:endParaRPr lang="en-LU" sz="1800" dirty="0">
                <a:solidFill>
                  <a:schemeClr val="accent6"/>
                </a:solidFill>
                <a:latin typeface="Helvetica" pitchFamily="2" charset="0"/>
              </a:endParaRPr>
            </a:p>
            <a:p>
              <a:r>
                <a:rPr lang="en-US" sz="1800" dirty="0">
                  <a:solidFill>
                    <a:schemeClr val="accent1">
                      <a:lumMod val="50000"/>
                    </a:schemeClr>
                  </a:solidFill>
                  <a:latin typeface="Helvetica" pitchFamily="2" charset="0"/>
                </a:rPr>
                <a:t>0101101101110110000</a:t>
              </a:r>
              <a:endParaRPr lang="en-LU" sz="1800" dirty="0">
                <a:solidFill>
                  <a:schemeClr val="accent1">
                    <a:lumMod val="50000"/>
                  </a:schemeClr>
                </a:solidFill>
                <a:latin typeface="Helvetica" pitchFamily="2" charset="0"/>
              </a:endParaRPr>
            </a:p>
          </p:txBody>
        </p:sp>
      </p:grpSp>
      <p:sp>
        <p:nvSpPr>
          <p:cNvPr id="7" name="TextBox 6">
            <a:extLst>
              <a:ext uri="{FF2B5EF4-FFF2-40B4-BE49-F238E27FC236}">
                <a16:creationId xmlns:a16="http://schemas.microsoft.com/office/drawing/2014/main" id="{26915973-0211-21C4-85E0-FD57CBE532E4}"/>
              </a:ext>
            </a:extLst>
          </p:cNvPr>
          <p:cNvSpPr txBox="1"/>
          <p:nvPr/>
        </p:nvSpPr>
        <p:spPr>
          <a:xfrm>
            <a:off x="6272916" y="5369258"/>
            <a:ext cx="6209414" cy="1015663"/>
          </a:xfrm>
          <a:prstGeom prst="rect">
            <a:avLst/>
          </a:prstGeom>
          <a:noFill/>
        </p:spPr>
        <p:txBody>
          <a:bodyPr wrap="square">
            <a:spAutoFit/>
          </a:bodyPr>
          <a:lstStyle/>
          <a:p>
            <a:r>
              <a:rPr lang="en-US" sz="2000" dirty="0">
                <a:latin typeface="Helvetica" pitchFamily="2" charset="0"/>
              </a:rPr>
              <a:t>  if</a:t>
            </a:r>
            <a:r>
              <a:rPr lang="en-LU" sz="2000" dirty="0">
                <a:latin typeface="Helvetica" pitchFamily="2" charset="0"/>
              </a:rPr>
              <a:t>( ! match (</a:t>
            </a:r>
            <a:r>
              <a:rPr lang="en-LU" sz="2000" dirty="0">
                <a:solidFill>
                  <a:schemeClr val="accent2"/>
                </a:solidFill>
                <a:latin typeface="Helvetica" pitchFamily="2" charset="0"/>
              </a:rPr>
              <a:t>m</a:t>
            </a:r>
            <a:r>
              <a:rPr lang="en-LU" sz="2000" dirty="0">
                <a:latin typeface="Helvetica" pitchFamily="2" charset="0"/>
              </a:rPr>
              <a:t>, </a:t>
            </a:r>
            <a:r>
              <a:rPr lang="en-LU" sz="2000" dirty="0">
                <a:solidFill>
                  <a:schemeClr val="accent2"/>
                </a:solidFill>
                <a:latin typeface="Helvetica" pitchFamily="2" charset="0"/>
              </a:rPr>
              <a:t>m_m</a:t>
            </a:r>
            <a:r>
              <a:rPr lang="en-LU" sz="2000" dirty="0">
                <a:latin typeface="Helvetica" pitchFamily="2" charset="0"/>
              </a:rPr>
              <a:t> ){ abort() };</a:t>
            </a:r>
          </a:p>
          <a:p>
            <a:r>
              <a:rPr lang="en-GB" sz="2000" dirty="0">
                <a:latin typeface="Helvetica" pitchFamily="2" charset="0"/>
              </a:rPr>
              <a:t>  </a:t>
            </a:r>
            <a:r>
              <a:rPr lang="en-US" sz="2000" dirty="0">
                <a:latin typeface="Helvetica" pitchFamily="2" charset="0"/>
              </a:rPr>
              <a:t>if</a:t>
            </a:r>
            <a:r>
              <a:rPr lang="en-LU" sz="2000" dirty="0">
                <a:latin typeface="Helvetica" pitchFamily="2" charset="0"/>
              </a:rPr>
              <a:t>( ! match (</a:t>
            </a:r>
            <a:r>
              <a:rPr lang="en-LU" sz="2000" dirty="0">
                <a:solidFill>
                  <a:schemeClr val="accent6"/>
                </a:solidFill>
                <a:latin typeface="Helvetica" pitchFamily="2" charset="0"/>
              </a:rPr>
              <a:t>x</a:t>
            </a:r>
            <a:r>
              <a:rPr lang="en-LU" sz="2000" dirty="0">
                <a:latin typeface="Helvetica" pitchFamily="2" charset="0"/>
              </a:rPr>
              <a:t>, </a:t>
            </a:r>
            <a:r>
              <a:rPr lang="en-LU" sz="2000" dirty="0">
                <a:solidFill>
                  <a:schemeClr val="accent6"/>
                </a:solidFill>
                <a:latin typeface="Helvetica" pitchFamily="2" charset="0"/>
              </a:rPr>
              <a:t>m_x</a:t>
            </a:r>
            <a:r>
              <a:rPr lang="en-LU" sz="2000" dirty="0">
                <a:latin typeface="Helvetica" pitchFamily="2" charset="0"/>
              </a:rPr>
              <a:t>) { abort() };</a:t>
            </a:r>
          </a:p>
          <a:p>
            <a:r>
              <a:rPr lang="en-GB" sz="2000" dirty="0">
                <a:latin typeface="Helvetica" pitchFamily="2" charset="0"/>
              </a:rPr>
              <a:t>  </a:t>
            </a:r>
            <a:r>
              <a:rPr lang="en-US" sz="2000" dirty="0">
                <a:latin typeface="Helvetica" pitchFamily="2" charset="0"/>
              </a:rPr>
              <a:t>if</a:t>
            </a:r>
            <a:r>
              <a:rPr lang="en-LU" sz="2000" dirty="0">
                <a:latin typeface="Helvetica" pitchFamily="2" charset="0"/>
              </a:rPr>
              <a:t>( ! </a:t>
            </a:r>
            <a:r>
              <a:rPr lang="en-GB" sz="2000" dirty="0">
                <a:latin typeface="Helvetica" pitchFamily="2" charset="0"/>
              </a:rPr>
              <a:t>m</a:t>
            </a:r>
            <a:r>
              <a:rPr lang="en-LU" sz="2000" dirty="0">
                <a:latin typeface="Helvetica" pitchFamily="2" charset="0"/>
              </a:rPr>
              <a:t>atch (</a:t>
            </a:r>
            <a:r>
              <a:rPr lang="en-LU" sz="2000" dirty="0">
                <a:solidFill>
                  <a:srgbClr val="2F528F"/>
                </a:solidFill>
                <a:latin typeface="Helvetica" pitchFamily="2" charset="0"/>
              </a:rPr>
              <a:t>c</a:t>
            </a:r>
            <a:r>
              <a:rPr lang="en-LU" sz="2000" dirty="0">
                <a:latin typeface="Helvetica" pitchFamily="2" charset="0"/>
              </a:rPr>
              <a:t>, </a:t>
            </a:r>
            <a:r>
              <a:rPr lang="en-LU" sz="2000" dirty="0">
                <a:solidFill>
                  <a:srgbClr val="2F528F"/>
                </a:solidFill>
                <a:latin typeface="Helvetica" pitchFamily="2" charset="0"/>
              </a:rPr>
              <a:t>m_c</a:t>
            </a:r>
            <a:r>
              <a:rPr lang="en-LU" sz="2000" dirty="0">
                <a:latin typeface="Helvetica" pitchFamily="2" charset="0"/>
              </a:rPr>
              <a:t>) { abort() };</a:t>
            </a:r>
          </a:p>
        </p:txBody>
      </p:sp>
      <p:sp>
        <p:nvSpPr>
          <p:cNvPr id="12" name="Text Placeholder 1">
            <a:extLst>
              <a:ext uri="{FF2B5EF4-FFF2-40B4-BE49-F238E27FC236}">
                <a16:creationId xmlns:a16="http://schemas.microsoft.com/office/drawing/2014/main" id="{6872F3F2-8F01-0686-B38B-5F562EA02370}"/>
              </a:ext>
            </a:extLst>
          </p:cNvPr>
          <p:cNvSpPr>
            <a:spLocks noGrp="1"/>
          </p:cNvSpPr>
          <p:nvPr>
            <p:ph type="body" sz="quarter" idx="11"/>
          </p:nvPr>
        </p:nvSpPr>
        <p:spPr>
          <a:xfrm>
            <a:off x="544513" y="427729"/>
            <a:ext cx="5739093" cy="572421"/>
          </a:xfrm>
        </p:spPr>
        <p:txBody>
          <a:bodyPr/>
          <a:lstStyle/>
          <a:p>
            <a:pPr algn="l"/>
            <a:r>
              <a:rPr lang="en-LU" sz="4400" dirty="0">
                <a:solidFill>
                  <a:schemeClr val="tx1"/>
                </a:solidFill>
                <a:latin typeface="Helvetica" pitchFamily="2" charset="0"/>
              </a:rPr>
              <a:t>Test generation</a:t>
            </a:r>
          </a:p>
        </p:txBody>
      </p:sp>
      <p:sp>
        <p:nvSpPr>
          <p:cNvPr id="3" name="TextBox 2">
            <a:extLst>
              <a:ext uri="{FF2B5EF4-FFF2-40B4-BE49-F238E27FC236}">
                <a16:creationId xmlns:a16="http://schemas.microsoft.com/office/drawing/2014/main" id="{8777E5FB-70E2-3656-18E5-273DC8EC9A99}"/>
              </a:ext>
            </a:extLst>
          </p:cNvPr>
          <p:cNvSpPr txBox="1"/>
          <p:nvPr/>
        </p:nvSpPr>
        <p:spPr>
          <a:xfrm>
            <a:off x="2710798" y="2886184"/>
            <a:ext cx="3181941" cy="369332"/>
          </a:xfrm>
          <a:prstGeom prst="rect">
            <a:avLst/>
          </a:prstGeom>
          <a:noFill/>
        </p:spPr>
        <p:txBody>
          <a:bodyPr wrap="square">
            <a:spAutoFit/>
          </a:bodyPr>
          <a:lstStyle/>
          <a:p>
            <a:pPr algn="ctr">
              <a:lnSpc>
                <a:spcPct val="100000"/>
              </a:lnSpc>
              <a:spcBef>
                <a:spcPts val="0"/>
              </a:spcBef>
              <a:defRPr sz="1800" b="1">
                <a:latin typeface="Courier New"/>
                <a:ea typeface="Courier New"/>
                <a:cs typeface="Courier New"/>
                <a:sym typeface="Courier New"/>
              </a:defRPr>
            </a:pPr>
            <a:r>
              <a:rPr lang="en-US" dirty="0">
                <a:latin typeface="Helvetica Light" panose="020B0403020202020204" pitchFamily="34" charset="0"/>
              </a:rPr>
              <a:t>Binary input file</a:t>
            </a:r>
          </a:p>
        </p:txBody>
      </p:sp>
      <p:sp>
        <p:nvSpPr>
          <p:cNvPr id="2" name="Generate…">
            <a:extLst>
              <a:ext uri="{FF2B5EF4-FFF2-40B4-BE49-F238E27FC236}">
                <a16:creationId xmlns:a16="http://schemas.microsoft.com/office/drawing/2014/main" id="{2B8C7845-57E2-A18F-D18E-962B346B3A84}"/>
              </a:ext>
            </a:extLst>
          </p:cNvPr>
          <p:cNvSpPr/>
          <p:nvPr/>
        </p:nvSpPr>
        <p:spPr>
          <a:xfrm>
            <a:off x="206059" y="1616770"/>
            <a:ext cx="1950539" cy="1469479"/>
          </a:xfrm>
          <a:prstGeom prst="roundRect">
            <a:avLst>
              <a:gd name="adj" fmla="val 19073"/>
            </a:avLst>
          </a:prstGeom>
          <a:noFill/>
          <a:ln w="25400" cap="flat">
            <a:solidFill>
              <a:srgbClr val="2F528F"/>
            </a:solidFill>
            <a:prstDash val="solid"/>
            <a:miter lim="8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p>
            <a:pPr>
              <a:lnSpc>
                <a:spcPct val="100000"/>
              </a:lnSpc>
              <a:spcBef>
                <a:spcPts val="0"/>
              </a:spcBef>
              <a:defRPr sz="1800"/>
            </a:pPr>
            <a:r>
              <a:rPr lang="en-US" sz="3200" b="1" dirty="0">
                <a:latin typeface="Helvetica" pitchFamily="2" charset="0"/>
              </a:rPr>
              <a:t>AFL ++ </a:t>
            </a:r>
            <a:r>
              <a:rPr lang="en-US" sz="3200" b="1" dirty="0" err="1">
                <a:latin typeface="Helvetica" pitchFamily="2" charset="0"/>
              </a:rPr>
              <a:t>fuzzer</a:t>
            </a:r>
            <a:endParaRPr lang="en-US" sz="3200" b="1" dirty="0">
              <a:latin typeface="Helvetica" pitchFamily="2" charset="0"/>
            </a:endParaRPr>
          </a:p>
        </p:txBody>
      </p:sp>
      <p:sp>
        <p:nvSpPr>
          <p:cNvPr id="10" name="Right Arrow 9">
            <a:extLst>
              <a:ext uri="{FF2B5EF4-FFF2-40B4-BE49-F238E27FC236}">
                <a16:creationId xmlns:a16="http://schemas.microsoft.com/office/drawing/2014/main" id="{81EA8FF5-58CB-AA7E-A1A2-F64F5C0D23FA}"/>
              </a:ext>
            </a:extLst>
          </p:cNvPr>
          <p:cNvSpPr/>
          <p:nvPr/>
        </p:nvSpPr>
        <p:spPr>
          <a:xfrm>
            <a:off x="2299062" y="2021325"/>
            <a:ext cx="359484" cy="6207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grpSp>
        <p:nvGrpSpPr>
          <p:cNvPr id="24" name="Group 23">
            <a:extLst>
              <a:ext uri="{FF2B5EF4-FFF2-40B4-BE49-F238E27FC236}">
                <a16:creationId xmlns:a16="http://schemas.microsoft.com/office/drawing/2014/main" id="{5DF5B849-2635-FFDB-C9C7-FC7AE0D96A01}"/>
              </a:ext>
            </a:extLst>
          </p:cNvPr>
          <p:cNvGrpSpPr/>
          <p:nvPr/>
        </p:nvGrpSpPr>
        <p:grpSpPr>
          <a:xfrm>
            <a:off x="5797381" y="1157988"/>
            <a:ext cx="4895759" cy="5324535"/>
            <a:chOff x="5797381" y="1105736"/>
            <a:chExt cx="4895759" cy="5324535"/>
          </a:xfrm>
        </p:grpSpPr>
        <p:sp>
          <p:nvSpPr>
            <p:cNvPr id="5" name="Rectangle 4">
              <a:extLst>
                <a:ext uri="{FF2B5EF4-FFF2-40B4-BE49-F238E27FC236}">
                  <a16:creationId xmlns:a16="http://schemas.microsoft.com/office/drawing/2014/main" id="{D29F49D7-8C0D-F4EC-EC72-FAA788DDF7A6}"/>
                </a:ext>
              </a:extLst>
            </p:cNvPr>
            <p:cNvSpPr/>
            <p:nvPr/>
          </p:nvSpPr>
          <p:spPr>
            <a:xfrm>
              <a:off x="6209117" y="1105736"/>
              <a:ext cx="4466815" cy="5324535"/>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6" name="TextBox 5">
              <a:extLst>
                <a:ext uri="{FF2B5EF4-FFF2-40B4-BE49-F238E27FC236}">
                  <a16:creationId xmlns:a16="http://schemas.microsoft.com/office/drawing/2014/main" id="{F5BD0BC4-D527-9E0C-946E-73A328CB2732}"/>
                </a:ext>
              </a:extLst>
            </p:cNvPr>
            <p:cNvSpPr txBox="1"/>
            <p:nvPr/>
          </p:nvSpPr>
          <p:spPr>
            <a:xfrm>
              <a:off x="6266928" y="1124181"/>
              <a:ext cx="4426212" cy="4708981"/>
            </a:xfrm>
            <a:prstGeom prst="rect">
              <a:avLst/>
            </a:prstGeom>
            <a:noFill/>
          </p:spPr>
          <p:txBody>
            <a:bodyPr wrap="none" rtlCol="0">
              <a:spAutoFit/>
            </a:bodyPr>
            <a:lstStyle/>
            <a:p>
              <a:r>
                <a:rPr lang="en-GB" sz="2000" dirty="0">
                  <a:latin typeface="Helvetica" pitchFamily="2" charset="0"/>
                </a:rPr>
                <a:t>int main(...){</a:t>
              </a:r>
            </a:p>
            <a:p>
              <a:r>
                <a:rPr lang="en-GB" sz="2000" dirty="0">
                  <a:latin typeface="Helvetica" pitchFamily="2" charset="0"/>
                </a:rPr>
                <a:t>  d</a:t>
              </a:r>
              <a:r>
                <a:rPr lang="en-LU" sz="2000" dirty="0">
                  <a:latin typeface="Helvetica" pitchFamily="2" charset="0"/>
                </a:rPr>
                <a:t>ouble </a:t>
              </a:r>
              <a:r>
                <a:rPr lang="en-LU" sz="2000" dirty="0">
                  <a:solidFill>
                    <a:schemeClr val="accent2"/>
                  </a:solidFill>
                  <a:latin typeface="Helvetica" pitchFamily="2" charset="0"/>
                </a:rPr>
                <a:t>m = load(..);</a:t>
              </a:r>
            </a:p>
            <a:p>
              <a:r>
                <a:rPr lang="en-GB" sz="2000" dirty="0">
                  <a:latin typeface="Helvetica" pitchFamily="2" charset="0"/>
                </a:rPr>
                <a:t>  d</a:t>
              </a:r>
              <a:r>
                <a:rPr lang="en-LU" sz="2000" dirty="0">
                  <a:latin typeface="Helvetica" pitchFamily="2" charset="0"/>
                </a:rPr>
                <a:t>ouble </a:t>
              </a:r>
              <a:r>
                <a:rPr lang="en-LU" sz="2000" dirty="0">
                  <a:solidFill>
                    <a:schemeClr val="accent6"/>
                  </a:solidFill>
                  <a:latin typeface="Helvetica" pitchFamily="2" charset="0"/>
                </a:rPr>
                <a:t>x = load(..)</a:t>
              </a:r>
              <a:r>
                <a:rPr lang="en-LU" sz="2000" dirty="0">
                  <a:latin typeface="Helvetica" pitchFamily="2" charset="0"/>
                </a:rPr>
                <a:t>;</a:t>
              </a:r>
            </a:p>
            <a:p>
              <a:r>
                <a:rPr lang="en-GB" sz="2000" dirty="0">
                  <a:latin typeface="Helvetica" pitchFamily="2" charset="0"/>
                </a:rPr>
                <a:t>  </a:t>
              </a:r>
              <a:r>
                <a:rPr lang="en-LU" sz="2000" dirty="0">
                  <a:latin typeface="Helvetica" pitchFamily="2" charset="0"/>
                </a:rPr>
                <a:t>double </a:t>
              </a:r>
              <a:r>
                <a:rPr lang="en-LU" sz="2000" dirty="0">
                  <a:solidFill>
                    <a:schemeClr val="accent1">
                      <a:lumMod val="50000"/>
                    </a:schemeClr>
                  </a:solidFill>
                  <a:latin typeface="Helvetica" pitchFamily="2" charset="0"/>
                </a:rPr>
                <a:t>c = load(..)</a:t>
              </a:r>
              <a:r>
                <a:rPr lang="en-LU" sz="2000" dirty="0">
                  <a:latin typeface="Helvetica" pitchFamily="2" charset="0"/>
                </a:rPr>
                <a:t>;</a:t>
              </a:r>
              <a:br>
                <a:rPr lang="en-LU" sz="2000" dirty="0">
                  <a:latin typeface="Helvetica" pitchFamily="2" charset="0"/>
                </a:rPr>
              </a:br>
              <a:br>
                <a:rPr lang="en-LU" sz="2000" dirty="0">
                  <a:latin typeface="Helvetica" pitchFamily="2" charset="0"/>
                </a:rPr>
              </a:br>
              <a:r>
                <a:rPr lang="en-LU" sz="2000" dirty="0">
                  <a:latin typeface="Helvetica" pitchFamily="2" charset="0"/>
                </a:rPr>
                <a:t>  </a:t>
              </a:r>
              <a:r>
                <a:rPr lang="en-GB" sz="2000" dirty="0">
                  <a:latin typeface="Helvetica" pitchFamily="2" charset="0"/>
                </a:rPr>
                <a:t>d</a:t>
              </a:r>
              <a:r>
                <a:rPr lang="en-LU" sz="2000" dirty="0">
                  <a:latin typeface="Helvetica" pitchFamily="2" charset="0"/>
                </a:rPr>
                <a:t>ouble </a:t>
              </a:r>
              <a:r>
                <a:rPr lang="en-LU" sz="2000" dirty="0">
                  <a:solidFill>
                    <a:schemeClr val="accent2"/>
                  </a:solidFill>
                  <a:latin typeface="Helvetica" pitchFamily="2" charset="0"/>
                </a:rPr>
                <a:t>m_m = load(..)</a:t>
              </a:r>
              <a:r>
                <a:rPr lang="en-LU" sz="2000" dirty="0">
                  <a:latin typeface="Helvetica" pitchFamily="2" charset="0"/>
                </a:rPr>
                <a:t>;</a:t>
              </a:r>
            </a:p>
            <a:p>
              <a:r>
                <a:rPr lang="en-GB" sz="2000" dirty="0">
                  <a:latin typeface="Helvetica" pitchFamily="2" charset="0"/>
                </a:rPr>
                <a:t>  d</a:t>
              </a:r>
              <a:r>
                <a:rPr lang="en-LU" sz="2000" dirty="0">
                  <a:latin typeface="Helvetica" pitchFamily="2" charset="0"/>
                </a:rPr>
                <a:t>ouble </a:t>
              </a:r>
              <a:r>
                <a:rPr lang="en-LU" sz="2000" dirty="0">
                  <a:solidFill>
                    <a:schemeClr val="accent6"/>
                  </a:solidFill>
                  <a:latin typeface="Helvetica" pitchFamily="2" charset="0"/>
                </a:rPr>
                <a:t>m_x = load(..)</a:t>
              </a:r>
              <a:r>
                <a:rPr lang="en-LU" sz="2000" dirty="0">
                  <a:latin typeface="Helvetica" pitchFamily="2" charset="0"/>
                </a:rPr>
                <a:t>;</a:t>
              </a:r>
            </a:p>
            <a:p>
              <a:r>
                <a:rPr lang="en-GB" sz="2000" dirty="0">
                  <a:latin typeface="Helvetica" pitchFamily="2" charset="0"/>
                </a:rPr>
                <a:t>  </a:t>
              </a:r>
              <a:r>
                <a:rPr lang="en-US" sz="2000" dirty="0">
                  <a:latin typeface="Helvetica" pitchFamily="2" charset="0"/>
                </a:rPr>
                <a:t>double</a:t>
              </a:r>
              <a:r>
                <a:rPr lang="en-LU" sz="2000" dirty="0">
                  <a:latin typeface="Helvetica" pitchFamily="2" charset="0"/>
                </a:rPr>
                <a:t> </a:t>
              </a:r>
              <a:r>
                <a:rPr lang="en-LU" sz="2000" dirty="0">
                  <a:solidFill>
                    <a:schemeClr val="accent1">
                      <a:lumMod val="50000"/>
                    </a:schemeClr>
                  </a:solidFill>
                  <a:latin typeface="Helvetica" pitchFamily="2" charset="0"/>
                </a:rPr>
                <a:t>m_c = load(..)</a:t>
              </a:r>
              <a:r>
                <a:rPr lang="en-LU" sz="2000" dirty="0">
                  <a:latin typeface="Helvetica" pitchFamily="2" charset="0"/>
                </a:rPr>
                <a:t>;</a:t>
              </a:r>
              <a:br>
                <a:rPr lang="en-LU" sz="2000" dirty="0">
                  <a:latin typeface="Helvetica" pitchFamily="2" charset="0"/>
                </a:rPr>
              </a:br>
              <a:br>
                <a:rPr lang="en-LU" sz="2000" dirty="0">
                  <a:latin typeface="Helvetica" pitchFamily="2" charset="0"/>
                </a:rPr>
              </a:br>
              <a:r>
                <a:rPr lang="en-LU" sz="2000" dirty="0">
                  <a:latin typeface="Helvetica" pitchFamily="2" charset="0"/>
                </a:rPr>
                <a:t>  </a:t>
              </a:r>
              <a:r>
                <a:rPr lang="en-LU" sz="2000" dirty="0">
                  <a:solidFill>
                    <a:srgbClr val="7030A0"/>
                  </a:solidFill>
                  <a:latin typeface="Helvetica" pitchFamily="2" charset="0"/>
                </a:rPr>
                <a:t>ret</a:t>
              </a:r>
              <a:r>
                <a:rPr lang="en-LU" sz="2000" dirty="0">
                  <a:latin typeface="Helvetica" pitchFamily="2" charset="0"/>
                </a:rPr>
                <a:t> = compute_y(</a:t>
              </a:r>
              <a:r>
                <a:rPr lang="en-LU" sz="2000" dirty="0">
                  <a:solidFill>
                    <a:schemeClr val="accent2"/>
                  </a:solidFill>
                  <a:latin typeface="Helvetica" pitchFamily="2" charset="0"/>
                </a:rPr>
                <a:t>m</a:t>
              </a:r>
              <a:r>
                <a:rPr lang="en-LU" sz="2000" dirty="0">
                  <a:latin typeface="Helvetica" pitchFamily="2" charset="0"/>
                </a:rPr>
                <a:t>,</a:t>
              </a:r>
              <a:r>
                <a:rPr lang="en-LU" sz="2000" dirty="0">
                  <a:solidFill>
                    <a:schemeClr val="accent6"/>
                  </a:solidFill>
                  <a:latin typeface="Helvetica" pitchFamily="2" charset="0"/>
                </a:rPr>
                <a:t>x</a:t>
              </a:r>
              <a:r>
                <a:rPr lang="en-LU" sz="2000" dirty="0">
                  <a:latin typeface="Helvetica" pitchFamily="2" charset="0"/>
                </a:rPr>
                <a:t>,</a:t>
              </a:r>
              <a:r>
                <a:rPr lang="en-LU" sz="2000" dirty="0">
                  <a:solidFill>
                    <a:schemeClr val="accent1">
                      <a:lumMod val="50000"/>
                    </a:schemeClr>
                  </a:solidFill>
                  <a:latin typeface="Helvetica" pitchFamily="2" charset="0"/>
                </a:rPr>
                <a:t>c</a:t>
              </a:r>
              <a:r>
                <a:rPr lang="en-LU" sz="2000" dirty="0">
                  <a:latin typeface="Helvetica" pitchFamily="2" charset="0"/>
                </a:rPr>
                <a:t>);</a:t>
              </a:r>
              <a:br>
                <a:rPr lang="en-LU" sz="2000" dirty="0">
                  <a:latin typeface="Helvetica" pitchFamily="2" charset="0"/>
                </a:rPr>
              </a:br>
              <a:r>
                <a:rPr lang="en-LU" sz="2000" dirty="0">
                  <a:latin typeface="Helvetica" pitchFamily="2" charset="0"/>
                </a:rPr>
                <a:t>  </a:t>
              </a:r>
              <a:r>
                <a:rPr lang="en-LU" sz="2000" dirty="0">
                  <a:solidFill>
                    <a:srgbClr val="CE2A3B"/>
                  </a:solidFill>
                  <a:latin typeface="Helvetica" pitchFamily="2" charset="0"/>
                </a:rPr>
                <a:t>mut_ret</a:t>
              </a:r>
              <a:r>
                <a:rPr lang="en-LU" sz="2000" dirty="0">
                  <a:latin typeface="Helvetica" pitchFamily="2" charset="0"/>
                </a:rPr>
                <a:t> = mut_ compute_y</a:t>
              </a:r>
              <a:br>
                <a:rPr lang="en-LU" sz="2000" dirty="0">
                  <a:latin typeface="Helvetica" pitchFamily="2" charset="0"/>
                </a:rPr>
              </a:br>
              <a:r>
                <a:rPr lang="en-LU" sz="2000" dirty="0">
                  <a:latin typeface="Helvetica" pitchFamily="2" charset="0"/>
                </a:rPr>
                <a:t>		(</a:t>
              </a:r>
              <a:r>
                <a:rPr lang="en-LU" sz="2000" dirty="0">
                  <a:solidFill>
                    <a:schemeClr val="accent2"/>
                  </a:solidFill>
                  <a:latin typeface="Helvetica" pitchFamily="2" charset="0"/>
                </a:rPr>
                <a:t>m_m</a:t>
              </a:r>
              <a:r>
                <a:rPr lang="en-LU" sz="2000" dirty="0">
                  <a:latin typeface="Helvetica" pitchFamily="2" charset="0"/>
                </a:rPr>
                <a:t>,</a:t>
              </a:r>
              <a:r>
                <a:rPr lang="en-LU" sz="2000" dirty="0">
                  <a:solidFill>
                    <a:schemeClr val="accent6"/>
                  </a:solidFill>
                  <a:latin typeface="Helvetica" pitchFamily="2" charset="0"/>
                </a:rPr>
                <a:t>m_x</a:t>
              </a:r>
              <a:r>
                <a:rPr lang="en-LU" sz="2000" dirty="0">
                  <a:latin typeface="Helvetica" pitchFamily="2" charset="0"/>
                </a:rPr>
                <a:t>,</a:t>
              </a:r>
              <a:r>
                <a:rPr lang="en-LU" sz="2000" dirty="0">
                  <a:solidFill>
                    <a:schemeClr val="accent1">
                      <a:lumMod val="50000"/>
                    </a:schemeClr>
                  </a:solidFill>
                  <a:latin typeface="Helvetica" pitchFamily="2" charset="0"/>
                </a:rPr>
                <a:t>m_c</a:t>
              </a:r>
              <a:r>
                <a:rPr lang="en-LU" sz="2000" dirty="0">
                  <a:latin typeface="Helvetica" pitchFamily="2" charset="0"/>
                </a:rPr>
                <a:t>);</a:t>
              </a:r>
            </a:p>
            <a:p>
              <a:endParaRPr lang="en-LU" sz="2000" dirty="0">
                <a:latin typeface="Helvetica" pitchFamily="2" charset="0"/>
              </a:endParaRPr>
            </a:p>
            <a:p>
              <a:r>
                <a:rPr lang="en-GB" sz="2000" dirty="0">
                  <a:latin typeface="Helvetica" pitchFamily="2" charset="0"/>
                </a:rPr>
                <a:t>  </a:t>
              </a:r>
              <a:r>
                <a:rPr lang="en-US" sz="2000" dirty="0">
                  <a:latin typeface="Helvetica" pitchFamily="2" charset="0"/>
                </a:rPr>
                <a:t>if</a:t>
              </a:r>
              <a:r>
                <a:rPr lang="en-LU" sz="2000" dirty="0">
                  <a:latin typeface="Helvetica" pitchFamily="2" charset="0"/>
                </a:rPr>
                <a:t>( ! match ( </a:t>
              </a:r>
              <a:r>
                <a:rPr lang="en-LU" sz="2000" dirty="0">
                  <a:solidFill>
                    <a:srgbClr val="7030A0"/>
                  </a:solidFill>
                  <a:latin typeface="Helvetica" pitchFamily="2" charset="0"/>
                </a:rPr>
                <a:t>ret</a:t>
              </a:r>
              <a:r>
                <a:rPr lang="en-LU" sz="2000" dirty="0">
                  <a:latin typeface="Helvetica" pitchFamily="2" charset="0"/>
                </a:rPr>
                <a:t>, </a:t>
              </a:r>
              <a:r>
                <a:rPr lang="en-LU" sz="2000" dirty="0">
                  <a:solidFill>
                    <a:srgbClr val="CE2A3B"/>
                  </a:solidFill>
                  <a:latin typeface="Helvetica" pitchFamily="2" charset="0"/>
                </a:rPr>
                <a:t>mut_ret</a:t>
              </a:r>
              <a:r>
                <a:rPr lang="en-LU" sz="2000" dirty="0">
                  <a:latin typeface="Helvetica" pitchFamily="2" charset="0"/>
                </a:rPr>
                <a:t> ) ){ abort(); }</a:t>
              </a:r>
              <a:br>
                <a:rPr lang="en-LU" sz="2000" dirty="0">
                  <a:latin typeface="Helvetica" pitchFamily="2" charset="0"/>
                </a:rPr>
              </a:br>
              <a:r>
                <a:rPr lang="en-LU" sz="2000" dirty="0">
                  <a:latin typeface="Helvetica" pitchFamily="2" charset="0"/>
                </a:rPr>
                <a:t> </a:t>
              </a:r>
              <a:r>
                <a:rPr lang="en-GB" sz="2000" dirty="0">
                  <a:latin typeface="Helvetica" pitchFamily="2" charset="0"/>
                </a:rPr>
                <a:t> </a:t>
              </a:r>
              <a:endParaRPr lang="en-LU" sz="2000" dirty="0">
                <a:latin typeface="Helvetica" pitchFamily="2" charset="0"/>
              </a:endParaRPr>
            </a:p>
          </p:txBody>
        </p:sp>
        <p:sp>
          <p:nvSpPr>
            <p:cNvPr id="13" name="Right Arrow 12">
              <a:extLst>
                <a:ext uri="{FF2B5EF4-FFF2-40B4-BE49-F238E27FC236}">
                  <a16:creationId xmlns:a16="http://schemas.microsoft.com/office/drawing/2014/main" id="{949025E7-B6C9-FD0B-F029-48C6BEB70495}"/>
                </a:ext>
              </a:extLst>
            </p:cNvPr>
            <p:cNvSpPr/>
            <p:nvPr/>
          </p:nvSpPr>
          <p:spPr>
            <a:xfrm>
              <a:off x="5797381" y="2073575"/>
              <a:ext cx="359484" cy="6207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grpSp>
      <p:grpSp>
        <p:nvGrpSpPr>
          <p:cNvPr id="15" name="Group 14">
            <a:extLst>
              <a:ext uri="{FF2B5EF4-FFF2-40B4-BE49-F238E27FC236}">
                <a16:creationId xmlns:a16="http://schemas.microsoft.com/office/drawing/2014/main" id="{CECBA5D9-2FA2-58C4-EA36-B1F7F7A8D9F6}"/>
              </a:ext>
            </a:extLst>
          </p:cNvPr>
          <p:cNvGrpSpPr/>
          <p:nvPr/>
        </p:nvGrpSpPr>
        <p:grpSpPr>
          <a:xfrm>
            <a:off x="0" y="3086249"/>
            <a:ext cx="6156865" cy="3411154"/>
            <a:chOff x="0" y="3086249"/>
            <a:chExt cx="6156865" cy="3411154"/>
          </a:xfrm>
        </p:grpSpPr>
        <p:cxnSp>
          <p:nvCxnSpPr>
            <p:cNvPr id="16" name="Curved Connector 15">
              <a:extLst>
                <a:ext uri="{FF2B5EF4-FFF2-40B4-BE49-F238E27FC236}">
                  <a16:creationId xmlns:a16="http://schemas.microsoft.com/office/drawing/2014/main" id="{1C2E35B7-78DE-B07C-DE69-DBA68A4DFABA}"/>
                </a:ext>
              </a:extLst>
            </p:cNvPr>
            <p:cNvCxnSpPr>
              <a:cxnSpLocks/>
              <a:endCxn id="2" idx="2"/>
            </p:cNvCxnSpPr>
            <p:nvPr/>
          </p:nvCxnSpPr>
          <p:spPr>
            <a:xfrm rot="10800000">
              <a:off x="1181329" y="3086249"/>
              <a:ext cx="4975536" cy="3411154"/>
            </a:xfrm>
            <a:prstGeom prst="curvedConnector2">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B83FF87-C264-EB51-FBAD-E68F746BABBD}"/>
                </a:ext>
              </a:extLst>
            </p:cNvPr>
            <p:cNvSpPr txBox="1"/>
            <p:nvPr/>
          </p:nvSpPr>
          <p:spPr>
            <a:xfrm>
              <a:off x="0" y="5596435"/>
              <a:ext cx="3181941" cy="523220"/>
            </a:xfrm>
            <a:prstGeom prst="rect">
              <a:avLst/>
            </a:prstGeom>
            <a:noFill/>
          </p:spPr>
          <p:txBody>
            <a:bodyPr wrap="square">
              <a:spAutoFit/>
            </a:bodyPr>
            <a:lstStyle/>
            <a:p>
              <a:pPr algn="ctr">
                <a:lnSpc>
                  <a:spcPct val="100000"/>
                </a:lnSpc>
                <a:spcBef>
                  <a:spcPts val="0"/>
                </a:spcBef>
                <a:defRPr sz="1800" b="1">
                  <a:latin typeface="Courier New"/>
                  <a:ea typeface="Courier New"/>
                  <a:cs typeface="Courier New"/>
                  <a:sym typeface="Courier New"/>
                </a:defRPr>
              </a:pPr>
              <a:r>
                <a:rPr lang="en-US" sz="2800" dirty="0">
                  <a:latin typeface="Helvetica Light" panose="020B0403020202020204" pitchFamily="34" charset="0"/>
                </a:rPr>
                <a:t>Coverage</a:t>
              </a:r>
            </a:p>
          </p:txBody>
        </p:sp>
      </p:grpSp>
    </p:spTree>
    <p:extLst>
      <p:ext uri="{BB962C8B-B14F-4D97-AF65-F5344CB8AC3E}">
        <p14:creationId xmlns:p14="http://schemas.microsoft.com/office/powerpoint/2010/main" val="185601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6F343-73B4-2015-A333-A6BDA697BF2C}"/>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41C7893C-E4F3-00C2-6F95-4E918A250D37}"/>
              </a:ext>
            </a:extLst>
          </p:cNvPr>
          <p:cNvGrpSpPr/>
          <p:nvPr/>
        </p:nvGrpSpPr>
        <p:grpSpPr>
          <a:xfrm>
            <a:off x="2885000" y="1877148"/>
            <a:ext cx="2833539" cy="954338"/>
            <a:chOff x="3132667" y="4019457"/>
            <a:chExt cx="2833539" cy="954338"/>
          </a:xfrm>
        </p:grpSpPr>
        <p:sp>
          <p:nvSpPr>
            <p:cNvPr id="4" name="Rectangle 3">
              <a:extLst>
                <a:ext uri="{FF2B5EF4-FFF2-40B4-BE49-F238E27FC236}">
                  <a16:creationId xmlns:a16="http://schemas.microsoft.com/office/drawing/2014/main" id="{F53E7693-C43A-565E-1F58-D3CCC193AC12}"/>
                </a:ext>
              </a:extLst>
            </p:cNvPr>
            <p:cNvSpPr/>
            <p:nvPr/>
          </p:nvSpPr>
          <p:spPr>
            <a:xfrm>
              <a:off x="3132667" y="4019457"/>
              <a:ext cx="2833539" cy="914400"/>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8" name="TextBox 7">
              <a:extLst>
                <a:ext uri="{FF2B5EF4-FFF2-40B4-BE49-F238E27FC236}">
                  <a16:creationId xmlns:a16="http://schemas.microsoft.com/office/drawing/2014/main" id="{AE986D21-745F-F7E1-80B8-413CF05B59CE}"/>
                </a:ext>
              </a:extLst>
            </p:cNvPr>
            <p:cNvSpPr txBox="1"/>
            <p:nvPr/>
          </p:nvSpPr>
          <p:spPr>
            <a:xfrm>
              <a:off x="3132667" y="4050465"/>
              <a:ext cx="2664077" cy="923330"/>
            </a:xfrm>
            <a:prstGeom prst="rect">
              <a:avLst/>
            </a:prstGeom>
            <a:noFill/>
          </p:spPr>
          <p:txBody>
            <a:bodyPr wrap="square">
              <a:spAutoFit/>
            </a:bodyPr>
            <a:lstStyle/>
            <a:p>
              <a:r>
                <a:rPr lang="en-US" sz="1800" dirty="0">
                  <a:solidFill>
                    <a:schemeClr val="accent2"/>
                  </a:solidFill>
                  <a:latin typeface="Helvetica" pitchFamily="2" charset="0"/>
                </a:rPr>
                <a:t>0100100001110110000</a:t>
              </a:r>
              <a:endParaRPr lang="en-LU" sz="1800" dirty="0">
                <a:solidFill>
                  <a:schemeClr val="accent2"/>
                </a:solidFill>
                <a:latin typeface="Helvetica" pitchFamily="2" charset="0"/>
              </a:endParaRPr>
            </a:p>
            <a:p>
              <a:r>
                <a:rPr lang="en-US" sz="1800" dirty="0">
                  <a:solidFill>
                    <a:schemeClr val="accent6"/>
                  </a:solidFill>
                  <a:latin typeface="Helvetica" pitchFamily="2" charset="0"/>
                </a:rPr>
                <a:t>1100101101110110000</a:t>
              </a:r>
              <a:endParaRPr lang="en-LU" sz="1800" dirty="0">
                <a:solidFill>
                  <a:schemeClr val="accent6"/>
                </a:solidFill>
                <a:latin typeface="Helvetica" pitchFamily="2" charset="0"/>
              </a:endParaRPr>
            </a:p>
            <a:p>
              <a:r>
                <a:rPr lang="en-US" sz="1800" dirty="0">
                  <a:solidFill>
                    <a:schemeClr val="accent1">
                      <a:lumMod val="50000"/>
                    </a:schemeClr>
                  </a:solidFill>
                  <a:latin typeface="Helvetica" pitchFamily="2" charset="0"/>
                </a:rPr>
                <a:t>0101101101110110000</a:t>
              </a:r>
              <a:endParaRPr lang="en-LU" sz="1800" dirty="0">
                <a:solidFill>
                  <a:schemeClr val="accent1">
                    <a:lumMod val="50000"/>
                  </a:schemeClr>
                </a:solidFill>
                <a:latin typeface="Helvetica" pitchFamily="2" charset="0"/>
              </a:endParaRPr>
            </a:p>
          </p:txBody>
        </p:sp>
      </p:grpSp>
      <p:sp>
        <p:nvSpPr>
          <p:cNvPr id="7" name="TextBox 6">
            <a:extLst>
              <a:ext uri="{FF2B5EF4-FFF2-40B4-BE49-F238E27FC236}">
                <a16:creationId xmlns:a16="http://schemas.microsoft.com/office/drawing/2014/main" id="{D5E76E2F-6E9C-E44B-5C69-B81BEAEF73BB}"/>
              </a:ext>
            </a:extLst>
          </p:cNvPr>
          <p:cNvSpPr txBox="1"/>
          <p:nvPr/>
        </p:nvSpPr>
        <p:spPr>
          <a:xfrm>
            <a:off x="6272916" y="5369258"/>
            <a:ext cx="6209414" cy="1015663"/>
          </a:xfrm>
          <a:prstGeom prst="rect">
            <a:avLst/>
          </a:prstGeom>
          <a:noFill/>
        </p:spPr>
        <p:txBody>
          <a:bodyPr wrap="square">
            <a:spAutoFit/>
          </a:bodyPr>
          <a:lstStyle/>
          <a:p>
            <a:r>
              <a:rPr lang="en-US" sz="2000" dirty="0">
                <a:latin typeface="Helvetica" pitchFamily="2" charset="0"/>
              </a:rPr>
              <a:t>  if</a:t>
            </a:r>
            <a:r>
              <a:rPr lang="en-LU" sz="2000" dirty="0">
                <a:latin typeface="Helvetica" pitchFamily="2" charset="0"/>
              </a:rPr>
              <a:t>( ! match (</a:t>
            </a:r>
            <a:r>
              <a:rPr lang="en-LU" sz="2000" dirty="0">
                <a:solidFill>
                  <a:schemeClr val="accent2"/>
                </a:solidFill>
                <a:latin typeface="Helvetica" pitchFamily="2" charset="0"/>
              </a:rPr>
              <a:t>m</a:t>
            </a:r>
            <a:r>
              <a:rPr lang="en-LU" sz="2000" dirty="0">
                <a:latin typeface="Helvetica" pitchFamily="2" charset="0"/>
              </a:rPr>
              <a:t>, </a:t>
            </a:r>
            <a:r>
              <a:rPr lang="en-LU" sz="2000" dirty="0">
                <a:solidFill>
                  <a:schemeClr val="accent2"/>
                </a:solidFill>
                <a:latin typeface="Helvetica" pitchFamily="2" charset="0"/>
              </a:rPr>
              <a:t>m_m</a:t>
            </a:r>
            <a:r>
              <a:rPr lang="en-LU" sz="2000" dirty="0">
                <a:latin typeface="Helvetica" pitchFamily="2" charset="0"/>
              </a:rPr>
              <a:t> ){ abort() };</a:t>
            </a:r>
          </a:p>
          <a:p>
            <a:r>
              <a:rPr lang="en-GB" sz="2000" dirty="0">
                <a:latin typeface="Helvetica" pitchFamily="2" charset="0"/>
              </a:rPr>
              <a:t>  </a:t>
            </a:r>
            <a:r>
              <a:rPr lang="en-US" sz="2000" dirty="0">
                <a:latin typeface="Helvetica" pitchFamily="2" charset="0"/>
              </a:rPr>
              <a:t>if</a:t>
            </a:r>
            <a:r>
              <a:rPr lang="en-LU" sz="2000" dirty="0">
                <a:latin typeface="Helvetica" pitchFamily="2" charset="0"/>
              </a:rPr>
              <a:t>( ! match (</a:t>
            </a:r>
            <a:r>
              <a:rPr lang="en-LU" sz="2000" dirty="0">
                <a:solidFill>
                  <a:schemeClr val="accent6"/>
                </a:solidFill>
                <a:latin typeface="Helvetica" pitchFamily="2" charset="0"/>
              </a:rPr>
              <a:t>x</a:t>
            </a:r>
            <a:r>
              <a:rPr lang="en-LU" sz="2000" dirty="0">
                <a:latin typeface="Helvetica" pitchFamily="2" charset="0"/>
              </a:rPr>
              <a:t>, </a:t>
            </a:r>
            <a:r>
              <a:rPr lang="en-LU" sz="2000" dirty="0">
                <a:solidFill>
                  <a:schemeClr val="accent6"/>
                </a:solidFill>
                <a:latin typeface="Helvetica" pitchFamily="2" charset="0"/>
              </a:rPr>
              <a:t>m_x</a:t>
            </a:r>
            <a:r>
              <a:rPr lang="en-LU" sz="2000" dirty="0">
                <a:latin typeface="Helvetica" pitchFamily="2" charset="0"/>
              </a:rPr>
              <a:t>) { abort() };</a:t>
            </a:r>
          </a:p>
          <a:p>
            <a:r>
              <a:rPr lang="en-GB" sz="2000" dirty="0">
                <a:latin typeface="Helvetica" pitchFamily="2" charset="0"/>
              </a:rPr>
              <a:t>  </a:t>
            </a:r>
            <a:r>
              <a:rPr lang="en-US" sz="2000" dirty="0">
                <a:latin typeface="Helvetica" pitchFamily="2" charset="0"/>
              </a:rPr>
              <a:t>if</a:t>
            </a:r>
            <a:r>
              <a:rPr lang="en-LU" sz="2000" dirty="0">
                <a:latin typeface="Helvetica" pitchFamily="2" charset="0"/>
              </a:rPr>
              <a:t>( ! </a:t>
            </a:r>
            <a:r>
              <a:rPr lang="en-GB" sz="2000" dirty="0">
                <a:latin typeface="Helvetica" pitchFamily="2" charset="0"/>
              </a:rPr>
              <a:t>m</a:t>
            </a:r>
            <a:r>
              <a:rPr lang="en-LU" sz="2000" dirty="0">
                <a:latin typeface="Helvetica" pitchFamily="2" charset="0"/>
              </a:rPr>
              <a:t>atch (</a:t>
            </a:r>
            <a:r>
              <a:rPr lang="en-LU" sz="2000" dirty="0">
                <a:solidFill>
                  <a:srgbClr val="2F528F"/>
                </a:solidFill>
                <a:latin typeface="Helvetica" pitchFamily="2" charset="0"/>
              </a:rPr>
              <a:t>c</a:t>
            </a:r>
            <a:r>
              <a:rPr lang="en-LU" sz="2000" dirty="0">
                <a:latin typeface="Helvetica" pitchFamily="2" charset="0"/>
              </a:rPr>
              <a:t>, </a:t>
            </a:r>
            <a:r>
              <a:rPr lang="en-LU" sz="2000" dirty="0">
                <a:solidFill>
                  <a:srgbClr val="2F528F"/>
                </a:solidFill>
                <a:latin typeface="Helvetica" pitchFamily="2" charset="0"/>
              </a:rPr>
              <a:t>m_c</a:t>
            </a:r>
            <a:r>
              <a:rPr lang="en-LU" sz="2000" dirty="0">
                <a:latin typeface="Helvetica" pitchFamily="2" charset="0"/>
              </a:rPr>
              <a:t>) { abort() };</a:t>
            </a:r>
          </a:p>
        </p:txBody>
      </p:sp>
      <p:sp>
        <p:nvSpPr>
          <p:cNvPr id="12" name="Text Placeholder 1">
            <a:extLst>
              <a:ext uri="{FF2B5EF4-FFF2-40B4-BE49-F238E27FC236}">
                <a16:creationId xmlns:a16="http://schemas.microsoft.com/office/drawing/2014/main" id="{64BF991B-54FC-053A-EE3F-195F1CF7EF2F}"/>
              </a:ext>
            </a:extLst>
          </p:cNvPr>
          <p:cNvSpPr>
            <a:spLocks noGrp="1"/>
          </p:cNvSpPr>
          <p:nvPr>
            <p:ph type="body" sz="quarter" idx="11"/>
          </p:nvPr>
        </p:nvSpPr>
        <p:spPr>
          <a:xfrm>
            <a:off x="544513" y="427729"/>
            <a:ext cx="5739093" cy="572421"/>
          </a:xfrm>
        </p:spPr>
        <p:txBody>
          <a:bodyPr/>
          <a:lstStyle/>
          <a:p>
            <a:pPr algn="l"/>
            <a:r>
              <a:rPr lang="en-LU" sz="4400" dirty="0">
                <a:solidFill>
                  <a:schemeClr val="tx1"/>
                </a:solidFill>
                <a:latin typeface="Helvetica" pitchFamily="2" charset="0"/>
              </a:rPr>
              <a:t>Test generation</a:t>
            </a:r>
          </a:p>
        </p:txBody>
      </p:sp>
      <p:sp>
        <p:nvSpPr>
          <p:cNvPr id="3" name="TextBox 2">
            <a:extLst>
              <a:ext uri="{FF2B5EF4-FFF2-40B4-BE49-F238E27FC236}">
                <a16:creationId xmlns:a16="http://schemas.microsoft.com/office/drawing/2014/main" id="{D926122F-9E24-66A2-DF31-735284D79CCA}"/>
              </a:ext>
            </a:extLst>
          </p:cNvPr>
          <p:cNvSpPr txBox="1"/>
          <p:nvPr/>
        </p:nvSpPr>
        <p:spPr>
          <a:xfrm>
            <a:off x="2710798" y="2886184"/>
            <a:ext cx="3181941" cy="369332"/>
          </a:xfrm>
          <a:prstGeom prst="rect">
            <a:avLst/>
          </a:prstGeom>
          <a:noFill/>
        </p:spPr>
        <p:txBody>
          <a:bodyPr wrap="square">
            <a:spAutoFit/>
          </a:bodyPr>
          <a:lstStyle/>
          <a:p>
            <a:pPr algn="ctr">
              <a:lnSpc>
                <a:spcPct val="100000"/>
              </a:lnSpc>
              <a:spcBef>
                <a:spcPts val="0"/>
              </a:spcBef>
              <a:defRPr sz="1800" b="1">
                <a:latin typeface="Courier New"/>
                <a:ea typeface="Courier New"/>
                <a:cs typeface="Courier New"/>
                <a:sym typeface="Courier New"/>
              </a:defRPr>
            </a:pPr>
            <a:r>
              <a:rPr lang="en-US" dirty="0">
                <a:latin typeface="Helvetica Light" panose="020B0403020202020204" pitchFamily="34" charset="0"/>
              </a:rPr>
              <a:t>Binary input file</a:t>
            </a:r>
          </a:p>
        </p:txBody>
      </p:sp>
      <p:sp>
        <p:nvSpPr>
          <p:cNvPr id="2" name="Generate…">
            <a:extLst>
              <a:ext uri="{FF2B5EF4-FFF2-40B4-BE49-F238E27FC236}">
                <a16:creationId xmlns:a16="http://schemas.microsoft.com/office/drawing/2014/main" id="{C7AABF1C-7C73-B8F4-F2F4-5543D92A08A9}"/>
              </a:ext>
            </a:extLst>
          </p:cNvPr>
          <p:cNvSpPr/>
          <p:nvPr/>
        </p:nvSpPr>
        <p:spPr>
          <a:xfrm>
            <a:off x="206059" y="1616770"/>
            <a:ext cx="1950539" cy="1469479"/>
          </a:xfrm>
          <a:prstGeom prst="roundRect">
            <a:avLst>
              <a:gd name="adj" fmla="val 19073"/>
            </a:avLst>
          </a:prstGeom>
          <a:noFill/>
          <a:ln w="25400" cap="flat">
            <a:solidFill>
              <a:srgbClr val="2F528F"/>
            </a:solidFill>
            <a:prstDash val="solid"/>
            <a:miter lim="8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p>
            <a:pPr>
              <a:lnSpc>
                <a:spcPct val="100000"/>
              </a:lnSpc>
              <a:spcBef>
                <a:spcPts val="0"/>
              </a:spcBef>
              <a:defRPr sz="1800"/>
            </a:pPr>
            <a:r>
              <a:rPr lang="en-US" sz="3200" b="1" dirty="0">
                <a:latin typeface="Helvetica" pitchFamily="2" charset="0"/>
              </a:rPr>
              <a:t>AFL ++ </a:t>
            </a:r>
            <a:r>
              <a:rPr lang="en-US" sz="3200" b="1" dirty="0" err="1">
                <a:latin typeface="Helvetica" pitchFamily="2" charset="0"/>
              </a:rPr>
              <a:t>fuzzer</a:t>
            </a:r>
            <a:endParaRPr lang="en-US" sz="3200" b="1" dirty="0">
              <a:latin typeface="Helvetica" pitchFamily="2" charset="0"/>
            </a:endParaRPr>
          </a:p>
        </p:txBody>
      </p:sp>
      <p:sp>
        <p:nvSpPr>
          <p:cNvPr id="10" name="Right Arrow 9">
            <a:extLst>
              <a:ext uri="{FF2B5EF4-FFF2-40B4-BE49-F238E27FC236}">
                <a16:creationId xmlns:a16="http://schemas.microsoft.com/office/drawing/2014/main" id="{93D87EB3-9EBE-B263-5752-F89CCA8C1669}"/>
              </a:ext>
            </a:extLst>
          </p:cNvPr>
          <p:cNvSpPr/>
          <p:nvPr/>
        </p:nvSpPr>
        <p:spPr>
          <a:xfrm>
            <a:off x="2299062" y="2021325"/>
            <a:ext cx="359484" cy="6207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grpSp>
        <p:nvGrpSpPr>
          <p:cNvPr id="24" name="Group 23">
            <a:extLst>
              <a:ext uri="{FF2B5EF4-FFF2-40B4-BE49-F238E27FC236}">
                <a16:creationId xmlns:a16="http://schemas.microsoft.com/office/drawing/2014/main" id="{D8C1F9BF-80D4-0184-D112-9FDD1A1E9096}"/>
              </a:ext>
            </a:extLst>
          </p:cNvPr>
          <p:cNvGrpSpPr/>
          <p:nvPr/>
        </p:nvGrpSpPr>
        <p:grpSpPr>
          <a:xfrm>
            <a:off x="5797381" y="1157988"/>
            <a:ext cx="4895759" cy="5324535"/>
            <a:chOff x="5797381" y="1105736"/>
            <a:chExt cx="4895759" cy="5324535"/>
          </a:xfrm>
        </p:grpSpPr>
        <p:sp>
          <p:nvSpPr>
            <p:cNvPr id="5" name="Rectangle 4">
              <a:extLst>
                <a:ext uri="{FF2B5EF4-FFF2-40B4-BE49-F238E27FC236}">
                  <a16:creationId xmlns:a16="http://schemas.microsoft.com/office/drawing/2014/main" id="{03334D36-5A40-DC1D-C220-E3D534F5EBAB}"/>
                </a:ext>
              </a:extLst>
            </p:cNvPr>
            <p:cNvSpPr/>
            <p:nvPr/>
          </p:nvSpPr>
          <p:spPr>
            <a:xfrm>
              <a:off x="6209117" y="1105736"/>
              <a:ext cx="4466815" cy="5324535"/>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6" name="TextBox 5">
              <a:extLst>
                <a:ext uri="{FF2B5EF4-FFF2-40B4-BE49-F238E27FC236}">
                  <a16:creationId xmlns:a16="http://schemas.microsoft.com/office/drawing/2014/main" id="{874F0A62-5065-F467-1972-F766D42F3519}"/>
                </a:ext>
              </a:extLst>
            </p:cNvPr>
            <p:cNvSpPr txBox="1"/>
            <p:nvPr/>
          </p:nvSpPr>
          <p:spPr>
            <a:xfrm>
              <a:off x="6266928" y="1124181"/>
              <a:ext cx="4426212" cy="4708981"/>
            </a:xfrm>
            <a:prstGeom prst="rect">
              <a:avLst/>
            </a:prstGeom>
            <a:noFill/>
          </p:spPr>
          <p:txBody>
            <a:bodyPr wrap="none" rtlCol="0">
              <a:spAutoFit/>
            </a:bodyPr>
            <a:lstStyle/>
            <a:p>
              <a:r>
                <a:rPr lang="en-GB" sz="2000" dirty="0">
                  <a:latin typeface="Helvetica" pitchFamily="2" charset="0"/>
                </a:rPr>
                <a:t>int main(...){</a:t>
              </a:r>
            </a:p>
            <a:p>
              <a:r>
                <a:rPr lang="en-GB" sz="2000" dirty="0">
                  <a:latin typeface="Helvetica" pitchFamily="2" charset="0"/>
                </a:rPr>
                <a:t>  d</a:t>
              </a:r>
              <a:r>
                <a:rPr lang="en-LU" sz="2000" dirty="0">
                  <a:latin typeface="Helvetica" pitchFamily="2" charset="0"/>
                </a:rPr>
                <a:t>ouble </a:t>
              </a:r>
              <a:r>
                <a:rPr lang="en-LU" sz="2000" dirty="0">
                  <a:solidFill>
                    <a:schemeClr val="accent2"/>
                  </a:solidFill>
                  <a:latin typeface="Helvetica" pitchFamily="2" charset="0"/>
                </a:rPr>
                <a:t>m = load(..);</a:t>
              </a:r>
            </a:p>
            <a:p>
              <a:r>
                <a:rPr lang="en-GB" sz="2000" dirty="0">
                  <a:latin typeface="Helvetica" pitchFamily="2" charset="0"/>
                </a:rPr>
                <a:t>  d</a:t>
              </a:r>
              <a:r>
                <a:rPr lang="en-LU" sz="2000" dirty="0">
                  <a:latin typeface="Helvetica" pitchFamily="2" charset="0"/>
                </a:rPr>
                <a:t>ouble </a:t>
              </a:r>
              <a:r>
                <a:rPr lang="en-LU" sz="2000" dirty="0">
                  <a:solidFill>
                    <a:schemeClr val="accent6"/>
                  </a:solidFill>
                  <a:latin typeface="Helvetica" pitchFamily="2" charset="0"/>
                </a:rPr>
                <a:t>x = load(..)</a:t>
              </a:r>
              <a:r>
                <a:rPr lang="en-LU" sz="2000" dirty="0">
                  <a:latin typeface="Helvetica" pitchFamily="2" charset="0"/>
                </a:rPr>
                <a:t>;</a:t>
              </a:r>
            </a:p>
            <a:p>
              <a:r>
                <a:rPr lang="en-GB" sz="2000" dirty="0">
                  <a:latin typeface="Helvetica" pitchFamily="2" charset="0"/>
                </a:rPr>
                <a:t>  </a:t>
              </a:r>
              <a:r>
                <a:rPr lang="en-LU" sz="2000" dirty="0">
                  <a:latin typeface="Helvetica" pitchFamily="2" charset="0"/>
                </a:rPr>
                <a:t>double </a:t>
              </a:r>
              <a:r>
                <a:rPr lang="en-LU" sz="2000" dirty="0">
                  <a:solidFill>
                    <a:schemeClr val="accent1">
                      <a:lumMod val="50000"/>
                    </a:schemeClr>
                  </a:solidFill>
                  <a:latin typeface="Helvetica" pitchFamily="2" charset="0"/>
                </a:rPr>
                <a:t>c = load(..)</a:t>
              </a:r>
              <a:r>
                <a:rPr lang="en-LU" sz="2000" dirty="0">
                  <a:latin typeface="Helvetica" pitchFamily="2" charset="0"/>
                </a:rPr>
                <a:t>;</a:t>
              </a:r>
              <a:br>
                <a:rPr lang="en-LU" sz="2000" dirty="0">
                  <a:latin typeface="Helvetica" pitchFamily="2" charset="0"/>
                </a:rPr>
              </a:br>
              <a:br>
                <a:rPr lang="en-LU" sz="2000" dirty="0">
                  <a:latin typeface="Helvetica" pitchFamily="2" charset="0"/>
                </a:rPr>
              </a:br>
              <a:r>
                <a:rPr lang="en-LU" sz="2000" dirty="0">
                  <a:latin typeface="Helvetica" pitchFamily="2" charset="0"/>
                </a:rPr>
                <a:t>  </a:t>
              </a:r>
              <a:r>
                <a:rPr lang="en-GB" sz="2000" dirty="0">
                  <a:latin typeface="Helvetica" pitchFamily="2" charset="0"/>
                </a:rPr>
                <a:t>d</a:t>
              </a:r>
              <a:r>
                <a:rPr lang="en-LU" sz="2000" dirty="0">
                  <a:latin typeface="Helvetica" pitchFamily="2" charset="0"/>
                </a:rPr>
                <a:t>ouble </a:t>
              </a:r>
              <a:r>
                <a:rPr lang="en-LU" sz="2000" dirty="0">
                  <a:solidFill>
                    <a:schemeClr val="accent2"/>
                  </a:solidFill>
                  <a:latin typeface="Helvetica" pitchFamily="2" charset="0"/>
                </a:rPr>
                <a:t>m_m = load(..)</a:t>
              </a:r>
              <a:r>
                <a:rPr lang="en-LU" sz="2000" dirty="0">
                  <a:latin typeface="Helvetica" pitchFamily="2" charset="0"/>
                </a:rPr>
                <a:t>;</a:t>
              </a:r>
            </a:p>
            <a:p>
              <a:r>
                <a:rPr lang="en-GB" sz="2000" dirty="0">
                  <a:latin typeface="Helvetica" pitchFamily="2" charset="0"/>
                </a:rPr>
                <a:t>  d</a:t>
              </a:r>
              <a:r>
                <a:rPr lang="en-LU" sz="2000" dirty="0">
                  <a:latin typeface="Helvetica" pitchFamily="2" charset="0"/>
                </a:rPr>
                <a:t>ouble </a:t>
              </a:r>
              <a:r>
                <a:rPr lang="en-LU" sz="2000" dirty="0">
                  <a:solidFill>
                    <a:schemeClr val="accent6"/>
                  </a:solidFill>
                  <a:latin typeface="Helvetica" pitchFamily="2" charset="0"/>
                </a:rPr>
                <a:t>m_x = load(..)</a:t>
              </a:r>
              <a:r>
                <a:rPr lang="en-LU" sz="2000" dirty="0">
                  <a:latin typeface="Helvetica" pitchFamily="2" charset="0"/>
                </a:rPr>
                <a:t>;</a:t>
              </a:r>
            </a:p>
            <a:p>
              <a:r>
                <a:rPr lang="en-GB" sz="2000" dirty="0">
                  <a:latin typeface="Helvetica" pitchFamily="2" charset="0"/>
                </a:rPr>
                <a:t>  </a:t>
              </a:r>
              <a:r>
                <a:rPr lang="en-US" sz="2000" dirty="0">
                  <a:latin typeface="Helvetica" pitchFamily="2" charset="0"/>
                </a:rPr>
                <a:t>double</a:t>
              </a:r>
              <a:r>
                <a:rPr lang="en-LU" sz="2000" dirty="0">
                  <a:latin typeface="Helvetica" pitchFamily="2" charset="0"/>
                </a:rPr>
                <a:t> </a:t>
              </a:r>
              <a:r>
                <a:rPr lang="en-LU" sz="2000" dirty="0">
                  <a:solidFill>
                    <a:schemeClr val="accent1">
                      <a:lumMod val="50000"/>
                    </a:schemeClr>
                  </a:solidFill>
                  <a:latin typeface="Helvetica" pitchFamily="2" charset="0"/>
                </a:rPr>
                <a:t>m_c = load(..)</a:t>
              </a:r>
              <a:r>
                <a:rPr lang="en-LU" sz="2000" dirty="0">
                  <a:latin typeface="Helvetica" pitchFamily="2" charset="0"/>
                </a:rPr>
                <a:t>;</a:t>
              </a:r>
              <a:br>
                <a:rPr lang="en-LU" sz="2000" dirty="0">
                  <a:latin typeface="Helvetica" pitchFamily="2" charset="0"/>
                </a:rPr>
              </a:br>
              <a:br>
                <a:rPr lang="en-LU" sz="2000" dirty="0">
                  <a:latin typeface="Helvetica" pitchFamily="2" charset="0"/>
                </a:rPr>
              </a:br>
              <a:r>
                <a:rPr lang="en-LU" sz="2000" dirty="0">
                  <a:latin typeface="Helvetica" pitchFamily="2" charset="0"/>
                </a:rPr>
                <a:t>  </a:t>
              </a:r>
              <a:r>
                <a:rPr lang="en-LU" sz="2000" dirty="0">
                  <a:solidFill>
                    <a:srgbClr val="7030A0"/>
                  </a:solidFill>
                  <a:latin typeface="Helvetica" pitchFamily="2" charset="0"/>
                </a:rPr>
                <a:t>ret</a:t>
              </a:r>
              <a:r>
                <a:rPr lang="en-LU" sz="2000" dirty="0">
                  <a:latin typeface="Helvetica" pitchFamily="2" charset="0"/>
                </a:rPr>
                <a:t> = compute_y(</a:t>
              </a:r>
              <a:r>
                <a:rPr lang="en-LU" sz="2000" dirty="0">
                  <a:solidFill>
                    <a:schemeClr val="accent2"/>
                  </a:solidFill>
                  <a:latin typeface="Helvetica" pitchFamily="2" charset="0"/>
                </a:rPr>
                <a:t>m</a:t>
              </a:r>
              <a:r>
                <a:rPr lang="en-LU" sz="2000" dirty="0">
                  <a:latin typeface="Helvetica" pitchFamily="2" charset="0"/>
                </a:rPr>
                <a:t>,</a:t>
              </a:r>
              <a:r>
                <a:rPr lang="en-LU" sz="2000" dirty="0">
                  <a:solidFill>
                    <a:schemeClr val="accent6"/>
                  </a:solidFill>
                  <a:latin typeface="Helvetica" pitchFamily="2" charset="0"/>
                </a:rPr>
                <a:t>x</a:t>
              </a:r>
              <a:r>
                <a:rPr lang="en-LU" sz="2000" dirty="0">
                  <a:latin typeface="Helvetica" pitchFamily="2" charset="0"/>
                </a:rPr>
                <a:t>,</a:t>
              </a:r>
              <a:r>
                <a:rPr lang="en-LU" sz="2000" dirty="0">
                  <a:solidFill>
                    <a:schemeClr val="accent1">
                      <a:lumMod val="50000"/>
                    </a:schemeClr>
                  </a:solidFill>
                  <a:latin typeface="Helvetica" pitchFamily="2" charset="0"/>
                </a:rPr>
                <a:t>c</a:t>
              </a:r>
              <a:r>
                <a:rPr lang="en-LU" sz="2000" dirty="0">
                  <a:latin typeface="Helvetica" pitchFamily="2" charset="0"/>
                </a:rPr>
                <a:t>);</a:t>
              </a:r>
              <a:br>
                <a:rPr lang="en-LU" sz="2000" dirty="0">
                  <a:latin typeface="Helvetica" pitchFamily="2" charset="0"/>
                </a:rPr>
              </a:br>
              <a:r>
                <a:rPr lang="en-LU" sz="2000" dirty="0">
                  <a:latin typeface="Helvetica" pitchFamily="2" charset="0"/>
                </a:rPr>
                <a:t>  </a:t>
              </a:r>
              <a:r>
                <a:rPr lang="en-LU" sz="2000" dirty="0">
                  <a:solidFill>
                    <a:srgbClr val="CE2A3B"/>
                  </a:solidFill>
                  <a:latin typeface="Helvetica" pitchFamily="2" charset="0"/>
                </a:rPr>
                <a:t>mut_ret</a:t>
              </a:r>
              <a:r>
                <a:rPr lang="en-LU" sz="2000" dirty="0">
                  <a:latin typeface="Helvetica" pitchFamily="2" charset="0"/>
                </a:rPr>
                <a:t> = mut_ compute_y</a:t>
              </a:r>
              <a:br>
                <a:rPr lang="en-LU" sz="2000" dirty="0">
                  <a:latin typeface="Helvetica" pitchFamily="2" charset="0"/>
                </a:rPr>
              </a:br>
              <a:r>
                <a:rPr lang="en-LU" sz="2000" dirty="0">
                  <a:latin typeface="Helvetica" pitchFamily="2" charset="0"/>
                </a:rPr>
                <a:t>		(</a:t>
              </a:r>
              <a:r>
                <a:rPr lang="en-LU" sz="2000" dirty="0">
                  <a:solidFill>
                    <a:schemeClr val="accent2"/>
                  </a:solidFill>
                  <a:latin typeface="Helvetica" pitchFamily="2" charset="0"/>
                </a:rPr>
                <a:t>m_m</a:t>
              </a:r>
              <a:r>
                <a:rPr lang="en-LU" sz="2000" dirty="0">
                  <a:latin typeface="Helvetica" pitchFamily="2" charset="0"/>
                </a:rPr>
                <a:t>,</a:t>
              </a:r>
              <a:r>
                <a:rPr lang="en-LU" sz="2000" dirty="0">
                  <a:solidFill>
                    <a:schemeClr val="accent6"/>
                  </a:solidFill>
                  <a:latin typeface="Helvetica" pitchFamily="2" charset="0"/>
                </a:rPr>
                <a:t>m_x</a:t>
              </a:r>
              <a:r>
                <a:rPr lang="en-LU" sz="2000" dirty="0">
                  <a:latin typeface="Helvetica" pitchFamily="2" charset="0"/>
                </a:rPr>
                <a:t>,</a:t>
              </a:r>
              <a:r>
                <a:rPr lang="en-LU" sz="2000" dirty="0">
                  <a:solidFill>
                    <a:schemeClr val="accent1">
                      <a:lumMod val="50000"/>
                    </a:schemeClr>
                  </a:solidFill>
                  <a:latin typeface="Helvetica" pitchFamily="2" charset="0"/>
                </a:rPr>
                <a:t>m_c</a:t>
              </a:r>
              <a:r>
                <a:rPr lang="en-LU" sz="2000" dirty="0">
                  <a:latin typeface="Helvetica" pitchFamily="2" charset="0"/>
                </a:rPr>
                <a:t>);</a:t>
              </a:r>
            </a:p>
            <a:p>
              <a:endParaRPr lang="en-LU" sz="2000" dirty="0">
                <a:latin typeface="Helvetica" pitchFamily="2" charset="0"/>
              </a:endParaRPr>
            </a:p>
            <a:p>
              <a:r>
                <a:rPr lang="en-GB" sz="2000" dirty="0">
                  <a:latin typeface="Helvetica" pitchFamily="2" charset="0"/>
                </a:rPr>
                <a:t>  </a:t>
              </a:r>
              <a:r>
                <a:rPr lang="en-US" sz="2000" dirty="0">
                  <a:latin typeface="Helvetica" pitchFamily="2" charset="0"/>
                </a:rPr>
                <a:t>if</a:t>
              </a:r>
              <a:r>
                <a:rPr lang="en-LU" sz="2000" dirty="0">
                  <a:latin typeface="Helvetica" pitchFamily="2" charset="0"/>
                </a:rPr>
                <a:t>( ! match ( </a:t>
              </a:r>
              <a:r>
                <a:rPr lang="en-LU" sz="2000" dirty="0">
                  <a:solidFill>
                    <a:srgbClr val="7030A0"/>
                  </a:solidFill>
                  <a:latin typeface="Helvetica" pitchFamily="2" charset="0"/>
                </a:rPr>
                <a:t>ret</a:t>
              </a:r>
              <a:r>
                <a:rPr lang="en-LU" sz="2000" dirty="0">
                  <a:latin typeface="Helvetica" pitchFamily="2" charset="0"/>
                </a:rPr>
                <a:t>, </a:t>
              </a:r>
              <a:r>
                <a:rPr lang="en-LU" sz="2000" dirty="0">
                  <a:solidFill>
                    <a:srgbClr val="CE2A3B"/>
                  </a:solidFill>
                  <a:latin typeface="Helvetica" pitchFamily="2" charset="0"/>
                </a:rPr>
                <a:t>mut_ret</a:t>
              </a:r>
              <a:r>
                <a:rPr lang="en-LU" sz="2000" dirty="0">
                  <a:latin typeface="Helvetica" pitchFamily="2" charset="0"/>
                </a:rPr>
                <a:t> ) ){ abort(); }</a:t>
              </a:r>
              <a:br>
                <a:rPr lang="en-LU" sz="2000" dirty="0">
                  <a:latin typeface="Helvetica" pitchFamily="2" charset="0"/>
                </a:rPr>
              </a:br>
              <a:r>
                <a:rPr lang="en-LU" sz="2000" dirty="0">
                  <a:latin typeface="Helvetica" pitchFamily="2" charset="0"/>
                </a:rPr>
                <a:t> </a:t>
              </a:r>
              <a:r>
                <a:rPr lang="en-GB" sz="2000" dirty="0">
                  <a:latin typeface="Helvetica" pitchFamily="2" charset="0"/>
                </a:rPr>
                <a:t> </a:t>
              </a:r>
              <a:endParaRPr lang="en-LU" sz="2000" dirty="0">
                <a:latin typeface="Helvetica" pitchFamily="2" charset="0"/>
              </a:endParaRPr>
            </a:p>
          </p:txBody>
        </p:sp>
        <p:sp>
          <p:nvSpPr>
            <p:cNvPr id="13" name="Right Arrow 12">
              <a:extLst>
                <a:ext uri="{FF2B5EF4-FFF2-40B4-BE49-F238E27FC236}">
                  <a16:creationId xmlns:a16="http://schemas.microsoft.com/office/drawing/2014/main" id="{7A9EB776-D956-388C-930F-F74BFF9B3357}"/>
                </a:ext>
              </a:extLst>
            </p:cNvPr>
            <p:cNvSpPr/>
            <p:nvPr/>
          </p:nvSpPr>
          <p:spPr>
            <a:xfrm>
              <a:off x="5797381" y="2073575"/>
              <a:ext cx="359484" cy="6207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grpSp>
      <p:sp>
        <p:nvSpPr>
          <p:cNvPr id="9" name="Generate…">
            <a:extLst>
              <a:ext uri="{FF2B5EF4-FFF2-40B4-BE49-F238E27FC236}">
                <a16:creationId xmlns:a16="http://schemas.microsoft.com/office/drawing/2014/main" id="{EB86758D-4587-E117-1EB5-8BC7CA5274BF}"/>
              </a:ext>
            </a:extLst>
          </p:cNvPr>
          <p:cNvSpPr/>
          <p:nvPr/>
        </p:nvSpPr>
        <p:spPr>
          <a:xfrm>
            <a:off x="2956614" y="5076116"/>
            <a:ext cx="2599272" cy="1469479"/>
          </a:xfrm>
          <a:prstGeom prst="roundRect">
            <a:avLst>
              <a:gd name="adj" fmla="val 19073"/>
            </a:avLst>
          </a:prstGeom>
          <a:noFill/>
          <a:ln w="25400" cap="flat">
            <a:solidFill>
              <a:srgbClr val="2F528F"/>
            </a:solidFill>
            <a:prstDash val="solid"/>
            <a:miter lim="8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p>
            <a:pPr>
              <a:lnSpc>
                <a:spcPct val="100000"/>
              </a:lnSpc>
              <a:spcBef>
                <a:spcPts val="0"/>
              </a:spcBef>
              <a:defRPr sz="1800"/>
            </a:pPr>
            <a:r>
              <a:rPr lang="en-US" sz="3200" b="1" dirty="0">
                <a:latin typeface="Helvetica" pitchFamily="2" charset="0"/>
              </a:rPr>
              <a:t>Post-processing</a:t>
            </a:r>
          </a:p>
        </p:txBody>
      </p:sp>
      <p:sp>
        <p:nvSpPr>
          <p:cNvPr id="11" name="Right Arrow 10">
            <a:extLst>
              <a:ext uri="{FF2B5EF4-FFF2-40B4-BE49-F238E27FC236}">
                <a16:creationId xmlns:a16="http://schemas.microsoft.com/office/drawing/2014/main" id="{AA281250-82B2-8D93-A016-E8B6D1D02270}"/>
              </a:ext>
            </a:extLst>
          </p:cNvPr>
          <p:cNvSpPr/>
          <p:nvPr/>
        </p:nvSpPr>
        <p:spPr>
          <a:xfrm rot="10800000">
            <a:off x="5702760" y="5480671"/>
            <a:ext cx="359484" cy="6207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pic>
        <p:nvPicPr>
          <p:cNvPr id="15" name="Picture 14">
            <a:extLst>
              <a:ext uri="{FF2B5EF4-FFF2-40B4-BE49-F238E27FC236}">
                <a16:creationId xmlns:a16="http://schemas.microsoft.com/office/drawing/2014/main" id="{826162BF-96B6-AA35-13E6-023087BC10BE}"/>
              </a:ext>
            </a:extLst>
          </p:cNvPr>
          <p:cNvPicPr>
            <a:picLocks noChangeAspect="1"/>
          </p:cNvPicPr>
          <p:nvPr/>
        </p:nvPicPr>
        <p:blipFill>
          <a:blip r:embed="rId3"/>
          <a:stretch>
            <a:fillRect/>
          </a:stretch>
        </p:blipFill>
        <p:spPr>
          <a:xfrm>
            <a:off x="176146" y="5070393"/>
            <a:ext cx="2198346" cy="1314528"/>
          </a:xfrm>
          <a:prstGeom prst="rect">
            <a:avLst/>
          </a:prstGeom>
        </p:spPr>
      </p:pic>
      <p:sp>
        <p:nvSpPr>
          <p:cNvPr id="16" name="Right Arrow 15">
            <a:extLst>
              <a:ext uri="{FF2B5EF4-FFF2-40B4-BE49-F238E27FC236}">
                <a16:creationId xmlns:a16="http://schemas.microsoft.com/office/drawing/2014/main" id="{265E8476-82B6-EB2A-75E7-FAFA0B78898C}"/>
              </a:ext>
            </a:extLst>
          </p:cNvPr>
          <p:cNvSpPr/>
          <p:nvPr/>
        </p:nvSpPr>
        <p:spPr>
          <a:xfrm rot="10800000">
            <a:off x="2411295" y="5480671"/>
            <a:ext cx="359484" cy="6207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17" name="TextBox 16">
            <a:extLst>
              <a:ext uri="{FF2B5EF4-FFF2-40B4-BE49-F238E27FC236}">
                <a16:creationId xmlns:a16="http://schemas.microsoft.com/office/drawing/2014/main" id="{5479D90C-BCCA-7C37-D792-B2C09F2EDF64}"/>
              </a:ext>
            </a:extLst>
          </p:cNvPr>
          <p:cNvSpPr txBox="1"/>
          <p:nvPr/>
        </p:nvSpPr>
        <p:spPr>
          <a:xfrm>
            <a:off x="-409643" y="4343480"/>
            <a:ext cx="3181941" cy="369332"/>
          </a:xfrm>
          <a:prstGeom prst="rect">
            <a:avLst/>
          </a:prstGeom>
          <a:noFill/>
        </p:spPr>
        <p:txBody>
          <a:bodyPr wrap="square">
            <a:spAutoFit/>
          </a:bodyPr>
          <a:lstStyle/>
          <a:p>
            <a:pPr algn="ctr">
              <a:lnSpc>
                <a:spcPct val="100000"/>
              </a:lnSpc>
              <a:spcBef>
                <a:spcPts val="0"/>
              </a:spcBef>
              <a:defRPr sz="1800" b="1">
                <a:latin typeface="Courier New"/>
                <a:ea typeface="Courier New"/>
                <a:cs typeface="Courier New"/>
                <a:sym typeface="Courier New"/>
              </a:defRPr>
            </a:pPr>
            <a:r>
              <a:rPr lang="en-US" dirty="0">
                <a:latin typeface="Helvetica Light" panose="020B0403020202020204" pitchFamily="34" charset="0"/>
              </a:rPr>
              <a:t>Test case</a:t>
            </a:r>
          </a:p>
        </p:txBody>
      </p:sp>
    </p:spTree>
    <p:extLst>
      <p:ext uri="{BB962C8B-B14F-4D97-AF65-F5344CB8AC3E}">
        <p14:creationId xmlns:p14="http://schemas.microsoft.com/office/powerpoint/2010/main" val="1992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6491371-53EE-A64B-B678-F62A7CAD0FEE}"/>
              </a:ext>
            </a:extLst>
          </p:cNvPr>
          <p:cNvSpPr>
            <a:spLocks noGrp="1"/>
          </p:cNvSpPr>
          <p:nvPr>
            <p:ph type="body" sz="quarter" idx="10"/>
          </p:nvPr>
        </p:nvSpPr>
        <p:spPr>
          <a:xfrm>
            <a:off x="1883495" y="668941"/>
            <a:ext cx="8895645" cy="2619375"/>
          </a:xfrm>
        </p:spPr>
        <p:txBody>
          <a:bodyPr/>
          <a:lstStyle/>
          <a:p>
            <a:r>
              <a:rPr lang="en-LU"/>
              <a:t>How to ensure</a:t>
            </a:r>
          </a:p>
          <a:p>
            <a:r>
              <a:rPr lang="en-GB"/>
              <a:t>thorough</a:t>
            </a:r>
            <a:r>
              <a:rPr lang="en-LU"/>
              <a:t> testing?</a:t>
            </a:r>
          </a:p>
        </p:txBody>
      </p:sp>
    </p:spTree>
    <p:extLst>
      <p:ext uri="{BB962C8B-B14F-4D97-AF65-F5344CB8AC3E}">
        <p14:creationId xmlns:p14="http://schemas.microsoft.com/office/powerpoint/2010/main" val="949819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AEC8B189-7B18-FEF8-B89F-88B75C8C9995}"/>
              </a:ext>
            </a:extLst>
          </p:cNvPr>
          <p:cNvSpPr/>
          <p:nvPr/>
        </p:nvSpPr>
        <p:spPr>
          <a:xfrm>
            <a:off x="0" y="5332094"/>
            <a:ext cx="12192000" cy="1525906"/>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2" name="Text Placeholder 1">
            <a:extLst>
              <a:ext uri="{FF2B5EF4-FFF2-40B4-BE49-F238E27FC236}">
                <a16:creationId xmlns:a16="http://schemas.microsoft.com/office/drawing/2014/main" id="{4FAA71A2-DC71-5256-B808-A44B302DE6BF}"/>
              </a:ext>
            </a:extLst>
          </p:cNvPr>
          <p:cNvSpPr>
            <a:spLocks noGrp="1"/>
          </p:cNvSpPr>
          <p:nvPr>
            <p:ph type="body" sz="quarter" idx="11"/>
          </p:nvPr>
        </p:nvSpPr>
        <p:spPr/>
        <p:txBody>
          <a:bodyPr/>
          <a:lstStyle/>
          <a:p>
            <a:r>
              <a:rPr lang="en-LU" dirty="0"/>
              <a:t>Mutation Analysis and Testing</a:t>
            </a:r>
          </a:p>
        </p:txBody>
      </p:sp>
      <p:grpSp>
        <p:nvGrpSpPr>
          <p:cNvPr id="4" name="Group 3">
            <a:extLst>
              <a:ext uri="{FF2B5EF4-FFF2-40B4-BE49-F238E27FC236}">
                <a16:creationId xmlns:a16="http://schemas.microsoft.com/office/drawing/2014/main" id="{EF03CA01-A684-CFE6-7F1A-FB4B45F9C4D1}"/>
              </a:ext>
            </a:extLst>
          </p:cNvPr>
          <p:cNvGrpSpPr/>
          <p:nvPr/>
        </p:nvGrpSpPr>
        <p:grpSpPr>
          <a:xfrm>
            <a:off x="1574619" y="1813443"/>
            <a:ext cx="1364105" cy="1244183"/>
            <a:chOff x="884419" y="1978701"/>
            <a:chExt cx="1364105" cy="1244183"/>
          </a:xfrm>
        </p:grpSpPr>
        <p:sp>
          <p:nvSpPr>
            <p:cNvPr id="5" name="Rectangle 4">
              <a:extLst>
                <a:ext uri="{FF2B5EF4-FFF2-40B4-BE49-F238E27FC236}">
                  <a16:creationId xmlns:a16="http://schemas.microsoft.com/office/drawing/2014/main" id="{6DB28E9F-9895-7F48-29F7-3161680E1E00}"/>
                </a:ext>
              </a:extLst>
            </p:cNvPr>
            <p:cNvSpPr/>
            <p:nvPr/>
          </p:nvSpPr>
          <p:spPr>
            <a:xfrm>
              <a:off x="884419" y="1978701"/>
              <a:ext cx="1364105" cy="124418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6" name="TextBox 5">
              <a:extLst>
                <a:ext uri="{FF2B5EF4-FFF2-40B4-BE49-F238E27FC236}">
                  <a16:creationId xmlns:a16="http://schemas.microsoft.com/office/drawing/2014/main" id="{EFFA3DFB-AEFB-DA93-5F59-4CB7CA7676E3}"/>
                </a:ext>
              </a:extLst>
            </p:cNvPr>
            <p:cNvSpPr txBox="1"/>
            <p:nvPr/>
          </p:nvSpPr>
          <p:spPr>
            <a:xfrm>
              <a:off x="1087012" y="2638109"/>
              <a:ext cx="958917" cy="584775"/>
            </a:xfrm>
            <a:prstGeom prst="rect">
              <a:avLst/>
            </a:prstGeom>
            <a:noFill/>
          </p:spPr>
          <p:txBody>
            <a:bodyPr wrap="none" rtlCol="0">
              <a:spAutoFit/>
            </a:bodyPr>
            <a:lstStyle/>
            <a:p>
              <a:r>
                <a:rPr lang="en-LU" sz="3200">
                  <a:solidFill>
                    <a:srgbClr val="2F528F"/>
                  </a:solidFill>
                  <a:latin typeface="Helvetica Light" panose="020B0403020202020204" pitchFamily="34" charset="0"/>
                </a:rPr>
                <a:t>SUT</a:t>
              </a:r>
            </a:p>
          </p:txBody>
        </p:sp>
        <p:sp>
          <p:nvSpPr>
            <p:cNvPr id="7" name="Rectangle 6">
              <a:extLst>
                <a:ext uri="{FF2B5EF4-FFF2-40B4-BE49-F238E27FC236}">
                  <a16:creationId xmlns:a16="http://schemas.microsoft.com/office/drawing/2014/main" id="{4C30DA64-9B6A-CD5C-AFFC-688AEF35A117}"/>
                </a:ext>
              </a:extLst>
            </p:cNvPr>
            <p:cNvSpPr/>
            <p:nvPr/>
          </p:nvSpPr>
          <p:spPr>
            <a:xfrm>
              <a:off x="1027051" y="2122356"/>
              <a:ext cx="207363" cy="372255"/>
            </a:xfrm>
            <a:prstGeom prst="rect">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a:p>
          </p:txBody>
        </p:sp>
      </p:grpSp>
      <p:grpSp>
        <p:nvGrpSpPr>
          <p:cNvPr id="8" name="Group 7">
            <a:extLst>
              <a:ext uri="{FF2B5EF4-FFF2-40B4-BE49-F238E27FC236}">
                <a16:creationId xmlns:a16="http://schemas.microsoft.com/office/drawing/2014/main" id="{6487EF2F-C9B9-54B7-16A0-CA0ED3D0C1D1}"/>
              </a:ext>
            </a:extLst>
          </p:cNvPr>
          <p:cNvGrpSpPr/>
          <p:nvPr/>
        </p:nvGrpSpPr>
        <p:grpSpPr>
          <a:xfrm>
            <a:off x="3106116" y="1814742"/>
            <a:ext cx="1364105" cy="1244183"/>
            <a:chOff x="2610786" y="1984945"/>
            <a:chExt cx="1364105" cy="1244183"/>
          </a:xfrm>
        </p:grpSpPr>
        <p:sp>
          <p:nvSpPr>
            <p:cNvPr id="9" name="Rectangle 8">
              <a:extLst>
                <a:ext uri="{FF2B5EF4-FFF2-40B4-BE49-F238E27FC236}">
                  <a16:creationId xmlns:a16="http://schemas.microsoft.com/office/drawing/2014/main" id="{06E3F47D-D57F-F444-B4E7-6C0843EE4745}"/>
                </a:ext>
              </a:extLst>
            </p:cNvPr>
            <p:cNvSpPr/>
            <p:nvPr/>
          </p:nvSpPr>
          <p:spPr>
            <a:xfrm>
              <a:off x="2610786" y="1984945"/>
              <a:ext cx="1364105" cy="124418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10" name="TextBox 9">
              <a:extLst>
                <a:ext uri="{FF2B5EF4-FFF2-40B4-BE49-F238E27FC236}">
                  <a16:creationId xmlns:a16="http://schemas.microsoft.com/office/drawing/2014/main" id="{E97464CA-D647-DCEE-F19F-6D809519E736}"/>
                </a:ext>
              </a:extLst>
            </p:cNvPr>
            <p:cNvSpPr txBox="1"/>
            <p:nvPr/>
          </p:nvSpPr>
          <p:spPr>
            <a:xfrm>
              <a:off x="2813379" y="2644353"/>
              <a:ext cx="958917" cy="584775"/>
            </a:xfrm>
            <a:prstGeom prst="rect">
              <a:avLst/>
            </a:prstGeom>
            <a:noFill/>
          </p:spPr>
          <p:txBody>
            <a:bodyPr wrap="none" rtlCol="0">
              <a:spAutoFit/>
            </a:bodyPr>
            <a:lstStyle/>
            <a:p>
              <a:r>
                <a:rPr lang="en-LU" sz="3200">
                  <a:solidFill>
                    <a:srgbClr val="2F528F"/>
                  </a:solidFill>
                  <a:latin typeface="Helvetica Light" panose="020B0403020202020204" pitchFamily="34" charset="0"/>
                </a:rPr>
                <a:t>SUT</a:t>
              </a:r>
            </a:p>
          </p:txBody>
        </p:sp>
        <p:sp>
          <p:nvSpPr>
            <p:cNvPr id="11" name="Rectangle 10">
              <a:extLst>
                <a:ext uri="{FF2B5EF4-FFF2-40B4-BE49-F238E27FC236}">
                  <a16:creationId xmlns:a16="http://schemas.microsoft.com/office/drawing/2014/main" id="{33EBE431-F1CB-3966-FCB3-507EB5AB6805}"/>
                </a:ext>
              </a:extLst>
            </p:cNvPr>
            <p:cNvSpPr/>
            <p:nvPr/>
          </p:nvSpPr>
          <p:spPr>
            <a:xfrm flipH="1">
              <a:off x="2960781" y="2128600"/>
              <a:ext cx="412006" cy="224855"/>
            </a:xfrm>
            <a:prstGeom prst="rect">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a:p>
          </p:txBody>
        </p:sp>
      </p:grpSp>
      <p:grpSp>
        <p:nvGrpSpPr>
          <p:cNvPr id="12" name="Group 11">
            <a:extLst>
              <a:ext uri="{FF2B5EF4-FFF2-40B4-BE49-F238E27FC236}">
                <a16:creationId xmlns:a16="http://schemas.microsoft.com/office/drawing/2014/main" id="{EBDF8A21-D24A-AD95-EC2C-DBBEC0C46BAA}"/>
              </a:ext>
            </a:extLst>
          </p:cNvPr>
          <p:cNvGrpSpPr/>
          <p:nvPr/>
        </p:nvGrpSpPr>
        <p:grpSpPr>
          <a:xfrm>
            <a:off x="4592641" y="1814742"/>
            <a:ext cx="1364105" cy="1244183"/>
            <a:chOff x="4202241" y="1999935"/>
            <a:chExt cx="1364105" cy="1244183"/>
          </a:xfrm>
        </p:grpSpPr>
        <p:sp>
          <p:nvSpPr>
            <p:cNvPr id="13" name="Rectangle 12">
              <a:extLst>
                <a:ext uri="{FF2B5EF4-FFF2-40B4-BE49-F238E27FC236}">
                  <a16:creationId xmlns:a16="http://schemas.microsoft.com/office/drawing/2014/main" id="{C3804347-A7D3-5095-0041-8D6BF9DBFEB0}"/>
                </a:ext>
              </a:extLst>
            </p:cNvPr>
            <p:cNvSpPr/>
            <p:nvPr/>
          </p:nvSpPr>
          <p:spPr>
            <a:xfrm>
              <a:off x="4202241" y="1999935"/>
              <a:ext cx="1364105" cy="124418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14" name="TextBox 13">
              <a:extLst>
                <a:ext uri="{FF2B5EF4-FFF2-40B4-BE49-F238E27FC236}">
                  <a16:creationId xmlns:a16="http://schemas.microsoft.com/office/drawing/2014/main" id="{524EDC17-1170-E66E-5FB6-E2E173F8E2DC}"/>
                </a:ext>
              </a:extLst>
            </p:cNvPr>
            <p:cNvSpPr txBox="1"/>
            <p:nvPr/>
          </p:nvSpPr>
          <p:spPr>
            <a:xfrm>
              <a:off x="4404834" y="2659343"/>
              <a:ext cx="958917" cy="584775"/>
            </a:xfrm>
            <a:prstGeom prst="rect">
              <a:avLst/>
            </a:prstGeom>
            <a:noFill/>
          </p:spPr>
          <p:txBody>
            <a:bodyPr wrap="none" rtlCol="0">
              <a:spAutoFit/>
            </a:bodyPr>
            <a:lstStyle/>
            <a:p>
              <a:r>
                <a:rPr lang="en-LU" sz="3200">
                  <a:solidFill>
                    <a:srgbClr val="2F528F"/>
                  </a:solidFill>
                  <a:latin typeface="Helvetica Light" panose="020B0403020202020204" pitchFamily="34" charset="0"/>
                </a:rPr>
                <a:t>SUT</a:t>
              </a:r>
            </a:p>
          </p:txBody>
        </p:sp>
        <p:sp>
          <p:nvSpPr>
            <p:cNvPr id="15" name="Rectangle 14">
              <a:extLst>
                <a:ext uri="{FF2B5EF4-FFF2-40B4-BE49-F238E27FC236}">
                  <a16:creationId xmlns:a16="http://schemas.microsoft.com/office/drawing/2014/main" id="{2DECCC89-DF43-6EEE-0889-AEE5FFE06382}"/>
                </a:ext>
              </a:extLst>
            </p:cNvPr>
            <p:cNvSpPr/>
            <p:nvPr/>
          </p:nvSpPr>
          <p:spPr>
            <a:xfrm flipH="1">
              <a:off x="5016927" y="2443391"/>
              <a:ext cx="412006" cy="224855"/>
            </a:xfrm>
            <a:prstGeom prst="rect">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a:p>
          </p:txBody>
        </p:sp>
      </p:grpSp>
      <p:grpSp>
        <p:nvGrpSpPr>
          <p:cNvPr id="16" name="Group 15">
            <a:extLst>
              <a:ext uri="{FF2B5EF4-FFF2-40B4-BE49-F238E27FC236}">
                <a16:creationId xmlns:a16="http://schemas.microsoft.com/office/drawing/2014/main" id="{AD118D6B-B03A-A3A2-60E4-5A2E1FA6EF40}"/>
              </a:ext>
            </a:extLst>
          </p:cNvPr>
          <p:cNvGrpSpPr/>
          <p:nvPr/>
        </p:nvGrpSpPr>
        <p:grpSpPr>
          <a:xfrm>
            <a:off x="6124138" y="1814742"/>
            <a:ext cx="1364105" cy="1244183"/>
            <a:chOff x="4202241" y="1999935"/>
            <a:chExt cx="1364105" cy="1244183"/>
          </a:xfrm>
        </p:grpSpPr>
        <p:sp>
          <p:nvSpPr>
            <p:cNvPr id="17" name="Rectangle 16">
              <a:extLst>
                <a:ext uri="{FF2B5EF4-FFF2-40B4-BE49-F238E27FC236}">
                  <a16:creationId xmlns:a16="http://schemas.microsoft.com/office/drawing/2014/main" id="{4EEC2C89-A5F2-0587-8926-A65EB566408F}"/>
                </a:ext>
              </a:extLst>
            </p:cNvPr>
            <p:cNvSpPr/>
            <p:nvPr/>
          </p:nvSpPr>
          <p:spPr>
            <a:xfrm>
              <a:off x="4202241" y="1999935"/>
              <a:ext cx="1364105" cy="124418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18" name="TextBox 17">
              <a:extLst>
                <a:ext uri="{FF2B5EF4-FFF2-40B4-BE49-F238E27FC236}">
                  <a16:creationId xmlns:a16="http://schemas.microsoft.com/office/drawing/2014/main" id="{C011D543-EDDD-B2BB-55B9-F675B4DF9CDE}"/>
                </a:ext>
              </a:extLst>
            </p:cNvPr>
            <p:cNvSpPr txBox="1"/>
            <p:nvPr/>
          </p:nvSpPr>
          <p:spPr>
            <a:xfrm>
              <a:off x="4404834" y="2659343"/>
              <a:ext cx="958917" cy="584775"/>
            </a:xfrm>
            <a:prstGeom prst="rect">
              <a:avLst/>
            </a:prstGeom>
            <a:noFill/>
          </p:spPr>
          <p:txBody>
            <a:bodyPr wrap="none" rtlCol="0">
              <a:spAutoFit/>
            </a:bodyPr>
            <a:lstStyle/>
            <a:p>
              <a:r>
                <a:rPr lang="en-LU" sz="3200">
                  <a:solidFill>
                    <a:srgbClr val="2F528F"/>
                  </a:solidFill>
                  <a:latin typeface="Helvetica Light" panose="020B0403020202020204" pitchFamily="34" charset="0"/>
                </a:rPr>
                <a:t>SUT</a:t>
              </a:r>
            </a:p>
          </p:txBody>
        </p:sp>
        <p:sp>
          <p:nvSpPr>
            <p:cNvPr id="19" name="Rectangle 18">
              <a:extLst>
                <a:ext uri="{FF2B5EF4-FFF2-40B4-BE49-F238E27FC236}">
                  <a16:creationId xmlns:a16="http://schemas.microsoft.com/office/drawing/2014/main" id="{270B8DE6-F658-EC6D-1AE4-53FA13114F14}"/>
                </a:ext>
              </a:extLst>
            </p:cNvPr>
            <p:cNvSpPr/>
            <p:nvPr/>
          </p:nvSpPr>
          <p:spPr>
            <a:xfrm flipH="1">
              <a:off x="5003896" y="2443391"/>
              <a:ext cx="412006" cy="224855"/>
            </a:xfrm>
            <a:prstGeom prst="rect">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a:p>
          </p:txBody>
        </p:sp>
      </p:grpSp>
      <p:grpSp>
        <p:nvGrpSpPr>
          <p:cNvPr id="20" name="Group 19">
            <a:extLst>
              <a:ext uri="{FF2B5EF4-FFF2-40B4-BE49-F238E27FC236}">
                <a16:creationId xmlns:a16="http://schemas.microsoft.com/office/drawing/2014/main" id="{C7B2909A-D443-7603-D8A6-815D71354DBC}"/>
              </a:ext>
            </a:extLst>
          </p:cNvPr>
          <p:cNvGrpSpPr/>
          <p:nvPr/>
        </p:nvGrpSpPr>
        <p:grpSpPr>
          <a:xfrm>
            <a:off x="1574619" y="3153499"/>
            <a:ext cx="1364105" cy="1442690"/>
            <a:chOff x="884419" y="3318757"/>
            <a:chExt cx="1364105" cy="1442690"/>
          </a:xfrm>
        </p:grpSpPr>
        <p:sp>
          <p:nvSpPr>
            <p:cNvPr id="21" name="Rounded Rectangle 20">
              <a:extLst>
                <a:ext uri="{FF2B5EF4-FFF2-40B4-BE49-F238E27FC236}">
                  <a16:creationId xmlns:a16="http://schemas.microsoft.com/office/drawing/2014/main" id="{C328E042-1F71-4247-524A-750C815335CB}"/>
                </a:ext>
              </a:extLst>
            </p:cNvPr>
            <p:cNvSpPr/>
            <p:nvPr/>
          </p:nvSpPr>
          <p:spPr>
            <a:xfrm>
              <a:off x="884419" y="3792511"/>
              <a:ext cx="1364105" cy="92396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sz="2800">
                <a:solidFill>
                  <a:srgbClr val="2F528F"/>
                </a:solidFill>
                <a:latin typeface="Helvetica Light" panose="020B0403020202020204" pitchFamily="34" charset="0"/>
              </a:endParaRPr>
            </a:p>
          </p:txBody>
        </p:sp>
        <p:sp>
          <p:nvSpPr>
            <p:cNvPr id="22" name="Rectangle 21">
              <a:extLst>
                <a:ext uri="{FF2B5EF4-FFF2-40B4-BE49-F238E27FC236}">
                  <a16:creationId xmlns:a16="http://schemas.microsoft.com/office/drawing/2014/main" id="{89864B17-6D39-31DA-C6F5-78610E15266C}"/>
                </a:ext>
              </a:extLst>
            </p:cNvPr>
            <p:cNvSpPr/>
            <p:nvPr/>
          </p:nvSpPr>
          <p:spPr>
            <a:xfrm>
              <a:off x="1087012" y="3807340"/>
              <a:ext cx="984565" cy="954107"/>
            </a:xfrm>
            <a:prstGeom prst="rect">
              <a:avLst/>
            </a:prstGeom>
          </p:spPr>
          <p:txBody>
            <a:bodyPr wrap="none">
              <a:spAutoFit/>
            </a:bodyPr>
            <a:lstStyle/>
            <a:p>
              <a:pPr algn="ctr"/>
              <a:r>
                <a:rPr lang="en-LU" sz="2800">
                  <a:solidFill>
                    <a:srgbClr val="2F528F"/>
                  </a:solidFill>
                  <a:latin typeface="Helvetica Light" panose="020B0403020202020204" pitchFamily="34" charset="0"/>
                </a:rPr>
                <a:t>Test </a:t>
              </a:r>
            </a:p>
            <a:p>
              <a:pPr algn="ctr"/>
              <a:r>
                <a:rPr lang="en-LU" sz="2800">
                  <a:solidFill>
                    <a:srgbClr val="2F528F"/>
                  </a:solidFill>
                  <a:latin typeface="Helvetica Light" panose="020B0403020202020204" pitchFamily="34" charset="0"/>
                </a:rPr>
                <a:t>Suite</a:t>
              </a:r>
            </a:p>
          </p:txBody>
        </p:sp>
        <p:sp>
          <p:nvSpPr>
            <p:cNvPr id="23" name="Up Arrow 22">
              <a:extLst>
                <a:ext uri="{FF2B5EF4-FFF2-40B4-BE49-F238E27FC236}">
                  <a16:creationId xmlns:a16="http://schemas.microsoft.com/office/drawing/2014/main" id="{5FECA435-072E-7B15-3E5E-BB6F248CD42F}"/>
                </a:ext>
              </a:extLst>
            </p:cNvPr>
            <p:cNvSpPr/>
            <p:nvPr/>
          </p:nvSpPr>
          <p:spPr>
            <a:xfrm>
              <a:off x="1352055" y="3318757"/>
              <a:ext cx="454478" cy="410160"/>
            </a:xfrm>
            <a:prstGeom prst="upArrow">
              <a:avLst/>
            </a:prstGeom>
            <a:noFill/>
            <a:ln w="381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a:p>
          </p:txBody>
        </p:sp>
      </p:grpSp>
      <p:grpSp>
        <p:nvGrpSpPr>
          <p:cNvPr id="24" name="Group 23">
            <a:extLst>
              <a:ext uri="{FF2B5EF4-FFF2-40B4-BE49-F238E27FC236}">
                <a16:creationId xmlns:a16="http://schemas.microsoft.com/office/drawing/2014/main" id="{FDD3303E-B22F-85FF-3DCF-A1BC59631023}"/>
              </a:ext>
            </a:extLst>
          </p:cNvPr>
          <p:cNvGrpSpPr/>
          <p:nvPr/>
        </p:nvGrpSpPr>
        <p:grpSpPr>
          <a:xfrm>
            <a:off x="3106114" y="3153499"/>
            <a:ext cx="1364105" cy="1442690"/>
            <a:chOff x="884419" y="3318757"/>
            <a:chExt cx="1364105" cy="1442690"/>
          </a:xfrm>
        </p:grpSpPr>
        <p:sp>
          <p:nvSpPr>
            <p:cNvPr id="25" name="Rounded Rectangle 24">
              <a:extLst>
                <a:ext uri="{FF2B5EF4-FFF2-40B4-BE49-F238E27FC236}">
                  <a16:creationId xmlns:a16="http://schemas.microsoft.com/office/drawing/2014/main" id="{7F307779-5509-0EC8-B680-444D07CDFDBC}"/>
                </a:ext>
              </a:extLst>
            </p:cNvPr>
            <p:cNvSpPr/>
            <p:nvPr/>
          </p:nvSpPr>
          <p:spPr>
            <a:xfrm>
              <a:off x="884419" y="3792511"/>
              <a:ext cx="1364105" cy="92396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sz="2800">
                <a:solidFill>
                  <a:srgbClr val="2F528F"/>
                </a:solidFill>
                <a:latin typeface="Helvetica Light" panose="020B0403020202020204" pitchFamily="34" charset="0"/>
              </a:endParaRPr>
            </a:p>
          </p:txBody>
        </p:sp>
        <p:sp>
          <p:nvSpPr>
            <p:cNvPr id="26" name="Rectangle 25">
              <a:extLst>
                <a:ext uri="{FF2B5EF4-FFF2-40B4-BE49-F238E27FC236}">
                  <a16:creationId xmlns:a16="http://schemas.microsoft.com/office/drawing/2014/main" id="{9CEFF9F7-E897-0787-751F-CAE5E391B013}"/>
                </a:ext>
              </a:extLst>
            </p:cNvPr>
            <p:cNvSpPr/>
            <p:nvPr/>
          </p:nvSpPr>
          <p:spPr>
            <a:xfrm>
              <a:off x="1087012" y="3807340"/>
              <a:ext cx="984565" cy="954107"/>
            </a:xfrm>
            <a:prstGeom prst="rect">
              <a:avLst/>
            </a:prstGeom>
          </p:spPr>
          <p:txBody>
            <a:bodyPr wrap="none">
              <a:spAutoFit/>
            </a:bodyPr>
            <a:lstStyle/>
            <a:p>
              <a:pPr algn="ctr"/>
              <a:r>
                <a:rPr lang="en-LU" sz="2800">
                  <a:solidFill>
                    <a:srgbClr val="2F528F"/>
                  </a:solidFill>
                  <a:latin typeface="Helvetica Light" panose="020B0403020202020204" pitchFamily="34" charset="0"/>
                </a:rPr>
                <a:t>Test </a:t>
              </a:r>
            </a:p>
            <a:p>
              <a:pPr algn="ctr"/>
              <a:r>
                <a:rPr lang="en-LU" sz="2800">
                  <a:solidFill>
                    <a:srgbClr val="2F528F"/>
                  </a:solidFill>
                  <a:latin typeface="Helvetica Light" panose="020B0403020202020204" pitchFamily="34" charset="0"/>
                </a:rPr>
                <a:t>Suite</a:t>
              </a:r>
            </a:p>
          </p:txBody>
        </p:sp>
        <p:sp>
          <p:nvSpPr>
            <p:cNvPr id="27" name="Up Arrow 26">
              <a:extLst>
                <a:ext uri="{FF2B5EF4-FFF2-40B4-BE49-F238E27FC236}">
                  <a16:creationId xmlns:a16="http://schemas.microsoft.com/office/drawing/2014/main" id="{630C616A-53EB-4BCF-FF0B-9F834894CE04}"/>
                </a:ext>
              </a:extLst>
            </p:cNvPr>
            <p:cNvSpPr/>
            <p:nvPr/>
          </p:nvSpPr>
          <p:spPr>
            <a:xfrm>
              <a:off x="1352055" y="3318757"/>
              <a:ext cx="454478" cy="410160"/>
            </a:xfrm>
            <a:prstGeom prst="upArrow">
              <a:avLst/>
            </a:prstGeom>
            <a:noFill/>
            <a:ln w="381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a:p>
          </p:txBody>
        </p:sp>
      </p:grpSp>
      <p:grpSp>
        <p:nvGrpSpPr>
          <p:cNvPr id="28" name="Group 27">
            <a:extLst>
              <a:ext uri="{FF2B5EF4-FFF2-40B4-BE49-F238E27FC236}">
                <a16:creationId xmlns:a16="http://schemas.microsoft.com/office/drawing/2014/main" id="{88E835DB-A837-B396-319B-B9CA19CF5A76}"/>
              </a:ext>
            </a:extLst>
          </p:cNvPr>
          <p:cNvGrpSpPr/>
          <p:nvPr/>
        </p:nvGrpSpPr>
        <p:grpSpPr>
          <a:xfrm>
            <a:off x="4637609" y="3153499"/>
            <a:ext cx="1364105" cy="1442690"/>
            <a:chOff x="884419" y="3318757"/>
            <a:chExt cx="1364105" cy="1442690"/>
          </a:xfrm>
        </p:grpSpPr>
        <p:sp>
          <p:nvSpPr>
            <p:cNvPr id="29" name="Rounded Rectangle 28">
              <a:extLst>
                <a:ext uri="{FF2B5EF4-FFF2-40B4-BE49-F238E27FC236}">
                  <a16:creationId xmlns:a16="http://schemas.microsoft.com/office/drawing/2014/main" id="{441DAEDB-8204-769B-7657-AA74A8AB5F42}"/>
                </a:ext>
              </a:extLst>
            </p:cNvPr>
            <p:cNvSpPr/>
            <p:nvPr/>
          </p:nvSpPr>
          <p:spPr>
            <a:xfrm>
              <a:off x="884419" y="3792511"/>
              <a:ext cx="1364105" cy="92396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sz="2800">
                <a:solidFill>
                  <a:srgbClr val="2F528F"/>
                </a:solidFill>
                <a:latin typeface="Helvetica Light" panose="020B0403020202020204" pitchFamily="34" charset="0"/>
              </a:endParaRPr>
            </a:p>
          </p:txBody>
        </p:sp>
        <p:sp>
          <p:nvSpPr>
            <p:cNvPr id="30" name="Rectangle 29">
              <a:extLst>
                <a:ext uri="{FF2B5EF4-FFF2-40B4-BE49-F238E27FC236}">
                  <a16:creationId xmlns:a16="http://schemas.microsoft.com/office/drawing/2014/main" id="{6A43595E-4BAA-C015-D2EF-4EE84C0BD44C}"/>
                </a:ext>
              </a:extLst>
            </p:cNvPr>
            <p:cNvSpPr/>
            <p:nvPr/>
          </p:nvSpPr>
          <p:spPr>
            <a:xfrm>
              <a:off x="1087012" y="3807340"/>
              <a:ext cx="984565" cy="954107"/>
            </a:xfrm>
            <a:prstGeom prst="rect">
              <a:avLst/>
            </a:prstGeom>
          </p:spPr>
          <p:txBody>
            <a:bodyPr wrap="none">
              <a:spAutoFit/>
            </a:bodyPr>
            <a:lstStyle/>
            <a:p>
              <a:pPr algn="ctr"/>
              <a:r>
                <a:rPr lang="en-LU" sz="2800">
                  <a:solidFill>
                    <a:srgbClr val="2F528F"/>
                  </a:solidFill>
                  <a:latin typeface="Helvetica Light" panose="020B0403020202020204" pitchFamily="34" charset="0"/>
                </a:rPr>
                <a:t>Test </a:t>
              </a:r>
            </a:p>
            <a:p>
              <a:pPr algn="ctr"/>
              <a:r>
                <a:rPr lang="en-LU" sz="2800">
                  <a:solidFill>
                    <a:srgbClr val="2F528F"/>
                  </a:solidFill>
                  <a:latin typeface="Helvetica Light" panose="020B0403020202020204" pitchFamily="34" charset="0"/>
                </a:rPr>
                <a:t>Suite</a:t>
              </a:r>
            </a:p>
          </p:txBody>
        </p:sp>
        <p:sp>
          <p:nvSpPr>
            <p:cNvPr id="31" name="Up Arrow 30">
              <a:extLst>
                <a:ext uri="{FF2B5EF4-FFF2-40B4-BE49-F238E27FC236}">
                  <a16:creationId xmlns:a16="http://schemas.microsoft.com/office/drawing/2014/main" id="{3204E4A2-CFC1-3821-BBA1-8D91BADD13F4}"/>
                </a:ext>
              </a:extLst>
            </p:cNvPr>
            <p:cNvSpPr/>
            <p:nvPr/>
          </p:nvSpPr>
          <p:spPr>
            <a:xfrm>
              <a:off x="1352055" y="3318757"/>
              <a:ext cx="454478" cy="410160"/>
            </a:xfrm>
            <a:prstGeom prst="upArrow">
              <a:avLst/>
            </a:prstGeom>
            <a:noFill/>
            <a:ln w="381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a:p>
          </p:txBody>
        </p:sp>
      </p:grpSp>
      <p:grpSp>
        <p:nvGrpSpPr>
          <p:cNvPr id="32" name="Group 31">
            <a:extLst>
              <a:ext uri="{FF2B5EF4-FFF2-40B4-BE49-F238E27FC236}">
                <a16:creationId xmlns:a16="http://schemas.microsoft.com/office/drawing/2014/main" id="{1CD98407-5959-1C2D-02C2-B12E2804FB04}"/>
              </a:ext>
            </a:extLst>
          </p:cNvPr>
          <p:cNvGrpSpPr/>
          <p:nvPr/>
        </p:nvGrpSpPr>
        <p:grpSpPr>
          <a:xfrm>
            <a:off x="6128544" y="3153499"/>
            <a:ext cx="1364105" cy="1442690"/>
            <a:chOff x="884419" y="3318757"/>
            <a:chExt cx="1364105" cy="1442690"/>
          </a:xfrm>
        </p:grpSpPr>
        <p:sp>
          <p:nvSpPr>
            <p:cNvPr id="33" name="Rounded Rectangle 32">
              <a:extLst>
                <a:ext uri="{FF2B5EF4-FFF2-40B4-BE49-F238E27FC236}">
                  <a16:creationId xmlns:a16="http://schemas.microsoft.com/office/drawing/2014/main" id="{2EEE052C-AFB8-8B3E-0AB5-4767222D4B89}"/>
                </a:ext>
              </a:extLst>
            </p:cNvPr>
            <p:cNvSpPr/>
            <p:nvPr/>
          </p:nvSpPr>
          <p:spPr>
            <a:xfrm>
              <a:off x="884419" y="3792511"/>
              <a:ext cx="1364105" cy="92396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sz="2800">
                <a:solidFill>
                  <a:srgbClr val="2F528F"/>
                </a:solidFill>
                <a:latin typeface="Helvetica Light" panose="020B0403020202020204" pitchFamily="34" charset="0"/>
              </a:endParaRPr>
            </a:p>
          </p:txBody>
        </p:sp>
        <p:sp>
          <p:nvSpPr>
            <p:cNvPr id="34" name="Rectangle 33">
              <a:extLst>
                <a:ext uri="{FF2B5EF4-FFF2-40B4-BE49-F238E27FC236}">
                  <a16:creationId xmlns:a16="http://schemas.microsoft.com/office/drawing/2014/main" id="{7A93B816-0FD2-004B-5716-9A6B2E65EC9C}"/>
                </a:ext>
              </a:extLst>
            </p:cNvPr>
            <p:cNvSpPr/>
            <p:nvPr/>
          </p:nvSpPr>
          <p:spPr>
            <a:xfrm>
              <a:off x="1087012" y="3807340"/>
              <a:ext cx="984565" cy="954107"/>
            </a:xfrm>
            <a:prstGeom prst="rect">
              <a:avLst/>
            </a:prstGeom>
          </p:spPr>
          <p:txBody>
            <a:bodyPr wrap="none">
              <a:spAutoFit/>
            </a:bodyPr>
            <a:lstStyle/>
            <a:p>
              <a:pPr algn="ctr"/>
              <a:r>
                <a:rPr lang="en-LU" sz="2800">
                  <a:solidFill>
                    <a:srgbClr val="2F528F"/>
                  </a:solidFill>
                  <a:latin typeface="Helvetica Light" panose="020B0403020202020204" pitchFamily="34" charset="0"/>
                </a:rPr>
                <a:t>Test </a:t>
              </a:r>
            </a:p>
            <a:p>
              <a:pPr algn="ctr"/>
              <a:r>
                <a:rPr lang="en-LU" sz="2800">
                  <a:solidFill>
                    <a:srgbClr val="2F528F"/>
                  </a:solidFill>
                  <a:latin typeface="Helvetica Light" panose="020B0403020202020204" pitchFamily="34" charset="0"/>
                </a:rPr>
                <a:t>Suite</a:t>
              </a:r>
            </a:p>
          </p:txBody>
        </p:sp>
        <p:sp>
          <p:nvSpPr>
            <p:cNvPr id="35" name="Up Arrow 34">
              <a:extLst>
                <a:ext uri="{FF2B5EF4-FFF2-40B4-BE49-F238E27FC236}">
                  <a16:creationId xmlns:a16="http://schemas.microsoft.com/office/drawing/2014/main" id="{64348748-0776-2D4F-586A-7C412BB2D533}"/>
                </a:ext>
              </a:extLst>
            </p:cNvPr>
            <p:cNvSpPr/>
            <p:nvPr/>
          </p:nvSpPr>
          <p:spPr>
            <a:xfrm>
              <a:off x="1352055" y="3318757"/>
              <a:ext cx="454478" cy="410160"/>
            </a:xfrm>
            <a:prstGeom prst="upArrow">
              <a:avLst/>
            </a:prstGeom>
            <a:noFill/>
            <a:ln w="381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a:p>
          </p:txBody>
        </p:sp>
      </p:grpSp>
      <p:grpSp>
        <p:nvGrpSpPr>
          <p:cNvPr id="36" name="Group 35">
            <a:extLst>
              <a:ext uri="{FF2B5EF4-FFF2-40B4-BE49-F238E27FC236}">
                <a16:creationId xmlns:a16="http://schemas.microsoft.com/office/drawing/2014/main" id="{D2047D01-A9B3-4471-F87E-3FC62979DC10}"/>
              </a:ext>
            </a:extLst>
          </p:cNvPr>
          <p:cNvGrpSpPr/>
          <p:nvPr/>
        </p:nvGrpSpPr>
        <p:grpSpPr>
          <a:xfrm>
            <a:off x="9252753" y="1799219"/>
            <a:ext cx="1364105" cy="1244183"/>
            <a:chOff x="4202241" y="1999935"/>
            <a:chExt cx="1364105" cy="1244183"/>
          </a:xfrm>
        </p:grpSpPr>
        <p:sp>
          <p:nvSpPr>
            <p:cNvPr id="37" name="Rectangle 36">
              <a:extLst>
                <a:ext uri="{FF2B5EF4-FFF2-40B4-BE49-F238E27FC236}">
                  <a16:creationId xmlns:a16="http://schemas.microsoft.com/office/drawing/2014/main" id="{ACD91B93-B08C-2810-F9E2-2BDF12A5022B}"/>
                </a:ext>
              </a:extLst>
            </p:cNvPr>
            <p:cNvSpPr/>
            <p:nvPr/>
          </p:nvSpPr>
          <p:spPr>
            <a:xfrm>
              <a:off x="4202241" y="1999935"/>
              <a:ext cx="1364105" cy="124418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38" name="TextBox 37">
              <a:extLst>
                <a:ext uri="{FF2B5EF4-FFF2-40B4-BE49-F238E27FC236}">
                  <a16:creationId xmlns:a16="http://schemas.microsoft.com/office/drawing/2014/main" id="{D564635A-0B5D-BD1E-3337-6F251C7FCDFB}"/>
                </a:ext>
              </a:extLst>
            </p:cNvPr>
            <p:cNvSpPr txBox="1"/>
            <p:nvPr/>
          </p:nvSpPr>
          <p:spPr>
            <a:xfrm>
              <a:off x="4404834" y="2659343"/>
              <a:ext cx="958917" cy="584775"/>
            </a:xfrm>
            <a:prstGeom prst="rect">
              <a:avLst/>
            </a:prstGeom>
            <a:noFill/>
          </p:spPr>
          <p:txBody>
            <a:bodyPr wrap="none" rtlCol="0">
              <a:spAutoFit/>
            </a:bodyPr>
            <a:lstStyle/>
            <a:p>
              <a:r>
                <a:rPr lang="en-LU" sz="3200">
                  <a:solidFill>
                    <a:srgbClr val="2F528F"/>
                  </a:solidFill>
                  <a:latin typeface="Helvetica Light" panose="020B0403020202020204" pitchFamily="34" charset="0"/>
                </a:rPr>
                <a:t>SUT</a:t>
              </a:r>
            </a:p>
          </p:txBody>
        </p:sp>
        <p:sp>
          <p:nvSpPr>
            <p:cNvPr id="39" name="Rectangle 38">
              <a:extLst>
                <a:ext uri="{FF2B5EF4-FFF2-40B4-BE49-F238E27FC236}">
                  <a16:creationId xmlns:a16="http://schemas.microsoft.com/office/drawing/2014/main" id="{F20779B3-FA8C-3BD0-46D1-2B4F8BE80FFC}"/>
                </a:ext>
              </a:extLst>
            </p:cNvPr>
            <p:cNvSpPr/>
            <p:nvPr/>
          </p:nvSpPr>
          <p:spPr>
            <a:xfrm rot="1568295" flipH="1">
              <a:off x="4447306" y="2443391"/>
              <a:ext cx="412006" cy="224855"/>
            </a:xfrm>
            <a:prstGeom prst="rect">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a:p>
          </p:txBody>
        </p:sp>
      </p:grpSp>
      <p:grpSp>
        <p:nvGrpSpPr>
          <p:cNvPr id="40" name="Group 39">
            <a:extLst>
              <a:ext uri="{FF2B5EF4-FFF2-40B4-BE49-F238E27FC236}">
                <a16:creationId xmlns:a16="http://schemas.microsoft.com/office/drawing/2014/main" id="{179512D1-ED8E-69EB-1013-6E3A83CAC6A5}"/>
              </a:ext>
            </a:extLst>
          </p:cNvPr>
          <p:cNvGrpSpPr/>
          <p:nvPr/>
        </p:nvGrpSpPr>
        <p:grpSpPr>
          <a:xfrm>
            <a:off x="9257159" y="3138419"/>
            <a:ext cx="1364105" cy="1442690"/>
            <a:chOff x="884419" y="3318757"/>
            <a:chExt cx="1364105" cy="1442690"/>
          </a:xfrm>
        </p:grpSpPr>
        <p:sp>
          <p:nvSpPr>
            <p:cNvPr id="41" name="Rounded Rectangle 40">
              <a:extLst>
                <a:ext uri="{FF2B5EF4-FFF2-40B4-BE49-F238E27FC236}">
                  <a16:creationId xmlns:a16="http://schemas.microsoft.com/office/drawing/2014/main" id="{17CD18DF-DFFB-F0B1-2094-661FE134D876}"/>
                </a:ext>
              </a:extLst>
            </p:cNvPr>
            <p:cNvSpPr/>
            <p:nvPr/>
          </p:nvSpPr>
          <p:spPr>
            <a:xfrm>
              <a:off x="884419" y="3792511"/>
              <a:ext cx="1364105" cy="92396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sz="2800">
                <a:solidFill>
                  <a:srgbClr val="2F528F"/>
                </a:solidFill>
                <a:latin typeface="Helvetica Light" panose="020B0403020202020204" pitchFamily="34" charset="0"/>
              </a:endParaRPr>
            </a:p>
          </p:txBody>
        </p:sp>
        <p:sp>
          <p:nvSpPr>
            <p:cNvPr id="42" name="Rectangle 41">
              <a:extLst>
                <a:ext uri="{FF2B5EF4-FFF2-40B4-BE49-F238E27FC236}">
                  <a16:creationId xmlns:a16="http://schemas.microsoft.com/office/drawing/2014/main" id="{529240D3-133B-B775-187F-19218D6ED5DE}"/>
                </a:ext>
              </a:extLst>
            </p:cNvPr>
            <p:cNvSpPr/>
            <p:nvPr/>
          </p:nvSpPr>
          <p:spPr>
            <a:xfrm>
              <a:off x="1087012" y="3807340"/>
              <a:ext cx="984565" cy="954107"/>
            </a:xfrm>
            <a:prstGeom prst="rect">
              <a:avLst/>
            </a:prstGeom>
          </p:spPr>
          <p:txBody>
            <a:bodyPr wrap="none">
              <a:spAutoFit/>
            </a:bodyPr>
            <a:lstStyle/>
            <a:p>
              <a:pPr algn="ctr"/>
              <a:r>
                <a:rPr lang="en-LU" sz="2800">
                  <a:solidFill>
                    <a:srgbClr val="2F528F"/>
                  </a:solidFill>
                  <a:latin typeface="Helvetica Light" panose="020B0403020202020204" pitchFamily="34" charset="0"/>
                </a:rPr>
                <a:t>Test </a:t>
              </a:r>
            </a:p>
            <a:p>
              <a:pPr algn="ctr"/>
              <a:r>
                <a:rPr lang="en-LU" sz="2800">
                  <a:solidFill>
                    <a:srgbClr val="2F528F"/>
                  </a:solidFill>
                  <a:latin typeface="Helvetica Light" panose="020B0403020202020204" pitchFamily="34" charset="0"/>
                </a:rPr>
                <a:t>Suite</a:t>
              </a:r>
            </a:p>
          </p:txBody>
        </p:sp>
        <p:sp>
          <p:nvSpPr>
            <p:cNvPr id="43" name="Up Arrow 42">
              <a:extLst>
                <a:ext uri="{FF2B5EF4-FFF2-40B4-BE49-F238E27FC236}">
                  <a16:creationId xmlns:a16="http://schemas.microsoft.com/office/drawing/2014/main" id="{B8BA9F86-CBBD-A6CA-B77F-2CABA33D9353}"/>
                </a:ext>
              </a:extLst>
            </p:cNvPr>
            <p:cNvSpPr/>
            <p:nvPr/>
          </p:nvSpPr>
          <p:spPr>
            <a:xfrm>
              <a:off x="1352055" y="3318757"/>
              <a:ext cx="454478" cy="410160"/>
            </a:xfrm>
            <a:prstGeom prst="upArrow">
              <a:avLst/>
            </a:prstGeom>
            <a:noFill/>
            <a:ln w="381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a:p>
          </p:txBody>
        </p:sp>
      </p:grpSp>
      <p:sp>
        <p:nvSpPr>
          <p:cNvPr id="44" name="Rectangle 43">
            <a:extLst>
              <a:ext uri="{FF2B5EF4-FFF2-40B4-BE49-F238E27FC236}">
                <a16:creationId xmlns:a16="http://schemas.microsoft.com/office/drawing/2014/main" id="{5EF9632A-07E9-24CC-6FA2-F618E291EC19}"/>
              </a:ext>
            </a:extLst>
          </p:cNvPr>
          <p:cNvSpPr/>
          <p:nvPr/>
        </p:nvSpPr>
        <p:spPr>
          <a:xfrm>
            <a:off x="1804060" y="4627828"/>
            <a:ext cx="1182147" cy="523220"/>
          </a:xfrm>
          <a:prstGeom prst="rect">
            <a:avLst/>
          </a:prstGeom>
        </p:spPr>
        <p:txBody>
          <a:bodyPr wrap="square">
            <a:spAutoFit/>
          </a:bodyPr>
          <a:lstStyle/>
          <a:p>
            <a:r>
              <a:rPr lang="en-LU" sz="2800" b="1">
                <a:solidFill>
                  <a:schemeClr val="accent6"/>
                </a:solidFill>
                <a:latin typeface="Helvetica Light" panose="020B0403020202020204" pitchFamily="34" charset="0"/>
              </a:rPr>
              <a:t>FAIL</a:t>
            </a:r>
            <a:endParaRPr lang="en-LU" sz="2800" b="1">
              <a:solidFill>
                <a:schemeClr val="accent6"/>
              </a:solidFill>
            </a:endParaRPr>
          </a:p>
        </p:txBody>
      </p:sp>
      <p:sp>
        <p:nvSpPr>
          <p:cNvPr id="45" name="Rectangle 44">
            <a:extLst>
              <a:ext uri="{FF2B5EF4-FFF2-40B4-BE49-F238E27FC236}">
                <a16:creationId xmlns:a16="http://schemas.microsoft.com/office/drawing/2014/main" id="{438ABB0B-0B25-FBB3-99F7-BBB690F2C55D}"/>
              </a:ext>
            </a:extLst>
          </p:cNvPr>
          <p:cNvSpPr/>
          <p:nvPr/>
        </p:nvSpPr>
        <p:spPr>
          <a:xfrm>
            <a:off x="3250701" y="4627828"/>
            <a:ext cx="1083951" cy="523220"/>
          </a:xfrm>
          <a:prstGeom prst="rect">
            <a:avLst/>
          </a:prstGeom>
        </p:spPr>
        <p:txBody>
          <a:bodyPr wrap="none">
            <a:spAutoFit/>
          </a:bodyPr>
          <a:lstStyle/>
          <a:p>
            <a:r>
              <a:rPr lang="en-LU" sz="2800" b="1">
                <a:solidFill>
                  <a:srgbClr val="FF0000"/>
                </a:solidFill>
                <a:latin typeface="Helvetica Light" panose="020B0403020202020204" pitchFamily="34" charset="0"/>
              </a:rPr>
              <a:t>PASS</a:t>
            </a:r>
            <a:endParaRPr lang="en-LU" sz="2800" b="1">
              <a:solidFill>
                <a:srgbClr val="FF0000"/>
              </a:solidFill>
            </a:endParaRPr>
          </a:p>
        </p:txBody>
      </p:sp>
      <p:sp>
        <p:nvSpPr>
          <p:cNvPr id="46" name="Rectangle 45">
            <a:extLst>
              <a:ext uri="{FF2B5EF4-FFF2-40B4-BE49-F238E27FC236}">
                <a16:creationId xmlns:a16="http://schemas.microsoft.com/office/drawing/2014/main" id="{098A054C-C598-FC47-AE4A-8340D9EC821F}"/>
              </a:ext>
            </a:extLst>
          </p:cNvPr>
          <p:cNvSpPr/>
          <p:nvPr/>
        </p:nvSpPr>
        <p:spPr>
          <a:xfrm>
            <a:off x="4845960" y="4627828"/>
            <a:ext cx="925253" cy="523220"/>
          </a:xfrm>
          <a:prstGeom prst="rect">
            <a:avLst/>
          </a:prstGeom>
        </p:spPr>
        <p:txBody>
          <a:bodyPr wrap="none">
            <a:spAutoFit/>
          </a:bodyPr>
          <a:lstStyle/>
          <a:p>
            <a:r>
              <a:rPr lang="en-LU" sz="2800" b="1">
                <a:solidFill>
                  <a:schemeClr val="accent6"/>
                </a:solidFill>
                <a:latin typeface="Helvetica Light" panose="020B0403020202020204" pitchFamily="34" charset="0"/>
              </a:rPr>
              <a:t>FAIL</a:t>
            </a:r>
            <a:endParaRPr lang="en-LU" sz="2800" b="1">
              <a:solidFill>
                <a:schemeClr val="accent6"/>
              </a:solidFill>
            </a:endParaRPr>
          </a:p>
        </p:txBody>
      </p:sp>
      <p:sp>
        <p:nvSpPr>
          <p:cNvPr id="47" name="Rectangle 46">
            <a:extLst>
              <a:ext uri="{FF2B5EF4-FFF2-40B4-BE49-F238E27FC236}">
                <a16:creationId xmlns:a16="http://schemas.microsoft.com/office/drawing/2014/main" id="{F172CB47-7EB6-7DC8-14D0-EE9B03DAC924}"/>
              </a:ext>
            </a:extLst>
          </p:cNvPr>
          <p:cNvSpPr/>
          <p:nvPr/>
        </p:nvSpPr>
        <p:spPr>
          <a:xfrm>
            <a:off x="6370832" y="4627828"/>
            <a:ext cx="1061551" cy="523220"/>
          </a:xfrm>
          <a:prstGeom prst="rect">
            <a:avLst/>
          </a:prstGeom>
        </p:spPr>
        <p:txBody>
          <a:bodyPr wrap="square">
            <a:spAutoFit/>
          </a:bodyPr>
          <a:lstStyle/>
          <a:p>
            <a:r>
              <a:rPr lang="en-LU" sz="2800" b="1">
                <a:solidFill>
                  <a:schemeClr val="accent6"/>
                </a:solidFill>
                <a:latin typeface="Helvetica Light" panose="020B0403020202020204" pitchFamily="34" charset="0"/>
              </a:rPr>
              <a:t>FAIL</a:t>
            </a:r>
            <a:endParaRPr lang="en-LU" sz="2800" b="1">
              <a:solidFill>
                <a:schemeClr val="accent6"/>
              </a:solidFill>
            </a:endParaRPr>
          </a:p>
        </p:txBody>
      </p:sp>
      <p:sp>
        <p:nvSpPr>
          <p:cNvPr id="48" name="Rectangle 47">
            <a:extLst>
              <a:ext uri="{FF2B5EF4-FFF2-40B4-BE49-F238E27FC236}">
                <a16:creationId xmlns:a16="http://schemas.microsoft.com/office/drawing/2014/main" id="{34EFD683-E407-6DB9-5979-10859F9F880F}"/>
              </a:ext>
            </a:extLst>
          </p:cNvPr>
          <p:cNvSpPr/>
          <p:nvPr/>
        </p:nvSpPr>
        <p:spPr>
          <a:xfrm>
            <a:off x="9400218" y="4627828"/>
            <a:ext cx="1173069" cy="523220"/>
          </a:xfrm>
          <a:prstGeom prst="rect">
            <a:avLst/>
          </a:prstGeom>
        </p:spPr>
        <p:txBody>
          <a:bodyPr wrap="square">
            <a:spAutoFit/>
          </a:bodyPr>
          <a:lstStyle/>
          <a:p>
            <a:r>
              <a:rPr lang="en-LU" sz="2800" b="1">
                <a:solidFill>
                  <a:srgbClr val="FF0000"/>
                </a:solidFill>
                <a:latin typeface="Helvetica Light" panose="020B0403020202020204" pitchFamily="34" charset="0"/>
              </a:rPr>
              <a:t>PASS</a:t>
            </a:r>
            <a:endParaRPr lang="en-LU" sz="2800" b="1">
              <a:solidFill>
                <a:srgbClr val="FF0000"/>
              </a:solidFill>
            </a:endParaRPr>
          </a:p>
        </p:txBody>
      </p:sp>
      <p:grpSp>
        <p:nvGrpSpPr>
          <p:cNvPr id="49" name="Group 48">
            <a:extLst>
              <a:ext uri="{FF2B5EF4-FFF2-40B4-BE49-F238E27FC236}">
                <a16:creationId xmlns:a16="http://schemas.microsoft.com/office/drawing/2014/main" id="{6873F4F7-582F-6940-4AAE-58E6E79DCFAA}"/>
              </a:ext>
            </a:extLst>
          </p:cNvPr>
          <p:cNvGrpSpPr/>
          <p:nvPr/>
        </p:nvGrpSpPr>
        <p:grpSpPr>
          <a:xfrm>
            <a:off x="7670106" y="1813443"/>
            <a:ext cx="1364105" cy="1244183"/>
            <a:chOff x="2610786" y="1984945"/>
            <a:chExt cx="1364105" cy="1244183"/>
          </a:xfrm>
        </p:grpSpPr>
        <p:sp>
          <p:nvSpPr>
            <p:cNvPr id="50" name="Rectangle 49">
              <a:extLst>
                <a:ext uri="{FF2B5EF4-FFF2-40B4-BE49-F238E27FC236}">
                  <a16:creationId xmlns:a16="http://schemas.microsoft.com/office/drawing/2014/main" id="{B8329063-862A-0538-52B7-859837FE82B3}"/>
                </a:ext>
              </a:extLst>
            </p:cNvPr>
            <p:cNvSpPr/>
            <p:nvPr/>
          </p:nvSpPr>
          <p:spPr>
            <a:xfrm>
              <a:off x="2610786" y="1984945"/>
              <a:ext cx="1364105" cy="124418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51" name="TextBox 50">
              <a:extLst>
                <a:ext uri="{FF2B5EF4-FFF2-40B4-BE49-F238E27FC236}">
                  <a16:creationId xmlns:a16="http://schemas.microsoft.com/office/drawing/2014/main" id="{4D212653-6F36-199E-7B2C-779A4BBA41A9}"/>
                </a:ext>
              </a:extLst>
            </p:cNvPr>
            <p:cNvSpPr txBox="1"/>
            <p:nvPr/>
          </p:nvSpPr>
          <p:spPr>
            <a:xfrm>
              <a:off x="2813379" y="2644353"/>
              <a:ext cx="958917" cy="584775"/>
            </a:xfrm>
            <a:prstGeom prst="rect">
              <a:avLst/>
            </a:prstGeom>
            <a:noFill/>
          </p:spPr>
          <p:txBody>
            <a:bodyPr wrap="none" rtlCol="0">
              <a:spAutoFit/>
            </a:bodyPr>
            <a:lstStyle/>
            <a:p>
              <a:r>
                <a:rPr lang="en-LU" sz="3200">
                  <a:solidFill>
                    <a:srgbClr val="2F528F"/>
                  </a:solidFill>
                  <a:latin typeface="Helvetica Light" panose="020B0403020202020204" pitchFamily="34" charset="0"/>
                </a:rPr>
                <a:t>SUT</a:t>
              </a:r>
            </a:p>
          </p:txBody>
        </p:sp>
        <p:sp>
          <p:nvSpPr>
            <p:cNvPr id="52" name="Rectangle 51">
              <a:extLst>
                <a:ext uri="{FF2B5EF4-FFF2-40B4-BE49-F238E27FC236}">
                  <a16:creationId xmlns:a16="http://schemas.microsoft.com/office/drawing/2014/main" id="{F10EE25C-8B12-9894-CF2F-A4FA4E97B272}"/>
                </a:ext>
              </a:extLst>
            </p:cNvPr>
            <p:cNvSpPr/>
            <p:nvPr/>
          </p:nvSpPr>
          <p:spPr>
            <a:xfrm flipH="1">
              <a:off x="2960781" y="2128600"/>
              <a:ext cx="412006" cy="224855"/>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a:p>
          </p:txBody>
        </p:sp>
      </p:grpSp>
      <p:grpSp>
        <p:nvGrpSpPr>
          <p:cNvPr id="53" name="Group 52">
            <a:extLst>
              <a:ext uri="{FF2B5EF4-FFF2-40B4-BE49-F238E27FC236}">
                <a16:creationId xmlns:a16="http://schemas.microsoft.com/office/drawing/2014/main" id="{C14A7D58-8602-01CA-94F2-C17F54E2899C}"/>
              </a:ext>
            </a:extLst>
          </p:cNvPr>
          <p:cNvGrpSpPr/>
          <p:nvPr/>
        </p:nvGrpSpPr>
        <p:grpSpPr>
          <a:xfrm>
            <a:off x="7670104" y="3152200"/>
            <a:ext cx="1364105" cy="1442690"/>
            <a:chOff x="884419" y="3318757"/>
            <a:chExt cx="1364105" cy="1442690"/>
          </a:xfrm>
        </p:grpSpPr>
        <p:sp>
          <p:nvSpPr>
            <p:cNvPr id="54" name="Rounded Rectangle 53">
              <a:extLst>
                <a:ext uri="{FF2B5EF4-FFF2-40B4-BE49-F238E27FC236}">
                  <a16:creationId xmlns:a16="http://schemas.microsoft.com/office/drawing/2014/main" id="{2614FBD4-A3BD-4925-BB88-892D01EE8C52}"/>
                </a:ext>
              </a:extLst>
            </p:cNvPr>
            <p:cNvSpPr/>
            <p:nvPr/>
          </p:nvSpPr>
          <p:spPr>
            <a:xfrm>
              <a:off x="884419" y="3792511"/>
              <a:ext cx="1364105" cy="92396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sz="2800">
                <a:solidFill>
                  <a:srgbClr val="2F528F"/>
                </a:solidFill>
                <a:latin typeface="Helvetica Light" panose="020B0403020202020204" pitchFamily="34" charset="0"/>
              </a:endParaRPr>
            </a:p>
          </p:txBody>
        </p:sp>
        <p:sp>
          <p:nvSpPr>
            <p:cNvPr id="55" name="Rectangle 54">
              <a:extLst>
                <a:ext uri="{FF2B5EF4-FFF2-40B4-BE49-F238E27FC236}">
                  <a16:creationId xmlns:a16="http://schemas.microsoft.com/office/drawing/2014/main" id="{3CF028D8-ED86-A624-0FA8-36C272CFB00E}"/>
                </a:ext>
              </a:extLst>
            </p:cNvPr>
            <p:cNvSpPr/>
            <p:nvPr/>
          </p:nvSpPr>
          <p:spPr>
            <a:xfrm>
              <a:off x="1087012" y="3807340"/>
              <a:ext cx="984565" cy="954107"/>
            </a:xfrm>
            <a:prstGeom prst="rect">
              <a:avLst/>
            </a:prstGeom>
          </p:spPr>
          <p:txBody>
            <a:bodyPr wrap="none">
              <a:spAutoFit/>
            </a:bodyPr>
            <a:lstStyle/>
            <a:p>
              <a:pPr algn="ctr"/>
              <a:r>
                <a:rPr lang="en-LU" sz="2800">
                  <a:solidFill>
                    <a:srgbClr val="2F528F"/>
                  </a:solidFill>
                  <a:latin typeface="Helvetica Light" panose="020B0403020202020204" pitchFamily="34" charset="0"/>
                </a:rPr>
                <a:t>Test </a:t>
              </a:r>
            </a:p>
            <a:p>
              <a:pPr algn="ctr"/>
              <a:r>
                <a:rPr lang="en-LU" sz="2800">
                  <a:solidFill>
                    <a:srgbClr val="2F528F"/>
                  </a:solidFill>
                  <a:latin typeface="Helvetica Light" panose="020B0403020202020204" pitchFamily="34" charset="0"/>
                </a:rPr>
                <a:t>Suite</a:t>
              </a:r>
            </a:p>
          </p:txBody>
        </p:sp>
        <p:sp>
          <p:nvSpPr>
            <p:cNvPr id="56" name="Up Arrow 55">
              <a:extLst>
                <a:ext uri="{FF2B5EF4-FFF2-40B4-BE49-F238E27FC236}">
                  <a16:creationId xmlns:a16="http://schemas.microsoft.com/office/drawing/2014/main" id="{CFECB27D-2EA2-462E-3587-7FA5B6CCF17E}"/>
                </a:ext>
              </a:extLst>
            </p:cNvPr>
            <p:cNvSpPr/>
            <p:nvPr/>
          </p:nvSpPr>
          <p:spPr>
            <a:xfrm>
              <a:off x="1352055" y="3318757"/>
              <a:ext cx="454478" cy="410160"/>
            </a:xfrm>
            <a:prstGeom prst="upArrow">
              <a:avLst/>
            </a:prstGeom>
            <a:noFill/>
            <a:ln w="381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a:p>
          </p:txBody>
        </p:sp>
      </p:grpSp>
      <p:sp>
        <p:nvSpPr>
          <p:cNvPr id="57" name="Rectangle 56">
            <a:extLst>
              <a:ext uri="{FF2B5EF4-FFF2-40B4-BE49-F238E27FC236}">
                <a16:creationId xmlns:a16="http://schemas.microsoft.com/office/drawing/2014/main" id="{A8A09417-9DC8-36D6-8151-013609DFA9B6}"/>
              </a:ext>
            </a:extLst>
          </p:cNvPr>
          <p:cNvSpPr/>
          <p:nvPr/>
        </p:nvSpPr>
        <p:spPr>
          <a:xfrm>
            <a:off x="7814691" y="4627828"/>
            <a:ext cx="1083951" cy="523220"/>
          </a:xfrm>
          <a:prstGeom prst="rect">
            <a:avLst/>
          </a:prstGeom>
        </p:spPr>
        <p:txBody>
          <a:bodyPr wrap="none">
            <a:spAutoFit/>
          </a:bodyPr>
          <a:lstStyle/>
          <a:p>
            <a:r>
              <a:rPr lang="en-LU" sz="2800" b="1">
                <a:solidFill>
                  <a:srgbClr val="FF0000"/>
                </a:solidFill>
                <a:latin typeface="Helvetica Light" panose="020B0403020202020204" pitchFamily="34" charset="0"/>
              </a:rPr>
              <a:t>PASS</a:t>
            </a:r>
            <a:endParaRPr lang="en-LU" sz="2800" b="1">
              <a:solidFill>
                <a:srgbClr val="FF0000"/>
              </a:solidFill>
            </a:endParaRPr>
          </a:p>
        </p:txBody>
      </p:sp>
      <p:sp>
        <p:nvSpPr>
          <p:cNvPr id="63" name="Rectangle 62">
            <a:extLst>
              <a:ext uri="{FF2B5EF4-FFF2-40B4-BE49-F238E27FC236}">
                <a16:creationId xmlns:a16="http://schemas.microsoft.com/office/drawing/2014/main" id="{D941777D-F6F7-2790-7FEA-84B72257D565}"/>
              </a:ext>
            </a:extLst>
          </p:cNvPr>
          <p:cNvSpPr/>
          <p:nvPr/>
        </p:nvSpPr>
        <p:spPr>
          <a:xfrm>
            <a:off x="7689154" y="5390845"/>
            <a:ext cx="1326004" cy="400110"/>
          </a:xfrm>
          <a:prstGeom prst="rect">
            <a:avLst/>
          </a:prstGeom>
        </p:spPr>
        <p:txBody>
          <a:bodyPr wrap="none">
            <a:spAutoFit/>
          </a:bodyPr>
          <a:lstStyle/>
          <a:p>
            <a:pPr algn="ctr"/>
            <a:r>
              <a:rPr lang="en-LU" sz="2000">
                <a:solidFill>
                  <a:srgbClr val="2F528F"/>
                </a:solidFill>
                <a:latin typeface="Helvetica Light" panose="020B0403020202020204" pitchFamily="34" charset="0"/>
              </a:rPr>
              <a:t>NewTest1</a:t>
            </a:r>
          </a:p>
        </p:txBody>
      </p:sp>
      <p:sp>
        <p:nvSpPr>
          <p:cNvPr id="65" name="Rounded Rectangle 64">
            <a:extLst>
              <a:ext uri="{FF2B5EF4-FFF2-40B4-BE49-F238E27FC236}">
                <a16:creationId xmlns:a16="http://schemas.microsoft.com/office/drawing/2014/main" id="{C64DBF69-C6F6-A3F8-DD02-DED18830C17F}"/>
              </a:ext>
            </a:extLst>
          </p:cNvPr>
          <p:cNvSpPr/>
          <p:nvPr/>
        </p:nvSpPr>
        <p:spPr>
          <a:xfrm>
            <a:off x="7679309" y="5390845"/>
            <a:ext cx="1364105" cy="40011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sz="2800">
              <a:solidFill>
                <a:srgbClr val="2F528F"/>
              </a:solidFill>
              <a:latin typeface="Helvetica Light" panose="020B0403020202020204" pitchFamily="34" charset="0"/>
            </a:endParaRPr>
          </a:p>
        </p:txBody>
      </p:sp>
      <p:sp>
        <p:nvSpPr>
          <p:cNvPr id="66" name="Rectangle 65">
            <a:extLst>
              <a:ext uri="{FF2B5EF4-FFF2-40B4-BE49-F238E27FC236}">
                <a16:creationId xmlns:a16="http://schemas.microsoft.com/office/drawing/2014/main" id="{0AEA448D-716B-EA0A-CF02-DE1A87A62B59}"/>
              </a:ext>
            </a:extLst>
          </p:cNvPr>
          <p:cNvSpPr/>
          <p:nvPr/>
        </p:nvSpPr>
        <p:spPr>
          <a:xfrm>
            <a:off x="9266078" y="5391180"/>
            <a:ext cx="1326004" cy="400110"/>
          </a:xfrm>
          <a:prstGeom prst="rect">
            <a:avLst/>
          </a:prstGeom>
        </p:spPr>
        <p:txBody>
          <a:bodyPr wrap="none">
            <a:spAutoFit/>
          </a:bodyPr>
          <a:lstStyle/>
          <a:p>
            <a:pPr algn="ctr"/>
            <a:r>
              <a:rPr lang="en-LU" sz="2000">
                <a:solidFill>
                  <a:srgbClr val="2F528F"/>
                </a:solidFill>
                <a:latin typeface="Helvetica Light" panose="020B0403020202020204" pitchFamily="34" charset="0"/>
              </a:rPr>
              <a:t>NewTest2</a:t>
            </a:r>
          </a:p>
        </p:txBody>
      </p:sp>
      <p:sp>
        <p:nvSpPr>
          <p:cNvPr id="67" name="Rounded Rectangle 66">
            <a:extLst>
              <a:ext uri="{FF2B5EF4-FFF2-40B4-BE49-F238E27FC236}">
                <a16:creationId xmlns:a16="http://schemas.microsoft.com/office/drawing/2014/main" id="{DA2F28C1-AE02-94F4-1601-8405AB78F679}"/>
              </a:ext>
            </a:extLst>
          </p:cNvPr>
          <p:cNvSpPr/>
          <p:nvPr/>
        </p:nvSpPr>
        <p:spPr>
          <a:xfrm>
            <a:off x="9256233" y="5391180"/>
            <a:ext cx="1364105" cy="40011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sz="2800">
              <a:solidFill>
                <a:srgbClr val="2F528F"/>
              </a:solidFill>
              <a:latin typeface="Helvetica Light" panose="020B0403020202020204" pitchFamily="34" charset="0"/>
            </a:endParaRPr>
          </a:p>
        </p:txBody>
      </p:sp>
      <p:sp>
        <p:nvSpPr>
          <p:cNvPr id="68" name="Rectangle 67">
            <a:extLst>
              <a:ext uri="{FF2B5EF4-FFF2-40B4-BE49-F238E27FC236}">
                <a16:creationId xmlns:a16="http://schemas.microsoft.com/office/drawing/2014/main" id="{8D882239-7461-55B3-23D9-2EC493BF3A5A}"/>
              </a:ext>
            </a:extLst>
          </p:cNvPr>
          <p:cNvSpPr/>
          <p:nvPr/>
        </p:nvSpPr>
        <p:spPr>
          <a:xfrm>
            <a:off x="3115959" y="5390845"/>
            <a:ext cx="1326004" cy="400110"/>
          </a:xfrm>
          <a:prstGeom prst="rect">
            <a:avLst/>
          </a:prstGeom>
        </p:spPr>
        <p:txBody>
          <a:bodyPr wrap="none">
            <a:spAutoFit/>
          </a:bodyPr>
          <a:lstStyle/>
          <a:p>
            <a:pPr algn="ctr"/>
            <a:r>
              <a:rPr lang="en-LU" sz="2000">
                <a:solidFill>
                  <a:srgbClr val="2F528F"/>
                </a:solidFill>
                <a:latin typeface="Helvetica Light" panose="020B0403020202020204" pitchFamily="34" charset="0"/>
              </a:rPr>
              <a:t>NewTest3</a:t>
            </a:r>
          </a:p>
        </p:txBody>
      </p:sp>
      <p:sp>
        <p:nvSpPr>
          <p:cNvPr id="69" name="Rounded Rectangle 68">
            <a:extLst>
              <a:ext uri="{FF2B5EF4-FFF2-40B4-BE49-F238E27FC236}">
                <a16:creationId xmlns:a16="http://schemas.microsoft.com/office/drawing/2014/main" id="{49FEC223-7BB8-A932-32FE-1C375E94EDEE}"/>
              </a:ext>
            </a:extLst>
          </p:cNvPr>
          <p:cNvSpPr/>
          <p:nvPr/>
        </p:nvSpPr>
        <p:spPr>
          <a:xfrm>
            <a:off x="3106114" y="5390845"/>
            <a:ext cx="1364105" cy="40011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sz="2800">
              <a:solidFill>
                <a:srgbClr val="2F528F"/>
              </a:solidFill>
              <a:latin typeface="Helvetica Light" panose="020B0403020202020204" pitchFamily="34" charset="0"/>
            </a:endParaRPr>
          </a:p>
        </p:txBody>
      </p:sp>
      <p:sp>
        <p:nvSpPr>
          <p:cNvPr id="70" name="Rectangle 69">
            <a:extLst>
              <a:ext uri="{FF2B5EF4-FFF2-40B4-BE49-F238E27FC236}">
                <a16:creationId xmlns:a16="http://schemas.microsoft.com/office/drawing/2014/main" id="{B2B1311E-543E-1FB0-CE61-D39EC74C6831}"/>
              </a:ext>
            </a:extLst>
          </p:cNvPr>
          <p:cNvSpPr/>
          <p:nvPr/>
        </p:nvSpPr>
        <p:spPr>
          <a:xfrm>
            <a:off x="3308707" y="5752268"/>
            <a:ext cx="925253" cy="523220"/>
          </a:xfrm>
          <a:prstGeom prst="rect">
            <a:avLst/>
          </a:prstGeom>
        </p:spPr>
        <p:txBody>
          <a:bodyPr wrap="none">
            <a:spAutoFit/>
          </a:bodyPr>
          <a:lstStyle/>
          <a:p>
            <a:r>
              <a:rPr lang="en-LU" sz="2800" b="1">
                <a:solidFill>
                  <a:schemeClr val="accent6"/>
                </a:solidFill>
                <a:latin typeface="Helvetica Light" panose="020B0403020202020204" pitchFamily="34" charset="0"/>
              </a:rPr>
              <a:t>FAIL</a:t>
            </a:r>
            <a:endParaRPr lang="en-LU" sz="2800" b="1">
              <a:solidFill>
                <a:schemeClr val="accent6"/>
              </a:solidFill>
            </a:endParaRPr>
          </a:p>
        </p:txBody>
      </p:sp>
      <p:sp>
        <p:nvSpPr>
          <p:cNvPr id="71" name="Rectangle 70">
            <a:extLst>
              <a:ext uri="{FF2B5EF4-FFF2-40B4-BE49-F238E27FC236}">
                <a16:creationId xmlns:a16="http://schemas.microsoft.com/office/drawing/2014/main" id="{2B4A2997-EB10-72C6-0678-6FFF6E7BB657}"/>
              </a:ext>
            </a:extLst>
          </p:cNvPr>
          <p:cNvSpPr/>
          <p:nvPr/>
        </p:nvSpPr>
        <p:spPr>
          <a:xfrm>
            <a:off x="7872697" y="5752268"/>
            <a:ext cx="925253" cy="523220"/>
          </a:xfrm>
          <a:prstGeom prst="rect">
            <a:avLst/>
          </a:prstGeom>
        </p:spPr>
        <p:txBody>
          <a:bodyPr wrap="none">
            <a:spAutoFit/>
          </a:bodyPr>
          <a:lstStyle/>
          <a:p>
            <a:r>
              <a:rPr lang="en-LU" sz="2800" b="1">
                <a:solidFill>
                  <a:schemeClr val="accent6"/>
                </a:solidFill>
                <a:latin typeface="Helvetica Light" panose="020B0403020202020204" pitchFamily="34" charset="0"/>
              </a:rPr>
              <a:t>FAIL</a:t>
            </a:r>
            <a:endParaRPr lang="en-LU" sz="2800" b="1">
              <a:solidFill>
                <a:schemeClr val="accent6"/>
              </a:solidFill>
            </a:endParaRPr>
          </a:p>
        </p:txBody>
      </p:sp>
      <p:sp>
        <p:nvSpPr>
          <p:cNvPr id="72" name="Rectangle 71">
            <a:extLst>
              <a:ext uri="{FF2B5EF4-FFF2-40B4-BE49-F238E27FC236}">
                <a16:creationId xmlns:a16="http://schemas.microsoft.com/office/drawing/2014/main" id="{53278A91-6BD6-5D3B-C526-5BA16ABB9CBE}"/>
              </a:ext>
            </a:extLst>
          </p:cNvPr>
          <p:cNvSpPr/>
          <p:nvPr/>
        </p:nvSpPr>
        <p:spPr>
          <a:xfrm>
            <a:off x="9519064" y="5752268"/>
            <a:ext cx="925253" cy="523220"/>
          </a:xfrm>
          <a:prstGeom prst="rect">
            <a:avLst/>
          </a:prstGeom>
        </p:spPr>
        <p:txBody>
          <a:bodyPr wrap="none">
            <a:spAutoFit/>
          </a:bodyPr>
          <a:lstStyle/>
          <a:p>
            <a:r>
              <a:rPr lang="en-LU" sz="2800" b="1">
                <a:solidFill>
                  <a:schemeClr val="accent6"/>
                </a:solidFill>
                <a:latin typeface="Helvetica Light" panose="020B0403020202020204" pitchFamily="34" charset="0"/>
              </a:rPr>
              <a:t>FAIL</a:t>
            </a:r>
            <a:endParaRPr lang="en-LU" sz="2800" b="1">
              <a:solidFill>
                <a:schemeClr val="accent6"/>
              </a:solidFill>
            </a:endParaRPr>
          </a:p>
        </p:txBody>
      </p:sp>
      <p:sp>
        <p:nvSpPr>
          <p:cNvPr id="75" name="TextBox 74">
            <a:extLst>
              <a:ext uri="{FF2B5EF4-FFF2-40B4-BE49-F238E27FC236}">
                <a16:creationId xmlns:a16="http://schemas.microsoft.com/office/drawing/2014/main" id="{54B8A007-736B-096C-3487-A038090FE56A}"/>
              </a:ext>
            </a:extLst>
          </p:cNvPr>
          <p:cNvSpPr txBox="1"/>
          <p:nvPr/>
        </p:nvSpPr>
        <p:spPr>
          <a:xfrm>
            <a:off x="762496" y="6237251"/>
            <a:ext cx="11362566" cy="646331"/>
          </a:xfrm>
          <a:prstGeom prst="rect">
            <a:avLst/>
          </a:prstGeom>
          <a:noFill/>
        </p:spPr>
        <p:txBody>
          <a:bodyPr wrap="square">
            <a:spAutoFit/>
          </a:bodyPr>
          <a:lstStyle/>
          <a:p>
            <a:r>
              <a:rPr lang="en-LU" sz="3600" b="1" dirty="0">
                <a:solidFill>
                  <a:schemeClr val="accent1">
                    <a:lumMod val="50000"/>
                  </a:schemeClr>
                </a:solidFill>
                <a:latin typeface="Helvetica Light" panose="020B0403020202020204" pitchFamily="34" charset="0"/>
              </a:rPr>
              <a:t>Improve with Automatically Generated Test Cases</a:t>
            </a:r>
            <a:endParaRPr lang="en-LU" sz="3600" b="1" dirty="0">
              <a:solidFill>
                <a:schemeClr val="accent1">
                  <a:lumMod val="50000"/>
                </a:schemeClr>
              </a:solidFill>
            </a:endParaRPr>
          </a:p>
        </p:txBody>
      </p:sp>
      <p:grpSp>
        <p:nvGrpSpPr>
          <p:cNvPr id="3" name="Group 2">
            <a:extLst>
              <a:ext uri="{FF2B5EF4-FFF2-40B4-BE49-F238E27FC236}">
                <a16:creationId xmlns:a16="http://schemas.microsoft.com/office/drawing/2014/main" id="{3A0338DE-94D9-9B15-DDCF-AE6A77AE3BE4}"/>
              </a:ext>
            </a:extLst>
          </p:cNvPr>
          <p:cNvGrpSpPr/>
          <p:nvPr/>
        </p:nvGrpSpPr>
        <p:grpSpPr>
          <a:xfrm>
            <a:off x="47453" y="1816389"/>
            <a:ext cx="1364105" cy="1244183"/>
            <a:chOff x="884419" y="1978701"/>
            <a:chExt cx="1364105" cy="1244183"/>
          </a:xfrm>
        </p:grpSpPr>
        <p:sp>
          <p:nvSpPr>
            <p:cNvPr id="58" name="Rectangle 57">
              <a:extLst>
                <a:ext uri="{FF2B5EF4-FFF2-40B4-BE49-F238E27FC236}">
                  <a16:creationId xmlns:a16="http://schemas.microsoft.com/office/drawing/2014/main" id="{1B1C59B0-B600-770A-F6F4-3038CF1DA0D3}"/>
                </a:ext>
              </a:extLst>
            </p:cNvPr>
            <p:cNvSpPr/>
            <p:nvPr/>
          </p:nvSpPr>
          <p:spPr>
            <a:xfrm>
              <a:off x="884419" y="1978701"/>
              <a:ext cx="1364105" cy="124418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59" name="TextBox 58">
              <a:extLst>
                <a:ext uri="{FF2B5EF4-FFF2-40B4-BE49-F238E27FC236}">
                  <a16:creationId xmlns:a16="http://schemas.microsoft.com/office/drawing/2014/main" id="{970FDEFC-5351-F3EE-1274-8F35CDF2F9D6}"/>
                </a:ext>
              </a:extLst>
            </p:cNvPr>
            <p:cNvSpPr txBox="1"/>
            <p:nvPr/>
          </p:nvSpPr>
          <p:spPr>
            <a:xfrm>
              <a:off x="1087012" y="2638109"/>
              <a:ext cx="958917" cy="584775"/>
            </a:xfrm>
            <a:prstGeom prst="rect">
              <a:avLst/>
            </a:prstGeom>
            <a:noFill/>
          </p:spPr>
          <p:txBody>
            <a:bodyPr wrap="none" rtlCol="0">
              <a:spAutoFit/>
            </a:bodyPr>
            <a:lstStyle/>
            <a:p>
              <a:r>
                <a:rPr lang="en-LU" sz="3200">
                  <a:solidFill>
                    <a:srgbClr val="2F528F"/>
                  </a:solidFill>
                  <a:latin typeface="Helvetica Light" panose="020B0403020202020204" pitchFamily="34" charset="0"/>
                </a:rPr>
                <a:t>SUT</a:t>
              </a:r>
            </a:p>
          </p:txBody>
        </p:sp>
        <p:sp>
          <p:nvSpPr>
            <p:cNvPr id="60" name="Rectangle 59">
              <a:extLst>
                <a:ext uri="{FF2B5EF4-FFF2-40B4-BE49-F238E27FC236}">
                  <a16:creationId xmlns:a16="http://schemas.microsoft.com/office/drawing/2014/main" id="{9333E562-E215-4DDB-FFD8-9D6FE76ACB58}"/>
                </a:ext>
              </a:extLst>
            </p:cNvPr>
            <p:cNvSpPr/>
            <p:nvPr/>
          </p:nvSpPr>
          <p:spPr>
            <a:xfrm rot="2429324">
              <a:off x="1700854" y="2142159"/>
              <a:ext cx="207363" cy="372255"/>
            </a:xfrm>
            <a:prstGeom prst="rect">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a:p>
          </p:txBody>
        </p:sp>
      </p:grpSp>
      <p:grpSp>
        <p:nvGrpSpPr>
          <p:cNvPr id="61" name="Group 60">
            <a:extLst>
              <a:ext uri="{FF2B5EF4-FFF2-40B4-BE49-F238E27FC236}">
                <a16:creationId xmlns:a16="http://schemas.microsoft.com/office/drawing/2014/main" id="{8B47859F-D08C-463C-A5BF-56D47A860CB8}"/>
              </a:ext>
            </a:extLst>
          </p:cNvPr>
          <p:cNvGrpSpPr/>
          <p:nvPr/>
        </p:nvGrpSpPr>
        <p:grpSpPr>
          <a:xfrm>
            <a:off x="47453" y="3156445"/>
            <a:ext cx="1364105" cy="1442690"/>
            <a:chOff x="884419" y="3318757"/>
            <a:chExt cx="1364105" cy="1442690"/>
          </a:xfrm>
        </p:grpSpPr>
        <p:sp>
          <p:nvSpPr>
            <p:cNvPr id="62" name="Rounded Rectangle 61">
              <a:extLst>
                <a:ext uri="{FF2B5EF4-FFF2-40B4-BE49-F238E27FC236}">
                  <a16:creationId xmlns:a16="http://schemas.microsoft.com/office/drawing/2014/main" id="{AED33380-864E-01B1-BAAD-47A1E51964E6}"/>
                </a:ext>
              </a:extLst>
            </p:cNvPr>
            <p:cNvSpPr/>
            <p:nvPr/>
          </p:nvSpPr>
          <p:spPr>
            <a:xfrm>
              <a:off x="884419" y="3792511"/>
              <a:ext cx="1364105" cy="92396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sz="2800">
                <a:solidFill>
                  <a:srgbClr val="2F528F"/>
                </a:solidFill>
                <a:latin typeface="Helvetica Light" panose="020B0403020202020204" pitchFamily="34" charset="0"/>
              </a:endParaRPr>
            </a:p>
          </p:txBody>
        </p:sp>
        <p:sp>
          <p:nvSpPr>
            <p:cNvPr id="64" name="Rectangle 63">
              <a:extLst>
                <a:ext uri="{FF2B5EF4-FFF2-40B4-BE49-F238E27FC236}">
                  <a16:creationId xmlns:a16="http://schemas.microsoft.com/office/drawing/2014/main" id="{75C52699-84EA-6658-733C-B8BA3A5EB193}"/>
                </a:ext>
              </a:extLst>
            </p:cNvPr>
            <p:cNvSpPr/>
            <p:nvPr/>
          </p:nvSpPr>
          <p:spPr>
            <a:xfrm>
              <a:off x="1087012" y="3807340"/>
              <a:ext cx="984565" cy="954107"/>
            </a:xfrm>
            <a:prstGeom prst="rect">
              <a:avLst/>
            </a:prstGeom>
          </p:spPr>
          <p:txBody>
            <a:bodyPr wrap="none">
              <a:spAutoFit/>
            </a:bodyPr>
            <a:lstStyle/>
            <a:p>
              <a:pPr algn="ctr"/>
              <a:r>
                <a:rPr lang="en-LU" sz="2800">
                  <a:solidFill>
                    <a:srgbClr val="2F528F"/>
                  </a:solidFill>
                  <a:latin typeface="Helvetica Light" panose="020B0403020202020204" pitchFamily="34" charset="0"/>
                </a:rPr>
                <a:t>Test </a:t>
              </a:r>
            </a:p>
            <a:p>
              <a:pPr algn="ctr"/>
              <a:r>
                <a:rPr lang="en-LU" sz="2800">
                  <a:solidFill>
                    <a:srgbClr val="2F528F"/>
                  </a:solidFill>
                  <a:latin typeface="Helvetica Light" panose="020B0403020202020204" pitchFamily="34" charset="0"/>
                </a:rPr>
                <a:t>Suite</a:t>
              </a:r>
            </a:p>
          </p:txBody>
        </p:sp>
        <p:sp>
          <p:nvSpPr>
            <p:cNvPr id="74" name="Up Arrow 73">
              <a:extLst>
                <a:ext uri="{FF2B5EF4-FFF2-40B4-BE49-F238E27FC236}">
                  <a16:creationId xmlns:a16="http://schemas.microsoft.com/office/drawing/2014/main" id="{AE6AB64C-2055-ACBA-C810-CA01AA911806}"/>
                </a:ext>
              </a:extLst>
            </p:cNvPr>
            <p:cNvSpPr/>
            <p:nvPr/>
          </p:nvSpPr>
          <p:spPr>
            <a:xfrm>
              <a:off x="1352055" y="3318757"/>
              <a:ext cx="454478" cy="410160"/>
            </a:xfrm>
            <a:prstGeom prst="upArrow">
              <a:avLst/>
            </a:prstGeom>
            <a:noFill/>
            <a:ln w="381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a:p>
          </p:txBody>
        </p:sp>
      </p:grpSp>
      <p:sp>
        <p:nvSpPr>
          <p:cNvPr id="76" name="Rectangle 75">
            <a:extLst>
              <a:ext uri="{FF2B5EF4-FFF2-40B4-BE49-F238E27FC236}">
                <a16:creationId xmlns:a16="http://schemas.microsoft.com/office/drawing/2014/main" id="{DFCAA54F-84EA-09EB-0013-2DC8CF1B6990}"/>
              </a:ext>
            </a:extLst>
          </p:cNvPr>
          <p:cNvSpPr/>
          <p:nvPr/>
        </p:nvSpPr>
        <p:spPr>
          <a:xfrm>
            <a:off x="276894" y="4630774"/>
            <a:ext cx="1182147" cy="523220"/>
          </a:xfrm>
          <a:prstGeom prst="rect">
            <a:avLst/>
          </a:prstGeom>
        </p:spPr>
        <p:txBody>
          <a:bodyPr wrap="square">
            <a:spAutoFit/>
          </a:bodyPr>
          <a:lstStyle/>
          <a:p>
            <a:r>
              <a:rPr lang="en-LU" sz="2800" b="1">
                <a:solidFill>
                  <a:schemeClr val="accent6"/>
                </a:solidFill>
                <a:latin typeface="Helvetica Light" panose="020B0403020202020204" pitchFamily="34" charset="0"/>
              </a:rPr>
              <a:t>FAIL</a:t>
            </a:r>
            <a:endParaRPr lang="en-LU" sz="2800" b="1">
              <a:solidFill>
                <a:schemeClr val="accent6"/>
              </a:solidFill>
            </a:endParaRPr>
          </a:p>
        </p:txBody>
      </p:sp>
      <p:grpSp>
        <p:nvGrpSpPr>
          <p:cNvPr id="77" name="Group 76">
            <a:extLst>
              <a:ext uri="{FF2B5EF4-FFF2-40B4-BE49-F238E27FC236}">
                <a16:creationId xmlns:a16="http://schemas.microsoft.com/office/drawing/2014/main" id="{BD5049A9-8B40-82FB-0F8B-FC3ECB2A3208}"/>
              </a:ext>
            </a:extLst>
          </p:cNvPr>
          <p:cNvGrpSpPr/>
          <p:nvPr/>
        </p:nvGrpSpPr>
        <p:grpSpPr>
          <a:xfrm>
            <a:off x="10799658" y="1798363"/>
            <a:ext cx="1364105" cy="1244183"/>
            <a:chOff x="884419" y="1978701"/>
            <a:chExt cx="1364105" cy="1244183"/>
          </a:xfrm>
        </p:grpSpPr>
        <p:sp>
          <p:nvSpPr>
            <p:cNvPr id="78" name="Rectangle 77">
              <a:extLst>
                <a:ext uri="{FF2B5EF4-FFF2-40B4-BE49-F238E27FC236}">
                  <a16:creationId xmlns:a16="http://schemas.microsoft.com/office/drawing/2014/main" id="{44C4820D-79D4-DCD7-E968-BED9AB13FB4C}"/>
                </a:ext>
              </a:extLst>
            </p:cNvPr>
            <p:cNvSpPr/>
            <p:nvPr/>
          </p:nvSpPr>
          <p:spPr>
            <a:xfrm>
              <a:off x="884419" y="1978701"/>
              <a:ext cx="1364105" cy="124418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79" name="TextBox 78">
              <a:extLst>
                <a:ext uri="{FF2B5EF4-FFF2-40B4-BE49-F238E27FC236}">
                  <a16:creationId xmlns:a16="http://schemas.microsoft.com/office/drawing/2014/main" id="{29CC801C-2C67-6B08-F1C5-AF0961EE0FDD}"/>
                </a:ext>
              </a:extLst>
            </p:cNvPr>
            <p:cNvSpPr txBox="1"/>
            <p:nvPr/>
          </p:nvSpPr>
          <p:spPr>
            <a:xfrm>
              <a:off x="1087012" y="2638109"/>
              <a:ext cx="958917" cy="584775"/>
            </a:xfrm>
            <a:prstGeom prst="rect">
              <a:avLst/>
            </a:prstGeom>
            <a:noFill/>
          </p:spPr>
          <p:txBody>
            <a:bodyPr wrap="none" rtlCol="0">
              <a:spAutoFit/>
            </a:bodyPr>
            <a:lstStyle/>
            <a:p>
              <a:r>
                <a:rPr lang="en-LU" sz="3200">
                  <a:solidFill>
                    <a:srgbClr val="2F528F"/>
                  </a:solidFill>
                  <a:latin typeface="Helvetica Light" panose="020B0403020202020204" pitchFamily="34" charset="0"/>
                </a:rPr>
                <a:t>SUT</a:t>
              </a:r>
            </a:p>
          </p:txBody>
        </p:sp>
        <p:sp>
          <p:nvSpPr>
            <p:cNvPr id="80" name="Rectangle 79">
              <a:extLst>
                <a:ext uri="{FF2B5EF4-FFF2-40B4-BE49-F238E27FC236}">
                  <a16:creationId xmlns:a16="http://schemas.microsoft.com/office/drawing/2014/main" id="{AFF2F2BE-CB6F-246C-5B75-DAA18E6AD772}"/>
                </a:ext>
              </a:extLst>
            </p:cNvPr>
            <p:cNvSpPr/>
            <p:nvPr/>
          </p:nvSpPr>
          <p:spPr>
            <a:xfrm rot="5400000">
              <a:off x="1248373" y="2252427"/>
              <a:ext cx="207363" cy="372255"/>
            </a:xfrm>
            <a:prstGeom prst="rect">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a:p>
          </p:txBody>
        </p:sp>
      </p:grpSp>
      <p:grpSp>
        <p:nvGrpSpPr>
          <p:cNvPr id="81" name="Group 80">
            <a:extLst>
              <a:ext uri="{FF2B5EF4-FFF2-40B4-BE49-F238E27FC236}">
                <a16:creationId xmlns:a16="http://schemas.microsoft.com/office/drawing/2014/main" id="{AB6D44DD-6032-DEF3-156C-2C60228D6910}"/>
              </a:ext>
            </a:extLst>
          </p:cNvPr>
          <p:cNvGrpSpPr/>
          <p:nvPr/>
        </p:nvGrpSpPr>
        <p:grpSpPr>
          <a:xfrm>
            <a:off x="10799658" y="3138419"/>
            <a:ext cx="1364105" cy="1442690"/>
            <a:chOff x="884419" y="3318757"/>
            <a:chExt cx="1364105" cy="1442690"/>
          </a:xfrm>
        </p:grpSpPr>
        <p:sp>
          <p:nvSpPr>
            <p:cNvPr id="82" name="Rounded Rectangle 81">
              <a:extLst>
                <a:ext uri="{FF2B5EF4-FFF2-40B4-BE49-F238E27FC236}">
                  <a16:creationId xmlns:a16="http://schemas.microsoft.com/office/drawing/2014/main" id="{AB753F7C-ECBC-133A-2C7D-A8A42AF43FEA}"/>
                </a:ext>
              </a:extLst>
            </p:cNvPr>
            <p:cNvSpPr/>
            <p:nvPr/>
          </p:nvSpPr>
          <p:spPr>
            <a:xfrm>
              <a:off x="884419" y="3792511"/>
              <a:ext cx="1364105" cy="92396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sz="2800">
                <a:solidFill>
                  <a:srgbClr val="2F528F"/>
                </a:solidFill>
                <a:latin typeface="Helvetica Light" panose="020B0403020202020204" pitchFamily="34" charset="0"/>
              </a:endParaRPr>
            </a:p>
          </p:txBody>
        </p:sp>
        <p:sp>
          <p:nvSpPr>
            <p:cNvPr id="83" name="Rectangle 82">
              <a:extLst>
                <a:ext uri="{FF2B5EF4-FFF2-40B4-BE49-F238E27FC236}">
                  <a16:creationId xmlns:a16="http://schemas.microsoft.com/office/drawing/2014/main" id="{BFD16F1B-6114-5A80-92FD-C32819497CC6}"/>
                </a:ext>
              </a:extLst>
            </p:cNvPr>
            <p:cNvSpPr/>
            <p:nvPr/>
          </p:nvSpPr>
          <p:spPr>
            <a:xfrm>
              <a:off x="1087012" y="3807340"/>
              <a:ext cx="984565" cy="954107"/>
            </a:xfrm>
            <a:prstGeom prst="rect">
              <a:avLst/>
            </a:prstGeom>
          </p:spPr>
          <p:txBody>
            <a:bodyPr wrap="none">
              <a:spAutoFit/>
            </a:bodyPr>
            <a:lstStyle/>
            <a:p>
              <a:pPr algn="ctr"/>
              <a:r>
                <a:rPr lang="en-LU" sz="2800">
                  <a:solidFill>
                    <a:srgbClr val="2F528F"/>
                  </a:solidFill>
                  <a:latin typeface="Helvetica Light" panose="020B0403020202020204" pitchFamily="34" charset="0"/>
                </a:rPr>
                <a:t>Test </a:t>
              </a:r>
            </a:p>
            <a:p>
              <a:pPr algn="ctr"/>
              <a:r>
                <a:rPr lang="en-LU" sz="2800">
                  <a:solidFill>
                    <a:srgbClr val="2F528F"/>
                  </a:solidFill>
                  <a:latin typeface="Helvetica Light" panose="020B0403020202020204" pitchFamily="34" charset="0"/>
                </a:rPr>
                <a:t>Suite</a:t>
              </a:r>
            </a:p>
          </p:txBody>
        </p:sp>
        <p:sp>
          <p:nvSpPr>
            <p:cNvPr id="84" name="Up Arrow 83">
              <a:extLst>
                <a:ext uri="{FF2B5EF4-FFF2-40B4-BE49-F238E27FC236}">
                  <a16:creationId xmlns:a16="http://schemas.microsoft.com/office/drawing/2014/main" id="{47B425B6-73B9-60A3-735D-B49FFCB16FD7}"/>
                </a:ext>
              </a:extLst>
            </p:cNvPr>
            <p:cNvSpPr/>
            <p:nvPr/>
          </p:nvSpPr>
          <p:spPr>
            <a:xfrm>
              <a:off x="1352055" y="3318757"/>
              <a:ext cx="454478" cy="410160"/>
            </a:xfrm>
            <a:prstGeom prst="upArrow">
              <a:avLst/>
            </a:prstGeom>
            <a:noFill/>
            <a:ln w="381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a:p>
          </p:txBody>
        </p:sp>
      </p:grpSp>
      <p:sp>
        <p:nvSpPr>
          <p:cNvPr id="85" name="Rectangle 84">
            <a:extLst>
              <a:ext uri="{FF2B5EF4-FFF2-40B4-BE49-F238E27FC236}">
                <a16:creationId xmlns:a16="http://schemas.microsoft.com/office/drawing/2014/main" id="{E46D7C09-B5ED-F04B-9E25-6E6DCB26411D}"/>
              </a:ext>
            </a:extLst>
          </p:cNvPr>
          <p:cNvSpPr/>
          <p:nvPr/>
        </p:nvSpPr>
        <p:spPr>
          <a:xfrm>
            <a:off x="11029099" y="4612748"/>
            <a:ext cx="1182147" cy="523220"/>
          </a:xfrm>
          <a:prstGeom prst="rect">
            <a:avLst/>
          </a:prstGeom>
        </p:spPr>
        <p:txBody>
          <a:bodyPr wrap="square">
            <a:spAutoFit/>
          </a:bodyPr>
          <a:lstStyle/>
          <a:p>
            <a:r>
              <a:rPr lang="en-LU" sz="2800" b="1">
                <a:solidFill>
                  <a:schemeClr val="accent6"/>
                </a:solidFill>
                <a:latin typeface="Helvetica Light" panose="020B0403020202020204" pitchFamily="34" charset="0"/>
              </a:rPr>
              <a:t>FAIL</a:t>
            </a:r>
            <a:endParaRPr lang="en-LU" sz="2800" b="1">
              <a:solidFill>
                <a:schemeClr val="accent6"/>
              </a:solidFill>
            </a:endParaRPr>
          </a:p>
        </p:txBody>
      </p:sp>
    </p:spTree>
    <p:extLst>
      <p:ext uri="{BB962C8B-B14F-4D97-AF65-F5344CB8AC3E}">
        <p14:creationId xmlns:p14="http://schemas.microsoft.com/office/powerpoint/2010/main" val="305986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44" grpId="0"/>
      <p:bldP spid="45" grpId="0"/>
      <p:bldP spid="46" grpId="0"/>
      <p:bldP spid="47" grpId="0"/>
      <p:bldP spid="48" grpId="0"/>
      <p:bldP spid="57" grpId="0"/>
      <p:bldP spid="63" grpId="0"/>
      <p:bldP spid="65" grpId="0" animBg="1"/>
      <p:bldP spid="66" grpId="0"/>
      <p:bldP spid="67" grpId="0" animBg="1"/>
      <p:bldP spid="68" grpId="0"/>
      <p:bldP spid="69" grpId="0" animBg="1"/>
      <p:bldP spid="70" grpId="0"/>
      <p:bldP spid="71" grpId="0"/>
      <p:bldP spid="72" grpId="0"/>
      <p:bldP spid="75" grpId="0"/>
      <p:bldP spid="76" grpId="0"/>
      <p:bldP spid="8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4EC71-C53D-0957-06DD-EA767F43A618}"/>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4A719689-5C64-15E9-E13D-4B1D7716285B}"/>
              </a:ext>
            </a:extLst>
          </p:cNvPr>
          <p:cNvGrpSpPr/>
          <p:nvPr/>
        </p:nvGrpSpPr>
        <p:grpSpPr>
          <a:xfrm>
            <a:off x="0" y="-1"/>
            <a:ext cx="6662057" cy="3883231"/>
            <a:chOff x="0" y="-1"/>
            <a:chExt cx="6662057" cy="3883231"/>
          </a:xfrm>
        </p:grpSpPr>
        <p:sp>
          <p:nvSpPr>
            <p:cNvPr id="18" name="Rectangle 17">
              <a:extLst>
                <a:ext uri="{FF2B5EF4-FFF2-40B4-BE49-F238E27FC236}">
                  <a16:creationId xmlns:a16="http://schemas.microsoft.com/office/drawing/2014/main" id="{90A55505-2BD8-7032-3A4B-7CF944BB353C}"/>
                </a:ext>
              </a:extLst>
            </p:cNvPr>
            <p:cNvSpPr/>
            <p:nvPr/>
          </p:nvSpPr>
          <p:spPr>
            <a:xfrm>
              <a:off x="0" y="-1"/>
              <a:ext cx="6662057" cy="388323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4" name="TextBox 3">
              <a:extLst>
                <a:ext uri="{FF2B5EF4-FFF2-40B4-BE49-F238E27FC236}">
                  <a16:creationId xmlns:a16="http://schemas.microsoft.com/office/drawing/2014/main" id="{3796C846-8490-AB80-5487-DAE91B30D565}"/>
                </a:ext>
              </a:extLst>
            </p:cNvPr>
            <p:cNvSpPr txBox="1"/>
            <p:nvPr/>
          </p:nvSpPr>
          <p:spPr>
            <a:xfrm>
              <a:off x="73572" y="2423521"/>
              <a:ext cx="3082895" cy="369332"/>
            </a:xfrm>
            <a:prstGeom prst="rect">
              <a:avLst/>
            </a:prstGeom>
            <a:noFill/>
          </p:spPr>
          <p:txBody>
            <a:bodyPr wrap="none" rtlCol="0">
              <a:spAutoFit/>
            </a:bodyPr>
            <a:lstStyle/>
            <a:p>
              <a:r>
                <a:rPr lang="en-LU" b="1" dirty="0">
                  <a:solidFill>
                    <a:schemeClr val="accent2">
                      <a:lumMod val="50000"/>
                    </a:schemeClr>
                  </a:solidFill>
                  <a:latin typeface="Helvetica" pitchFamily="2" charset="0"/>
                </a:rPr>
                <a:t>Mutate C/C++ source code</a:t>
              </a:r>
            </a:p>
          </p:txBody>
        </p:sp>
      </p:grpSp>
      <p:grpSp>
        <p:nvGrpSpPr>
          <p:cNvPr id="25" name="Group 24">
            <a:extLst>
              <a:ext uri="{FF2B5EF4-FFF2-40B4-BE49-F238E27FC236}">
                <a16:creationId xmlns:a16="http://schemas.microsoft.com/office/drawing/2014/main" id="{F8A1B2F7-2340-C910-0891-F9E6FEB3CBEE}"/>
              </a:ext>
            </a:extLst>
          </p:cNvPr>
          <p:cNvGrpSpPr/>
          <p:nvPr/>
        </p:nvGrpSpPr>
        <p:grpSpPr>
          <a:xfrm>
            <a:off x="6662057" y="-2"/>
            <a:ext cx="5529943" cy="3883231"/>
            <a:chOff x="6662057" y="-2"/>
            <a:chExt cx="5529943" cy="3883231"/>
          </a:xfrm>
        </p:grpSpPr>
        <p:sp>
          <p:nvSpPr>
            <p:cNvPr id="20" name="Rectangle 19">
              <a:extLst>
                <a:ext uri="{FF2B5EF4-FFF2-40B4-BE49-F238E27FC236}">
                  <a16:creationId xmlns:a16="http://schemas.microsoft.com/office/drawing/2014/main" id="{F83E94B7-1844-C7A6-E96C-B87B954290A3}"/>
                </a:ext>
              </a:extLst>
            </p:cNvPr>
            <p:cNvSpPr/>
            <p:nvPr/>
          </p:nvSpPr>
          <p:spPr>
            <a:xfrm>
              <a:off x="6662057" y="-2"/>
              <a:ext cx="5529943" cy="388323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6" name="TextBox 5">
              <a:extLst>
                <a:ext uri="{FF2B5EF4-FFF2-40B4-BE49-F238E27FC236}">
                  <a16:creationId xmlns:a16="http://schemas.microsoft.com/office/drawing/2014/main" id="{E4AB5269-6D77-6CCF-5AC2-BA165965EFD1}"/>
                </a:ext>
              </a:extLst>
            </p:cNvPr>
            <p:cNvSpPr txBox="1"/>
            <p:nvPr/>
          </p:nvSpPr>
          <p:spPr>
            <a:xfrm>
              <a:off x="10233793" y="2411375"/>
              <a:ext cx="1941557" cy="1200329"/>
            </a:xfrm>
            <a:prstGeom prst="rect">
              <a:avLst/>
            </a:prstGeom>
            <a:noFill/>
          </p:spPr>
          <p:txBody>
            <a:bodyPr wrap="none" rtlCol="0">
              <a:spAutoFit/>
            </a:bodyPr>
            <a:lstStyle/>
            <a:p>
              <a:r>
                <a:rPr lang="en-LU" b="1" dirty="0">
                  <a:solidFill>
                    <a:schemeClr val="accent4">
                      <a:lumMod val="50000"/>
                    </a:schemeClr>
                  </a:solidFill>
                  <a:latin typeface="Helvetica" pitchFamily="2" charset="0"/>
                </a:rPr>
                <a:t>Mutate the data </a:t>
              </a:r>
              <a:br>
                <a:rPr lang="en-LU" b="1" dirty="0">
                  <a:solidFill>
                    <a:schemeClr val="accent4">
                      <a:lumMod val="50000"/>
                    </a:schemeClr>
                  </a:solidFill>
                  <a:latin typeface="Helvetica" pitchFamily="2" charset="0"/>
                </a:rPr>
              </a:br>
              <a:r>
                <a:rPr lang="en-LU" b="1" dirty="0">
                  <a:solidFill>
                    <a:schemeClr val="accent4">
                      <a:lumMod val="50000"/>
                    </a:schemeClr>
                  </a:solidFill>
                  <a:latin typeface="Helvetica" pitchFamily="2" charset="0"/>
                </a:rPr>
                <a:t>exchanged</a:t>
              </a:r>
            </a:p>
            <a:p>
              <a:r>
                <a:rPr lang="en-GB" b="1" dirty="0">
                  <a:solidFill>
                    <a:schemeClr val="accent4">
                      <a:lumMod val="50000"/>
                    </a:schemeClr>
                  </a:solidFill>
                  <a:latin typeface="Helvetica" pitchFamily="2" charset="0"/>
                </a:rPr>
                <a:t>b</a:t>
              </a:r>
              <a:r>
                <a:rPr lang="en-LU" b="1" dirty="0">
                  <a:solidFill>
                    <a:schemeClr val="accent4">
                      <a:lumMod val="50000"/>
                    </a:schemeClr>
                  </a:solidFill>
                  <a:latin typeface="Helvetica" pitchFamily="2" charset="0"/>
                </a:rPr>
                <a:t>y C/C++ </a:t>
              </a:r>
              <a:br>
                <a:rPr lang="en-LU" b="1" dirty="0">
                  <a:solidFill>
                    <a:schemeClr val="accent4">
                      <a:lumMod val="50000"/>
                    </a:schemeClr>
                  </a:solidFill>
                  <a:latin typeface="Helvetica" pitchFamily="2" charset="0"/>
                </a:rPr>
              </a:br>
              <a:r>
                <a:rPr lang="en-LU" b="1" dirty="0">
                  <a:solidFill>
                    <a:schemeClr val="accent4">
                      <a:lumMod val="50000"/>
                    </a:schemeClr>
                  </a:solidFill>
                  <a:latin typeface="Helvetica" pitchFamily="2" charset="0"/>
                </a:rPr>
                <a:t>components</a:t>
              </a:r>
            </a:p>
          </p:txBody>
        </p:sp>
      </p:grpSp>
      <p:grpSp>
        <p:nvGrpSpPr>
          <p:cNvPr id="27" name="Group 26">
            <a:extLst>
              <a:ext uri="{FF2B5EF4-FFF2-40B4-BE49-F238E27FC236}">
                <a16:creationId xmlns:a16="http://schemas.microsoft.com/office/drawing/2014/main" id="{E2CDA141-810C-8932-3BFA-F714ECC0E968}"/>
              </a:ext>
            </a:extLst>
          </p:cNvPr>
          <p:cNvGrpSpPr/>
          <p:nvPr/>
        </p:nvGrpSpPr>
        <p:grpSpPr>
          <a:xfrm>
            <a:off x="6662057" y="3883228"/>
            <a:ext cx="5569682" cy="2974772"/>
            <a:chOff x="6662057" y="3883228"/>
            <a:chExt cx="5569682" cy="2974772"/>
          </a:xfrm>
        </p:grpSpPr>
        <p:sp>
          <p:nvSpPr>
            <p:cNvPr id="22" name="Rectangle 21">
              <a:extLst>
                <a:ext uri="{FF2B5EF4-FFF2-40B4-BE49-F238E27FC236}">
                  <a16:creationId xmlns:a16="http://schemas.microsoft.com/office/drawing/2014/main" id="{5608D8D6-ABA1-D43B-ECBF-8653C5181FA2}"/>
                </a:ext>
              </a:extLst>
            </p:cNvPr>
            <p:cNvSpPr/>
            <p:nvPr/>
          </p:nvSpPr>
          <p:spPr>
            <a:xfrm>
              <a:off x="6662057" y="3883228"/>
              <a:ext cx="5569682" cy="297477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dirty="0"/>
            </a:p>
          </p:txBody>
        </p:sp>
        <p:sp>
          <p:nvSpPr>
            <p:cNvPr id="23" name="TextBox 22">
              <a:extLst>
                <a:ext uri="{FF2B5EF4-FFF2-40B4-BE49-F238E27FC236}">
                  <a16:creationId xmlns:a16="http://schemas.microsoft.com/office/drawing/2014/main" id="{463EE403-7E30-012B-2844-CE6364737714}"/>
                </a:ext>
              </a:extLst>
            </p:cNvPr>
            <p:cNvSpPr txBox="1"/>
            <p:nvPr/>
          </p:nvSpPr>
          <p:spPr>
            <a:xfrm>
              <a:off x="10213237" y="4496188"/>
              <a:ext cx="2018501" cy="1200329"/>
            </a:xfrm>
            <a:prstGeom prst="rect">
              <a:avLst/>
            </a:prstGeom>
            <a:noFill/>
          </p:spPr>
          <p:txBody>
            <a:bodyPr wrap="none" rtlCol="0">
              <a:spAutoFit/>
            </a:bodyPr>
            <a:lstStyle/>
            <a:p>
              <a:r>
                <a:rPr lang="en-LU" b="1" dirty="0">
                  <a:solidFill>
                    <a:schemeClr val="accent4">
                      <a:lumMod val="50000"/>
                    </a:schemeClr>
                  </a:solidFill>
                  <a:latin typeface="Helvetica" pitchFamily="2" charset="0"/>
                </a:rPr>
                <a:t>Generate </a:t>
              </a:r>
            </a:p>
            <a:p>
              <a:r>
                <a:rPr lang="en-GB" b="1" dirty="0">
                  <a:solidFill>
                    <a:schemeClr val="accent4">
                      <a:lumMod val="50000"/>
                    </a:schemeClr>
                  </a:solidFill>
                  <a:latin typeface="Helvetica" pitchFamily="2" charset="0"/>
                </a:rPr>
                <a:t>t</a:t>
              </a:r>
              <a:r>
                <a:rPr lang="en-LU" b="1" dirty="0">
                  <a:solidFill>
                    <a:schemeClr val="accent4">
                      <a:lumMod val="50000"/>
                    </a:schemeClr>
                  </a:solidFill>
                  <a:latin typeface="Helvetica" pitchFamily="2" charset="0"/>
                </a:rPr>
                <a:t>est cases in C</a:t>
              </a:r>
            </a:p>
            <a:p>
              <a:r>
                <a:rPr lang="en-GB" b="1" dirty="0">
                  <a:solidFill>
                    <a:schemeClr val="accent4">
                      <a:lumMod val="50000"/>
                    </a:schemeClr>
                  </a:solidFill>
                  <a:latin typeface="Helvetica" pitchFamily="2" charset="0"/>
                </a:rPr>
                <a:t>t</a:t>
              </a:r>
              <a:r>
                <a:rPr lang="en-LU" b="1" dirty="0">
                  <a:solidFill>
                    <a:schemeClr val="accent4">
                      <a:lumMod val="50000"/>
                    </a:schemeClr>
                  </a:solidFill>
                  <a:latin typeface="Helvetica" pitchFamily="2" charset="0"/>
                </a:rPr>
                <a:t>o exercise more</a:t>
              </a:r>
            </a:p>
            <a:p>
              <a:r>
                <a:rPr lang="en-GB" b="1" dirty="0">
                  <a:solidFill>
                    <a:schemeClr val="accent4">
                      <a:lumMod val="50000"/>
                    </a:schemeClr>
                  </a:solidFill>
                  <a:latin typeface="Helvetica" pitchFamily="2" charset="0"/>
                </a:rPr>
                <a:t>“d</a:t>
              </a:r>
              <a:r>
                <a:rPr lang="en-LU" b="1" dirty="0">
                  <a:solidFill>
                    <a:schemeClr val="accent4">
                      <a:lumMod val="50000"/>
                    </a:schemeClr>
                  </a:solidFill>
                  <a:latin typeface="Helvetica" pitchFamily="2" charset="0"/>
                </a:rPr>
                <a:t>ata partitions”</a:t>
              </a:r>
            </a:p>
          </p:txBody>
        </p:sp>
      </p:grpSp>
      <p:grpSp>
        <p:nvGrpSpPr>
          <p:cNvPr id="26" name="Group 25">
            <a:extLst>
              <a:ext uri="{FF2B5EF4-FFF2-40B4-BE49-F238E27FC236}">
                <a16:creationId xmlns:a16="http://schemas.microsoft.com/office/drawing/2014/main" id="{EFB10C35-D860-0D14-D992-3FB035451E06}"/>
              </a:ext>
            </a:extLst>
          </p:cNvPr>
          <p:cNvGrpSpPr/>
          <p:nvPr/>
        </p:nvGrpSpPr>
        <p:grpSpPr>
          <a:xfrm>
            <a:off x="-1" y="3883229"/>
            <a:ext cx="6662057" cy="2974771"/>
            <a:chOff x="-1" y="3883229"/>
            <a:chExt cx="6662057" cy="2974771"/>
          </a:xfrm>
        </p:grpSpPr>
        <p:sp>
          <p:nvSpPr>
            <p:cNvPr id="21" name="Rectangle 20">
              <a:extLst>
                <a:ext uri="{FF2B5EF4-FFF2-40B4-BE49-F238E27FC236}">
                  <a16:creationId xmlns:a16="http://schemas.microsoft.com/office/drawing/2014/main" id="{B84A217B-C288-66DA-0D09-0EC832C19C3F}"/>
                </a:ext>
              </a:extLst>
            </p:cNvPr>
            <p:cNvSpPr/>
            <p:nvPr/>
          </p:nvSpPr>
          <p:spPr>
            <a:xfrm>
              <a:off x="-1" y="3883229"/>
              <a:ext cx="6662057" cy="297477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14" name="TextBox 13">
              <a:extLst>
                <a:ext uri="{FF2B5EF4-FFF2-40B4-BE49-F238E27FC236}">
                  <a16:creationId xmlns:a16="http://schemas.microsoft.com/office/drawing/2014/main" id="{B41F1F6C-5B41-E9A3-DE10-13246AF71666}"/>
                </a:ext>
              </a:extLst>
            </p:cNvPr>
            <p:cNvSpPr txBox="1"/>
            <p:nvPr/>
          </p:nvSpPr>
          <p:spPr>
            <a:xfrm>
              <a:off x="73572" y="4572227"/>
              <a:ext cx="2300630" cy="1200329"/>
            </a:xfrm>
            <a:prstGeom prst="rect">
              <a:avLst/>
            </a:prstGeom>
            <a:noFill/>
          </p:spPr>
          <p:txBody>
            <a:bodyPr wrap="none" rtlCol="0">
              <a:spAutoFit/>
            </a:bodyPr>
            <a:lstStyle/>
            <a:p>
              <a:r>
                <a:rPr lang="en-LU" b="1" dirty="0">
                  <a:solidFill>
                    <a:schemeClr val="accent6">
                      <a:lumMod val="50000"/>
                    </a:schemeClr>
                  </a:solidFill>
                  <a:latin typeface="Helvetica" pitchFamily="2" charset="0"/>
                </a:rPr>
                <a:t>Generate </a:t>
              </a:r>
            </a:p>
            <a:p>
              <a:r>
                <a:rPr lang="en-LU" b="1" dirty="0">
                  <a:solidFill>
                    <a:schemeClr val="accent6">
                      <a:lumMod val="50000"/>
                    </a:schemeClr>
                  </a:solidFill>
                  <a:latin typeface="Helvetica" pitchFamily="2" charset="0"/>
                </a:rPr>
                <a:t>test cases in C/C++</a:t>
              </a:r>
            </a:p>
            <a:p>
              <a:r>
                <a:rPr lang="en-LU" b="1" dirty="0">
                  <a:solidFill>
                    <a:schemeClr val="accent6">
                      <a:lumMod val="50000"/>
                    </a:schemeClr>
                  </a:solidFill>
                  <a:latin typeface="Helvetica" pitchFamily="2" charset="0"/>
                </a:rPr>
                <a:t>that detect </a:t>
              </a:r>
              <a:br>
                <a:rPr lang="en-LU" b="1" dirty="0">
                  <a:solidFill>
                    <a:schemeClr val="accent6">
                      <a:lumMod val="50000"/>
                    </a:schemeClr>
                  </a:solidFill>
                  <a:latin typeface="Helvetica" pitchFamily="2" charset="0"/>
                </a:rPr>
              </a:br>
              <a:r>
                <a:rPr lang="en-LU" b="1" dirty="0">
                  <a:solidFill>
                    <a:schemeClr val="accent6">
                      <a:lumMod val="50000"/>
                    </a:schemeClr>
                  </a:solidFill>
                  <a:latin typeface="Helvetica" pitchFamily="2" charset="0"/>
                </a:rPr>
                <a:t>the injected faults</a:t>
              </a:r>
            </a:p>
          </p:txBody>
        </p:sp>
      </p:grpSp>
      <p:pic>
        <p:nvPicPr>
          <p:cNvPr id="8" name="Picture 7">
            <a:extLst>
              <a:ext uri="{FF2B5EF4-FFF2-40B4-BE49-F238E27FC236}">
                <a16:creationId xmlns:a16="http://schemas.microsoft.com/office/drawing/2014/main" id="{9A062764-E3EB-268C-1D86-0C7A36FF8B18}"/>
              </a:ext>
            </a:extLst>
          </p:cNvPr>
          <p:cNvPicPr>
            <a:picLocks noChangeAspect="1"/>
          </p:cNvPicPr>
          <p:nvPr/>
        </p:nvPicPr>
        <p:blipFill>
          <a:blip r:embed="rId3"/>
          <a:stretch>
            <a:fillRect/>
          </a:stretch>
        </p:blipFill>
        <p:spPr>
          <a:xfrm>
            <a:off x="3237874" y="0"/>
            <a:ext cx="7043007" cy="6858000"/>
          </a:xfrm>
          <a:prstGeom prst="rect">
            <a:avLst/>
          </a:prstGeom>
        </p:spPr>
      </p:pic>
      <p:sp>
        <p:nvSpPr>
          <p:cNvPr id="9" name="Text Placeholder 1">
            <a:extLst>
              <a:ext uri="{FF2B5EF4-FFF2-40B4-BE49-F238E27FC236}">
                <a16:creationId xmlns:a16="http://schemas.microsoft.com/office/drawing/2014/main" id="{4CDD6E0D-CDE4-B960-F7FB-CC9D0B42F2F4}"/>
              </a:ext>
            </a:extLst>
          </p:cNvPr>
          <p:cNvSpPr>
            <a:spLocks noGrp="1"/>
          </p:cNvSpPr>
          <p:nvPr>
            <p:ph type="body" sz="quarter" idx="11"/>
          </p:nvPr>
        </p:nvSpPr>
        <p:spPr>
          <a:xfrm>
            <a:off x="520762" y="242066"/>
            <a:ext cx="11362565" cy="476250"/>
          </a:xfrm>
        </p:spPr>
        <p:txBody>
          <a:bodyPr/>
          <a:lstStyle/>
          <a:p>
            <a:pPr algn="l"/>
            <a:r>
              <a:rPr lang="en-LU" sz="4400" dirty="0">
                <a:solidFill>
                  <a:schemeClr val="tx1"/>
                </a:solidFill>
                <a:latin typeface="Helvetica" pitchFamily="2" charset="0"/>
              </a:rPr>
              <a:t>FAQAS-2</a:t>
            </a:r>
            <a:br>
              <a:rPr lang="en-LU" sz="4400" dirty="0">
                <a:solidFill>
                  <a:schemeClr val="tx1"/>
                </a:solidFill>
                <a:latin typeface="Helvetica" pitchFamily="2" charset="0"/>
              </a:rPr>
            </a:br>
            <a:r>
              <a:rPr lang="en-LU" sz="4400" dirty="0">
                <a:solidFill>
                  <a:schemeClr val="tx1"/>
                </a:solidFill>
                <a:latin typeface="Helvetica" pitchFamily="2" charset="0"/>
              </a:rPr>
              <a:t>toolset</a:t>
            </a:r>
          </a:p>
        </p:txBody>
      </p:sp>
    </p:spTree>
    <p:extLst>
      <p:ext uri="{BB962C8B-B14F-4D97-AF65-F5344CB8AC3E}">
        <p14:creationId xmlns:p14="http://schemas.microsoft.com/office/powerpoint/2010/main" val="31255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3ED38-7DD1-7C0C-5AB6-CBE583986215}"/>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8529E9E7-34C4-4C24-FC83-A858B835EE93}"/>
              </a:ext>
            </a:extLst>
          </p:cNvPr>
          <p:cNvGrpSpPr/>
          <p:nvPr/>
        </p:nvGrpSpPr>
        <p:grpSpPr>
          <a:xfrm>
            <a:off x="0" y="-1"/>
            <a:ext cx="6662057" cy="3883231"/>
            <a:chOff x="0" y="-1"/>
            <a:chExt cx="6662057" cy="3883231"/>
          </a:xfrm>
        </p:grpSpPr>
        <p:sp>
          <p:nvSpPr>
            <p:cNvPr id="18" name="Rectangle 17">
              <a:extLst>
                <a:ext uri="{FF2B5EF4-FFF2-40B4-BE49-F238E27FC236}">
                  <a16:creationId xmlns:a16="http://schemas.microsoft.com/office/drawing/2014/main" id="{3BB602F8-0B72-BD64-ACFE-E36B4563BB19}"/>
                </a:ext>
              </a:extLst>
            </p:cNvPr>
            <p:cNvSpPr/>
            <p:nvPr/>
          </p:nvSpPr>
          <p:spPr>
            <a:xfrm>
              <a:off x="0" y="-1"/>
              <a:ext cx="6662057" cy="388323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4" name="TextBox 3">
              <a:extLst>
                <a:ext uri="{FF2B5EF4-FFF2-40B4-BE49-F238E27FC236}">
                  <a16:creationId xmlns:a16="http://schemas.microsoft.com/office/drawing/2014/main" id="{326512CF-141F-D864-97A0-50D93873976C}"/>
                </a:ext>
              </a:extLst>
            </p:cNvPr>
            <p:cNvSpPr txBox="1"/>
            <p:nvPr/>
          </p:nvSpPr>
          <p:spPr>
            <a:xfrm>
              <a:off x="73572" y="2423521"/>
              <a:ext cx="3082895" cy="369332"/>
            </a:xfrm>
            <a:prstGeom prst="rect">
              <a:avLst/>
            </a:prstGeom>
            <a:noFill/>
          </p:spPr>
          <p:txBody>
            <a:bodyPr wrap="none" rtlCol="0">
              <a:spAutoFit/>
            </a:bodyPr>
            <a:lstStyle/>
            <a:p>
              <a:r>
                <a:rPr lang="en-LU" b="1" dirty="0">
                  <a:solidFill>
                    <a:schemeClr val="accent2">
                      <a:lumMod val="50000"/>
                    </a:schemeClr>
                  </a:solidFill>
                  <a:latin typeface="Helvetica" pitchFamily="2" charset="0"/>
                </a:rPr>
                <a:t>Mutate C/C++ source code</a:t>
              </a:r>
            </a:p>
          </p:txBody>
        </p:sp>
      </p:grpSp>
      <p:grpSp>
        <p:nvGrpSpPr>
          <p:cNvPr id="27" name="Group 26">
            <a:extLst>
              <a:ext uri="{FF2B5EF4-FFF2-40B4-BE49-F238E27FC236}">
                <a16:creationId xmlns:a16="http://schemas.microsoft.com/office/drawing/2014/main" id="{90A9EAF1-5022-A903-3BB3-5CF96E6C7B5E}"/>
              </a:ext>
            </a:extLst>
          </p:cNvPr>
          <p:cNvGrpSpPr/>
          <p:nvPr/>
        </p:nvGrpSpPr>
        <p:grpSpPr>
          <a:xfrm>
            <a:off x="6662056" y="3883228"/>
            <a:ext cx="6662057" cy="2974772"/>
            <a:chOff x="6662056" y="3883228"/>
            <a:chExt cx="6662057" cy="2974772"/>
          </a:xfrm>
        </p:grpSpPr>
        <p:sp>
          <p:nvSpPr>
            <p:cNvPr id="22" name="Rectangle 21">
              <a:extLst>
                <a:ext uri="{FF2B5EF4-FFF2-40B4-BE49-F238E27FC236}">
                  <a16:creationId xmlns:a16="http://schemas.microsoft.com/office/drawing/2014/main" id="{A082B473-4D92-E981-2929-105F3E8E769C}"/>
                </a:ext>
              </a:extLst>
            </p:cNvPr>
            <p:cNvSpPr/>
            <p:nvPr/>
          </p:nvSpPr>
          <p:spPr>
            <a:xfrm>
              <a:off x="6662056" y="3883228"/>
              <a:ext cx="6662057" cy="297477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23" name="TextBox 22">
              <a:extLst>
                <a:ext uri="{FF2B5EF4-FFF2-40B4-BE49-F238E27FC236}">
                  <a16:creationId xmlns:a16="http://schemas.microsoft.com/office/drawing/2014/main" id="{F8C69D82-1E35-9FBA-A06F-825E98A410C6}"/>
                </a:ext>
              </a:extLst>
            </p:cNvPr>
            <p:cNvSpPr txBox="1"/>
            <p:nvPr/>
          </p:nvSpPr>
          <p:spPr>
            <a:xfrm>
              <a:off x="10213237" y="4496188"/>
              <a:ext cx="2018501" cy="1200329"/>
            </a:xfrm>
            <a:prstGeom prst="rect">
              <a:avLst/>
            </a:prstGeom>
            <a:noFill/>
          </p:spPr>
          <p:txBody>
            <a:bodyPr wrap="none" rtlCol="0">
              <a:spAutoFit/>
            </a:bodyPr>
            <a:lstStyle/>
            <a:p>
              <a:r>
                <a:rPr lang="en-LU" b="1" dirty="0">
                  <a:solidFill>
                    <a:schemeClr val="accent4">
                      <a:lumMod val="50000"/>
                    </a:schemeClr>
                  </a:solidFill>
                  <a:latin typeface="Helvetica" pitchFamily="2" charset="0"/>
                </a:rPr>
                <a:t>Generate </a:t>
              </a:r>
            </a:p>
            <a:p>
              <a:r>
                <a:rPr lang="en-GB" b="1" dirty="0">
                  <a:solidFill>
                    <a:schemeClr val="accent4">
                      <a:lumMod val="50000"/>
                    </a:schemeClr>
                  </a:solidFill>
                  <a:latin typeface="Helvetica" pitchFamily="2" charset="0"/>
                </a:rPr>
                <a:t>t</a:t>
              </a:r>
              <a:r>
                <a:rPr lang="en-LU" b="1" dirty="0">
                  <a:solidFill>
                    <a:schemeClr val="accent4">
                      <a:lumMod val="50000"/>
                    </a:schemeClr>
                  </a:solidFill>
                  <a:latin typeface="Helvetica" pitchFamily="2" charset="0"/>
                </a:rPr>
                <a:t>est cases in C</a:t>
              </a:r>
            </a:p>
            <a:p>
              <a:r>
                <a:rPr lang="en-GB" b="1" dirty="0">
                  <a:solidFill>
                    <a:schemeClr val="accent4">
                      <a:lumMod val="50000"/>
                    </a:schemeClr>
                  </a:solidFill>
                  <a:latin typeface="Helvetica" pitchFamily="2" charset="0"/>
                </a:rPr>
                <a:t>t</a:t>
              </a:r>
              <a:r>
                <a:rPr lang="en-LU" b="1" dirty="0">
                  <a:solidFill>
                    <a:schemeClr val="accent4">
                      <a:lumMod val="50000"/>
                    </a:schemeClr>
                  </a:solidFill>
                  <a:latin typeface="Helvetica" pitchFamily="2" charset="0"/>
                </a:rPr>
                <a:t>o exercise more</a:t>
              </a:r>
            </a:p>
            <a:p>
              <a:r>
                <a:rPr lang="en-GB" b="1" dirty="0">
                  <a:solidFill>
                    <a:schemeClr val="accent4">
                      <a:lumMod val="50000"/>
                    </a:schemeClr>
                  </a:solidFill>
                  <a:latin typeface="Helvetica" pitchFamily="2" charset="0"/>
                </a:rPr>
                <a:t>“d</a:t>
              </a:r>
              <a:r>
                <a:rPr lang="en-LU" b="1" dirty="0">
                  <a:solidFill>
                    <a:schemeClr val="accent4">
                      <a:lumMod val="50000"/>
                    </a:schemeClr>
                  </a:solidFill>
                  <a:latin typeface="Helvetica" pitchFamily="2" charset="0"/>
                </a:rPr>
                <a:t>ata partitions”</a:t>
              </a:r>
            </a:p>
          </p:txBody>
        </p:sp>
      </p:grpSp>
      <p:sp>
        <p:nvSpPr>
          <p:cNvPr id="2" name="Text Placeholder 1">
            <a:extLst>
              <a:ext uri="{FF2B5EF4-FFF2-40B4-BE49-F238E27FC236}">
                <a16:creationId xmlns:a16="http://schemas.microsoft.com/office/drawing/2014/main" id="{99B5E84A-E49E-6E3B-2769-E9BC6AC6F4E5}"/>
              </a:ext>
            </a:extLst>
          </p:cNvPr>
          <p:cNvSpPr>
            <a:spLocks noGrp="1"/>
          </p:cNvSpPr>
          <p:nvPr>
            <p:ph type="body" sz="quarter" idx="11"/>
          </p:nvPr>
        </p:nvSpPr>
        <p:spPr>
          <a:xfrm>
            <a:off x="520762" y="242066"/>
            <a:ext cx="11362565" cy="476250"/>
          </a:xfrm>
        </p:spPr>
        <p:txBody>
          <a:bodyPr/>
          <a:lstStyle/>
          <a:p>
            <a:r>
              <a:rPr lang="en-LU" dirty="0"/>
              <a:t>FAQAS-2</a:t>
            </a:r>
            <a:br>
              <a:rPr lang="en-LU" dirty="0"/>
            </a:br>
            <a:r>
              <a:rPr lang="en-LU" dirty="0"/>
              <a:t>toolset</a:t>
            </a:r>
          </a:p>
        </p:txBody>
      </p:sp>
      <p:grpSp>
        <p:nvGrpSpPr>
          <p:cNvPr id="25" name="Group 24">
            <a:extLst>
              <a:ext uri="{FF2B5EF4-FFF2-40B4-BE49-F238E27FC236}">
                <a16:creationId xmlns:a16="http://schemas.microsoft.com/office/drawing/2014/main" id="{A7498B89-13F3-C0E6-D190-9351DB492A66}"/>
              </a:ext>
            </a:extLst>
          </p:cNvPr>
          <p:cNvGrpSpPr/>
          <p:nvPr/>
        </p:nvGrpSpPr>
        <p:grpSpPr>
          <a:xfrm>
            <a:off x="6662057" y="-2"/>
            <a:ext cx="6662057" cy="3883231"/>
            <a:chOff x="6662057" y="-2"/>
            <a:chExt cx="6662057" cy="3883231"/>
          </a:xfrm>
        </p:grpSpPr>
        <p:sp>
          <p:nvSpPr>
            <p:cNvPr id="20" name="Rectangle 19">
              <a:extLst>
                <a:ext uri="{FF2B5EF4-FFF2-40B4-BE49-F238E27FC236}">
                  <a16:creationId xmlns:a16="http://schemas.microsoft.com/office/drawing/2014/main" id="{611FF331-A6B8-86AA-3AD6-427E401EFFC4}"/>
                </a:ext>
              </a:extLst>
            </p:cNvPr>
            <p:cNvSpPr/>
            <p:nvPr/>
          </p:nvSpPr>
          <p:spPr>
            <a:xfrm>
              <a:off x="6662057" y="-2"/>
              <a:ext cx="6662057" cy="388323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6" name="TextBox 5">
              <a:extLst>
                <a:ext uri="{FF2B5EF4-FFF2-40B4-BE49-F238E27FC236}">
                  <a16:creationId xmlns:a16="http://schemas.microsoft.com/office/drawing/2014/main" id="{759DD823-278F-47A7-0E62-B4F6E0DE918A}"/>
                </a:ext>
              </a:extLst>
            </p:cNvPr>
            <p:cNvSpPr txBox="1"/>
            <p:nvPr/>
          </p:nvSpPr>
          <p:spPr>
            <a:xfrm>
              <a:off x="10233793" y="2411375"/>
              <a:ext cx="1877437" cy="369332"/>
            </a:xfrm>
            <a:prstGeom prst="rect">
              <a:avLst/>
            </a:prstGeom>
            <a:noFill/>
          </p:spPr>
          <p:txBody>
            <a:bodyPr wrap="none" rtlCol="0">
              <a:spAutoFit/>
            </a:bodyPr>
            <a:lstStyle/>
            <a:p>
              <a:r>
                <a:rPr lang="en-LU" b="1" dirty="0">
                  <a:solidFill>
                    <a:schemeClr val="accent4">
                      <a:lumMod val="50000"/>
                    </a:schemeClr>
                  </a:solidFill>
                  <a:latin typeface="Helvetica" pitchFamily="2" charset="0"/>
                </a:rPr>
                <a:t>Mutate the data</a:t>
              </a:r>
            </a:p>
          </p:txBody>
        </p:sp>
      </p:grpSp>
      <p:grpSp>
        <p:nvGrpSpPr>
          <p:cNvPr id="26" name="Group 25">
            <a:extLst>
              <a:ext uri="{FF2B5EF4-FFF2-40B4-BE49-F238E27FC236}">
                <a16:creationId xmlns:a16="http://schemas.microsoft.com/office/drawing/2014/main" id="{F4ACB51A-B084-D0F3-4BF2-386283EBB8F5}"/>
              </a:ext>
            </a:extLst>
          </p:cNvPr>
          <p:cNvGrpSpPr/>
          <p:nvPr/>
        </p:nvGrpSpPr>
        <p:grpSpPr>
          <a:xfrm>
            <a:off x="-1" y="3883229"/>
            <a:ext cx="6662057" cy="2974771"/>
            <a:chOff x="-1" y="3883229"/>
            <a:chExt cx="6662057" cy="2974771"/>
          </a:xfrm>
        </p:grpSpPr>
        <p:sp>
          <p:nvSpPr>
            <p:cNvPr id="21" name="Rectangle 20">
              <a:extLst>
                <a:ext uri="{FF2B5EF4-FFF2-40B4-BE49-F238E27FC236}">
                  <a16:creationId xmlns:a16="http://schemas.microsoft.com/office/drawing/2014/main" id="{6E663ECE-C709-5A9A-29AB-642E8A3148D4}"/>
                </a:ext>
              </a:extLst>
            </p:cNvPr>
            <p:cNvSpPr/>
            <p:nvPr/>
          </p:nvSpPr>
          <p:spPr>
            <a:xfrm>
              <a:off x="-1" y="3883229"/>
              <a:ext cx="6662057" cy="297477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14" name="TextBox 13">
              <a:extLst>
                <a:ext uri="{FF2B5EF4-FFF2-40B4-BE49-F238E27FC236}">
                  <a16:creationId xmlns:a16="http://schemas.microsoft.com/office/drawing/2014/main" id="{B1C3A229-D636-DB57-4A3E-035F51116C4B}"/>
                </a:ext>
              </a:extLst>
            </p:cNvPr>
            <p:cNvSpPr txBox="1"/>
            <p:nvPr/>
          </p:nvSpPr>
          <p:spPr>
            <a:xfrm>
              <a:off x="73572" y="4572227"/>
              <a:ext cx="3249608" cy="923330"/>
            </a:xfrm>
            <a:prstGeom prst="rect">
              <a:avLst/>
            </a:prstGeom>
            <a:noFill/>
          </p:spPr>
          <p:txBody>
            <a:bodyPr wrap="none" rtlCol="0">
              <a:spAutoFit/>
            </a:bodyPr>
            <a:lstStyle/>
            <a:p>
              <a:r>
                <a:rPr lang="en-LU" b="1" dirty="0">
                  <a:solidFill>
                    <a:schemeClr val="accent6">
                      <a:lumMod val="50000"/>
                    </a:schemeClr>
                  </a:solidFill>
                  <a:latin typeface="Helvetica" pitchFamily="2" charset="0"/>
                </a:rPr>
                <a:t>Generate </a:t>
              </a:r>
            </a:p>
            <a:p>
              <a:r>
                <a:rPr lang="en-LU" b="1" dirty="0">
                  <a:solidFill>
                    <a:schemeClr val="accent6">
                      <a:lumMod val="50000"/>
                    </a:schemeClr>
                  </a:solidFill>
                  <a:latin typeface="Helvetica" pitchFamily="2" charset="0"/>
                </a:rPr>
                <a:t>test cases in C/C++</a:t>
              </a:r>
            </a:p>
            <a:p>
              <a:r>
                <a:rPr lang="en-LU" b="1" dirty="0">
                  <a:solidFill>
                    <a:schemeClr val="accent6">
                      <a:lumMod val="50000"/>
                    </a:schemeClr>
                  </a:solidFill>
                  <a:latin typeface="Helvetica" pitchFamily="2" charset="0"/>
                </a:rPr>
                <a:t>that detect the injected fault</a:t>
              </a:r>
            </a:p>
          </p:txBody>
        </p:sp>
      </p:grpSp>
      <p:pic>
        <p:nvPicPr>
          <p:cNvPr id="285" name="Picture 284">
            <a:extLst>
              <a:ext uri="{FF2B5EF4-FFF2-40B4-BE49-F238E27FC236}">
                <a16:creationId xmlns:a16="http://schemas.microsoft.com/office/drawing/2014/main" id="{9B4A7989-140E-CF35-E18C-47A781E150AC}"/>
              </a:ext>
            </a:extLst>
          </p:cNvPr>
          <p:cNvPicPr>
            <a:picLocks noChangeAspect="1"/>
          </p:cNvPicPr>
          <p:nvPr/>
        </p:nvPicPr>
        <p:blipFill>
          <a:blip r:embed="rId3"/>
          <a:stretch>
            <a:fillRect/>
          </a:stretch>
        </p:blipFill>
        <p:spPr>
          <a:xfrm>
            <a:off x="3237874" y="0"/>
            <a:ext cx="7043007" cy="6858000"/>
          </a:xfrm>
          <a:prstGeom prst="rect">
            <a:avLst/>
          </a:prstGeom>
        </p:spPr>
      </p:pic>
      <p:sp>
        <p:nvSpPr>
          <p:cNvPr id="3" name="Rectangle 2">
            <a:extLst>
              <a:ext uri="{FF2B5EF4-FFF2-40B4-BE49-F238E27FC236}">
                <a16:creationId xmlns:a16="http://schemas.microsoft.com/office/drawing/2014/main" id="{61171564-22FE-BE21-8B39-890BA040B464}"/>
              </a:ext>
            </a:extLst>
          </p:cNvPr>
          <p:cNvSpPr/>
          <p:nvPr/>
        </p:nvSpPr>
        <p:spPr>
          <a:xfrm>
            <a:off x="6662056" y="-2"/>
            <a:ext cx="5529944" cy="6858002"/>
          </a:xfrm>
          <a:prstGeom prst="rect">
            <a:avLst/>
          </a:prstGeom>
          <a:solidFill>
            <a:srgbClr val="1529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LU" sz="5400" b="1" dirty="0">
                <a:latin typeface="Helvetica" pitchFamily="2" charset="0"/>
              </a:rPr>
              <a:t>DEMO</a:t>
            </a:r>
            <a:endParaRPr lang="en-LU" b="1" dirty="0">
              <a:latin typeface="Helvetica" pitchFamily="2" charset="0"/>
            </a:endParaRPr>
          </a:p>
        </p:txBody>
      </p:sp>
    </p:spTree>
    <p:extLst>
      <p:ext uri="{BB962C8B-B14F-4D97-AF65-F5344CB8AC3E}">
        <p14:creationId xmlns:p14="http://schemas.microsoft.com/office/powerpoint/2010/main" val="2267982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D1">
            <a:hlinkClick r:id="" action="ppaction://media"/>
            <a:extLst>
              <a:ext uri="{FF2B5EF4-FFF2-40B4-BE49-F238E27FC236}">
                <a16:creationId xmlns:a16="http://schemas.microsoft.com/office/drawing/2014/main" id="{CD88D375-F2EC-F5E7-4FCC-C58F00ED457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 y="4763"/>
            <a:ext cx="12192000" cy="6858000"/>
          </a:xfrm>
          <a:prstGeom prst="rect">
            <a:avLst/>
          </a:prstGeom>
        </p:spPr>
      </p:pic>
      <p:sp>
        <p:nvSpPr>
          <p:cNvPr id="3" name="Text Placeholder 2">
            <a:extLst>
              <a:ext uri="{FF2B5EF4-FFF2-40B4-BE49-F238E27FC236}">
                <a16:creationId xmlns:a16="http://schemas.microsoft.com/office/drawing/2014/main" id="{DAE9B7E2-93F3-BDD4-299D-648EAEA01B53}"/>
              </a:ext>
            </a:extLst>
          </p:cNvPr>
          <p:cNvSpPr>
            <a:spLocks noGrp="1"/>
          </p:cNvSpPr>
          <p:nvPr>
            <p:ph type="body" sz="quarter" idx="13"/>
          </p:nvPr>
        </p:nvSpPr>
        <p:spPr/>
        <p:txBody>
          <a:bodyPr/>
          <a:lstStyle/>
          <a:p>
            <a:endParaRPr lang="en-LU"/>
          </a:p>
        </p:txBody>
      </p:sp>
      <p:sp>
        <p:nvSpPr>
          <p:cNvPr id="6" name="TextBox 5">
            <a:extLst>
              <a:ext uri="{FF2B5EF4-FFF2-40B4-BE49-F238E27FC236}">
                <a16:creationId xmlns:a16="http://schemas.microsoft.com/office/drawing/2014/main" id="{19846A94-F1D7-A4F4-7FCD-822D1BF7CC5B}"/>
              </a:ext>
            </a:extLst>
          </p:cNvPr>
          <p:cNvSpPr txBox="1"/>
          <p:nvPr/>
        </p:nvSpPr>
        <p:spPr>
          <a:xfrm>
            <a:off x="8265226" y="4243196"/>
            <a:ext cx="3448380" cy="461665"/>
          </a:xfrm>
          <a:prstGeom prst="rect">
            <a:avLst/>
          </a:prstGeom>
          <a:noFill/>
        </p:spPr>
        <p:txBody>
          <a:bodyPr wrap="none" rtlCol="0">
            <a:spAutoFit/>
          </a:bodyPr>
          <a:lstStyle/>
          <a:p>
            <a:r>
              <a:rPr lang="en-LU" sz="2400" b="1" dirty="0">
                <a:solidFill>
                  <a:srgbClr val="FF0000"/>
                </a:solidFill>
                <a:latin typeface="Helvetica" pitchFamily="2" charset="0"/>
              </a:rPr>
              <a:t>Faulty implementation</a:t>
            </a:r>
          </a:p>
        </p:txBody>
      </p:sp>
      <p:sp>
        <p:nvSpPr>
          <p:cNvPr id="7" name="Rectangle 6">
            <a:extLst>
              <a:ext uri="{FF2B5EF4-FFF2-40B4-BE49-F238E27FC236}">
                <a16:creationId xmlns:a16="http://schemas.microsoft.com/office/drawing/2014/main" id="{0577CCB9-4575-FAC8-1231-BFD03D56578D}"/>
              </a:ext>
            </a:extLst>
          </p:cNvPr>
          <p:cNvSpPr/>
          <p:nvPr/>
        </p:nvSpPr>
        <p:spPr>
          <a:xfrm flipV="1">
            <a:off x="2119745" y="4824348"/>
            <a:ext cx="231569" cy="106881"/>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U">
              <a:solidFill>
                <a:srgbClr val="FF0000"/>
              </a:solidFill>
            </a:endParaRPr>
          </a:p>
        </p:txBody>
      </p:sp>
    </p:spTree>
    <p:extLst>
      <p:ext uri="{BB962C8B-B14F-4D97-AF65-F5344CB8AC3E}">
        <p14:creationId xmlns:p14="http://schemas.microsoft.com/office/powerpoint/2010/main" val="338462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0"/>
                </p:tgtEl>
              </p:cMediaNode>
            </p:vide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0"/>
                                        </p:tgtEl>
                                      </p:cBhvr>
                                    </p:cmd>
                                  </p:childTnLst>
                                </p:cTn>
                              </p:par>
                            </p:childTnLst>
                          </p:cTn>
                        </p:par>
                      </p:childTnLst>
                    </p:cTn>
                  </p:par>
                </p:childTnLst>
              </p:cTn>
              <p:nextCondLst>
                <p:cond evt="onClick" delay="0">
                  <p:tgtEl>
                    <p:spTgt spid="10"/>
                  </p:tgtEl>
                </p:cond>
              </p:nextCondLst>
            </p:seq>
          </p:childTnLst>
        </p:cTn>
      </p:par>
    </p:tnLst>
    <p:bldLst>
      <p:bldP spid="6"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F399D9-71CF-9561-3E02-B34626F3E676}"/>
              </a:ext>
            </a:extLst>
          </p:cNvPr>
          <p:cNvSpPr>
            <a:spLocks noGrp="1"/>
          </p:cNvSpPr>
          <p:nvPr>
            <p:ph type="body" sz="quarter" idx="11"/>
          </p:nvPr>
        </p:nvSpPr>
        <p:spPr/>
        <p:txBody>
          <a:bodyPr/>
          <a:lstStyle/>
          <a:p>
            <a:endParaRPr lang="en-LU"/>
          </a:p>
        </p:txBody>
      </p:sp>
      <p:sp>
        <p:nvSpPr>
          <p:cNvPr id="3" name="Text Placeholder 2">
            <a:extLst>
              <a:ext uri="{FF2B5EF4-FFF2-40B4-BE49-F238E27FC236}">
                <a16:creationId xmlns:a16="http://schemas.microsoft.com/office/drawing/2014/main" id="{D77B7E9A-DD7D-2516-9E40-00BA9775B262}"/>
              </a:ext>
            </a:extLst>
          </p:cNvPr>
          <p:cNvSpPr>
            <a:spLocks noGrp="1"/>
          </p:cNvSpPr>
          <p:nvPr>
            <p:ph type="body" sz="quarter" idx="13"/>
          </p:nvPr>
        </p:nvSpPr>
        <p:spPr/>
        <p:txBody>
          <a:bodyPr/>
          <a:lstStyle/>
          <a:p>
            <a:endParaRPr lang="en-LU"/>
          </a:p>
        </p:txBody>
      </p:sp>
      <p:sp>
        <p:nvSpPr>
          <p:cNvPr id="4" name="Text Placeholder 3">
            <a:extLst>
              <a:ext uri="{FF2B5EF4-FFF2-40B4-BE49-F238E27FC236}">
                <a16:creationId xmlns:a16="http://schemas.microsoft.com/office/drawing/2014/main" id="{64920A85-3390-EB29-2E1C-26D7A84916B0}"/>
              </a:ext>
            </a:extLst>
          </p:cNvPr>
          <p:cNvSpPr>
            <a:spLocks noGrp="1"/>
          </p:cNvSpPr>
          <p:nvPr>
            <p:ph type="body" sz="quarter" idx="14"/>
          </p:nvPr>
        </p:nvSpPr>
        <p:spPr/>
        <p:txBody>
          <a:bodyPr/>
          <a:lstStyle/>
          <a:p>
            <a:endParaRPr lang="en-LU"/>
          </a:p>
        </p:txBody>
      </p:sp>
      <p:pic>
        <p:nvPicPr>
          <p:cNvPr id="5" name="D2">
            <a:hlinkClick r:id="" action="ppaction://media"/>
            <a:extLst>
              <a:ext uri="{FF2B5EF4-FFF2-40B4-BE49-F238E27FC236}">
                <a16:creationId xmlns:a16="http://schemas.microsoft.com/office/drawing/2014/main" id="{7A90F1CC-6E22-5844-49D6-58FE2F5A87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 y="6350"/>
            <a:ext cx="12192000" cy="6858000"/>
          </a:xfrm>
          <a:prstGeom prst="rect">
            <a:avLst/>
          </a:prstGeom>
        </p:spPr>
      </p:pic>
    </p:spTree>
    <p:extLst>
      <p:ext uri="{BB962C8B-B14F-4D97-AF65-F5344CB8AC3E}">
        <p14:creationId xmlns:p14="http://schemas.microsoft.com/office/powerpoint/2010/main" val="113362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26060f8-0645-430c-8dbe-03f775eeb634">
      <Terms xmlns="http://schemas.microsoft.com/office/infopath/2007/PartnerControls"/>
    </lcf76f155ced4ddcb4097134ff3c332f>
    <TaxCatchAll xmlns="8fcb3dfa-15a0-46b4-a34e-acb4002c09b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FF675771A99854EB0F991FCDFBCB845" ma:contentTypeVersion="17" ma:contentTypeDescription="Create a new document." ma:contentTypeScope="" ma:versionID="1e666df0d972d1db4398ef734d1b0e3a">
  <xsd:schema xmlns:xsd="http://www.w3.org/2001/XMLSchema" xmlns:xs="http://www.w3.org/2001/XMLSchema" xmlns:p="http://schemas.microsoft.com/office/2006/metadata/properties" xmlns:ns2="226060f8-0645-430c-8dbe-03f775eeb634" xmlns:ns3="8fcb3dfa-15a0-46b4-a34e-acb4002c09b5" targetNamespace="http://schemas.microsoft.com/office/2006/metadata/properties" ma:root="true" ma:fieldsID="4703b43246df62e89c0567d1f6a2e4c9" ns2:_="" ns3:_="">
    <xsd:import namespace="226060f8-0645-430c-8dbe-03f775eeb634"/>
    <xsd:import namespace="8fcb3dfa-15a0-46b4-a34e-acb4002c09b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6060f8-0645-430c-8dbe-03f775eeb6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1350db3-1762-4bf1-805b-8e7c55ddee4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fcb3dfa-15a0-46b4-a34e-acb4002c09b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4542914-5eab-4838-8ca5-a753e662a7fa}" ma:internalName="TaxCatchAll" ma:showField="CatchAllData" ma:web="8fcb3dfa-15a0-46b4-a34e-acb4002c09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B98C08-2A96-4627-A7AB-076B37EB6EB3}">
  <ds:schemaRefs>
    <ds:schemaRef ds:uri="http://schemas.microsoft.com/sharepoint/v3/contenttype/forms"/>
  </ds:schemaRefs>
</ds:datastoreItem>
</file>

<file path=customXml/itemProps2.xml><?xml version="1.0" encoding="utf-8"?>
<ds:datastoreItem xmlns:ds="http://schemas.openxmlformats.org/officeDocument/2006/customXml" ds:itemID="{FB863BE2-1074-453D-8C43-F08EB45BB408}">
  <ds:schemaRefs>
    <ds:schemaRef ds:uri="http://www.w3.org/XML/1998/namespace"/>
    <ds:schemaRef ds:uri="http://purl.org/dc/elements/1.1/"/>
    <ds:schemaRef ds:uri="http://schemas.microsoft.com/office/2006/documentManagement/types"/>
    <ds:schemaRef ds:uri="http://schemas.microsoft.com/office/2006/metadata/properties"/>
    <ds:schemaRef ds:uri="http://purl.org/dc/terms/"/>
    <ds:schemaRef ds:uri="226060f8-0645-430c-8dbe-03f775eeb634"/>
    <ds:schemaRef ds:uri="8fcb3dfa-15a0-46b4-a34e-acb4002c09b5"/>
    <ds:schemaRef ds:uri="http://purl.org/dc/dcmityp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85DA004D-66BE-4B7A-A5BA-9E92B8F06D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6060f8-0645-430c-8dbe-03f775eeb634"/>
    <ds:schemaRef ds:uri="8fcb3dfa-15a0-46b4-a34e-acb4002c09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17601</TotalTime>
  <Words>2707</Words>
  <Application>Microsoft Office PowerPoint</Application>
  <PresentationFormat>Widescreen</PresentationFormat>
  <Paragraphs>416</Paragraphs>
  <Slides>39</Slides>
  <Notes>16</Notes>
  <HiddenSlides>4</HiddenSlides>
  <MMClips>16</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Henzen 2019</dc:creator>
  <cp:lastModifiedBy>Fabrizio PASTORE</cp:lastModifiedBy>
  <cp:revision>21</cp:revision>
  <cp:lastPrinted>2024-07-15T12:50:40Z</cp:lastPrinted>
  <dcterms:created xsi:type="dcterms:W3CDTF">2020-06-18T07:37:18Z</dcterms:created>
  <dcterms:modified xsi:type="dcterms:W3CDTF">2024-11-14T10:34:51Z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Category">
    <vt:lpwstr/>
  </property>
  <property fmtid="{D5CDD505-2E9C-101B-9397-08002B2CF9AE}" pid="3" name="ContentTypeId">
    <vt:lpwstr>0x0101001FF675771A99854EB0F991FCDFBCB845</vt:lpwstr>
  </property>
  <property fmtid="{D5CDD505-2E9C-101B-9397-08002B2CF9AE}" pid="4" name="The University">
    <vt:lpwstr/>
  </property>
  <property fmtid="{D5CDD505-2E9C-101B-9397-08002B2CF9AE}" pid="5" name="MediaServiceImageTags">
    <vt:lpwstr/>
  </property>
</Properties>
</file>