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43"/>
  </p:notesMasterIdLst>
  <p:sldIdLst>
    <p:sldId id="314" r:id="rId5"/>
    <p:sldId id="304" r:id="rId6"/>
    <p:sldId id="775" r:id="rId7"/>
    <p:sldId id="261" r:id="rId8"/>
    <p:sldId id="724" r:id="rId9"/>
    <p:sldId id="726" r:id="rId10"/>
    <p:sldId id="776" r:id="rId11"/>
    <p:sldId id="339" r:id="rId12"/>
    <p:sldId id="778" r:id="rId13"/>
    <p:sldId id="783" r:id="rId14"/>
    <p:sldId id="786" r:id="rId15"/>
    <p:sldId id="341" r:id="rId16"/>
    <p:sldId id="348" r:id="rId17"/>
    <p:sldId id="342" r:id="rId18"/>
    <p:sldId id="343" r:id="rId19"/>
    <p:sldId id="344" r:id="rId20"/>
    <p:sldId id="349" r:id="rId21"/>
    <p:sldId id="326" r:id="rId22"/>
    <p:sldId id="327" r:id="rId23"/>
    <p:sldId id="328" r:id="rId24"/>
    <p:sldId id="329" r:id="rId25"/>
    <p:sldId id="330" r:id="rId26"/>
    <p:sldId id="354" r:id="rId27"/>
    <p:sldId id="332" r:id="rId28"/>
    <p:sldId id="353" r:id="rId29"/>
    <p:sldId id="333" r:id="rId30"/>
    <p:sldId id="345" r:id="rId31"/>
    <p:sldId id="347" r:id="rId32"/>
    <p:sldId id="359" r:id="rId33"/>
    <p:sldId id="256" r:id="rId34"/>
    <p:sldId id="785" r:id="rId35"/>
    <p:sldId id="334" r:id="rId36"/>
    <p:sldId id="784" r:id="rId37"/>
    <p:sldId id="331" r:id="rId38"/>
    <p:sldId id="346" r:id="rId39"/>
    <p:sldId id="352" r:id="rId40"/>
    <p:sldId id="356" r:id="rId41"/>
    <p:sldId id="3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01B6E70-4293-4C48-8726-3C04F8350F99}">
          <p14:sldIdLst>
            <p14:sldId id="314"/>
          </p14:sldIdLst>
        </p14:section>
        <p14:section name="Introduction : Ravi" id="{67DABB81-7415-400D-B15B-61579727AFDC}">
          <p14:sldIdLst>
            <p14:sldId id="304"/>
            <p14:sldId id="775"/>
            <p14:sldId id="261"/>
            <p14:sldId id="724"/>
            <p14:sldId id="726"/>
            <p14:sldId id="776"/>
            <p14:sldId id="339"/>
            <p14:sldId id="778"/>
            <p14:sldId id="783"/>
            <p14:sldId id="786"/>
          </p14:sldIdLst>
        </p14:section>
        <p14:section name="Why : Daniel" id="{1A8DC5D9-F4FC-4C94-BF96-216EEEA7B844}">
          <p14:sldIdLst>
            <p14:sldId id="341"/>
            <p14:sldId id="348"/>
          </p14:sldIdLst>
        </p14:section>
        <p14:section name="Optomechanics intro : James" id="{6DBB90C4-5E04-4FF8-BD9D-DF05AD75A42E}">
          <p14:sldIdLst>
            <p14:sldId id="342"/>
            <p14:sldId id="343"/>
            <p14:sldId id="344"/>
            <p14:sldId id="349"/>
          </p14:sldIdLst>
        </p14:section>
        <p14:section name="Modelling : Rafal" id="{C2A69775-9C40-48FF-9E34-92438AC674A8}">
          <p14:sldIdLst>
            <p14:sldId id="326"/>
            <p14:sldId id="327"/>
            <p14:sldId id="328"/>
            <p14:sldId id="329"/>
            <p14:sldId id="330"/>
            <p14:sldId id="354"/>
            <p14:sldId id="332"/>
            <p14:sldId id="353"/>
            <p14:sldId id="333"/>
          </p14:sldIdLst>
        </p14:section>
        <p14:section name="Hardware : James" id="{078C984F-578D-48BF-BAD0-B9109E641175}">
          <p14:sldIdLst>
            <p14:sldId id="345"/>
            <p14:sldId id="347"/>
            <p14:sldId id="359"/>
          </p14:sldIdLst>
        </p14:section>
        <p14:section name="Quantum enhancements : Animesh" id="{89847CF3-1CDF-44CC-9B9D-46BBEEF0809D}">
          <p14:sldIdLst>
            <p14:sldId id="256"/>
          </p14:sldIdLst>
        </p14:section>
        <p14:section name="Conclusions : Ravi" id="{1B360A40-0BCD-4397-8AE9-25E1B982AF55}">
          <p14:sldIdLst>
            <p14:sldId id="785"/>
            <p14:sldId id="334"/>
            <p14:sldId id="784"/>
          </p14:sldIdLst>
        </p14:section>
        <p14:section name="Bayesian extras : Rafal" id="{E65E0FA1-F327-4EC3-BBD6-AE4DE68E3369}">
          <p14:sldIdLst>
            <p14:sldId id="331"/>
            <p14:sldId id="346"/>
            <p14:sldId id="352"/>
          </p14:sldIdLst>
        </p14:section>
        <p14:section name="Hardware extras : James" id="{6D6350AD-BB7C-4E15-86AF-607D80BCFEC2}">
          <p14:sldIdLst>
            <p14:sldId id="356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Oi" initials="DO" lastIdx="14" clrIdx="0">
    <p:extLst>
      <p:ext uri="{19B8F6BF-5375-455C-9EA6-DF929625EA0E}">
        <p15:presenceInfo xmlns:p15="http://schemas.microsoft.com/office/powerpoint/2012/main" userId="S-1-5-21-3438164326-1323896561-4005187969-1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04CB5-8A79-E585-0472-FD31C696CDC0}" v="48" dt="2025-08-26T09:55:35.680"/>
    <p1510:client id="{203402EF-4E3E-A686-0AF8-5454E492DF7D}" v="108" dt="2025-08-26T09:54:53.953"/>
    <p1510:client id="{4501B9AF-432A-1FEF-52D5-BFAC684925A7}" v="234" dt="2025-08-26T09:25:53.217"/>
    <p1510:client id="{5B1C56FF-4199-BC1C-7FCD-BA995EAEA5D8}" v="10" dt="2025-08-27T07:11:44.895"/>
    <p1510:client id="{5E6BCA55-CC2F-D841-8552-6D7CD138247F}" v="266" dt="2025-08-27T12:24:59.790"/>
    <p1510:client id="{76E05D46-9B7E-9AB9-4C76-7766A364A5EE}" v="28" dt="2025-08-27T14:51:15.101"/>
    <p1510:client id="{C252CD2E-D334-7B28-C4F2-F760A58BE4EB}" v="1" dt="2025-08-26T14:01:40.099"/>
    <p1510:client id="{C3843053-2B1D-2AF6-48FA-E83EDD5A2D7D}" v="4" dt="2025-08-26T14:20:52.474"/>
    <p1510:client id="{D22FB978-AA7D-53E0-ED10-6925835F9125}" v="43" dt="2025-08-26T15:07:54.590"/>
    <p1510:client id="{D3968E88-60EC-B385-02ED-02ACD2D04CB4}" v="54" dt="2025-08-26T08:30:41.281"/>
    <p1510:client id="{DE2C9DA5-AC2F-5597-9820-BB6CE3C0B0A7}" v="2193" dt="2025-08-26T14:49:03.632"/>
    <p1510:client id="{DF81A38B-51DC-4DA4-E22E-C3222EE6164A}" v="15" dt="2025-08-26T09:35:16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1D0EE-708D-4C65-8F93-2431D8325DC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62DB1-8938-4061-B472-26B595B58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3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4B7F-6E08-A5EB-982A-6AEA6C1A1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81A6F-A698-D57D-74D4-C1A84D80B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9E024-F5A2-38A6-7F2B-58E750AD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7CB9E-9DF1-FE67-5EFD-6D205533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80435-E9BF-FF93-3412-968D1334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93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4A1A-B54B-72F5-892A-F4F284ED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D78F8-B3E1-AA25-6DEC-5DF15B7F6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77CA-1589-4EE7-E22B-B8B70B5D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2D8F4-9753-E87E-EC2E-3D625155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93DBE-EEFA-1294-F641-2E8CD6E5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E02545-AA50-1F18-8272-49EAAB200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09BEC-C781-251B-011A-C4B3A7D64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83391-2407-B0A3-1971-8672DEF9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B2B80-48CB-F8C9-05C6-1B531DAD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E7F2-59D0-2D2B-6C3B-6065A54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58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601" y="2346582"/>
            <a:ext cx="5267836" cy="348458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9"/>
            <a:ext cx="10972800" cy="50755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4019" y="2346583"/>
            <a:ext cx="5268383" cy="2635477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9" y="5256947"/>
            <a:ext cx="5268383" cy="570541"/>
          </a:xfrm>
        </p:spPr>
        <p:txBody>
          <a:bodyPr/>
          <a:lstStyle>
            <a:lvl1pPr marL="0" indent="0">
              <a:buNone/>
              <a:defRPr sz="1333">
                <a:solidFill>
                  <a:srgbClr val="002548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738568" y="662859"/>
            <a:ext cx="2843833" cy="312291"/>
          </a:xfrm>
        </p:spPr>
        <p:txBody>
          <a:bodyPr/>
          <a:lstStyle>
            <a:lvl1pPr marL="0" indent="0" algn="r">
              <a:buNone/>
              <a:defRPr sz="1333" b="1">
                <a:solidFill>
                  <a:srgbClr val="003E74"/>
                </a:solidFill>
              </a:defRPr>
            </a:lvl1pPr>
            <a:lvl2pPr marL="609585" indent="0">
              <a:buNone/>
              <a:defRPr sz="1600">
                <a:solidFill>
                  <a:srgbClr val="003E74"/>
                </a:solidFill>
              </a:defRPr>
            </a:lvl2pPr>
            <a:lvl3pPr marL="1219170" indent="0">
              <a:buNone/>
              <a:defRPr sz="1600">
                <a:solidFill>
                  <a:srgbClr val="003E74"/>
                </a:solidFill>
              </a:defRPr>
            </a:lvl3pPr>
            <a:lvl4pPr marL="1828754" indent="0">
              <a:buNone/>
              <a:defRPr sz="1600">
                <a:solidFill>
                  <a:srgbClr val="003E74"/>
                </a:solidFill>
              </a:defRPr>
            </a:lvl4pPr>
            <a:lvl5pPr marL="2438339" indent="0">
              <a:buNone/>
              <a:defRPr sz="16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653256" y="984350"/>
            <a:ext cx="1929145" cy="257175"/>
          </a:xfrm>
        </p:spPr>
        <p:txBody>
          <a:bodyPr/>
          <a:lstStyle>
            <a:lvl1pPr marL="0" indent="0" algn="r">
              <a:buNone/>
              <a:defRPr sz="1333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79045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899605" y="3765276"/>
            <a:ext cx="102744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93" y="-89727"/>
            <a:ext cx="12485589" cy="1931284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178989" y="2351436"/>
            <a:ext cx="8147119" cy="3665541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511C6C"/>
              </a:buClr>
            </a:pPr>
            <a:r>
              <a:rPr lang="en-US">
                <a:latin typeface="+mn-lt"/>
              </a:rPr>
              <a:t>Click to edit Master text styles</a:t>
            </a:r>
          </a:p>
          <a:p>
            <a:pPr lvl="1">
              <a:buClr>
                <a:srgbClr val="511C6C"/>
              </a:buClr>
            </a:pPr>
            <a:r>
              <a:rPr lang="en-US">
                <a:latin typeface="+mn-lt"/>
              </a:rPr>
              <a:t>Second level</a:t>
            </a:r>
          </a:p>
          <a:p>
            <a:pPr lvl="2">
              <a:buClr>
                <a:srgbClr val="511C6C"/>
              </a:buClr>
            </a:pPr>
            <a:r>
              <a:rPr lang="en-US">
                <a:latin typeface="+mn-lt"/>
              </a:rPr>
              <a:t>Third level</a:t>
            </a:r>
          </a:p>
          <a:p>
            <a:pPr lvl="3">
              <a:buClr>
                <a:srgbClr val="511C6C"/>
              </a:buClr>
            </a:pPr>
            <a:r>
              <a:rPr lang="en-US">
                <a:latin typeface="+mn-lt"/>
              </a:rPr>
              <a:t>Fourth level</a:t>
            </a:r>
          </a:p>
          <a:p>
            <a:pPr lvl="4">
              <a:buClr>
                <a:srgbClr val="511C6C"/>
              </a:buClr>
            </a:pPr>
            <a:r>
              <a:rPr lang="en-US">
                <a:latin typeface="+mn-lt"/>
              </a:rPr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178989" y="1620934"/>
            <a:ext cx="7164912" cy="507823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>
                <a:solidFill>
                  <a:srgbClr val="511C6C"/>
                </a:solidFill>
                <a:latin typeface="+mn-lt"/>
              </a:rPr>
              <a:t>Click to edit Master text styles</a:t>
            </a:r>
          </a:p>
          <a:p>
            <a:pPr marL="0" lvl="1" indent="0">
              <a:buNone/>
            </a:pPr>
            <a:r>
              <a:rPr lang="en-US">
                <a:solidFill>
                  <a:srgbClr val="511C6C"/>
                </a:solidFill>
                <a:latin typeface="+mn-l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03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251A-E39B-44DF-7F94-568A5EE0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1AD27-E6ED-99B0-5AD5-41599C7C9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6E19F-9AFF-F91B-D870-2B7EF739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11122-AD13-5584-092C-94F4EE9C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80D0B-33BC-C3ED-5698-C5FBFB2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7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5A36-A20F-DBFC-BD68-10022520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10C93-98F0-A8CC-A183-2D77827F3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F697-DECF-11C4-EF66-E673D7D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2BD8D-755B-734C-E30E-40C13E96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F2462-D169-040E-68F9-DFF537F3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6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3B1A-6BBE-1049-1FC8-80B0735B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08B39-BFCF-D0DF-A311-C4D6A7370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987C1-4B02-42BB-31F7-9BE49FE7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DAFFB-2AF8-D15D-CC23-8FE74D9F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68468-6692-B126-87A4-48CFEDA5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AACC4-1D52-1760-8036-71DDB2C3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8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D36B9-FC2A-D976-F3C6-9CAA6144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B4C94-41BF-D38E-45F5-68728C693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C497B-A9EA-1D79-9A91-48922864F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52FCF-52A6-E10E-817D-78C8DE20B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45FEC-3DD6-A76A-9E9B-92C373DBB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989544-2B3E-5B9B-F253-A2891F0B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6A073-9DA0-8F44-628D-FFD6ECF3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DF977B-C616-6A39-701E-C88E5D25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75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998D-926E-91A9-6A09-0F23BAF8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FE7CB-DDB0-6A02-1F1C-7D7FA508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D495F-927E-9D21-2F7E-9F68424C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0AD85-35C3-6AE5-2F75-FB249E95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74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8CC9B-AB06-D124-9533-8554A9E8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E0E05-F279-625A-01C7-248D201E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F0B82-4980-627E-ADE1-A2BCFE11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89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3386-8E55-CEE0-B592-CC8DA1C5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E691-F901-261B-08B8-A7371EC1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56312-369C-D509-E7BE-358D0B13B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5C237-B51D-BA7E-88EF-EE1F50C4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32BE3-162E-6AAD-CF4E-51BD0FCC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C455E-D4A7-38A6-9B86-CA359FDB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2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52F6-696B-A2BB-2127-5746BF41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CCBA1-84EE-7E83-8D83-CCE3570B9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34A98-98AD-524E-D939-FF4F9AC31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B8084-9C1B-22B1-75D8-28EF3D0C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46C24-3C78-715C-6BA2-F373661E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613AA-C6AF-C821-4260-F5812422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82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47D1F-AEA2-99BB-2737-54F44C3F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37D28-476E-C267-9173-CED059AB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0C757-8099-96FB-5521-D53C7B8FE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5A41F9-5573-4CA3-96E7-001FFC1EAF2D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217D4-6828-AA94-200E-74356328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4E368-ACAB-9E4A-20F9-D1E23CB74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6F062-C1DF-4C31-9597-702ECC622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87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ol.jsc.nasa.gov/SearchPhotos/photo.pl?mission=STS060&amp;roll=76&amp;frame=095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2" Type="http://schemas.openxmlformats.org/officeDocument/2006/relationships/image" Target="../media/image48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jpeg"/><Relationship Id="rId1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video" Target="../media/media1.mp4"/><Relationship Id="rId16" Type="http://schemas.openxmlformats.org/officeDocument/2006/relationships/image" Target="../media/image97.png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jpe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9.svg"/><Relationship Id="rId7" Type="http://schemas.openxmlformats.org/officeDocument/2006/relationships/image" Target="../media/image1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71.png"/><Relationship Id="rId9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ature14956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288E7-F793-DBCA-922B-8FC902BEA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CCAC06-8320-EC44-6EF6-22B568C614E6}"/>
              </a:ext>
            </a:extLst>
          </p:cNvPr>
          <p:cNvSpPr txBox="1">
            <a:spLocks/>
          </p:cNvSpPr>
          <p:nvPr/>
        </p:nvSpPr>
        <p:spPr>
          <a:xfrm>
            <a:off x="228681" y="1235243"/>
            <a:ext cx="11285912" cy="2193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C7863C-AF64-BB07-9335-6C39080900A4}"/>
              </a:ext>
            </a:extLst>
          </p:cNvPr>
          <p:cNvSpPr txBox="1">
            <a:spLocks/>
          </p:cNvSpPr>
          <p:nvPr/>
        </p:nvSpPr>
        <p:spPr>
          <a:xfrm>
            <a:off x="235527" y="214745"/>
            <a:ext cx="11664029" cy="9421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657E8F-8021-08FB-5FEA-4F62059B90A1}"/>
              </a:ext>
            </a:extLst>
          </p:cNvPr>
          <p:cNvSpPr txBox="1">
            <a:spLocks/>
          </p:cNvSpPr>
          <p:nvPr/>
        </p:nvSpPr>
        <p:spPr>
          <a:xfrm>
            <a:off x="530714" y="1532521"/>
            <a:ext cx="10983879" cy="2274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/>
              <a:t>Feasibility study of the deployment of levitated quantum optomechanical sensors for atmospheric observation</a:t>
            </a:r>
          </a:p>
          <a:p>
            <a:endParaRPr lang="en-US" sz="5200" b="1"/>
          </a:p>
          <a:p>
            <a:r>
              <a:rPr lang="en-US" sz="4000" b="1"/>
              <a:t>Project Closure Meeting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BAB564-FD01-2FF4-0187-E549DF2C2409}"/>
              </a:ext>
            </a:extLst>
          </p:cNvPr>
          <p:cNvSpPr txBox="1">
            <a:spLocks/>
          </p:cNvSpPr>
          <p:nvPr/>
        </p:nvSpPr>
        <p:spPr>
          <a:xfrm>
            <a:off x="530714" y="4869050"/>
            <a:ext cx="10219194" cy="1162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/>
              <a:t>European Space Agency, </a:t>
            </a:r>
            <a:r>
              <a:rPr lang="en-US" sz="1200"/>
              <a:t>Fixed Call for Proposals for Quantum Sensors for Earth Observation</a:t>
            </a:r>
          </a:p>
          <a:p>
            <a:pPr marL="0" indent="0">
              <a:buNone/>
            </a:pPr>
            <a:r>
              <a:rPr lang="en-GB" sz="1200"/>
              <a:t> </a:t>
            </a:r>
          </a:p>
          <a:p>
            <a:pPr marL="0" indent="0">
              <a:buNone/>
            </a:pPr>
            <a:r>
              <a:rPr lang="en-GB" sz="1200"/>
              <a:t>Project Closure: 27</a:t>
            </a:r>
            <a:r>
              <a:rPr lang="en-GB" sz="1200" baseline="30000"/>
              <a:t>th</a:t>
            </a:r>
            <a:r>
              <a:rPr lang="en-GB" sz="1200"/>
              <a:t> August 2025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1B960EE-7239-6BB7-DE98-6D0686FE7BF2}"/>
              </a:ext>
            </a:extLst>
          </p:cNvPr>
          <p:cNvSpPr txBox="1">
            <a:spLocks/>
          </p:cNvSpPr>
          <p:nvPr/>
        </p:nvSpPr>
        <p:spPr>
          <a:xfrm>
            <a:off x="530714" y="4188252"/>
            <a:ext cx="10219194" cy="783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kern="12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Ravindra Desai, </a:t>
            </a:r>
            <a:r>
              <a:rPr lang="en-GB" sz="1400" b="1">
                <a:solidFill>
                  <a:srgbClr val="000000"/>
                </a:solidFill>
                <a:latin typeface="Aptos" panose="020B0004020202020204" pitchFamily="34" charset="0"/>
              </a:rPr>
              <a:t>Animesh Datta, James Bateman, Daniel Oi, </a:t>
            </a:r>
            <a:r>
              <a:rPr lang="en-GB" sz="1400" b="1" err="1">
                <a:solidFill>
                  <a:srgbClr val="000000"/>
                </a:solidFill>
                <a:latin typeface="Aptos" panose="020B0004020202020204" pitchFamily="34" charset="0"/>
              </a:rPr>
              <a:t>Rafal</a:t>
            </a:r>
            <a:r>
              <a:rPr lang="en-GB" sz="1400" b="1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sz="1400" b="1" err="1">
                <a:solidFill>
                  <a:srgbClr val="000000"/>
                </a:solidFill>
                <a:latin typeface="Aptos" panose="020B0004020202020204" pitchFamily="34" charset="0"/>
              </a:rPr>
              <a:t>Gajewski</a:t>
            </a:r>
            <a:endParaRPr lang="en-GB" sz="1400" b="0" i="0" u="none" strike="noStrike"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2" descr="undefined">
            <a:extLst>
              <a:ext uri="{FF2B5EF4-FFF2-40B4-BE49-F238E27FC236}">
                <a16:creationId xmlns:a16="http://schemas.microsoft.com/office/drawing/2014/main" id="{8F89EDA5-1B46-5A86-2F5B-366CBAA3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56" y="256746"/>
            <a:ext cx="1208465" cy="8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wansea University - College of Engineering - MediWales">
            <a:extLst>
              <a:ext uri="{FF2B5EF4-FFF2-40B4-BE49-F238E27FC236}">
                <a16:creationId xmlns:a16="http://schemas.microsoft.com/office/drawing/2014/main" id="{9A5F3894-A4F8-0D94-B7F2-86BAC68A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65" y="167289"/>
            <a:ext cx="1325103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niversity of Strathclyde Logo Download - AI - All Vector Logo">
            <a:extLst>
              <a:ext uri="{FF2B5EF4-FFF2-40B4-BE49-F238E27FC236}">
                <a16:creationId xmlns:a16="http://schemas.microsoft.com/office/drawing/2014/main" id="{456EF155-C20D-44F9-E015-4B6045ED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996" y="132362"/>
            <a:ext cx="1802004" cy="9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421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736D9-91B1-AB38-8791-5D6E94E72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9AAEC7-C040-7A2C-5CF8-1A93A9FB5084}"/>
              </a:ext>
            </a:extLst>
          </p:cNvPr>
          <p:cNvSpPr txBox="1">
            <a:spLocks/>
          </p:cNvSpPr>
          <p:nvPr/>
        </p:nvSpPr>
        <p:spPr>
          <a:xfrm>
            <a:off x="488462" y="288946"/>
            <a:ext cx="102044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  <a:ea typeface="+mn-ea"/>
                <a:cs typeface="+mn-cs"/>
              </a:rPr>
              <a:t>Study requirements</a:t>
            </a:r>
          </a:p>
        </p:txBody>
      </p:sp>
      <p:pic>
        <p:nvPicPr>
          <p:cNvPr id="6" name="Picture 5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2B12C527-4C3B-8393-F153-44F5B072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985" b="-173"/>
          <a:stretch>
            <a:fillRect/>
          </a:stretch>
        </p:blipFill>
        <p:spPr>
          <a:xfrm>
            <a:off x="2002757" y="802857"/>
            <a:ext cx="5600651" cy="58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A38D3-F3D1-9795-5ED6-3CAB6F82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3F6296-0B85-E2B1-9515-A2BB5D16F2F2}"/>
              </a:ext>
            </a:extLst>
          </p:cNvPr>
          <p:cNvSpPr txBox="1">
            <a:spLocks/>
          </p:cNvSpPr>
          <p:nvPr/>
        </p:nvSpPr>
        <p:spPr>
          <a:xfrm>
            <a:off x="488462" y="288946"/>
            <a:ext cx="102044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  <a:ea typeface="+mn-ea"/>
                <a:cs typeface="+mn-cs"/>
              </a:rPr>
              <a:t>Study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8C2B3-7CF8-1FF3-BCA5-834D42A0101C}"/>
              </a:ext>
            </a:extLst>
          </p:cNvPr>
          <p:cNvSpPr txBox="1"/>
          <p:nvPr/>
        </p:nvSpPr>
        <p:spPr>
          <a:xfrm>
            <a:off x="8915400" y="1719942"/>
            <a:ext cx="20465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/>
              <a:t>~1u ... &gt;10</a:t>
            </a:r>
            <a:r>
              <a:rPr lang="en-GB" i="1" baseline="30000"/>
              <a:t>4</a:t>
            </a:r>
            <a:r>
              <a:rPr lang="en-GB" i="1"/>
              <a:t> u</a:t>
            </a:r>
            <a:endParaRPr lang="en-US" i="1"/>
          </a:p>
        </p:txBody>
      </p:sp>
      <p:pic>
        <p:nvPicPr>
          <p:cNvPr id="6" name="Picture 5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AE80225B-225B-7333-1841-8AEBF7A0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57" y="802857"/>
            <a:ext cx="6913145" cy="58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3BA5-A3F8-873F-D020-7DFDA7CC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79" y="117774"/>
            <a:ext cx="10515600" cy="1325563"/>
          </a:xfrm>
        </p:spPr>
        <p:txBody>
          <a:bodyPr/>
          <a:lstStyle/>
          <a:p>
            <a:r>
              <a:rPr lang="en-GB"/>
              <a:t>Pre-History of LEVITAS: MAQRO</a:t>
            </a:r>
            <a:endParaRPr lang="en-US"/>
          </a:p>
        </p:txBody>
      </p:sp>
      <p:pic>
        <p:nvPicPr>
          <p:cNvPr id="5" name="Picture 4" descr="A diagram of a space ship&#10;&#10;AI-generated content may be incorrect.">
            <a:extLst>
              <a:ext uri="{FF2B5EF4-FFF2-40B4-BE49-F238E27FC236}">
                <a16:creationId xmlns:a16="http://schemas.microsoft.com/office/drawing/2014/main" id="{37404F57-53C5-7571-D5E2-240D1E73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81" y="2615480"/>
            <a:ext cx="5114202" cy="3292998"/>
          </a:xfrm>
          <a:prstGeom prst="rect">
            <a:avLst/>
          </a:prstGeom>
        </p:spPr>
      </p:pic>
      <p:pic>
        <p:nvPicPr>
          <p:cNvPr id="6" name="Picture 5" descr="A cat in a space suit&#10;&#10;AI-generated content may be incorrect.">
            <a:extLst>
              <a:ext uri="{FF2B5EF4-FFF2-40B4-BE49-F238E27FC236}">
                <a16:creationId xmlns:a16="http://schemas.microsoft.com/office/drawing/2014/main" id="{289A9960-8461-9C16-8631-A9454C56F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575" y="119131"/>
            <a:ext cx="2041771" cy="2047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B8BF7-E87F-C4FD-D55D-3E582826DD21}"/>
              </a:ext>
            </a:extLst>
          </p:cNvPr>
          <p:cNvSpPr txBox="1"/>
          <p:nvPr/>
        </p:nvSpPr>
        <p:spPr>
          <a:xfrm>
            <a:off x="8251816" y="987353"/>
            <a:ext cx="16722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ESA CDF-183 2018 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C82549-0A83-1AF5-BDCC-AAA9EFFCB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844" y="2444002"/>
            <a:ext cx="6597883" cy="4275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Fundamental Physics Big Question: Probe wavefunction collapse of macroscopic quantum systems</a:t>
            </a:r>
            <a:endParaRPr lang="en-US" sz="2400"/>
          </a:p>
          <a:p>
            <a:r>
              <a:rPr lang="en-GB" sz="2400"/>
              <a:t>Spacecraft at L2, utilise ambient vacuum conditions and passive cooling of bench to ~50K</a:t>
            </a:r>
            <a:endParaRPr lang="en-US" sz="2400"/>
          </a:p>
          <a:p>
            <a:r>
              <a:rPr lang="en-GB" sz="2400"/>
              <a:t>Nanoparticle optically cooled to ground state</a:t>
            </a:r>
          </a:p>
          <a:p>
            <a:r>
              <a:rPr lang="en-GB" sz="2400"/>
              <a:t>Wavefunction placed into superposition and observe interference</a:t>
            </a:r>
          </a:p>
          <a:p>
            <a:r>
              <a:rPr lang="en-GB" sz="2400"/>
              <a:t>CDF: Technical maturity insufficient</a:t>
            </a:r>
          </a:p>
        </p:txBody>
      </p:sp>
    </p:spTree>
    <p:extLst>
      <p:ext uri="{BB962C8B-B14F-4D97-AF65-F5344CB8AC3E}">
        <p14:creationId xmlns:p14="http://schemas.microsoft.com/office/powerpoint/2010/main" val="24632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168A0-3BB9-57D5-776C-BAC09773C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5A72-D1AA-6800-EF60-FF4E4537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48" y="365125"/>
            <a:ext cx="10914552" cy="1341521"/>
          </a:xfrm>
        </p:spPr>
        <p:txBody>
          <a:bodyPr/>
          <a:lstStyle/>
          <a:p>
            <a:r>
              <a:rPr lang="en-GB"/>
              <a:t>Space Quantum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96EA-14BC-91C6-A3F1-0D74A0C2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27" y="1977227"/>
            <a:ext cx="8668449" cy="474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Quantum system extremely sensitive to environment</a:t>
            </a:r>
          </a:p>
          <a:p>
            <a:r>
              <a:rPr lang="en-GB" sz="2400">
                <a:solidFill>
                  <a:srgbClr val="000000"/>
                </a:solidFill>
              </a:rPr>
              <a:t>Space-borne sensors of electric, magnetic, gravitational fields, inertial effects, clocks, provide stable references</a:t>
            </a:r>
          </a:p>
          <a:p>
            <a:r>
              <a:rPr lang="en-GB" sz="2400">
                <a:solidFill>
                  <a:srgbClr val="FF0000"/>
                </a:solidFill>
              </a:rPr>
              <a:t>Bug:</a:t>
            </a:r>
            <a:r>
              <a:rPr lang="en-GB" sz="2400"/>
              <a:t> MAQRO Experiment to probe Quantum Wavefunction Collapse extremely challenging, outgassing, thermal, radiation,...</a:t>
            </a:r>
          </a:p>
          <a:p>
            <a:r>
              <a:rPr lang="en-GB" sz="2400">
                <a:solidFill>
                  <a:srgbClr val="92D050"/>
                </a:solidFill>
              </a:rPr>
              <a:t>Feature:</a:t>
            </a:r>
            <a:r>
              <a:rPr lang="en-GB" sz="2400"/>
              <a:t> Exploit quantum limited detection of nanoparticle motion, monitor interaction with space environment</a:t>
            </a:r>
          </a:p>
          <a:p>
            <a:pPr marL="0" indent="0">
              <a:buNone/>
            </a:pPr>
            <a:r>
              <a:rPr lang="en-GB" sz="2400"/>
              <a:t>   (Initial discussions, ESA QT Workshop 2017)</a:t>
            </a:r>
            <a:endParaRPr lang="en-GB"/>
          </a:p>
          <a:p>
            <a:r>
              <a:rPr lang="en-GB" sz="2400"/>
              <a:t>cf. Proposals using cold atoms/BECs externally trapped, to confirm Wake Shield Effect and probe spacecraft flow conditions</a:t>
            </a:r>
          </a:p>
        </p:txBody>
      </p:sp>
      <p:pic>
        <p:nvPicPr>
          <p:cNvPr id="4" name="Picture 3" descr="A satellite in space with earth in the background&#10;&#10;AI-generated content may be incorrect.">
            <a:extLst>
              <a:ext uri="{FF2B5EF4-FFF2-40B4-BE49-F238E27FC236}">
                <a16:creationId xmlns:a16="http://schemas.microsoft.com/office/drawing/2014/main" id="{FE162296-3621-2E65-D9CD-5F6545836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735" y="3291361"/>
            <a:ext cx="2844647" cy="2968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11A896-FA77-F515-3F04-361D3D4FE0DC}"/>
              </a:ext>
            </a:extLst>
          </p:cNvPr>
          <p:cNvSpPr txBox="1"/>
          <p:nvPr/>
        </p:nvSpPr>
        <p:spPr>
          <a:xfrm>
            <a:off x="9224592" y="6260368"/>
            <a:ext cx="22006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Aptos Display"/>
                <a:cs typeface="Arial"/>
              </a:rPr>
              <a:t>Wake Shield Facility 1994-02-06 </a:t>
            </a:r>
            <a:r>
              <a:rPr lang="en-US" sz="800">
                <a:solidFill>
                  <a:srgbClr val="3056A9"/>
                </a:solidFill>
                <a:latin typeface="Aptos Display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https://eol.jsc.nasa.gov/SearchPhotos/photo.pl?mission=STS060&amp;roll=76&amp;frame=095</a:t>
            </a:r>
            <a:endParaRPr lang="en-US" sz="800">
              <a:latin typeface="Aptos Display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8747BB-14C2-DF5F-0CB2-DA12CAE41B89}"/>
              </a:ext>
            </a:extLst>
          </p:cNvPr>
          <p:cNvGrpSpPr/>
          <p:nvPr/>
        </p:nvGrpSpPr>
        <p:grpSpPr>
          <a:xfrm>
            <a:off x="8382000" y="77740"/>
            <a:ext cx="3686325" cy="1897656"/>
            <a:chOff x="8505675" y="69761"/>
            <a:chExt cx="3686325" cy="1897656"/>
          </a:xfrm>
        </p:grpSpPr>
        <p:pic>
          <p:nvPicPr>
            <p:cNvPr id="6" name="Picture 5" descr="A close-up of a circle&#10;&#10;AI-generated content may be incorrect.">
              <a:extLst>
                <a:ext uri="{FF2B5EF4-FFF2-40B4-BE49-F238E27FC236}">
                  <a16:creationId xmlns:a16="http://schemas.microsoft.com/office/drawing/2014/main" id="{2001E13D-73B1-30D7-21C9-BD62D64C5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5675" y="115116"/>
              <a:ext cx="3686325" cy="18523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F1BC01-2AEC-B229-1DE6-BE2888932F8C}"/>
                </a:ext>
              </a:extLst>
            </p:cNvPr>
            <p:cNvSpPr txBox="1"/>
            <p:nvPr/>
          </p:nvSpPr>
          <p:spPr>
            <a:xfrm>
              <a:off x="8594916" y="69761"/>
              <a:ext cx="167228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50">
                  <a:solidFill>
                    <a:srgbClr val="FFFFFF"/>
                  </a:solidFill>
                </a:rPr>
                <a:t>ESA CDF-183 2018 </a:t>
              </a:r>
              <a:endParaRPr lang="en-US" sz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27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2E80-2F7C-4BD1-922F-5BC9CEC5A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594F-3F51-B247-778D-0B4CFF89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344248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 err="1"/>
              <a:t>Optomechanics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293D6-9AE6-3C13-EDFC-0A900BD9E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1" y="1115156"/>
            <a:ext cx="5606006" cy="7824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/>
              <a:t>Couple optical &amp; mechanical degrees of freedom</a:t>
            </a:r>
          </a:p>
          <a:p>
            <a:pPr marL="0" indent="0">
              <a:buNone/>
            </a:pPr>
            <a:r>
              <a:rPr lang="en-GB" sz="1800"/>
              <a:t>e.g. optical cavity with movable mirror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ED2C0DD6-CF18-8183-3BA5-7BDFD4541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1985058"/>
            <a:ext cx="4333875" cy="1981200"/>
          </a:xfrm>
          <a:prstGeom prst="rect">
            <a:avLst/>
          </a:prstGeom>
        </p:spPr>
      </p:pic>
      <p:pic>
        <p:nvPicPr>
          <p:cNvPr id="5" name="Picture 4" descr="A diagram of different types of microelectronics&#10;&#10;AI-generated content may be incorrect.">
            <a:extLst>
              <a:ext uri="{FF2B5EF4-FFF2-40B4-BE49-F238E27FC236}">
                <a16:creationId xmlns:a16="http://schemas.microsoft.com/office/drawing/2014/main" id="{4476DF96-9AE0-96B6-32FD-4C1D9B26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94" y="138113"/>
            <a:ext cx="5962650" cy="65817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E51BEB-8D57-DE32-20F9-26763868C645}"/>
              </a:ext>
            </a:extLst>
          </p:cNvPr>
          <p:cNvSpPr txBox="1">
            <a:spLocks/>
          </p:cNvSpPr>
          <p:nvPr/>
        </p:nvSpPr>
        <p:spPr>
          <a:xfrm>
            <a:off x="488767" y="4141936"/>
            <a:ext cx="5606006" cy="214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/>
              <a:t>Size &amp; mass ranges from ~kg (LIGO) to nano &amp; atomic</a:t>
            </a:r>
            <a:endParaRPr lang="en-US"/>
          </a:p>
          <a:p>
            <a:pPr marL="0" indent="0">
              <a:buNone/>
            </a:pPr>
            <a:r>
              <a:rPr lang="en-GB" sz="1800"/>
              <a:t>Frequencies from Hz to GHz</a:t>
            </a:r>
          </a:p>
          <a:p>
            <a:pPr marL="0" indent="0">
              <a:buNone/>
            </a:pPr>
            <a:endParaRPr lang="en-GB" sz="800"/>
          </a:p>
          <a:p>
            <a:pPr marL="0" indent="0">
              <a:buNone/>
            </a:pPr>
            <a:r>
              <a:rPr lang="en-GB" sz="1800"/>
              <a:t>Quantum-limited laser control applied to mechanics</a:t>
            </a:r>
          </a:p>
          <a:p>
            <a:pPr marL="0" indent="0">
              <a:buNone/>
            </a:pPr>
            <a:r>
              <a:rPr lang="en-GB" sz="1800">
                <a:ea typeface="+mn-lt"/>
                <a:cs typeface="+mn-lt"/>
              </a:rPr>
              <a:t>⇒ ground-state cooling, strong coupling, entanglement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None/>
            </a:pPr>
            <a:r>
              <a:rPr lang="en-GB" sz="1800" i="1"/>
              <a:t>Levitated </a:t>
            </a:r>
            <a:r>
              <a:rPr lang="en-GB" sz="1800" err="1"/>
              <a:t>Optomechanics</a:t>
            </a:r>
            <a:r>
              <a:rPr lang="en-GB" sz="1800"/>
              <a:t> </a:t>
            </a:r>
            <a:r>
              <a:rPr lang="en-GB" sz="1800">
                <a:ea typeface="+mn-lt"/>
                <a:cs typeface="+mn-lt"/>
              </a:rPr>
              <a:t>⇒ replace springs with fields</a:t>
            </a:r>
          </a:p>
          <a:p>
            <a:pPr marL="0" indent="0">
              <a:buNone/>
            </a:pPr>
            <a:endParaRPr lang="en-GB" sz="1800"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A7E9C-9AE1-D9E5-D174-9DE086F3D4C0}"/>
              </a:ext>
            </a:extLst>
          </p:cNvPr>
          <p:cNvSpPr txBox="1"/>
          <p:nvPr/>
        </p:nvSpPr>
        <p:spPr>
          <a:xfrm>
            <a:off x="83506" y="6461342"/>
            <a:ext cx="64818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err="1">
                <a:ea typeface="+mn-lt"/>
                <a:cs typeface="+mn-lt"/>
              </a:rPr>
              <a:t>Aspelmeyer</a:t>
            </a:r>
            <a:r>
              <a:rPr lang="en-GB" sz="1200">
                <a:ea typeface="+mn-lt"/>
                <a:cs typeface="+mn-lt"/>
              </a:rPr>
              <a:t>, </a:t>
            </a:r>
            <a:r>
              <a:rPr lang="en-GB" sz="1200" err="1">
                <a:ea typeface="+mn-lt"/>
                <a:cs typeface="+mn-lt"/>
              </a:rPr>
              <a:t>Kippenberg</a:t>
            </a:r>
            <a:r>
              <a:rPr lang="en-GB" sz="1200">
                <a:ea typeface="+mn-lt"/>
                <a:cs typeface="+mn-lt"/>
              </a:rPr>
              <a:t>, Marquardt; Cavity </a:t>
            </a:r>
            <a:r>
              <a:rPr lang="en-GB" sz="1200" err="1">
                <a:ea typeface="+mn-lt"/>
                <a:cs typeface="+mn-lt"/>
              </a:rPr>
              <a:t>Optomechanics</a:t>
            </a:r>
            <a:r>
              <a:rPr lang="en-GB" sz="1200">
                <a:ea typeface="+mn-lt"/>
                <a:cs typeface="+mn-lt"/>
              </a:rPr>
              <a:t>, </a:t>
            </a:r>
            <a:r>
              <a:rPr lang="en-GB" sz="1200" err="1">
                <a:ea typeface="+mn-lt"/>
                <a:cs typeface="+mn-lt"/>
              </a:rPr>
              <a:t>Rev.Mod.Phys</a:t>
            </a:r>
            <a:r>
              <a:rPr lang="en-GB" sz="1200">
                <a:ea typeface="+mn-lt"/>
                <a:cs typeface="+mn-lt"/>
              </a:rPr>
              <a:t> </a:t>
            </a:r>
            <a:r>
              <a:rPr lang="en-GB" sz="1200" b="1">
                <a:ea typeface="+mn-lt"/>
                <a:cs typeface="+mn-lt"/>
              </a:rPr>
              <a:t>86</a:t>
            </a:r>
            <a:r>
              <a:rPr lang="en-GB" sz="1200">
                <a:ea typeface="+mn-lt"/>
                <a:cs typeface="+mn-lt"/>
              </a:rPr>
              <a:t> 1391 (2014)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2843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592A4-F64C-C90D-DAAB-65143E0ED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61DA-078E-A974-F03C-48384A50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344248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Levitated </a:t>
            </a:r>
            <a:r>
              <a:rPr lang="en-GB" err="1"/>
              <a:t>Optomechanics</a:t>
            </a:r>
            <a:r>
              <a:rPr lang="en-GB"/>
              <a:t>/</a:t>
            </a:r>
            <a:r>
              <a:rPr lang="en-GB" err="1"/>
              <a:t>Levitodynamics</a:t>
            </a:r>
          </a:p>
        </p:txBody>
      </p:sp>
      <p:pic>
        <p:nvPicPr>
          <p:cNvPr id="4" name="Picture 3" descr="Diagram of a diagram of a quantum entanglement&#10;&#10;AI-generated content may be incorrect.">
            <a:extLst>
              <a:ext uri="{FF2B5EF4-FFF2-40B4-BE49-F238E27FC236}">
                <a16:creationId xmlns:a16="http://schemas.microsoft.com/office/drawing/2014/main" id="{0BB25608-A0C9-C485-60CA-0B2676DC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720" y="1117752"/>
            <a:ext cx="8058150" cy="4371975"/>
          </a:xfrm>
          <a:prstGeom prst="rect">
            <a:avLst/>
          </a:prstGeom>
        </p:spPr>
      </p:pic>
      <p:pic>
        <p:nvPicPr>
          <p:cNvPr id="5" name="Picture 4" descr="A black and white image of a hexagon with a blue dot&#10;&#10;AI-generated content may be incorrect.">
            <a:extLst>
              <a:ext uri="{FF2B5EF4-FFF2-40B4-BE49-F238E27FC236}">
                <a16:creationId xmlns:a16="http://schemas.microsoft.com/office/drawing/2014/main" id="{1BB97471-CB4C-709C-3F25-CC95C2A1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05" y="1520548"/>
            <a:ext cx="3037561" cy="1405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DFF51-2855-7485-3169-AE4D70FB78D4}"/>
              </a:ext>
            </a:extLst>
          </p:cNvPr>
          <p:cNvSpPr txBox="1"/>
          <p:nvPr/>
        </p:nvSpPr>
        <p:spPr>
          <a:xfrm>
            <a:off x="4801643" y="5626274"/>
            <a:ext cx="70663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+mn-lt"/>
                <a:cs typeface="+mn-lt"/>
              </a:rPr>
              <a:t>Gonzalez-Ballestero, </a:t>
            </a:r>
            <a:r>
              <a:rPr lang="en-GB" sz="1200" err="1">
                <a:ea typeface="+mn-lt"/>
                <a:cs typeface="+mn-lt"/>
              </a:rPr>
              <a:t>Aspelmeyer</a:t>
            </a:r>
            <a:r>
              <a:rPr lang="en-GB" sz="1200">
                <a:ea typeface="+mn-lt"/>
                <a:cs typeface="+mn-lt"/>
              </a:rPr>
              <a:t>, Novotny, </a:t>
            </a:r>
            <a:r>
              <a:rPr lang="en-GB" sz="1200" err="1">
                <a:ea typeface="+mn-lt"/>
                <a:cs typeface="+mn-lt"/>
              </a:rPr>
              <a:t>Quidant</a:t>
            </a:r>
            <a:r>
              <a:rPr lang="en-GB" sz="1200">
                <a:ea typeface="+mn-lt"/>
                <a:cs typeface="+mn-lt"/>
              </a:rPr>
              <a:t>, Romero-Isart; Science </a:t>
            </a:r>
            <a:r>
              <a:rPr lang="en-GB" sz="1200" b="1">
                <a:ea typeface="+mn-lt"/>
                <a:cs typeface="+mn-lt"/>
              </a:rPr>
              <a:t>374</a:t>
            </a:r>
            <a:r>
              <a:rPr lang="en-GB" sz="1200">
                <a:ea typeface="+mn-lt"/>
                <a:cs typeface="+mn-lt"/>
              </a:rPr>
              <a:t> eabg3027 (2021)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DFD471-26A7-86CD-A4F4-F303E0FE8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1" y="979457"/>
            <a:ext cx="5606006" cy="7824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Silica nanoparticle, dipole trapped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at high-aperture laser focus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B56C96-1FD0-10AB-C584-07A86FBB3674}"/>
              </a:ext>
            </a:extLst>
          </p:cNvPr>
          <p:cNvSpPr txBox="1">
            <a:spLocks/>
          </p:cNvSpPr>
          <p:nvPr/>
        </p:nvSpPr>
        <p:spPr>
          <a:xfrm>
            <a:off x="322546" y="2916817"/>
            <a:ext cx="5606006" cy="14505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Optical dipole potential: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   p = </a:t>
            </a:r>
            <a:r>
              <a:rPr lang="en-GB" sz="1800">
                <a:ea typeface="+mn-lt"/>
                <a:cs typeface="+mn-lt"/>
              </a:rPr>
              <a:t>ε</a:t>
            </a:r>
            <a:r>
              <a:rPr lang="en-GB" sz="1800" baseline="-25000">
                <a:ea typeface="+mn-lt"/>
                <a:cs typeface="+mn-lt"/>
              </a:rPr>
              <a:t>0</a:t>
            </a:r>
            <a:r>
              <a:rPr lang="en-GB" sz="1800">
                <a:ea typeface="+mn-lt"/>
                <a:cs typeface="+mn-lt"/>
              </a:rPr>
              <a:t>χ E ; U = ½&lt;p · E&gt; = χ I / 2 c</a:t>
            </a: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Optimal homodyne readout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Maximum Fisher Information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Quantum-limited position readout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395ED5-D62E-4080-887F-1F4313561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3" y="4444764"/>
            <a:ext cx="3726494" cy="1820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6ACEB0-42BF-479C-8E4D-DE87DAF81C5D}"/>
              </a:ext>
            </a:extLst>
          </p:cNvPr>
          <p:cNvSpPr txBox="1"/>
          <p:nvPr/>
        </p:nvSpPr>
        <p:spPr>
          <a:xfrm>
            <a:off x="323587" y="6346520"/>
            <a:ext cx="40809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err="1">
                <a:ea typeface="+mn-lt"/>
                <a:cs typeface="+mn-lt"/>
              </a:rPr>
              <a:t>Tebbenjohanns</a:t>
            </a:r>
            <a:r>
              <a:rPr lang="en-GB" sz="1200">
                <a:ea typeface="+mn-lt"/>
                <a:cs typeface="+mn-lt"/>
              </a:rPr>
              <a:t>, </a:t>
            </a:r>
            <a:r>
              <a:rPr lang="en-GB" sz="1200" err="1">
                <a:ea typeface="+mn-lt"/>
                <a:cs typeface="+mn-lt"/>
              </a:rPr>
              <a:t>Fimmer</a:t>
            </a:r>
            <a:r>
              <a:rPr lang="en-GB" sz="1200">
                <a:ea typeface="+mn-lt"/>
                <a:cs typeface="+mn-lt"/>
              </a:rPr>
              <a:t>, Novotny; PRA </a:t>
            </a:r>
            <a:r>
              <a:rPr lang="en-GB" sz="1200" b="1">
                <a:ea typeface="+mn-lt"/>
                <a:cs typeface="+mn-lt"/>
              </a:rPr>
              <a:t>100</a:t>
            </a:r>
            <a:r>
              <a:rPr lang="en-GB" sz="1200">
                <a:ea typeface="+mn-lt"/>
                <a:cs typeface="+mn-lt"/>
              </a:rPr>
              <a:t> 043821 (2019)</a:t>
            </a:r>
            <a:endParaRPr lang="en-US"/>
          </a:p>
        </p:txBody>
      </p:sp>
      <p:pic>
        <p:nvPicPr>
          <p:cNvPr id="16" name="Picture 1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ACAF33D-6AB6-68D8-6D94-6275CABE8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63" y="6070530"/>
            <a:ext cx="3068878" cy="5624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DA9815-2273-FD77-A1A6-D8946BEDD057}"/>
              </a:ext>
            </a:extLst>
          </p:cNvPr>
          <p:cNvSpPr txBox="1"/>
          <p:nvPr/>
        </p:nvSpPr>
        <p:spPr>
          <a:xfrm>
            <a:off x="8246298" y="6116875"/>
            <a:ext cx="32032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err="1">
                <a:ea typeface="+mn-lt"/>
                <a:cs typeface="+mn-lt"/>
              </a:rPr>
              <a:t>Hüpfl</a:t>
            </a:r>
            <a:r>
              <a:rPr lang="en-GB" sz="1200">
                <a:ea typeface="+mn-lt"/>
                <a:cs typeface="+mn-lt"/>
              </a:rPr>
              <a:t> et al, Nature Physics,</a:t>
            </a:r>
            <a:r>
              <a:rPr lang="en-GB" sz="1200" b="1">
                <a:ea typeface="+mn-lt"/>
                <a:cs typeface="+mn-lt"/>
              </a:rPr>
              <a:t> 20</a:t>
            </a:r>
            <a:r>
              <a:rPr lang="en-GB" sz="1200">
                <a:ea typeface="+mn-lt"/>
                <a:cs typeface="+mn-lt"/>
              </a:rPr>
              <a:t>,1294 (2024)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66020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24859-BCBB-62ED-C2F9-EC5E84AD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EBCDE6B9-404F-E75D-412E-8286840E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987" y="966527"/>
            <a:ext cx="2431094" cy="2879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2CFE4-6C2B-C96A-2CA7-0FB2099D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344248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Levitated </a:t>
            </a:r>
            <a:r>
              <a:rPr lang="en-GB" err="1"/>
              <a:t>Optomechanics</a:t>
            </a:r>
            <a:r>
              <a:rPr lang="en-GB"/>
              <a:t> advantages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A016ED-1017-866B-78F4-4C81083A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0" y="4737265"/>
            <a:ext cx="6527223" cy="1776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Levitated nanoparticles</a:t>
            </a:r>
            <a:endParaRPr lang="en-GB" sz="18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 </a:t>
            </a:r>
            <a:r>
              <a:rPr lang="en-GB" sz="1800" b="1">
                <a:ea typeface="+mn-lt"/>
                <a:cs typeface="+mn-lt"/>
              </a:rPr>
              <a:t>extremely</a:t>
            </a:r>
            <a:r>
              <a:rPr lang="en-GB" sz="1800">
                <a:ea typeface="+mn-lt"/>
                <a:cs typeface="+mn-lt"/>
              </a:rPr>
              <a:t> low mass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</a:t>
            </a:r>
            <a:r>
              <a:rPr lang="en-GB" sz="1800" b="1">
                <a:ea typeface="+mn-lt"/>
                <a:cs typeface="+mn-lt"/>
              </a:rPr>
              <a:t>extremely</a:t>
            </a:r>
            <a:r>
              <a:rPr lang="en-GB" sz="1800">
                <a:ea typeface="+mn-lt"/>
                <a:cs typeface="+mn-lt"/>
              </a:rPr>
              <a:t> low damping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⇒ </a:t>
            </a:r>
            <a:r>
              <a:rPr lang="en-GB" sz="1800" b="1"/>
              <a:t>ultimately</a:t>
            </a:r>
            <a:r>
              <a:rPr lang="en-GB" sz="1800"/>
              <a:t> limited by photon recoil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Damping </a:t>
            </a:r>
            <a:r>
              <a:rPr lang="en-GB" sz="1800" i="1"/>
              <a:t>inextricably </a:t>
            </a:r>
            <a:r>
              <a:rPr lang="en-GB" sz="1800"/>
              <a:t>associated with fluctuations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2DF26D-C77B-04D1-0AD2-2CF1119F6E55}"/>
              </a:ext>
            </a:extLst>
          </p:cNvPr>
          <p:cNvSpPr txBox="1"/>
          <p:nvPr/>
        </p:nvSpPr>
        <p:spPr>
          <a:xfrm>
            <a:off x="5208737" y="3841314"/>
            <a:ext cx="449853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/>
              <a:t>Gieseler, Deutsch, </a:t>
            </a:r>
            <a:r>
              <a:rPr lang="en-GB" sz="1200" err="1"/>
              <a:t>Quidant</a:t>
            </a:r>
            <a:r>
              <a:rPr lang="en-GB" sz="1200"/>
              <a:t>, Novotny; PRL</a:t>
            </a:r>
            <a:r>
              <a:rPr lang="en-GB" sz="1200" b="1"/>
              <a:t> 109 </a:t>
            </a:r>
            <a:r>
              <a:rPr lang="en-GB" sz="1200"/>
              <a:t>103603 (2012)</a:t>
            </a:r>
          </a:p>
        </p:txBody>
      </p:sp>
      <p:pic>
        <p:nvPicPr>
          <p:cNvPr id="3" name="Picture 2" descr="A graph of pressure&#10;&#10;AI-generated content may be incorrect.">
            <a:extLst>
              <a:ext uri="{FF2B5EF4-FFF2-40B4-BE49-F238E27FC236}">
                <a16:creationId xmlns:a16="http://schemas.microsoft.com/office/drawing/2014/main" id="{23ADF63F-26D0-0172-089C-0302D9301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512" y="970767"/>
            <a:ext cx="4244020" cy="2870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66C8B5-4C7C-0206-98E5-6EF6799E3C84}"/>
              </a:ext>
            </a:extLst>
          </p:cNvPr>
          <p:cNvSpPr txBox="1"/>
          <p:nvPr/>
        </p:nvSpPr>
        <p:spPr>
          <a:xfrm>
            <a:off x="9363203" y="3841314"/>
            <a:ext cx="29640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/>
              <a:t>Jain, Gieseler, et al; PRL</a:t>
            </a:r>
            <a:r>
              <a:rPr lang="en-GB" sz="1200" b="1"/>
              <a:t> 116</a:t>
            </a:r>
            <a:r>
              <a:rPr lang="en-GB" sz="1200"/>
              <a:t>243601(2016)</a:t>
            </a:r>
          </a:p>
        </p:txBody>
      </p:sp>
      <p:pic>
        <p:nvPicPr>
          <p:cNvPr id="7" name="Picture 6" descr="https://arxiv.org/html/2307.11858v2/extracted/5777712/review_combined_8.jpg">
            <a:extLst>
              <a:ext uri="{FF2B5EF4-FFF2-40B4-BE49-F238E27FC236}">
                <a16:creationId xmlns:a16="http://schemas.microsoft.com/office/drawing/2014/main" id="{F813B4A5-79A6-0311-91C7-3A21E5A75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15" y="1106465"/>
            <a:ext cx="4357016" cy="2870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C02D44-5E9F-FCAD-4171-502954033A6C}"/>
              </a:ext>
            </a:extLst>
          </p:cNvPr>
          <p:cNvSpPr txBox="1"/>
          <p:nvPr/>
        </p:nvSpPr>
        <p:spPr>
          <a:xfrm>
            <a:off x="325039" y="4123149"/>
            <a:ext cx="417494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/>
              <a:t>Zoo of levitated optomechanical systems</a:t>
            </a:r>
            <a:endParaRPr lang="en-US" sz="1600"/>
          </a:p>
          <a:p>
            <a:r>
              <a:rPr lang="en-GB" sz="1200"/>
              <a:t>Winstone et al, arXiv:2307.11858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EF3E05-3D4C-7B78-519B-ACFF83D207B9}"/>
              </a:ext>
            </a:extLst>
          </p:cNvPr>
          <p:cNvSpPr txBox="1">
            <a:spLocks/>
          </p:cNvSpPr>
          <p:nvPr/>
        </p:nvSpPr>
        <p:spPr>
          <a:xfrm>
            <a:off x="5977094" y="4137312"/>
            <a:ext cx="5832743" cy="522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/>
              <a:t>Damping reduces with pressure; lower-limit set by photon recoil</a:t>
            </a:r>
            <a:endParaRPr lang="en-US" sz="16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A04F03-7B80-C517-1D66-EB02CE7B9238}"/>
              </a:ext>
            </a:extLst>
          </p:cNvPr>
          <p:cNvSpPr txBox="1">
            <a:spLocks/>
          </p:cNvSpPr>
          <p:nvPr/>
        </p:nvSpPr>
        <p:spPr>
          <a:xfrm>
            <a:off x="5911504" y="4660101"/>
            <a:ext cx="5958134" cy="1853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Access ultimate (quantum) limits by removing all excess dissipation (mechanical clamping; background gas)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Scattered photons give recoil </a:t>
            </a:r>
            <a:r>
              <a:rPr lang="en-GB" sz="1800" b="1"/>
              <a:t>and </a:t>
            </a:r>
            <a:r>
              <a:rPr lang="en-GB" sz="1800"/>
              <a:t>position information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Standard Quantum Limit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SQL momentum resolution : √(ħ</a:t>
            </a:r>
            <a:r>
              <a:rPr lang="en-GB" sz="1800">
                <a:ea typeface="+mn-lt"/>
                <a:cs typeface="+mn-lt"/>
              </a:rPr>
              <a:t> Ω M) ~ 1.9 u km/s</a:t>
            </a:r>
            <a:endParaRPr lang="en-GB" sz="1800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DE4B10F5-C7D1-9B44-B768-39AB193C0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111" y="4437262"/>
            <a:ext cx="1933094" cy="11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8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A5974A-0D59-614F-38FF-F015DE7C50B2}"/>
              </a:ext>
            </a:extLst>
          </p:cNvPr>
          <p:cNvSpPr txBox="1">
            <a:spLocks/>
          </p:cNvSpPr>
          <p:nvPr/>
        </p:nvSpPr>
        <p:spPr>
          <a:xfrm>
            <a:off x="326721" y="344248"/>
            <a:ext cx="10515600" cy="636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LEVITAS idea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B4397-00C9-58B9-65EA-3FC046FA9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0" y="985138"/>
            <a:ext cx="7819727" cy="47664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Low-noise high-vacuum environment for quantum-limited sensitivity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LEO is sufficiently high vacuum to access this regime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No need for (heavy) chambers and pumps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Deliberately expose sensitive system to ram flux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gas collisions move from "bug" to "feature"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Individual collisions with gas particles </a:t>
            </a:r>
            <a:r>
              <a:rPr lang="en-GB" sz="1800">
                <a:ea typeface="+mn-lt"/>
                <a:cs typeface="+mn-lt"/>
              </a:rPr>
              <a:t>⇒ measurable recoil</a:t>
            </a: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Example : Atomic Oxygen in LEO</a:t>
            </a:r>
            <a:r>
              <a:rPr lang="en-GB" sz="1800">
                <a:ea typeface="+mn-lt"/>
                <a:cs typeface="+mn-lt"/>
              </a:rPr>
              <a:t> ~ 7.8km/s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>
                <a:ea typeface="+mn-lt"/>
                <a:cs typeface="+mn-lt"/>
              </a:rPr>
              <a:t>‣ </a:t>
            </a:r>
            <a:r>
              <a:rPr lang="en-GB" sz="1800">
                <a:ea typeface="+mn-lt"/>
                <a:cs typeface="+mn-lt"/>
              </a:rPr>
              <a:t> Kick from Oxygen atom 16u x 7.8km/s = </a:t>
            </a:r>
            <a:r>
              <a:rPr lang="en-GB" sz="1800" b="1">
                <a:ea typeface="+mn-lt"/>
                <a:cs typeface="+mn-lt"/>
              </a:rPr>
              <a:t>125 u km/s</a:t>
            </a:r>
            <a:endParaRPr lang="en-GB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/>
              <a:t>‣  Thermal spread at 1000K ~ </a:t>
            </a:r>
            <a:r>
              <a:rPr lang="en-GB" sz="1700" b="1"/>
              <a:t>12 u km/s</a:t>
            </a:r>
            <a:endParaRPr lang="en-GB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>
                <a:ea typeface="+mn-lt"/>
                <a:cs typeface="+mn-lt"/>
              </a:rPr>
              <a:t>‣  SQL sensitivity √(ħ Ω M) ~ </a:t>
            </a:r>
            <a:r>
              <a:rPr lang="en-GB" sz="1700" b="1">
                <a:ea typeface="+mn-lt"/>
                <a:cs typeface="+mn-lt"/>
              </a:rPr>
              <a:t>2 u km/s 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>
                <a:ea typeface="+mn-lt"/>
                <a:cs typeface="+mn-lt"/>
              </a:rPr>
              <a:t>⇒ Can resolve species because large mass ⇒ larger kick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/>
              <a:t>‣  Rate = (number density) x (cross-section) x (speed)</a:t>
            </a:r>
            <a:r>
              <a:rPr lang="en-GB" sz="1700" b="1"/>
              <a:t> ~ 100/s</a:t>
            </a:r>
            <a:endParaRPr lang="en-GB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>
                <a:ea typeface="+mn-lt"/>
                <a:cs typeface="+mn-lt"/>
              </a:rPr>
              <a:t>⇒ Collect statistics and infer temperature, density, wind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7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</p:txBody>
      </p:sp>
      <p:pic>
        <p:nvPicPr>
          <p:cNvPr id="3" name="Picture 2" descr="A diagram of a gas atom&#10;&#10;AI-generated content may be incorrect.">
            <a:extLst>
              <a:ext uri="{FF2B5EF4-FFF2-40B4-BE49-F238E27FC236}">
                <a16:creationId xmlns:a16="http://schemas.microsoft.com/office/drawing/2014/main" id="{9C9D7522-8226-F0F4-249B-A2C26726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417" y="1647161"/>
            <a:ext cx="4461799" cy="3563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8D2E5C-1B2F-09EA-293A-BE6BCF54D821}"/>
              </a:ext>
            </a:extLst>
          </p:cNvPr>
          <p:cNvSpPr txBox="1"/>
          <p:nvPr/>
        </p:nvSpPr>
        <p:spPr>
          <a:xfrm>
            <a:off x="322532" y="5885647"/>
            <a:ext cx="112003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ea typeface="+mn-lt"/>
                <a:cs typeface="+mn-lt"/>
              </a:rPr>
              <a:t>"Quantum-limited position detection and amplification: A linear response perspective" Clerk </a:t>
            </a:r>
            <a:r>
              <a:rPr lang="en-GB" sz="1600" i="1" err="1">
                <a:ea typeface="+mn-lt"/>
                <a:cs typeface="+mn-lt"/>
              </a:rPr>
              <a:t>Phys.Rev.B</a:t>
            </a:r>
            <a:r>
              <a:rPr lang="en-GB" sz="1600" i="1">
                <a:ea typeface="+mn-lt"/>
                <a:cs typeface="+mn-lt"/>
              </a:rPr>
              <a:t> </a:t>
            </a:r>
            <a:r>
              <a:rPr lang="en-GB" sz="1600" b="1">
                <a:ea typeface="+mn-lt"/>
                <a:cs typeface="+mn-lt"/>
              </a:rPr>
              <a:t>70</a:t>
            </a:r>
            <a:r>
              <a:rPr lang="en-GB" sz="1600">
                <a:ea typeface="+mn-lt"/>
                <a:cs typeface="+mn-lt"/>
              </a:rPr>
              <a:t> 245306 (2004) </a:t>
            </a:r>
            <a:endParaRPr lang="en-GB" sz="1600"/>
          </a:p>
          <a:p>
            <a:r>
              <a:rPr lang="en-GB" sz="1600">
                <a:ea typeface="+mn-lt"/>
                <a:cs typeface="+mn-lt"/>
              </a:rPr>
              <a:t>"Mechanical Detection of Nuclear Decays" Wang, Penny, </a:t>
            </a:r>
            <a:r>
              <a:rPr lang="en-GB" sz="1600" err="1">
                <a:ea typeface="+mn-lt"/>
                <a:cs typeface="+mn-lt"/>
              </a:rPr>
              <a:t>Recoaro</a:t>
            </a:r>
            <a:r>
              <a:rPr lang="en-GB" sz="1600">
                <a:ea typeface="+mn-lt"/>
                <a:cs typeface="+mn-lt"/>
              </a:rPr>
              <a:t>, Siegel, Tseng, Moore </a:t>
            </a:r>
            <a:r>
              <a:rPr lang="en-GB" sz="1600" i="1" err="1">
                <a:ea typeface="+mn-lt"/>
                <a:cs typeface="+mn-lt"/>
              </a:rPr>
              <a:t>Phys.Rev.Lett</a:t>
            </a:r>
            <a:r>
              <a:rPr lang="en-GB" sz="1600" i="1">
                <a:ea typeface="+mn-lt"/>
                <a:cs typeface="+mn-lt"/>
              </a:rPr>
              <a:t>.</a:t>
            </a:r>
            <a:r>
              <a:rPr lang="en-GB" sz="1600">
                <a:ea typeface="+mn-lt"/>
                <a:cs typeface="+mn-lt"/>
              </a:rPr>
              <a:t> </a:t>
            </a:r>
            <a:r>
              <a:rPr lang="en-GB" sz="1600" b="1">
                <a:ea typeface="+mn-lt"/>
                <a:cs typeface="+mn-lt"/>
              </a:rPr>
              <a:t>133</a:t>
            </a:r>
            <a:r>
              <a:rPr lang="en-GB" sz="1600">
                <a:ea typeface="+mn-lt"/>
                <a:cs typeface="+mn-lt"/>
              </a:rPr>
              <a:t> 023602 (2024) </a:t>
            </a:r>
            <a:endParaRPr lang="en-GB" sz="1600"/>
          </a:p>
          <a:p>
            <a:r>
              <a:rPr lang="en-GB" sz="1600">
                <a:ea typeface="+mn-lt"/>
                <a:cs typeface="+mn-lt"/>
              </a:rPr>
              <a:t>"Collision-resolved pressure sensing" Barker, Carney, LeBrun, Moore, Taylor </a:t>
            </a:r>
            <a:r>
              <a:rPr lang="en-GB" sz="1600" i="1" err="1">
                <a:ea typeface="+mn-lt"/>
                <a:cs typeface="+mn-lt"/>
              </a:rPr>
              <a:t>Phys.Rev.A</a:t>
            </a:r>
            <a:r>
              <a:rPr lang="en-GB" sz="1600" i="1">
                <a:ea typeface="+mn-lt"/>
                <a:cs typeface="+mn-lt"/>
              </a:rPr>
              <a:t> </a:t>
            </a:r>
            <a:r>
              <a:rPr lang="en-GB" sz="1600" b="1">
                <a:ea typeface="+mn-lt"/>
                <a:cs typeface="+mn-lt"/>
              </a:rPr>
              <a:t>109</a:t>
            </a:r>
            <a:r>
              <a:rPr lang="en-GB" sz="1600">
                <a:ea typeface="+mn-lt"/>
                <a:cs typeface="+mn-lt"/>
              </a:rPr>
              <a:t> 042616 (2024) 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727635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2511-E55B-DFE1-5508-EE87EC65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Performance modelling: problem setup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FD814-7543-CCC2-EE80-47FC56980B98}"/>
              </a:ext>
            </a:extLst>
          </p:cNvPr>
          <p:cNvSpPr txBox="1"/>
          <p:nvPr/>
        </p:nvSpPr>
        <p:spPr>
          <a:xfrm>
            <a:off x="488041" y="2085756"/>
            <a:ext cx="612621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/>
              <a:t>Nanoparticle trapped in laser focus (aligned along ram direction)</a:t>
            </a:r>
          </a:p>
          <a:p>
            <a:endParaRPr lang="en-GB" sz="2800"/>
          </a:p>
          <a:p>
            <a:pPr marL="285750" indent="-285750">
              <a:buFont typeface="Arial"/>
              <a:buChar char="•"/>
            </a:pPr>
            <a:r>
              <a:rPr lang="en-GB" sz="2800"/>
              <a:t>   Shot-noise limited position readout</a:t>
            </a:r>
          </a:p>
          <a:p>
            <a:endParaRPr lang="en-GB" sz="2800"/>
          </a:p>
          <a:p>
            <a:pPr marL="457200" indent="-457200">
              <a:buFont typeface="Arial"/>
              <a:buChar char="•"/>
            </a:pPr>
            <a:r>
              <a:rPr lang="en-GB" sz="2800"/>
              <a:t>Incoming neutral particles along beam axis</a:t>
            </a:r>
          </a:p>
          <a:p>
            <a:endParaRPr lang="en-GB" sz="2800"/>
          </a:p>
          <a:p>
            <a:pPr marL="285750" indent="-285750">
              <a:buFont typeface="Arial"/>
              <a:buChar char="•"/>
            </a:pPr>
            <a:r>
              <a:rPr lang="en-GB" sz="2800"/>
              <a:t>  Collisions impart momentum </a:t>
            </a:r>
          </a:p>
        </p:txBody>
      </p:sp>
      <p:pic>
        <p:nvPicPr>
          <p:cNvPr id="11" name="Picture 10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CFA16836-CB67-951B-CA24-D0CD195C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14" r="990" b="6160"/>
          <a:stretch>
            <a:fillRect/>
          </a:stretch>
        </p:blipFill>
        <p:spPr>
          <a:xfrm>
            <a:off x="5527474" y="5573892"/>
            <a:ext cx="456543" cy="406440"/>
          </a:xfrm>
          <a:prstGeom prst="rect">
            <a:avLst/>
          </a:prstGeom>
        </p:spPr>
      </p:pic>
      <p:pic>
        <p:nvPicPr>
          <p:cNvPr id="8" name="Picture 7" descr="A diagram of a particle&#10;&#10;AI-generated content may be incorrect.">
            <a:extLst>
              <a:ext uri="{FF2B5EF4-FFF2-40B4-BE49-F238E27FC236}">
                <a16:creationId xmlns:a16="http://schemas.microsoft.com/office/drawing/2014/main" id="{9FE5DD22-56A5-83FB-6092-7A8FE9FE2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28" y="1858045"/>
            <a:ext cx="5495120" cy="31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51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7798F-A30C-334E-1C6A-22D3D28C31B2}"/>
              </a:ext>
            </a:extLst>
          </p:cNvPr>
          <p:cNvSpPr/>
          <p:nvPr/>
        </p:nvSpPr>
        <p:spPr>
          <a:xfrm>
            <a:off x="6718479" y="4260761"/>
            <a:ext cx="5291069" cy="2307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C5B69-EE70-2F9F-1A67-E15E7C197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Performance modelling</a:t>
            </a:r>
          </a:p>
        </p:txBody>
      </p:sp>
      <p:pic>
        <p:nvPicPr>
          <p:cNvPr id="6" name="Content Placeholder 5" descr="A math symbols on a white background&#10;&#10;AI-generated content may be incorrect.">
            <a:extLst>
              <a:ext uri="{FF2B5EF4-FFF2-40B4-BE49-F238E27FC236}">
                <a16:creationId xmlns:a16="http://schemas.microsoft.com/office/drawing/2014/main" id="{A1947AA4-5426-9566-33FE-0E39A2D40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30" t="19588" r="3393" b="12371"/>
          <a:stretch>
            <a:fillRect/>
          </a:stretch>
        </p:blipFill>
        <p:spPr>
          <a:xfrm>
            <a:off x="6816478" y="5817080"/>
            <a:ext cx="4619239" cy="712904"/>
          </a:xfrm>
          <a:prstGeom prst="rect">
            <a:avLst/>
          </a:prstGeom>
        </p:spPr>
      </p:pic>
      <p:pic>
        <p:nvPicPr>
          <p:cNvPr id="5" name="Content Placeholder 3" descr="A black and red background with text and words&#10;&#10;AI-generated content may be incorrect.">
            <a:extLst>
              <a:ext uri="{FF2B5EF4-FFF2-40B4-BE49-F238E27FC236}">
                <a16:creationId xmlns:a16="http://schemas.microsoft.com/office/drawing/2014/main" id="{45AE11EB-1236-D261-A4EA-FDD023802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50" y="1173337"/>
            <a:ext cx="5363648" cy="3092673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48AB1F8A-242F-BDE6-E1D1-975DDC034AA4}"/>
              </a:ext>
            </a:extLst>
          </p:cNvPr>
          <p:cNvSpPr txBox="1"/>
          <p:nvPr/>
        </p:nvSpPr>
        <p:spPr>
          <a:xfrm>
            <a:off x="6720430" y="5188763"/>
            <a:ext cx="529107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Simulated nanoparticle centre-of-mass trajectories using (1d):</a:t>
            </a:r>
            <a:endParaRPr lang="en-US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A68EFFC3-2147-8357-FA29-87BF36E1D815}"/>
              </a:ext>
            </a:extLst>
          </p:cNvPr>
          <p:cNvSpPr txBox="1"/>
          <p:nvPr/>
        </p:nvSpPr>
        <p:spPr>
          <a:xfrm>
            <a:off x="6997521" y="4260761"/>
            <a:ext cx="3659746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Nanoparticle mass</a:t>
            </a:r>
            <a:endParaRPr lang="en-US"/>
          </a:p>
          <a:p>
            <a:r>
              <a:rPr lang="en-GB"/>
              <a:t>Trap frequency</a:t>
            </a:r>
          </a:p>
          <a:p>
            <a:r>
              <a:rPr lang="en-GB"/>
              <a:t>Damping rate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889BA-999D-494C-C2CD-B9D65F2D6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898" y="4336692"/>
            <a:ext cx="295275" cy="26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35F66-F32C-0388-E51E-BA5D7CA77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622" y="4601448"/>
            <a:ext cx="266700" cy="29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84639-8AE3-1016-2E59-6E9FFF2EE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8464" y="4870965"/>
            <a:ext cx="209550" cy="314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9123B-AB76-3655-4531-CFAF9A16D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236" y="1631056"/>
            <a:ext cx="2647950" cy="419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18BD1F-5CF9-774E-E334-E53A75E62670}"/>
              </a:ext>
            </a:extLst>
          </p:cNvPr>
          <p:cNvSpPr txBox="1"/>
          <p:nvPr/>
        </p:nvSpPr>
        <p:spPr>
          <a:xfrm>
            <a:off x="397098" y="1266422"/>
            <a:ext cx="47007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Nanoparticle acted on by external force: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856B77-E60F-F7F4-72C8-95C0FD4DE2BE}"/>
              </a:ext>
            </a:extLst>
          </p:cNvPr>
          <p:cNvCxnSpPr/>
          <p:nvPr/>
        </p:nvCxnSpPr>
        <p:spPr>
          <a:xfrm flipH="1" flipV="1">
            <a:off x="2092816" y="2049887"/>
            <a:ext cx="1" cy="386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94B2-B599-7073-F205-840A4B13D6E3}"/>
              </a:ext>
            </a:extLst>
          </p:cNvPr>
          <p:cNvCxnSpPr>
            <a:cxnSpLocks/>
          </p:cNvCxnSpPr>
          <p:nvPr/>
        </p:nvCxnSpPr>
        <p:spPr>
          <a:xfrm flipH="1" flipV="1">
            <a:off x="3477296" y="1835239"/>
            <a:ext cx="51515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C8A719-F1A1-69D6-8EA4-77B32C56696B}"/>
              </a:ext>
            </a:extLst>
          </p:cNvPr>
          <p:cNvSpPr txBox="1"/>
          <p:nvPr/>
        </p:nvSpPr>
        <p:spPr>
          <a:xfrm>
            <a:off x="944451" y="2436252"/>
            <a:ext cx="49047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White noise force due to the laser (photon recoil), spectral density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49D64-ACB2-9946-5849-A06EF33F57AF}"/>
              </a:ext>
            </a:extLst>
          </p:cNvPr>
          <p:cNvSpPr txBox="1"/>
          <p:nvPr/>
        </p:nvSpPr>
        <p:spPr>
          <a:xfrm>
            <a:off x="3981718" y="1652788"/>
            <a:ext cx="24899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Force due to collisions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4A9D7A-482F-2A46-A9EA-937A6E623AAC}"/>
              </a:ext>
            </a:extLst>
          </p:cNvPr>
          <p:cNvSpPr txBox="1"/>
          <p:nvPr/>
        </p:nvSpPr>
        <p:spPr>
          <a:xfrm>
            <a:off x="364901" y="3273380"/>
            <a:ext cx="597794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Analysis performed in segments:</a:t>
            </a:r>
          </a:p>
          <a:p>
            <a:pPr marL="342900" indent="-342900">
              <a:buAutoNum type="arabicParenR"/>
            </a:pPr>
            <a:r>
              <a:rPr lang="en-GB" b="1"/>
              <a:t>Objective</a:t>
            </a:r>
            <a:r>
              <a:rPr lang="en-GB"/>
              <a:t>: assess how well can we estimate        using the nanoparticle position readout.</a:t>
            </a:r>
          </a:p>
          <a:p>
            <a:pPr marL="342900" indent="-342900">
              <a:buAutoNum type="arabicParenR"/>
            </a:pPr>
            <a:r>
              <a:rPr lang="en-GB" b="1"/>
              <a:t>Objective: </a:t>
            </a:r>
            <a:r>
              <a:rPr lang="en-GB"/>
              <a:t>use performance metrics determined in step (1) to simulate realistic recoil data from atmospheric gas in the low-Earth orbit, and estimate gas properties:</a:t>
            </a:r>
          </a:p>
          <a:p>
            <a:pPr marL="342900" indent="-342900">
              <a:buAutoNum type="arabicParenR"/>
            </a:pPr>
            <a:endParaRPr lang="en-GB"/>
          </a:p>
        </p:txBody>
      </p:sp>
      <p:pic>
        <p:nvPicPr>
          <p:cNvPr id="21" name="Picture 20" descr="A black letter on a white background&#10;&#10;AI-generated content may be incorrect.">
            <a:extLst>
              <a:ext uri="{FF2B5EF4-FFF2-40B4-BE49-F238E27FC236}">
                <a16:creationId xmlns:a16="http://schemas.microsoft.com/office/drawing/2014/main" id="{E473D024-30F8-70E7-6D47-E8E02B0159F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814" r="990" b="6160"/>
          <a:stretch>
            <a:fillRect/>
          </a:stretch>
        </p:blipFill>
        <p:spPr>
          <a:xfrm>
            <a:off x="1686253" y="3914570"/>
            <a:ext cx="280109" cy="251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9483CA-CF4F-8DDE-5319-59FADBFD8482}"/>
              </a:ext>
            </a:extLst>
          </p:cNvPr>
          <p:cNvSpPr txBox="1"/>
          <p:nvPr/>
        </p:nvSpPr>
        <p:spPr>
          <a:xfrm>
            <a:off x="1459605" y="5294136"/>
            <a:ext cx="32197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Composition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GB"/>
              <a:t>Temperature</a:t>
            </a:r>
          </a:p>
          <a:p>
            <a:pPr marL="285750" indent="-285750">
              <a:buFont typeface="Calibri"/>
              <a:buChar char="-"/>
            </a:pPr>
            <a:r>
              <a:rPr lang="en-GB"/>
              <a:t>Bulk wind velocity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2687F-CF5F-FE60-2D1B-9A4F700D7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1839" y="2720930"/>
            <a:ext cx="514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5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tellite network in space&#10;&#10;Description automatically generated">
            <a:extLst>
              <a:ext uri="{FF2B5EF4-FFF2-40B4-BE49-F238E27FC236}">
                <a16:creationId xmlns:a16="http://schemas.microsoft.com/office/drawing/2014/main" id="{0CDFC3CA-0A31-C378-F4CA-2E2CDE9E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D74803-49F0-CBFC-142A-F4F7520C2132}"/>
              </a:ext>
            </a:extLst>
          </p:cNvPr>
          <p:cNvSpPr txBox="1"/>
          <p:nvPr/>
        </p:nvSpPr>
        <p:spPr>
          <a:xfrm>
            <a:off x="282067" y="6293101"/>
            <a:ext cx="369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>
                <a:solidFill>
                  <a:srgbClr val="2A5B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bit.ly/ROARS_mission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FCE00A3F-9025-72C0-627F-6AC256F98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C67A279-14D7-F7CD-3F13-2B93D032974E}"/>
              </a:ext>
            </a:extLst>
          </p:cNvPr>
          <p:cNvSpPr txBox="1">
            <a:spLocks/>
          </p:cNvSpPr>
          <p:nvPr/>
        </p:nvSpPr>
        <p:spPr>
          <a:xfrm>
            <a:off x="9140916" y="6293101"/>
            <a:ext cx="2979709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ravindra.desai@warwick.ac.uk</a:t>
            </a:r>
            <a:endParaRPr lang="en-GB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6" descr="Norway: EV sales continue to look up Jan-June 2019 - electrive.com">
            <a:extLst>
              <a:ext uri="{FF2B5EF4-FFF2-40B4-BE49-F238E27FC236}">
                <a16:creationId xmlns:a16="http://schemas.microsoft.com/office/drawing/2014/main" id="{2C148737-9243-3DE6-4492-2618E236EA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67" y="6260225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 ">
            <a:extLst>
              <a:ext uri="{FF2B5EF4-FFF2-40B4-BE49-F238E27FC236}">
                <a16:creationId xmlns:a16="http://schemas.microsoft.com/office/drawing/2014/main" id="{99D19B26-C120-B6FD-6A87-714DA859F84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39" y="6249157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Swedish Empire - Wikipedia">
            <a:extLst>
              <a:ext uri="{FF2B5EF4-FFF2-40B4-BE49-F238E27FC236}">
                <a16:creationId xmlns:a16="http://schemas.microsoft.com/office/drawing/2014/main" id="{FBC463FB-E80A-E125-3CD4-A68BF8D8491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81" y="6260225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Austria Flag : Austria State Traditional Sewn Flag - MrFlag : You ...">
            <a:extLst>
              <a:ext uri="{FF2B5EF4-FFF2-40B4-BE49-F238E27FC236}">
                <a16:creationId xmlns:a16="http://schemas.microsoft.com/office/drawing/2014/main" id="{DCCFB6DD-3A30-D2D0-6AB9-C03F89B737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84" y="6260225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Canadian Flag Vector - ClipArt Best">
            <a:extLst>
              <a:ext uri="{FF2B5EF4-FFF2-40B4-BE49-F238E27FC236}">
                <a16:creationId xmlns:a16="http://schemas.microsoft.com/office/drawing/2014/main" id="{E9BE2B25-6675-360C-0F21-286FA12DDC8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09" y="6249157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2" descr="Mr Macrae [licensed for non-commercial use only] / Ethiopia-Ashley">
            <a:extLst>
              <a:ext uri="{FF2B5EF4-FFF2-40B4-BE49-F238E27FC236}">
                <a16:creationId xmlns:a16="http://schemas.microsoft.com/office/drawing/2014/main" id="{3D69E0B7-E0E1-9C3A-2E7F-21A3F6D51A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68" y="6249157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 descr="Unite america - tewsblogger">
            <a:extLst>
              <a:ext uri="{FF2B5EF4-FFF2-40B4-BE49-F238E27FC236}">
                <a16:creationId xmlns:a16="http://schemas.microsoft.com/office/drawing/2014/main" id="{C0CC397B-9048-DF9F-956C-A3861B14377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75" y="6244137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 ">
            <a:extLst>
              <a:ext uri="{FF2B5EF4-FFF2-40B4-BE49-F238E27FC236}">
                <a16:creationId xmlns:a16="http://schemas.microsoft.com/office/drawing/2014/main" id="{0662CA21-1B09-B8F7-DBD3-D769FE65C2F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50" y="6249157"/>
            <a:ext cx="502687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Union Jack Vector - ClipArt Best">
            <a:extLst>
              <a:ext uri="{FF2B5EF4-FFF2-40B4-BE49-F238E27FC236}">
                <a16:creationId xmlns:a16="http://schemas.microsoft.com/office/drawing/2014/main" id="{361DA0B1-1814-2506-6522-B1D2057E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43" y="6260225"/>
            <a:ext cx="645433" cy="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173FDE6E-A5A6-7F18-0C88-BFB88C07D103}"/>
              </a:ext>
            </a:extLst>
          </p:cNvPr>
          <p:cNvSpPr txBox="1">
            <a:spLocks/>
          </p:cNvSpPr>
          <p:nvPr/>
        </p:nvSpPr>
        <p:spPr>
          <a:xfrm>
            <a:off x="3089744" y="6516050"/>
            <a:ext cx="6524743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ROARS Consortium features 28 institutions from 9 countries</a:t>
            </a:r>
            <a:endParaRPr lang="en-GB" sz="16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19A0C7-51AD-D668-D144-E52CF7CC0B67}"/>
              </a:ext>
            </a:extLst>
          </p:cNvPr>
          <p:cNvCxnSpPr/>
          <p:nvPr/>
        </p:nvCxnSpPr>
        <p:spPr>
          <a:xfrm>
            <a:off x="0" y="6163432"/>
            <a:ext cx="12192000" cy="296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5D6921A-CC34-2D30-7522-558430E5383B}"/>
              </a:ext>
            </a:extLst>
          </p:cNvPr>
          <p:cNvSpPr txBox="1">
            <a:spLocks/>
          </p:cNvSpPr>
          <p:nvPr/>
        </p:nvSpPr>
        <p:spPr>
          <a:xfrm>
            <a:off x="30480" y="5736535"/>
            <a:ext cx="12192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ESA “min-Fast” mission proposal – currently under consideration</a:t>
            </a:r>
          </a:p>
          <a:p>
            <a:pPr algn="ctr">
              <a:spcBef>
                <a:spcPts val="1200"/>
              </a:spcBef>
            </a:pPr>
            <a:endParaRPr lang="en-GB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7D060B-7D6F-03C1-B45E-DAFF8234F391}"/>
              </a:ext>
            </a:extLst>
          </p:cNvPr>
          <p:cNvSpPr txBox="1">
            <a:spLocks/>
          </p:cNvSpPr>
          <p:nvPr/>
        </p:nvSpPr>
        <p:spPr>
          <a:xfrm>
            <a:off x="10085523" y="3199327"/>
            <a:ext cx="1951486" cy="382073"/>
          </a:xfrm>
          <a:prstGeom prst="rect">
            <a:avLst/>
          </a:prstGeom>
          <a:solidFill>
            <a:schemeClr val="bg1">
              <a:alpha val="61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M-I-T Coupling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53B55A-B87D-A1B5-932B-A61FD095F010}"/>
              </a:ext>
            </a:extLst>
          </p:cNvPr>
          <p:cNvSpPr txBox="1">
            <a:spLocks/>
          </p:cNvSpPr>
          <p:nvPr/>
        </p:nvSpPr>
        <p:spPr>
          <a:xfrm>
            <a:off x="10085522" y="4134200"/>
            <a:ext cx="1951486" cy="382073"/>
          </a:xfrm>
          <a:prstGeom prst="rect">
            <a:avLst/>
          </a:prstGeom>
          <a:solidFill>
            <a:schemeClr val="bg1">
              <a:alpha val="61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Tracking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813000C-7A0F-1E88-2DBC-92C13349D76A}"/>
              </a:ext>
            </a:extLst>
          </p:cNvPr>
          <p:cNvSpPr txBox="1">
            <a:spLocks/>
          </p:cNvSpPr>
          <p:nvPr/>
        </p:nvSpPr>
        <p:spPr>
          <a:xfrm>
            <a:off x="10085523" y="4599906"/>
            <a:ext cx="1951486" cy="382073"/>
          </a:xfrm>
          <a:prstGeom prst="rect">
            <a:avLst/>
          </a:prstGeom>
          <a:solidFill>
            <a:schemeClr val="bg1">
              <a:alpha val="61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Assimilation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DF9A68-6258-E936-DECA-683A91C214B9}"/>
              </a:ext>
            </a:extLst>
          </p:cNvPr>
          <p:cNvSpPr txBox="1">
            <a:spLocks/>
          </p:cNvSpPr>
          <p:nvPr/>
        </p:nvSpPr>
        <p:spPr>
          <a:xfrm>
            <a:off x="10084455" y="5070624"/>
            <a:ext cx="1952553" cy="382073"/>
          </a:xfrm>
          <a:prstGeom prst="rect">
            <a:avLst/>
          </a:prstGeom>
          <a:solidFill>
            <a:schemeClr val="bg1">
              <a:alpha val="61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Risk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DDBE78-F6F7-A8FA-CBF2-F3D131969112}"/>
              </a:ext>
            </a:extLst>
          </p:cNvPr>
          <p:cNvSpPr txBox="1">
            <a:spLocks/>
          </p:cNvSpPr>
          <p:nvPr/>
        </p:nvSpPr>
        <p:spPr>
          <a:xfrm>
            <a:off x="10085523" y="3670854"/>
            <a:ext cx="1951486" cy="382073"/>
          </a:xfrm>
          <a:prstGeom prst="rect">
            <a:avLst/>
          </a:prstGeom>
          <a:solidFill>
            <a:schemeClr val="bg1">
              <a:alpha val="61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Drag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83D1C-A09E-8F39-6CEB-BD4A8683C265}"/>
              </a:ext>
            </a:extLst>
          </p:cNvPr>
          <p:cNvSpPr txBox="1">
            <a:spLocks/>
          </p:cNvSpPr>
          <p:nvPr/>
        </p:nvSpPr>
        <p:spPr>
          <a:xfrm>
            <a:off x="10084455" y="2734430"/>
            <a:ext cx="1951486" cy="382073"/>
          </a:xfrm>
          <a:prstGeom prst="rect">
            <a:avLst/>
          </a:prstGeom>
          <a:solidFill>
            <a:schemeClr val="bg1">
              <a:alpha val="61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5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Activity</a:t>
            </a:r>
          </a:p>
        </p:txBody>
      </p:sp>
    </p:spTree>
    <p:extLst>
      <p:ext uri="{BB962C8B-B14F-4D97-AF65-F5344CB8AC3E}">
        <p14:creationId xmlns:p14="http://schemas.microsoft.com/office/powerpoint/2010/main" val="349753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BC8DB6-F97B-7CCA-B631-4502D234C53D}"/>
              </a:ext>
            </a:extLst>
          </p:cNvPr>
          <p:cNvSpPr/>
          <p:nvPr/>
        </p:nvSpPr>
        <p:spPr>
          <a:xfrm>
            <a:off x="653988" y="4487332"/>
            <a:ext cx="6214055" cy="176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69F32E-3D0E-D855-686E-C834BE5D8503}"/>
              </a:ext>
            </a:extLst>
          </p:cNvPr>
          <p:cNvSpPr/>
          <p:nvPr/>
        </p:nvSpPr>
        <p:spPr>
          <a:xfrm>
            <a:off x="644093" y="2801154"/>
            <a:ext cx="6214055" cy="14931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DF9A87-3966-8C24-151A-2D6F2451D995}"/>
              </a:ext>
            </a:extLst>
          </p:cNvPr>
          <p:cNvSpPr/>
          <p:nvPr/>
        </p:nvSpPr>
        <p:spPr>
          <a:xfrm>
            <a:off x="654676" y="1566929"/>
            <a:ext cx="6214055" cy="9337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4381-B474-8D37-2B61-A7D2E561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 1: Recoil momentum extraction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EB6D9E-982C-16A1-3C62-FBEEAD51B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9988" y="1423696"/>
            <a:ext cx="4419238" cy="5213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B8769-D2A4-D414-DDDF-02E827FBDC78}"/>
              </a:ext>
            </a:extLst>
          </p:cNvPr>
          <p:cNvSpPr txBox="1"/>
          <p:nvPr/>
        </p:nvSpPr>
        <p:spPr>
          <a:xfrm>
            <a:off x="654675" y="1731818"/>
            <a:ext cx="6353577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Simulated realistic experimental signal as: real trajectory + Gaussian white noise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/>
              <a:t>Tracked nanoparticle state (position, velocity) </a:t>
            </a:r>
            <a:r>
              <a:rPr lang="en-GB" b="1"/>
              <a:t>and </a:t>
            </a:r>
            <a:r>
              <a:rPr lang="en-GB"/>
              <a:t>force impulses using a Kalman filter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Constant acceleration model for the force impulses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Peaks </a:t>
            </a:r>
            <a:r>
              <a:rPr lang="en-GB" b="1">
                <a:solidFill>
                  <a:srgbClr val="000000"/>
                </a:solidFill>
              </a:rPr>
              <a:t>above noise floor</a:t>
            </a:r>
            <a:r>
              <a:rPr lang="en-GB"/>
              <a:t> in the moving average of the force impulse indicate occurrence of recoil events</a:t>
            </a:r>
          </a:p>
          <a:p>
            <a:pPr lvl="1"/>
            <a:endParaRPr lang="en-GB"/>
          </a:p>
          <a:p>
            <a:pPr marL="285750" indent="-285750">
              <a:buFont typeface="Arial"/>
              <a:buChar char="•"/>
            </a:pPr>
            <a:r>
              <a:rPr lang="en-GB"/>
              <a:t>Bayesian inference: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Use impulse peaks flagged by the Kalman filter initial guesses for Bayesian estimation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Analyse data in a window around the flagged times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Gives the best estimates and a measure of confidence (error bars)  for the recoil momentum </a:t>
            </a:r>
          </a:p>
          <a:p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7B026F-915F-79B7-3C5E-18241C961F29}"/>
              </a:ext>
            </a:extLst>
          </p:cNvPr>
          <p:cNvCxnSpPr/>
          <p:nvPr/>
        </p:nvCxnSpPr>
        <p:spPr>
          <a:xfrm>
            <a:off x="6868731" y="2049886"/>
            <a:ext cx="4078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E9A4B6-A655-1741-F261-855168850146}"/>
              </a:ext>
            </a:extLst>
          </p:cNvPr>
          <p:cNvCxnSpPr>
            <a:cxnSpLocks/>
          </p:cNvCxnSpPr>
          <p:nvPr/>
        </p:nvCxnSpPr>
        <p:spPr>
          <a:xfrm>
            <a:off x="6857999" y="3488027"/>
            <a:ext cx="4078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BD9754-B7EA-BE06-8FAF-2E2A21C16060}"/>
              </a:ext>
            </a:extLst>
          </p:cNvPr>
          <p:cNvCxnSpPr>
            <a:cxnSpLocks/>
          </p:cNvCxnSpPr>
          <p:nvPr/>
        </p:nvCxnSpPr>
        <p:spPr>
          <a:xfrm>
            <a:off x="6868881" y="5260064"/>
            <a:ext cx="4078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BD9C63-28B4-9234-AB89-CBC7EDFF1E0C}"/>
              </a:ext>
            </a:extLst>
          </p:cNvPr>
          <p:cNvSpPr txBox="1"/>
          <p:nvPr/>
        </p:nvSpPr>
        <p:spPr>
          <a:xfrm>
            <a:off x="129886" y="6338455"/>
            <a:ext cx="9005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Throughout we use the momentum unit u km/s: impact from atomic mass 1u at 1 km/s</a:t>
            </a:r>
          </a:p>
        </p:txBody>
      </p:sp>
    </p:spTree>
    <p:extLst>
      <p:ext uri="{BB962C8B-B14F-4D97-AF65-F5344CB8AC3E}">
        <p14:creationId xmlns:p14="http://schemas.microsoft.com/office/powerpoint/2010/main" val="3908423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AF24-210A-9A1A-5453-2188E36EC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Recoil momentum extraction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FEB21F-B580-53BB-8034-D21DABC01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5883" y="1491215"/>
            <a:ext cx="4285044" cy="5184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CAD37-2861-22F2-6B21-AED95163B0EF}"/>
              </a:ext>
            </a:extLst>
          </p:cNvPr>
          <p:cNvSpPr txBox="1"/>
          <p:nvPr/>
        </p:nvSpPr>
        <p:spPr>
          <a:xfrm>
            <a:off x="675409" y="1549977"/>
            <a:ext cx="646834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Simulation method: 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Simulated a long-time trajectory  (1 s @ 1 MS/s)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Applied momentum impacts at a uniform rate of 3000/s and constant amplitude 37 u km/s (~ impact on collision with He at ISS speed)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Used our detection algorithm to estimate recoil momentum</a:t>
            </a:r>
          </a:p>
          <a:p>
            <a:pPr marL="285750" indent="-285750">
              <a:buFont typeface="Arial"/>
              <a:buChar char="•"/>
            </a:pP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B2FEC-7A2F-0E29-D093-18FFA4644D84}"/>
              </a:ext>
            </a:extLst>
          </p:cNvPr>
          <p:cNvSpPr txBox="1"/>
          <p:nvPr/>
        </p:nvSpPr>
        <p:spPr>
          <a:xfrm>
            <a:off x="675408" y="3584863"/>
            <a:ext cx="646834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Results: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Each event recorded with ±3.2 u km/s error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Error from Bayesian analysis for each event consistent with sample statistics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2996 out of 2997 events detected and no false detections, with the detection threshold chosen at 18 u km/s.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Recoil extraction can be summarised by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Gaussian broadening with  sigma = 3.2 u km/s</a:t>
            </a:r>
          </a:p>
          <a:p>
            <a:pPr marL="742950" lvl="1" indent="-285750">
              <a:buFont typeface="Calibri"/>
              <a:buChar char="-"/>
            </a:pPr>
            <a:r>
              <a:rPr lang="en-GB"/>
              <a:t>Detection threshold: only impacts &gt; 18 u km/s detected</a:t>
            </a:r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B5DFB-D7D3-B674-B43C-2696293F05ED}"/>
              </a:ext>
            </a:extLst>
          </p:cNvPr>
          <p:cNvSpPr txBox="1"/>
          <p:nvPr/>
        </p:nvSpPr>
        <p:spPr>
          <a:xfrm>
            <a:off x="8234795" y="1238249"/>
            <a:ext cx="35675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(Error bars not shown for clarity)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55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F4FB0F2-DBE9-7D2E-509B-748B44BCD7FA}"/>
              </a:ext>
            </a:extLst>
          </p:cNvPr>
          <p:cNvSpPr/>
          <p:nvPr/>
        </p:nvSpPr>
        <p:spPr>
          <a:xfrm>
            <a:off x="182450" y="1867437"/>
            <a:ext cx="5709633" cy="4432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A diagram of a particle&#10;&#10;AI-generated content may be incorrect.">
            <a:extLst>
              <a:ext uri="{FF2B5EF4-FFF2-40B4-BE49-F238E27FC236}">
                <a16:creationId xmlns:a16="http://schemas.microsoft.com/office/drawing/2014/main" id="{7B9A3593-DCAA-2DF0-48D5-5E2AF9E92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078" y="1325379"/>
            <a:ext cx="5495120" cy="3141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92EAC-424A-E8E7-78A7-E325F4A3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9737"/>
            <a:ext cx="10515600" cy="1325563"/>
          </a:xfrm>
        </p:spPr>
        <p:txBody>
          <a:bodyPr/>
          <a:lstStyle/>
          <a:p>
            <a:r>
              <a:rPr lang="en-GB"/>
              <a:t>Estimating properties of atmospheric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31D37-90EF-B91A-C2FF-F266D1BE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52" y="1898574"/>
            <a:ext cx="6162987" cy="45845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b="1"/>
              <a:t>Gas model:</a:t>
            </a:r>
            <a:endParaRPr lang="en-US"/>
          </a:p>
          <a:p>
            <a:pPr marL="342900" indent="-342900"/>
            <a:r>
              <a:rPr lang="en-GB" sz="2000"/>
              <a:t>Composed of      species, with masses          and  number densities      , such that        </a:t>
            </a:r>
          </a:p>
          <a:p>
            <a:pPr marL="342900" indent="-342900"/>
            <a:r>
              <a:rPr lang="en-GB" sz="2000" b="1"/>
              <a:t>Velocity</a:t>
            </a:r>
            <a:r>
              <a:rPr lang="en-GB" sz="2000"/>
              <a:t>: 1d Maxwell-Boltzmann distribution, moving at relative velocity                                 and temperature </a:t>
            </a:r>
          </a:p>
          <a:p>
            <a:r>
              <a:rPr lang="en-GB" sz="2000"/>
              <a:t>Assuming </a:t>
            </a:r>
            <a:r>
              <a:rPr lang="en-GB" sz="2000" b="1"/>
              <a:t>fully inelastic collisions</a:t>
            </a:r>
            <a:r>
              <a:rPr lang="en-GB" sz="2000"/>
              <a:t>  </a:t>
            </a:r>
          </a:p>
          <a:p>
            <a:endParaRPr lang="en-GB" sz="2000"/>
          </a:p>
          <a:p>
            <a:endParaRPr lang="en-GB" sz="2000"/>
          </a:p>
          <a:p>
            <a:endParaRPr lang="en-GB" sz="2000" b="1"/>
          </a:p>
          <a:p>
            <a:r>
              <a:rPr lang="en-GB" sz="2000" b="1"/>
              <a:t>Collision rate</a:t>
            </a:r>
            <a:r>
              <a:rPr lang="en-GB" sz="2000"/>
              <a:t> given by the nanoparticle cross-section:</a:t>
            </a:r>
            <a:endParaRPr lang="en-GB"/>
          </a:p>
          <a:p>
            <a:pPr marL="342900" indent="-342900"/>
            <a:endParaRPr lang="en-GB" sz="2000"/>
          </a:p>
          <a:p>
            <a:pPr marL="342900" indent="-342900"/>
            <a:endParaRPr lang="en-GB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E87631-824B-B567-6366-C7688737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29" y="2779380"/>
            <a:ext cx="1166999" cy="378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B658-983E-D5FF-EF9C-0807D11AE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478" y="2292199"/>
            <a:ext cx="257175" cy="3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A1A319-F137-5BF0-441F-10E6904E7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72" y="2563499"/>
            <a:ext cx="272684" cy="2809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7ADC0E-F141-F4E6-AEA1-E1FA40700101}"/>
              </a:ext>
            </a:extLst>
          </p:cNvPr>
          <p:cNvSpPr txBox="1"/>
          <p:nvPr/>
        </p:nvSpPr>
        <p:spPr>
          <a:xfrm>
            <a:off x="264825" y="733477"/>
            <a:ext cx="10225741" cy="8507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Objective</a:t>
            </a:r>
            <a:r>
              <a:rPr lang="en-GB" sz="2400"/>
              <a:t>: estimate thermodynamic properties and composition of atmospheric gas based on the recoil data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BEBED0-1222-C7EB-12B8-AAB0D8E98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422" y="6075955"/>
            <a:ext cx="2362200" cy="3333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C4FC1A-104F-4D58-9026-9806FEA115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301" b="-4951"/>
          <a:stretch>
            <a:fillRect/>
          </a:stretch>
        </p:blipFill>
        <p:spPr>
          <a:xfrm>
            <a:off x="244490" y="4413275"/>
            <a:ext cx="2783502" cy="1147772"/>
          </a:xfrm>
          <a:prstGeom prst="rect">
            <a:avLst/>
          </a:prstGeom>
        </p:spPr>
      </p:pic>
      <p:pic>
        <p:nvPicPr>
          <p:cNvPr id="25" name="Picture 24" descr="A red circle with black letters and a blue ball&#10;&#10;AI-generated content may be incorrect.">
            <a:extLst>
              <a:ext uri="{FF2B5EF4-FFF2-40B4-BE49-F238E27FC236}">
                <a16:creationId xmlns:a16="http://schemas.microsoft.com/office/drawing/2014/main" id="{90AEBB2D-FBBB-F01A-479F-2052BE210F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733" t="-3082" r="3743" b="980"/>
          <a:stretch>
            <a:fillRect/>
          </a:stretch>
        </p:blipFill>
        <p:spPr>
          <a:xfrm>
            <a:off x="3015957" y="4373934"/>
            <a:ext cx="2011044" cy="11154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667E1A-9DD1-8223-7B8C-CEC109255E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5931" y="2591000"/>
            <a:ext cx="358542" cy="2742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CAD439-1ABD-E853-8AA5-136C48E24F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8497" y="3660925"/>
            <a:ext cx="274321" cy="293772"/>
          </a:xfrm>
          <a:prstGeom prst="rect">
            <a:avLst/>
          </a:prstGeom>
        </p:spPr>
      </p:pic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8071D79-9B8A-5BD5-3E65-93D2C0EC4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618" b="7868"/>
          <a:stretch>
            <a:fillRect/>
          </a:stretch>
        </p:blipFill>
        <p:spPr>
          <a:xfrm>
            <a:off x="7021697" y="4897501"/>
            <a:ext cx="5023192" cy="891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F79D1-4476-57B5-E7D4-C2829A106FFD}"/>
              </a:ext>
            </a:extLst>
          </p:cNvPr>
          <p:cNvSpPr txBox="1"/>
          <p:nvPr/>
        </p:nvSpPr>
        <p:spPr>
          <a:xfrm>
            <a:off x="6218433" y="4565927"/>
            <a:ext cx="59882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Using these assumptions, we derive the recoil distribution,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F31849-4DF5-001F-E28D-D3F3ED982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5215" y="5748642"/>
            <a:ext cx="1085850" cy="285750"/>
          </a:xfrm>
          <a:prstGeom prst="rect">
            <a:avLst/>
          </a:prstGeom>
        </p:spPr>
      </p:pic>
      <p:pic>
        <p:nvPicPr>
          <p:cNvPr id="12" name="Picture 11" descr="A close up of a number&#10;&#10;AI-generated content may be incorrect.">
            <a:extLst>
              <a:ext uri="{FF2B5EF4-FFF2-40B4-BE49-F238E27FC236}">
                <a16:creationId xmlns:a16="http://schemas.microsoft.com/office/drawing/2014/main" id="{62FBCD4F-C42A-69FA-0963-936ADE67EF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3022" y="6419205"/>
            <a:ext cx="2370441" cy="377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341F84-065A-CED9-F494-6C5368DB3C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7199" y="5757725"/>
            <a:ext cx="1003636" cy="31984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C1CCC9-B6D3-3CA4-1833-CA3DA3EF330E}"/>
              </a:ext>
            </a:extLst>
          </p:cNvPr>
          <p:cNvCxnSpPr/>
          <p:nvPr/>
        </p:nvCxnSpPr>
        <p:spPr>
          <a:xfrm flipH="1" flipV="1">
            <a:off x="11230743" y="5519131"/>
            <a:ext cx="1" cy="320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63AC01-C5CF-BACF-06C3-783F9A08FF63}"/>
              </a:ext>
            </a:extLst>
          </p:cNvPr>
          <p:cNvCxnSpPr>
            <a:cxnSpLocks/>
          </p:cNvCxnSpPr>
          <p:nvPr/>
        </p:nvCxnSpPr>
        <p:spPr>
          <a:xfrm flipH="1">
            <a:off x="9726796" y="4987734"/>
            <a:ext cx="250659" cy="220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CB6BE9-DED3-BB50-4314-986647543632}"/>
              </a:ext>
            </a:extLst>
          </p:cNvPr>
          <p:cNvSpPr txBox="1"/>
          <p:nvPr/>
        </p:nvSpPr>
        <p:spPr>
          <a:xfrm>
            <a:off x="9937349" y="480726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>
                <a:solidFill>
                  <a:schemeClr val="accent1"/>
                </a:solidFill>
              </a:rPr>
              <a:t>Gaussian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7388D0-729A-2F01-5B07-9C85D0DED849}"/>
              </a:ext>
            </a:extLst>
          </p:cNvPr>
          <p:cNvSpPr txBox="1"/>
          <p:nvPr/>
        </p:nvSpPr>
        <p:spPr>
          <a:xfrm>
            <a:off x="10709375" y="5789843"/>
            <a:ext cx="14638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Step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5275B-F73D-E692-1925-70A7E73171B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64" t="22422" r="1499" b="3553"/>
          <a:stretch>
            <a:fillRect/>
          </a:stretch>
        </p:blipFill>
        <p:spPr>
          <a:xfrm>
            <a:off x="1592319" y="3665114"/>
            <a:ext cx="1601695" cy="31728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27B8ED-7A26-0899-2A1E-1958763BE645}"/>
              </a:ext>
            </a:extLst>
          </p:cNvPr>
          <p:cNvCxnSpPr>
            <a:cxnSpLocks/>
          </p:cNvCxnSpPr>
          <p:nvPr/>
        </p:nvCxnSpPr>
        <p:spPr>
          <a:xfrm flipH="1">
            <a:off x="3031193" y="3543242"/>
            <a:ext cx="472226" cy="205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D1C68D-B521-06C9-FDEB-2C7EC0852287}"/>
              </a:ext>
            </a:extLst>
          </p:cNvPr>
          <p:cNvSpPr txBox="1"/>
          <p:nvPr/>
        </p:nvSpPr>
        <p:spPr>
          <a:xfrm>
            <a:off x="3423633" y="3380703"/>
            <a:ext cx="17708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wind velocity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56FDAD-F1D3-3411-93CD-9C4ED0C88F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3530" y="5778455"/>
            <a:ext cx="9239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4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3B5AE-0A40-BEE6-BC43-51BBC6A3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Recoil distribution: key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D3593-ACF5-FD98-5713-518A4E6CC3A5}"/>
              </a:ext>
            </a:extLst>
          </p:cNvPr>
          <p:cNvSpPr txBox="1"/>
          <p:nvPr/>
        </p:nvSpPr>
        <p:spPr>
          <a:xfrm>
            <a:off x="581526" y="4842710"/>
            <a:ext cx="10998868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Due to high relative velocity, species are separated in momentum domain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b="1"/>
              <a:t>Peak </a:t>
            </a:r>
            <a:r>
              <a:rPr lang="en-US" sz="2400" b="1" err="1"/>
              <a:t>centre</a:t>
            </a:r>
            <a:r>
              <a:rPr lang="en-US" sz="2400" b="1"/>
              <a:t> position</a:t>
            </a:r>
            <a:r>
              <a:rPr lang="en-US" sz="2400"/>
              <a:t>: wind velocity</a:t>
            </a:r>
          </a:p>
          <a:p>
            <a:pPr marL="285750" indent="-285750">
              <a:buFont typeface="Arial"/>
              <a:buChar char="•"/>
            </a:pPr>
            <a:r>
              <a:rPr lang="en-US" sz="2400" b="1"/>
              <a:t>Peak width</a:t>
            </a:r>
            <a:r>
              <a:rPr lang="en-US" sz="2400"/>
              <a:t>: temperature</a:t>
            </a:r>
          </a:p>
          <a:p>
            <a:pPr marL="285750" indent="-285750">
              <a:buFont typeface="Arial"/>
              <a:buChar char="•"/>
            </a:pPr>
            <a:r>
              <a:rPr lang="en-US" sz="2400" b="1"/>
              <a:t>Relative area of the peaks</a:t>
            </a:r>
            <a:r>
              <a:rPr lang="en-US" sz="2400"/>
              <a:t>: composition</a:t>
            </a:r>
          </a:p>
          <a:p>
            <a:pPr marL="285750" indent="-285750">
              <a:buFont typeface="Arial"/>
              <a:buChar char="•"/>
            </a:pPr>
            <a:r>
              <a:rPr lang="en-US" sz="2400" b="1"/>
              <a:t>No. of collected data points</a:t>
            </a:r>
            <a:r>
              <a:rPr lang="en-US" sz="2400"/>
              <a:t>:  collision rate =&gt; density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F763C34D-24BD-9087-C334-F32C5F1AA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711" y="1347487"/>
            <a:ext cx="9237463" cy="3521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21E19A-6B03-176F-DF0B-23B21CE59349}"/>
              </a:ext>
            </a:extLst>
          </p:cNvPr>
          <p:cNvSpPr txBox="1"/>
          <p:nvPr/>
        </p:nvSpPr>
        <p:spPr>
          <a:xfrm>
            <a:off x="83601" y="1407920"/>
            <a:ext cx="3573882" cy="3036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Example (LEO @ 600 km altitude)</a:t>
            </a:r>
          </a:p>
          <a:p>
            <a:pPr marL="285750" indent="-285750">
              <a:buFont typeface="Arial"/>
              <a:buChar char="•"/>
            </a:pPr>
            <a:r>
              <a:rPr lang="en-GB" sz="1400" b="1"/>
              <a:t>Spacecraft velocity</a:t>
            </a:r>
            <a:r>
              <a:rPr lang="en-GB" sz="1400"/>
              <a:t>:   7.5 km/s</a:t>
            </a:r>
            <a:endParaRPr lang="en-US" sz="1400"/>
          </a:p>
          <a:p>
            <a:pPr marL="285750" indent="-285750">
              <a:buFont typeface="Arial"/>
              <a:buChar char="•"/>
            </a:pPr>
            <a:r>
              <a:rPr lang="en-GB" sz="1400" b="1"/>
              <a:t>Density</a:t>
            </a:r>
            <a:r>
              <a:rPr lang="en-GB" sz="1400"/>
              <a:t>: 5×10</a:t>
            </a:r>
            <a:r>
              <a:rPr lang="en-GB" sz="1400" baseline="30000"/>
              <a:t>6</a:t>
            </a:r>
            <a:r>
              <a:rPr lang="en-GB" sz="1400"/>
              <a:t> /cm</a:t>
            </a:r>
            <a:r>
              <a:rPr lang="en-GB" sz="1400" baseline="30000"/>
              <a:t>3</a:t>
            </a:r>
            <a:endParaRPr lang="en-GB" sz="1400"/>
          </a:p>
          <a:p>
            <a:pPr marL="285750" indent="-285750">
              <a:buFont typeface="Arial"/>
              <a:buChar char="•"/>
            </a:pPr>
            <a:r>
              <a:rPr lang="en-GB" sz="1400" b="1"/>
              <a:t>Collision rate</a:t>
            </a:r>
            <a:r>
              <a:rPr lang="en-GB" sz="1400"/>
              <a:t>:  ~ 100/s</a:t>
            </a:r>
          </a:p>
          <a:p>
            <a:pPr marL="285750" indent="-285750">
              <a:buFont typeface="Arial"/>
              <a:buChar char="•"/>
            </a:pPr>
            <a:r>
              <a:rPr lang="en-GB" sz="1400" b="1"/>
              <a:t>Composition</a:t>
            </a:r>
            <a:r>
              <a:rPr lang="en-GB" sz="1400"/>
              <a:t>: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0.5 % H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3 % He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5% N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90 % O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1% N</a:t>
            </a:r>
            <a:r>
              <a:rPr lang="en-GB" sz="1400" baseline="-25000"/>
              <a:t>2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0.5 % O</a:t>
            </a:r>
            <a:r>
              <a:rPr lang="en-GB" sz="1400" baseline="-25000"/>
              <a:t>2</a:t>
            </a:r>
          </a:p>
          <a:p>
            <a:pPr lvl="1"/>
            <a:r>
              <a:rPr lang="en-GB" sz="1400" baseline="-25000"/>
              <a:t>(NRLMSIS-00, 2011)</a:t>
            </a:r>
          </a:p>
          <a:p>
            <a:pPr marL="285750" indent="-285750">
              <a:buFont typeface="Arial"/>
              <a:buChar char="•"/>
            </a:pPr>
            <a:r>
              <a:rPr lang="en-GB" sz="1400" b="1"/>
              <a:t>Temperature</a:t>
            </a:r>
            <a:r>
              <a:rPr lang="en-GB" sz="1400"/>
              <a:t>: 1000 K</a:t>
            </a:r>
          </a:p>
          <a:p>
            <a:pPr marL="285750" indent="-285750">
              <a:buFont typeface="Arial"/>
              <a:buChar char="•"/>
            </a:pPr>
            <a:r>
              <a:rPr lang="en-GB" sz="1400" b="1"/>
              <a:t>Wind velocity: </a:t>
            </a:r>
            <a:r>
              <a:rPr lang="en-GB" sz="1400"/>
              <a:t>0km/s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8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DD9C-F342-07EC-D01F-0BB6B560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study 1: LEO @ 600 km altitude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123B2B-C1B5-30D4-4CD8-987A5DB66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3454" y="1480260"/>
            <a:ext cx="8490150" cy="3877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6B335E-7C9F-68CC-6999-60D5A37849EE}"/>
              </a:ext>
            </a:extLst>
          </p:cNvPr>
          <p:cNvSpPr txBox="1"/>
          <p:nvPr/>
        </p:nvSpPr>
        <p:spPr>
          <a:xfrm>
            <a:off x="203917" y="1588394"/>
            <a:ext cx="3573882" cy="32521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/>
              <a:t>Spacecraft velocity</a:t>
            </a:r>
            <a:r>
              <a:rPr lang="en-GB"/>
              <a:t>:   7.5 km/s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 b="1"/>
              <a:t>Density</a:t>
            </a:r>
            <a:r>
              <a:rPr lang="en-GB"/>
              <a:t>: 5×10</a:t>
            </a:r>
            <a:r>
              <a:rPr lang="en-GB" baseline="30000"/>
              <a:t>6</a:t>
            </a:r>
            <a:r>
              <a:rPr lang="en-GB"/>
              <a:t> /cm</a:t>
            </a:r>
            <a:r>
              <a:rPr lang="en-GB" baseline="30000"/>
              <a:t>3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 b="1"/>
              <a:t>Collision rate</a:t>
            </a:r>
            <a:r>
              <a:rPr lang="en-GB"/>
              <a:t>:  ~ 100/s</a:t>
            </a:r>
          </a:p>
          <a:p>
            <a:pPr marL="285750" indent="-285750">
              <a:buFont typeface="Arial"/>
              <a:buChar char="•"/>
            </a:pPr>
            <a:r>
              <a:rPr lang="en-GB" b="1"/>
              <a:t>Composition</a:t>
            </a:r>
            <a:r>
              <a:rPr lang="en-GB"/>
              <a:t>: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0.5 % H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3 % He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5% N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90 % O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1% N</a:t>
            </a:r>
            <a:r>
              <a:rPr lang="en-GB" sz="1400" baseline="-25000"/>
              <a:t>2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0.5 % O</a:t>
            </a:r>
            <a:r>
              <a:rPr lang="en-GB" sz="1400" baseline="-25000"/>
              <a:t>2</a:t>
            </a:r>
          </a:p>
          <a:p>
            <a:pPr lvl="1"/>
            <a:r>
              <a:rPr lang="en-GB" sz="1400" baseline="-25000"/>
              <a:t>(NRLMSIS-00, 2011)</a:t>
            </a:r>
          </a:p>
          <a:p>
            <a:pPr marL="285750" indent="-285750">
              <a:buFont typeface="Arial"/>
              <a:buChar char="•"/>
            </a:pPr>
            <a:r>
              <a:rPr lang="en-GB" b="1"/>
              <a:t>Temperatures</a:t>
            </a:r>
            <a:r>
              <a:rPr lang="en-GB"/>
              <a:t>: 200 – 5000 K</a:t>
            </a:r>
          </a:p>
          <a:p>
            <a:pPr marL="285750" indent="-285750">
              <a:buFont typeface="Arial"/>
              <a:buChar char="•"/>
            </a:pPr>
            <a:r>
              <a:rPr lang="en-GB" b="1"/>
              <a:t>Wind velocities: </a:t>
            </a:r>
            <a:r>
              <a:rPr lang="en-GB"/>
              <a:t>± 1.5 km/s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28EAA-AC03-D08C-D2E4-54292B55C2A2}"/>
              </a:ext>
            </a:extLst>
          </p:cNvPr>
          <p:cNvSpPr txBox="1"/>
          <p:nvPr/>
        </p:nvSpPr>
        <p:spPr>
          <a:xfrm>
            <a:off x="515154" y="5548647"/>
            <a:ext cx="109899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Hydrogen not included in the analysis, all other species resolved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~ 10 seconds  needed to estimate the parameters with ±10 % precision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C67AE-3CAC-B559-5116-F56B3F6445D6}"/>
              </a:ext>
            </a:extLst>
          </p:cNvPr>
          <p:cNvSpPr txBox="1"/>
          <p:nvPr/>
        </p:nvSpPr>
        <p:spPr>
          <a:xfrm>
            <a:off x="9743898" y="152623"/>
            <a:ext cx="275376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Laser wavelength: 1550 nm</a:t>
            </a:r>
          </a:p>
          <a:p>
            <a:r>
              <a:rPr lang="en-GB" sz="1400">
                <a:solidFill>
                  <a:schemeClr val="accent1"/>
                </a:solidFill>
              </a:rPr>
              <a:t>Laser power: 500 </a:t>
            </a:r>
            <a:r>
              <a:rPr lang="en-GB" sz="1400" err="1">
                <a:solidFill>
                  <a:schemeClr val="accent1"/>
                </a:solidFill>
              </a:rPr>
              <a:t>mW</a:t>
            </a:r>
            <a:endParaRPr lang="en-GB" sz="1400">
              <a:solidFill>
                <a:schemeClr val="accent1"/>
              </a:solidFill>
            </a:endParaRPr>
          </a:p>
          <a:p>
            <a:r>
              <a:rPr lang="en-GB" sz="1400">
                <a:solidFill>
                  <a:schemeClr val="accent1"/>
                </a:solidFill>
              </a:rPr>
              <a:t>Objective NA: 0.4</a:t>
            </a:r>
          </a:p>
          <a:p>
            <a:r>
              <a:rPr lang="en-GB" sz="1400">
                <a:solidFill>
                  <a:schemeClr val="accent1"/>
                </a:solidFill>
              </a:rPr>
              <a:t>Nanoparticle radius: 50 nm</a:t>
            </a:r>
          </a:p>
          <a:p>
            <a:r>
              <a:rPr lang="en-GB" sz="1400">
                <a:solidFill>
                  <a:schemeClr val="accent1"/>
                </a:solidFill>
              </a:rPr>
              <a:t>Sampling rate: 1 MS/s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D873A-F5BF-F4DD-41BE-DD8937900F02}"/>
              </a:ext>
            </a:extLst>
          </p:cNvPr>
          <p:cNvSpPr txBox="1"/>
          <p:nvPr/>
        </p:nvSpPr>
        <p:spPr>
          <a:xfrm>
            <a:off x="6503831" y="123422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(@ w=0 m/s, T= 1000 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B1EC8-6F57-9BFD-08C9-D385A710EBEB}"/>
              </a:ext>
            </a:extLst>
          </p:cNvPr>
          <p:cNvSpPr txBox="1"/>
          <p:nvPr/>
        </p:nvSpPr>
        <p:spPr>
          <a:xfrm>
            <a:off x="9101070" y="535546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(@ tau = 10 sec.)</a:t>
            </a:r>
          </a:p>
        </p:txBody>
      </p:sp>
    </p:spTree>
    <p:extLst>
      <p:ext uri="{BB962C8B-B14F-4D97-AF65-F5344CB8AC3E}">
        <p14:creationId xmlns:p14="http://schemas.microsoft.com/office/powerpoint/2010/main" val="1422651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6BFFD-8ACF-F754-F58B-3256E776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B0C4F-0AC4-1021-80A4-4FE2D3A7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Case study 2: LEO @ 1000 km altitude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6E70C-DBB5-A12D-656D-1874CDB7FAA7}"/>
              </a:ext>
            </a:extLst>
          </p:cNvPr>
          <p:cNvSpPr txBox="1"/>
          <p:nvPr/>
        </p:nvSpPr>
        <p:spPr>
          <a:xfrm>
            <a:off x="203917" y="1588394"/>
            <a:ext cx="3573882" cy="3313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/>
              <a:t>Spacecraft velocity</a:t>
            </a:r>
            <a:r>
              <a:rPr lang="en-GB"/>
              <a:t>:   7.3 km/s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 b="1"/>
              <a:t>Density</a:t>
            </a:r>
            <a:r>
              <a:rPr lang="en-GB"/>
              <a:t>: 10</a:t>
            </a:r>
            <a:r>
              <a:rPr lang="en-GB" baseline="30000"/>
              <a:t>5</a:t>
            </a:r>
            <a:r>
              <a:rPr lang="en-GB"/>
              <a:t> /cm</a:t>
            </a:r>
            <a:r>
              <a:rPr lang="en-GB" baseline="30000"/>
              <a:t>3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 b="1"/>
              <a:t>Collision rate</a:t>
            </a:r>
            <a:r>
              <a:rPr lang="en-GB"/>
              <a:t>:  ~ 5/s</a:t>
            </a:r>
          </a:p>
          <a:p>
            <a:pPr marL="285750" indent="-285750">
              <a:buFont typeface="Arial"/>
              <a:buChar char="•"/>
            </a:pPr>
            <a:r>
              <a:rPr lang="en-GB" b="1"/>
              <a:t>Composition</a:t>
            </a:r>
            <a:r>
              <a:rPr lang="en-GB"/>
              <a:t>: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20 % H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58 % He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2 % N</a:t>
            </a:r>
          </a:p>
          <a:p>
            <a:pPr marL="742950" lvl="1" indent="-285750">
              <a:buFont typeface="Calibri"/>
              <a:buChar char="-"/>
            </a:pPr>
            <a:r>
              <a:rPr lang="en-GB" sz="1400"/>
              <a:t>20 % O</a:t>
            </a:r>
          </a:p>
          <a:p>
            <a:pPr lvl="1"/>
            <a:r>
              <a:rPr lang="en-GB" sz="1400" baseline="-25000"/>
              <a:t>(NRLMSIS-00, 2011)</a:t>
            </a:r>
          </a:p>
          <a:p>
            <a:pPr marL="285750" indent="-285750">
              <a:buFont typeface="Arial"/>
              <a:buChar char="•"/>
            </a:pPr>
            <a:r>
              <a:rPr lang="en-GB" b="1"/>
              <a:t>Temperatures</a:t>
            </a:r>
            <a:r>
              <a:rPr lang="en-GB"/>
              <a:t>: 200 – 5000 K</a:t>
            </a:r>
          </a:p>
          <a:p>
            <a:pPr marL="285750" indent="-285750">
              <a:buFont typeface="Arial"/>
              <a:buChar char="•"/>
            </a:pPr>
            <a:r>
              <a:rPr lang="en-GB" b="1"/>
              <a:t>Wind velocities: </a:t>
            </a:r>
            <a:r>
              <a:rPr lang="en-GB"/>
              <a:t>± 1.5 km/s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All present species included in the analysis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691A1-8857-536D-15C8-45A1EE059B65}"/>
              </a:ext>
            </a:extLst>
          </p:cNvPr>
          <p:cNvSpPr txBox="1"/>
          <p:nvPr/>
        </p:nvSpPr>
        <p:spPr>
          <a:xfrm>
            <a:off x="515154" y="5537915"/>
            <a:ext cx="109899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Hydrogen significantly truncated by the detection threshold (&gt;18 u km/s);  max. likelihood distribution used to estimate the missing fraction (~ 20%) and compensate the density estimate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~ 60 seconds  needed to estimate the parameters with ±10 % precision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B1875AC-17D4-A902-0909-281A38C0C52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4628" y="1330693"/>
            <a:ext cx="8310311" cy="4020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A7B620-A631-BD82-4A16-B1508D104C16}"/>
              </a:ext>
            </a:extLst>
          </p:cNvPr>
          <p:cNvSpPr txBox="1"/>
          <p:nvPr/>
        </p:nvSpPr>
        <p:spPr>
          <a:xfrm>
            <a:off x="9783483" y="152623"/>
            <a:ext cx="275376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Laser wavelength: 1550 nm</a:t>
            </a:r>
          </a:p>
          <a:p>
            <a:r>
              <a:rPr lang="en-GB" sz="1400">
                <a:solidFill>
                  <a:schemeClr val="accent1"/>
                </a:solidFill>
              </a:rPr>
              <a:t>Laser power: 500 </a:t>
            </a:r>
            <a:r>
              <a:rPr lang="en-GB" sz="1400" err="1">
                <a:solidFill>
                  <a:schemeClr val="accent1"/>
                </a:solidFill>
              </a:rPr>
              <a:t>mW</a:t>
            </a:r>
            <a:endParaRPr lang="en-GB" sz="1400">
              <a:solidFill>
                <a:schemeClr val="accent1"/>
              </a:solidFill>
            </a:endParaRPr>
          </a:p>
          <a:p>
            <a:r>
              <a:rPr lang="en-GB" sz="1400">
                <a:solidFill>
                  <a:schemeClr val="accent1"/>
                </a:solidFill>
              </a:rPr>
              <a:t>Objective NA: 0.4</a:t>
            </a:r>
          </a:p>
          <a:p>
            <a:r>
              <a:rPr lang="en-GB" sz="1400">
                <a:solidFill>
                  <a:schemeClr val="accent1"/>
                </a:solidFill>
              </a:rPr>
              <a:t>Nanoparticle radius: 50 nm</a:t>
            </a:r>
          </a:p>
          <a:p>
            <a:r>
              <a:rPr lang="en-GB" sz="1400">
                <a:solidFill>
                  <a:schemeClr val="accent1"/>
                </a:solidFill>
              </a:rPr>
              <a:t>Sampling rate: 1 MS/s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7AEB5-BDD2-F4EB-DEAD-B4D35347DB97}"/>
              </a:ext>
            </a:extLst>
          </p:cNvPr>
          <p:cNvSpPr txBox="1"/>
          <p:nvPr/>
        </p:nvSpPr>
        <p:spPr>
          <a:xfrm>
            <a:off x="6503831" y="116983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(@ w=0 m/s, T= 1000 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7B688-499C-19A2-AEA6-893D1020EFE2}"/>
              </a:ext>
            </a:extLst>
          </p:cNvPr>
          <p:cNvSpPr txBox="1"/>
          <p:nvPr/>
        </p:nvSpPr>
        <p:spPr>
          <a:xfrm>
            <a:off x="9079606" y="525887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(@ tau = 60 sec.)</a:t>
            </a:r>
          </a:p>
        </p:txBody>
      </p:sp>
    </p:spTree>
    <p:extLst>
      <p:ext uri="{BB962C8B-B14F-4D97-AF65-F5344CB8AC3E}">
        <p14:creationId xmlns:p14="http://schemas.microsoft.com/office/powerpoint/2010/main" val="2669426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C9423-DA39-556E-8F70-DC93ED99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Limitations and trade-offs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D65D28-938A-F571-2449-2746982C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45"/>
            <a:ext cx="105156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2400" b="1">
                <a:solidFill>
                  <a:srgbClr val="000000"/>
                </a:solidFill>
              </a:rPr>
              <a:t>Minimum resolvable momentum:</a:t>
            </a:r>
            <a:r>
              <a:rPr lang="en-GB" sz="2400">
                <a:solidFill>
                  <a:srgbClr val="000000"/>
                </a:solidFill>
              </a:rPr>
              <a:t> SQL tells us that detecting                    = 1.9 u km/s should be possible in principle (@ 50 nm nanoparticle radius)</a:t>
            </a:r>
            <a:endParaRPr lang="en-GB" sz="2400" b="1">
              <a:solidFill>
                <a:srgbClr val="000000"/>
              </a:solidFill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GB" sz="2000">
                <a:solidFill>
                  <a:schemeClr val="accent1"/>
                </a:solidFill>
              </a:rPr>
              <a:t>Trade-off between minimum resolvable momentum and collision rate prop. to (mass)</a:t>
            </a:r>
            <a:r>
              <a:rPr lang="en-GB" sz="2000" baseline="30000">
                <a:solidFill>
                  <a:schemeClr val="accent1"/>
                </a:solidFill>
              </a:rPr>
              <a:t>3/2</a:t>
            </a:r>
          </a:p>
          <a:p>
            <a:r>
              <a:rPr lang="en-GB" sz="2400">
                <a:solidFill>
                  <a:srgbClr val="000000"/>
                </a:solidFill>
              </a:rPr>
              <a:t>Impacts well resolved when time between collisions &gt; ¼ of the trap cycle (~ 20 µs)</a:t>
            </a:r>
          </a:p>
          <a:p>
            <a:pPr lvl="1">
              <a:buFont typeface="Calibri,Sans-Serif" panose="020B0604020202020204" pitchFamily="34" charset="0"/>
              <a:buChar char="-"/>
            </a:pPr>
            <a:r>
              <a:rPr lang="en-GB" sz="1900">
                <a:solidFill>
                  <a:schemeClr val="accent1"/>
                </a:solidFill>
              </a:rPr>
              <a:t>max. resolvable density of ~10</a:t>
            </a:r>
            <a:r>
              <a:rPr lang="en-GB" sz="1900" baseline="30000">
                <a:solidFill>
                  <a:schemeClr val="accent1"/>
                </a:solidFill>
              </a:rPr>
              <a:t>7</a:t>
            </a:r>
            <a:r>
              <a:rPr lang="en-GB" sz="1900">
                <a:solidFill>
                  <a:schemeClr val="accent1"/>
                </a:solidFill>
              </a:rPr>
              <a:t>/cm</a:t>
            </a:r>
            <a:r>
              <a:rPr lang="en-GB" sz="1900" baseline="30000">
                <a:solidFill>
                  <a:schemeClr val="accent1"/>
                </a:solidFill>
              </a:rPr>
              <a:t>3</a:t>
            </a:r>
            <a:r>
              <a:rPr lang="en-GB" sz="1900">
                <a:solidFill>
                  <a:schemeClr val="accent1"/>
                </a:solidFill>
              </a:rPr>
              <a:t>  (@ 500 km LEO alt.)</a:t>
            </a:r>
          </a:p>
          <a:p>
            <a:pPr lvl="1">
              <a:buFont typeface="Calibri,Sans-Serif" panose="020B0604020202020204" pitchFamily="34" charset="0"/>
              <a:buChar char="-"/>
            </a:pPr>
            <a:r>
              <a:rPr lang="en-GB" sz="1900">
                <a:solidFill>
                  <a:schemeClr val="accent1"/>
                </a:solidFill>
              </a:rPr>
              <a:t>At higher densities, the sensor may need to be operated in pressure mode (not individual impacts)</a:t>
            </a:r>
          </a:p>
          <a:p>
            <a:r>
              <a:rPr lang="en-GB" sz="2400" b="1">
                <a:solidFill>
                  <a:srgbClr val="000000"/>
                </a:solidFill>
              </a:rPr>
              <a:t>False detections</a:t>
            </a:r>
            <a:r>
              <a:rPr lang="en-GB" sz="2400">
                <a:solidFill>
                  <a:srgbClr val="000000"/>
                </a:solidFill>
              </a:rPr>
              <a:t>: for long integration times     mechanical noise can mimic collision events at a rate                                 where                              and         is the detection threshold   </a:t>
            </a:r>
            <a:r>
              <a:rPr lang="en-GB">
                <a:solidFill>
                  <a:srgbClr val="000000"/>
                </a:solidFill>
              </a:rPr>
              <a:t>   </a:t>
            </a:r>
            <a:endParaRPr lang="en-US">
              <a:solidFill>
                <a:srgbClr val="000000"/>
              </a:solidFill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GB" sz="2000">
                <a:solidFill>
                  <a:schemeClr val="accent1"/>
                </a:solidFill>
              </a:rPr>
              <a:t>18 u km/s threshold gives false detection rate of 1/s which corresponds to minimum resolvable density ~ 10</a:t>
            </a:r>
            <a:r>
              <a:rPr lang="en-GB" sz="2000" baseline="30000">
                <a:solidFill>
                  <a:schemeClr val="accent1"/>
                </a:solidFill>
              </a:rPr>
              <a:t>4</a:t>
            </a:r>
            <a:r>
              <a:rPr lang="en-GB" sz="2000">
                <a:solidFill>
                  <a:schemeClr val="accent1"/>
                </a:solidFill>
              </a:rPr>
              <a:t>/cm</a:t>
            </a:r>
            <a:r>
              <a:rPr lang="en-GB" sz="2000" baseline="30000">
                <a:solidFill>
                  <a:schemeClr val="accent1"/>
                </a:solidFill>
              </a:rPr>
              <a:t>3</a:t>
            </a:r>
            <a:endParaRPr lang="en-GB">
              <a:solidFill>
                <a:schemeClr val="accent1"/>
              </a:solidFill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GB" sz="2000">
                <a:solidFill>
                  <a:schemeClr val="accent1"/>
                </a:solidFill>
              </a:rPr>
              <a:t>Lower densities can always be resolved by raising the threshold</a:t>
            </a:r>
            <a:endParaRPr lang="en-GB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3" name="Picture 2" descr="A close up of a number&#10;&#10;AI-generated content may be incorrect.">
            <a:extLst>
              <a:ext uri="{FF2B5EF4-FFF2-40B4-BE49-F238E27FC236}">
                <a16:creationId xmlns:a16="http://schemas.microsoft.com/office/drawing/2014/main" id="{F931A42B-E13A-AA80-09C5-813381D1B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32" y="4045014"/>
            <a:ext cx="1824322" cy="341427"/>
          </a:xfrm>
          <a:prstGeom prst="rect">
            <a:avLst/>
          </a:prstGeom>
        </p:spPr>
      </p:pic>
      <p:pic>
        <p:nvPicPr>
          <p:cNvPr id="4" name="Picture 3" descr="A black number on a white background&#10;&#10;AI-generated content may be incorrect.">
            <a:extLst>
              <a:ext uri="{FF2B5EF4-FFF2-40B4-BE49-F238E27FC236}">
                <a16:creationId xmlns:a16="http://schemas.microsoft.com/office/drawing/2014/main" id="{52671ED1-853C-F6B9-F894-3DC7FE4B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4210" r="-617" b="-8219"/>
          <a:stretch>
            <a:fillRect/>
          </a:stretch>
        </p:blipFill>
        <p:spPr>
          <a:xfrm>
            <a:off x="5677906" y="4016382"/>
            <a:ext cx="1469436" cy="415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534A0-763D-49A4-42E2-BFA9A1A0F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391" y="3745808"/>
            <a:ext cx="269088" cy="31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F8D8C-F094-ABDB-0ACB-1DF6EE501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655" y="4034206"/>
            <a:ext cx="452962" cy="376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59393-0DDD-5FC6-DB9B-0F8E972B7E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330" r="-1010" b="7895"/>
          <a:stretch>
            <a:fillRect/>
          </a:stretch>
        </p:blipFill>
        <p:spPr>
          <a:xfrm>
            <a:off x="8599868" y="1600245"/>
            <a:ext cx="1077577" cy="3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4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F96A8-743E-5280-1C93-83C5B315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864B-9565-D27C-1661-D9130A14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286375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Hardware status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27582C-A9C7-7829-EAD2-FEB9046C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1" y="960166"/>
            <a:ext cx="5606006" cy="21328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UK Space Agency ETP1-025 LOTIS 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Development of levitated </a:t>
            </a:r>
            <a:r>
              <a:rPr lang="en-GB" sz="1800" err="1"/>
              <a:t>optomechanics</a:t>
            </a:r>
            <a:r>
              <a:rPr lang="en-GB" sz="1800"/>
              <a:t> subsystems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Storage and dispensing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Capture and conditioning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Optomechanical trapping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</p:txBody>
      </p:sp>
      <p:pic>
        <p:nvPicPr>
          <p:cNvPr id="3" name="Picture 2" descr="UK Space Agency Corporate Plan 2022-25 - GOV.UK">
            <a:extLst>
              <a:ext uri="{FF2B5EF4-FFF2-40B4-BE49-F238E27FC236}">
                <a16:creationId xmlns:a16="http://schemas.microsoft.com/office/drawing/2014/main" id="{733385C1-B076-3EEC-55CF-912056C72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013" r="702" b="23125"/>
          <a:stretch>
            <a:fillRect/>
          </a:stretch>
        </p:blipFill>
        <p:spPr>
          <a:xfrm>
            <a:off x="3951487" y="837685"/>
            <a:ext cx="1412158" cy="397174"/>
          </a:xfrm>
          <a:prstGeom prst="rect">
            <a:avLst/>
          </a:prstGeom>
        </p:spPr>
      </p:pic>
      <p:pic>
        <p:nvPicPr>
          <p:cNvPr id="4" name="Picture 3" descr="A green circuit board with wires connected to it&#10;&#10;AI-generated content may be incorrect.">
            <a:extLst>
              <a:ext uri="{FF2B5EF4-FFF2-40B4-BE49-F238E27FC236}">
                <a16:creationId xmlns:a16="http://schemas.microsoft.com/office/drawing/2014/main" id="{2D6620E2-6E09-DFE9-93DB-9AD639557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321" y="4735951"/>
            <a:ext cx="2159661" cy="1414067"/>
          </a:xfrm>
          <a:prstGeom prst="rect">
            <a:avLst/>
          </a:prstGeom>
        </p:spPr>
      </p:pic>
      <p:pic>
        <p:nvPicPr>
          <p:cNvPr id="5" name="Picture 4" descr="A close up of a machine&#10;&#10;AI-generated content may be incorrect.">
            <a:extLst>
              <a:ext uri="{FF2B5EF4-FFF2-40B4-BE49-F238E27FC236}">
                <a16:creationId xmlns:a16="http://schemas.microsoft.com/office/drawing/2014/main" id="{350DD26B-F798-AE53-07E7-F14FE6A9B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714" y="329535"/>
            <a:ext cx="2169289" cy="2411393"/>
          </a:xfrm>
          <a:prstGeom prst="rect">
            <a:avLst/>
          </a:prstGeom>
        </p:spPr>
      </p:pic>
      <p:pic>
        <p:nvPicPr>
          <p:cNvPr id="7" name="2025-02-19_PT_IndependentDC">
            <a:hlinkClick r:id="" action="ppaction://media"/>
            <a:extLst>
              <a:ext uri="{FF2B5EF4-FFF2-40B4-BE49-F238E27FC236}">
                <a16:creationId xmlns:a16="http://schemas.microsoft.com/office/drawing/2014/main" id="{A1FAB4BA-7FE9-EDDF-0F36-70735E0FA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7517" y="2881849"/>
            <a:ext cx="2159942" cy="1666994"/>
          </a:xfrm>
          <a:prstGeom prst="rect">
            <a:avLst/>
          </a:prstGeom>
        </p:spPr>
      </p:pic>
      <p:pic>
        <p:nvPicPr>
          <p:cNvPr id="9" name="Picture 8" descr="A close-up of a microscope&#10;&#10;AI-generated content may be incorrect.">
            <a:extLst>
              <a:ext uri="{FF2B5EF4-FFF2-40B4-BE49-F238E27FC236}">
                <a16:creationId xmlns:a16="http://schemas.microsoft.com/office/drawing/2014/main" id="{062DBB22-DF00-A7F9-8524-A4E811005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57567" y="4731878"/>
            <a:ext cx="2155575" cy="1597069"/>
          </a:xfrm>
          <a:prstGeom prst="rect">
            <a:avLst/>
          </a:prstGeom>
        </p:spPr>
      </p:pic>
      <p:pic>
        <p:nvPicPr>
          <p:cNvPr id="10" name="Picture 9" descr="A screen shot of a screen&#10;&#10;AI-generated content may be incorrect.">
            <a:extLst>
              <a:ext uri="{FF2B5EF4-FFF2-40B4-BE49-F238E27FC236}">
                <a16:creationId xmlns:a16="http://schemas.microsoft.com/office/drawing/2014/main" id="{3EEFF81B-EFE2-3758-A955-C17749C78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9" y="4471447"/>
            <a:ext cx="2690834" cy="2108285"/>
          </a:xfrm>
          <a:prstGeom prst="rect">
            <a:avLst/>
          </a:prstGeom>
        </p:spPr>
      </p:pic>
      <p:pic>
        <p:nvPicPr>
          <p:cNvPr id="12" name="Picture 11" descr="A black box with wires&#10;&#10;AI-generated content may be incorrect.">
            <a:extLst>
              <a:ext uri="{FF2B5EF4-FFF2-40B4-BE49-F238E27FC236}">
                <a16:creationId xmlns:a16="http://schemas.microsoft.com/office/drawing/2014/main" id="{55CC6E9A-A92A-2527-1967-BF4B0A846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463" y="2672412"/>
            <a:ext cx="2583494" cy="1593807"/>
          </a:xfrm>
          <a:prstGeom prst="rect">
            <a:avLst/>
          </a:prstGeom>
        </p:spPr>
      </p:pic>
      <p:pic>
        <p:nvPicPr>
          <p:cNvPr id="13" name="Picture 12" descr="A close up of a device&#10;&#10;AI-generated content may be incorrect.">
            <a:extLst>
              <a:ext uri="{FF2B5EF4-FFF2-40B4-BE49-F238E27FC236}">
                <a16:creationId xmlns:a16="http://schemas.microsoft.com/office/drawing/2014/main" id="{8F64F3D3-43ED-8101-E42E-D125B9E434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538" t="7306" r="47578" b="7613"/>
          <a:stretch>
            <a:fillRect/>
          </a:stretch>
        </p:blipFill>
        <p:spPr>
          <a:xfrm>
            <a:off x="3129754" y="2797895"/>
            <a:ext cx="1965162" cy="1511555"/>
          </a:xfrm>
          <a:prstGeom prst="rect">
            <a:avLst/>
          </a:prstGeom>
        </p:spPr>
      </p:pic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7EAA04CA-524C-E30D-94DF-07F5351174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4575" y="1597068"/>
            <a:ext cx="2473892" cy="1242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4EE0E1-4F21-28BE-53B3-F25DF62287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1123" y="2627334"/>
            <a:ext cx="3549042" cy="1603332"/>
          </a:xfrm>
          <a:prstGeom prst="rect">
            <a:avLst/>
          </a:prstGeom>
        </p:spPr>
      </p:pic>
      <p:pic>
        <p:nvPicPr>
          <p:cNvPr id="17" name="Picture 16" descr="A graph of a sound wave&#10;&#10;AI-generated content may be incorrect.">
            <a:extLst>
              <a:ext uri="{FF2B5EF4-FFF2-40B4-BE49-F238E27FC236}">
                <a16:creationId xmlns:a16="http://schemas.microsoft.com/office/drawing/2014/main" id="{96FB7BBD-642D-B74E-B9C1-8F9E624ACD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6739" y="4308222"/>
            <a:ext cx="3549042" cy="1936734"/>
          </a:xfrm>
          <a:prstGeom prst="rect">
            <a:avLst/>
          </a:prstGeom>
        </p:spPr>
      </p:pic>
      <p:pic>
        <p:nvPicPr>
          <p:cNvPr id="18" name="Picture 17" descr="A diagram of a collimated output beam&#10;&#10;AI-generated content may be incorrect.">
            <a:extLst>
              <a:ext uri="{FF2B5EF4-FFF2-40B4-BE49-F238E27FC236}">
                <a16:creationId xmlns:a16="http://schemas.microsoft.com/office/drawing/2014/main" id="{C1506F3D-0FC0-7E6A-64B7-5A8C4378B7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62426" y="1154742"/>
            <a:ext cx="3661255" cy="1406570"/>
          </a:xfrm>
          <a:prstGeom prst="rect">
            <a:avLst/>
          </a:prstGeom>
        </p:spPr>
      </p:pic>
      <p:pic>
        <p:nvPicPr>
          <p:cNvPr id="19" name="Picture 18" descr="A close-up of a device&#10;&#10;AI-generated content may be incorrect.">
            <a:extLst>
              <a:ext uri="{FF2B5EF4-FFF2-40B4-BE49-F238E27FC236}">
                <a16:creationId xmlns:a16="http://schemas.microsoft.com/office/drawing/2014/main" id="{81AA668D-8D91-4D5C-4243-2E7410F16D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8027" y="178561"/>
            <a:ext cx="1866248" cy="958112"/>
          </a:xfrm>
          <a:prstGeom prst="rect">
            <a:avLst/>
          </a:prstGeom>
        </p:spPr>
      </p:pic>
      <p:pic>
        <p:nvPicPr>
          <p:cNvPr id="20" name="Picture 19" descr="A laser radiation device with a red wire&#10;&#10;AI-generated content may be incorrect.">
            <a:extLst>
              <a:ext uri="{FF2B5EF4-FFF2-40B4-BE49-F238E27FC236}">
                <a16:creationId xmlns:a16="http://schemas.microsoft.com/office/drawing/2014/main" id="{1D33DA70-7A56-3EFD-9C06-D6314DD9D5F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9697" t="2510" r="-1873" b="-826"/>
          <a:stretch>
            <a:fillRect/>
          </a:stretch>
        </p:blipFill>
        <p:spPr>
          <a:xfrm>
            <a:off x="8362708" y="176511"/>
            <a:ext cx="1569422" cy="97269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A8BF88-E3A1-4670-4999-06D4001E0CA9}"/>
              </a:ext>
            </a:extLst>
          </p:cNvPr>
          <p:cNvCxnSpPr/>
          <p:nvPr/>
        </p:nvCxnSpPr>
        <p:spPr>
          <a:xfrm>
            <a:off x="5764219" y="-159086"/>
            <a:ext cx="20876" cy="718158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8E2966-28AD-32CD-6DE5-708CEF8F234C}"/>
              </a:ext>
            </a:extLst>
          </p:cNvPr>
          <p:cNvCxnSpPr>
            <a:cxnSpLocks/>
          </p:cNvCxnSpPr>
          <p:nvPr/>
        </p:nvCxnSpPr>
        <p:spPr>
          <a:xfrm>
            <a:off x="8194902" y="-120504"/>
            <a:ext cx="20876" cy="718158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microscope&#10;&#10;AI-generated content may be incorrect.">
            <a:extLst>
              <a:ext uri="{FF2B5EF4-FFF2-40B4-BE49-F238E27FC236}">
                <a16:creationId xmlns:a16="http://schemas.microsoft.com/office/drawing/2014/main" id="{92F198F9-B5F0-ED5C-44E3-29B3DC8566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7569" y="4475543"/>
            <a:ext cx="2893671" cy="20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D7790-0C89-AE21-4287-0D0E1527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F66E-12BC-21CA-9B1C-CF7B6FC4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286375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Design Concept &amp; </a:t>
            </a:r>
            <a:r>
              <a:rPr lang="en-GB" err="1"/>
              <a:t>SWaP</a:t>
            </a:r>
            <a:r>
              <a:rPr lang="en-GB"/>
              <a:t> estimates</a:t>
            </a:r>
            <a:endParaRPr lang="en-US"/>
          </a:p>
        </p:txBody>
      </p:sp>
      <p:pic>
        <p:nvPicPr>
          <p:cNvPr id="7" name="Picture 6" descr="A close-up of a sign&#10;&#10;AI-generated content may be incorrect.">
            <a:extLst>
              <a:ext uri="{FF2B5EF4-FFF2-40B4-BE49-F238E27FC236}">
                <a16:creationId xmlns:a16="http://schemas.microsoft.com/office/drawing/2014/main" id="{63528AE7-75CA-4C43-804D-D450A199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302"/>
            <a:ext cx="8623140" cy="4153855"/>
          </a:xfrm>
          <a:prstGeom prst="rect">
            <a:avLst/>
          </a:prstGeom>
        </p:spPr>
      </p:pic>
      <p:pic>
        <p:nvPicPr>
          <p:cNvPr id="9" name="Picture 8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9C2A240F-FF35-010D-3065-9B253C0A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158" y="2050"/>
            <a:ext cx="3870165" cy="293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566E5-2095-405E-4DF7-72B0D2D613C2}"/>
              </a:ext>
            </a:extLst>
          </p:cNvPr>
          <p:cNvSpPr txBox="1"/>
          <p:nvPr/>
        </p:nvSpPr>
        <p:spPr>
          <a:xfrm>
            <a:off x="8746603" y="2939970"/>
            <a:ext cx="334122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Mass and Power ROM Estimate. </a:t>
            </a:r>
          </a:p>
          <a:p>
            <a:endParaRPr lang="en-US"/>
          </a:p>
          <a:p>
            <a:r>
              <a:rPr lang="en-US"/>
              <a:t>We assume a modest degree of development, design and </a:t>
            </a:r>
            <a:r>
              <a:rPr lang="en-US" err="1"/>
              <a:t>optimisation</a:t>
            </a:r>
            <a:r>
              <a:rPr lang="en-US"/>
              <a:t> for space. </a:t>
            </a:r>
          </a:p>
          <a:p>
            <a:endParaRPr lang="en-US"/>
          </a:p>
          <a:p>
            <a:r>
              <a:rPr lang="en-US"/>
              <a:t>Conservative estimate for payload computer power.</a:t>
            </a:r>
          </a:p>
          <a:p>
            <a:endParaRPr lang="en-US"/>
          </a:p>
          <a:p>
            <a:r>
              <a:rPr lang="en-US"/>
              <a:t>Scope for further </a:t>
            </a:r>
            <a:r>
              <a:rPr lang="en-US" err="1"/>
              <a:t>optimisation</a:t>
            </a:r>
            <a:r>
              <a:rPr lang="en-US"/>
              <a:t> with respect to algorithms and data reduction.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BAE91-2FCD-1B96-7A44-9C2E17EF89CF}"/>
              </a:ext>
            </a:extLst>
          </p:cNvPr>
          <p:cNvSpPr txBox="1"/>
          <p:nvPr/>
        </p:nvSpPr>
        <p:spPr>
          <a:xfrm>
            <a:off x="171691" y="5254905"/>
            <a:ext cx="771066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Illustration of the sensor head including planar RF Paul trap and LIAD.</a:t>
            </a:r>
            <a:endParaRPr lang="en-US"/>
          </a:p>
          <a:p>
            <a:endParaRPr lang="en-US" sz="1400"/>
          </a:p>
          <a:p>
            <a:r>
              <a:rPr lang="en-US" sz="1400"/>
              <a:t>Nanoparticles ejected by LIAD from </a:t>
            </a:r>
            <a:r>
              <a:rPr lang="en-US" sz="1400" err="1"/>
              <a:t>StSt</a:t>
            </a:r>
            <a:r>
              <a:rPr lang="en-US" sz="1400"/>
              <a:t> substrate are captured into the RF Paul trap </a:t>
            </a:r>
            <a:endParaRPr lang="en-US"/>
          </a:p>
          <a:p>
            <a:endParaRPr lang="en-US" sz="1400"/>
          </a:p>
          <a:p>
            <a:r>
              <a:rPr lang="en-US" sz="1400"/>
              <a:t>Then shuttled between regions and stored for transfer into an optical trap.</a:t>
            </a:r>
            <a:endParaRPr lang="en-US"/>
          </a:p>
          <a:p>
            <a:endParaRPr lang="en-US" sz="1400"/>
          </a:p>
          <a:p>
            <a:r>
              <a:rPr lang="en-US" sz="1400"/>
              <a:t>For illustration we show a 2D vector resolving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1657802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6CE8-10D0-1D51-92CD-336B533C1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A488-A26E-30BC-12AF-B1CB2D5E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286375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Development roadmap</a:t>
            </a:r>
            <a:endParaRPr lang="en-US"/>
          </a:p>
        </p:txBody>
      </p:sp>
      <p:pic>
        <p:nvPicPr>
          <p:cNvPr id="23" name="Content Placeholder 22" descr="https://www.swansea.ac.uk/staff/g.n.alexandrowicz/lab_pic.jpg">
            <a:extLst>
              <a:ext uri="{FF2B5EF4-FFF2-40B4-BE49-F238E27FC236}">
                <a16:creationId xmlns:a16="http://schemas.microsoft.com/office/drawing/2014/main" id="{DD9F0D86-19DC-6910-6353-C48DCDF6D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8974" y="3805881"/>
            <a:ext cx="5440653" cy="21320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9AA754-9BF5-4FD6-65E7-213374200349}"/>
              </a:ext>
            </a:extLst>
          </p:cNvPr>
          <p:cNvSpPr txBox="1"/>
          <p:nvPr/>
        </p:nvSpPr>
        <p:spPr>
          <a:xfrm>
            <a:off x="6336212" y="6010642"/>
            <a:ext cx="40809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ea typeface="+mn-lt"/>
                <a:cs typeface="+mn-lt"/>
              </a:rPr>
              <a:t>Hypersonic beamline</a:t>
            </a:r>
          </a:p>
          <a:p>
            <a:r>
              <a:rPr lang="en-GB" sz="1200">
                <a:ea typeface="+mn-lt"/>
                <a:cs typeface="+mn-lt"/>
              </a:rPr>
              <a:t>Alexandrowicz lab, Chemistry Department, Swansea Uni.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348DD-FA4D-6FD5-24A5-EF11893A2809}"/>
              </a:ext>
            </a:extLst>
          </p:cNvPr>
          <p:cNvSpPr txBox="1">
            <a:spLocks/>
          </p:cNvSpPr>
          <p:nvPr/>
        </p:nvSpPr>
        <p:spPr>
          <a:xfrm>
            <a:off x="326721" y="921584"/>
            <a:ext cx="5769980" cy="5219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(LOTIS) </a:t>
            </a:r>
            <a:r>
              <a:rPr lang="en-GB" sz="1800">
                <a:ea typeface="+mn-lt"/>
                <a:cs typeface="+mn-lt"/>
              </a:rPr>
              <a:t>⇒  TDE ⇒  BB ⇒ EBB</a:t>
            </a: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800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TDE (2025-26) </a:t>
            </a:r>
            <a:r>
              <a:rPr lang="en-GB" sz="1800" b="1">
                <a:ea typeface="+mn-lt"/>
                <a:cs typeface="+mn-lt"/>
              </a:rPr>
              <a:t>Integrate LOTIS subsystems</a:t>
            </a:r>
            <a:endParaRPr lang="en-GB" b="1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 Critical milestone: Detect single collisions</a:t>
            </a:r>
            <a:endParaRPr lang="en-GB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 Thermal Xe source (3000K) mimics orbital momentum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BB (2026-27) </a:t>
            </a:r>
            <a:r>
              <a:rPr lang="en-GB" sz="1800" b="1">
                <a:ea typeface="+mn-lt"/>
                <a:cs typeface="+mn-lt"/>
              </a:rPr>
              <a:t>Portable vacuum system</a:t>
            </a:r>
            <a:endParaRPr lang="en-GB" b="1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 Critical milestone: 2 km/s He beam validation</a:t>
            </a:r>
            <a:endParaRPr lang="en-GB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 Monoenergetic source proves momentum resolution</a:t>
            </a:r>
            <a:endParaRPr lang="en-GB"/>
          </a:p>
          <a:p>
            <a:pPr>
              <a:buNone/>
            </a:pPr>
            <a:endParaRPr lang="en-GB" sz="1800" b="1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EBB (2027-28) Demonstrate Robustness</a:t>
            </a:r>
            <a:endParaRPr lang="en-GB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  Custom PCBs, autonomous operation</a:t>
            </a:r>
            <a:endParaRPr lang="en-GB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  Critical milestone: Week-long unattended operation</a:t>
            </a:r>
            <a:endParaRPr lang="en-GB"/>
          </a:p>
          <a:p>
            <a:pPr>
              <a:buNone/>
            </a:pPr>
            <a:r>
              <a:rPr lang="en-GB" sz="1800">
                <a:ea typeface="+mn-lt"/>
                <a:cs typeface="+mn-lt"/>
              </a:rPr>
              <a:t>‣  Environmental pre-screening</a:t>
            </a:r>
            <a:endParaRPr lang="en-GB"/>
          </a:p>
          <a:p>
            <a:pPr>
              <a:buNone/>
            </a:pPr>
            <a:endParaRPr lang="en-GB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C9CC7-B384-25D6-CF68-1BCC68599692}"/>
              </a:ext>
            </a:extLst>
          </p:cNvPr>
          <p:cNvSpPr txBox="1"/>
          <p:nvPr/>
        </p:nvSpPr>
        <p:spPr>
          <a:xfrm>
            <a:off x="6094071" y="1126603"/>
            <a:ext cx="577190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Hardware exists and works separately</a:t>
            </a:r>
            <a:endParaRPr lang="en-US"/>
          </a:p>
          <a:p>
            <a:endParaRPr lang="en-US"/>
          </a:p>
          <a:p>
            <a:r>
              <a:rPr lang="en-US"/>
              <a:t>Systematic validation of proven subsystems</a:t>
            </a:r>
          </a:p>
          <a:p>
            <a:endParaRPr lang="en-US"/>
          </a:p>
          <a:p>
            <a:r>
              <a:rPr lang="en-US"/>
              <a:t>Each phase retires specific technical risks</a:t>
            </a:r>
          </a:p>
          <a:p>
            <a:endParaRPr lang="en-US"/>
          </a:p>
          <a:p>
            <a:r>
              <a:rPr lang="en-US"/>
              <a:t>Hypersonic beamline provides monoenergetic flux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3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D116-F058-FF3B-168F-562A21AC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96523-E2EF-F6AB-71EB-1A27D66E0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DCA29-2B57-0B76-A2C0-D748FCBA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ADBEF-70A4-D129-AE9E-FE90384F6B63}"/>
              </a:ext>
            </a:extLst>
          </p:cNvPr>
          <p:cNvSpPr txBox="1"/>
          <p:nvPr/>
        </p:nvSpPr>
        <p:spPr>
          <a:xfrm>
            <a:off x="245623" y="381575"/>
            <a:ext cx="5311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</a:t>
            </a:r>
            <a:r>
              <a:rPr lang="en-GB" b="1" i="1" ker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much</a:t>
            </a:r>
            <a:r>
              <a:rPr lang="en-GB" sz="1800" b="1" i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energy and momentum is transported from the magnetosphere into the upper atmosphere? </a:t>
            </a:r>
            <a:endParaRPr lang="en-GB" i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E9C5B-A76C-0278-CD46-020034806CEC}"/>
              </a:ext>
            </a:extLst>
          </p:cNvPr>
          <p:cNvSpPr txBox="1"/>
          <p:nvPr/>
        </p:nvSpPr>
        <p:spPr>
          <a:xfrm>
            <a:off x="245624" y="5742031"/>
            <a:ext cx="54439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is this energy and momentum redistributed within the ionosphere-thermosphere system, what are the key spatial scales, and what are their relative importance?</a:t>
            </a:r>
            <a:endParaRPr lang="en-GB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29DFC2-4DC1-601C-D750-D5D3B297FC68}"/>
              </a:ext>
            </a:extLst>
          </p:cNvPr>
          <p:cNvSpPr txBox="1"/>
          <p:nvPr/>
        </p:nvSpPr>
        <p:spPr>
          <a:xfrm>
            <a:off x="579863" y="-28190"/>
            <a:ext cx="6302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Quantum Enhancements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2D0841-7EA6-356F-B8AA-62A44981DD25}"/>
                  </a:ext>
                </a:extLst>
              </p:cNvPr>
              <p:cNvSpPr txBox="1"/>
              <p:nvPr/>
            </p:nvSpPr>
            <p:spPr>
              <a:xfrm>
                <a:off x="77164" y="747193"/>
                <a:ext cx="12113231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b="1" i="0" u="none" strike="noStrike">
                    <a:solidFill>
                      <a:srgbClr val="000000"/>
                    </a:solidFill>
                    <a:effectLst/>
                  </a:rPr>
                  <a:t>Minimum resolvable momentum:</a:t>
                </a:r>
                <a:r>
                  <a:rPr lang="en-GB" sz="2200" b="0" i="0" u="none" strike="noStrike">
                    <a:solidFill>
                      <a:srgbClr val="000000"/>
                    </a:solidFill>
                    <a:effectLst/>
                  </a:rPr>
                  <a:t> SQL                 = 1.88u km/s for our parameters</a:t>
                </a:r>
                <a:endParaRPr lang="en-GB" sz="2200" b="0" i="0" u="none" strike="noStrike">
                  <a:solidFill>
                    <a:srgbClr val="FF0000"/>
                  </a:solidFill>
                  <a:effectLst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20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b="1">
                    <a:solidFill>
                      <a:srgbClr val="000000"/>
                    </a:solidFill>
                  </a:rPr>
                  <a:t>For lower thresholds</a:t>
                </a:r>
                <a:r>
                  <a:rPr lang="en-GB" sz="2200" b="1"/>
                  <a:t> – </a:t>
                </a:r>
                <a:r>
                  <a:rPr lang="en-GB" sz="2200"/>
                  <a:t>e.g., on Mars</a:t>
                </a:r>
                <a:r>
                  <a:rPr lang="en-GB" sz="2200" b="1">
                    <a:solidFill>
                      <a:srgbClr val="000000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200" b="1">
                  <a:solidFill>
                    <a:srgbClr val="00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200" b="1">
                    <a:solidFill>
                      <a:srgbClr val="000000"/>
                    </a:solidFill>
                  </a:rPr>
                  <a:t>Ground state cooling: </a:t>
                </a:r>
                <a:r>
                  <a:rPr lang="en-GB" sz="2200">
                    <a:solidFill>
                      <a:srgbClr val="000000"/>
                    </a:solidFill>
                  </a:rPr>
                  <a:t>For </a:t>
                </a:r>
                <a:r>
                  <a:rPr lang="en-GB" sz="2200" i="1">
                    <a:solidFill>
                      <a:srgbClr val="000000"/>
                    </a:solidFill>
                  </a:rPr>
                  <a:t>T</a:t>
                </a:r>
                <a:r>
                  <a:rPr lang="en-GB" sz="2200">
                    <a:solidFill>
                      <a:srgbClr val="000000"/>
                    </a:solidFill>
                  </a:rPr>
                  <a:t> ~ 0.5 </a:t>
                </a:r>
                <a:r>
                  <a:rPr lang="en-GB" sz="2200" err="1">
                    <a:solidFill>
                      <a:srgbClr val="000000"/>
                    </a:solidFill>
                  </a:rPr>
                  <a:t>microK</a:t>
                </a:r>
                <a:r>
                  <a:rPr lang="en-GB" sz="220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200" i="1">
                    <a:solidFill>
                      <a:srgbClr val="000000"/>
                    </a:solidFill>
                  </a:rPr>
                  <a:t> ~ </a:t>
                </a:r>
                <a:r>
                  <a:rPr lang="en-GB" sz="2200">
                    <a:solidFill>
                      <a:srgbClr val="000000"/>
                    </a:solidFill>
                  </a:rPr>
                  <a:t>0.5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200">
                  <a:solidFill>
                    <a:srgbClr val="00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200" b="1">
                    <a:solidFill>
                      <a:srgbClr val="000000"/>
                    </a:solidFill>
                  </a:rPr>
                  <a:t>Quantum mechanical squeezing: </a:t>
                </a:r>
                <a:r>
                  <a:rPr lang="en-GB" sz="2200">
                    <a:solidFill>
                      <a:srgbClr val="000000"/>
                    </a:solidFill>
                  </a:rPr>
                  <a:t>Squeeze optimal quadrature. </a:t>
                </a:r>
                <a:endParaRPr lang="en-GB" sz="2200">
                  <a:solidFill>
                    <a:srgbClr val="FF0000"/>
                  </a:solidFill>
                  <a:latin typeface="Aptos" panose="020B0004020202020204" pitchFamily="34" charset="0"/>
                </a:endParaRPr>
              </a:p>
              <a:p>
                <a:endParaRPr lang="en-GB" sz="220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200" b="1">
                    <a:solidFill>
                      <a:srgbClr val="000000"/>
                    </a:solidFill>
                    <a:latin typeface="Aptos" panose="020B0004020202020204" pitchFamily="34" charset="0"/>
                  </a:rPr>
                  <a:t>Back-action:</a:t>
                </a:r>
                <a:r>
                  <a:rPr lang="en-GB" sz="2200">
                    <a:solidFill>
                      <a:srgbClr val="000000"/>
                    </a:solidFill>
                    <a:latin typeface="Aptos" panose="020B0004020202020204" pitchFamily="34" charset="0"/>
                  </a:rPr>
                  <a:t> Measuring position when really need momentum</a:t>
                </a:r>
                <a:endParaRPr lang="en-GB" sz="2200" b="1" i="0" u="none" strike="noStrike">
                  <a:solidFill>
                    <a:srgbClr val="000000"/>
                  </a:solidFill>
                  <a:effectLst/>
                  <a:latin typeface="Aptos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200" b="1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2D0841-7EA6-356F-B8AA-62A44981D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4" y="747193"/>
                <a:ext cx="12113231" cy="4154984"/>
              </a:xfrm>
              <a:prstGeom prst="rect">
                <a:avLst/>
              </a:prstGeom>
              <a:blipFill>
                <a:blip r:embed="rId2"/>
                <a:stretch>
                  <a:fillRect l="-604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>
            <a:extLst>
              <a:ext uri="{FF2B5EF4-FFF2-40B4-BE49-F238E27FC236}">
                <a16:creationId xmlns:a16="http://schemas.microsoft.com/office/drawing/2014/main" id="{3ECE1977-7A25-ABB3-88CE-8BE13717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90" y="798572"/>
            <a:ext cx="822664" cy="3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aph of a measurement&#10;&#10;Description automatically generated with medium confidence">
            <a:extLst>
              <a:ext uri="{FF2B5EF4-FFF2-40B4-BE49-F238E27FC236}">
                <a16:creationId xmlns:a16="http://schemas.microsoft.com/office/drawing/2014/main" id="{0149B256-C506-47BA-249D-392C56B5F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88" y="3835570"/>
            <a:ext cx="4170918" cy="26542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EBDD08-670C-99E3-1F64-77DE69053B6E}"/>
              </a:ext>
            </a:extLst>
          </p:cNvPr>
          <p:cNvSpPr txBox="1"/>
          <p:nvPr/>
        </p:nvSpPr>
        <p:spPr>
          <a:xfrm>
            <a:off x="5878286" y="6289148"/>
            <a:ext cx="5893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err="1"/>
              <a:t>Danilishin</a:t>
            </a:r>
            <a:r>
              <a:rPr lang="en-GB"/>
              <a:t> </a:t>
            </a:r>
            <a:r>
              <a:rPr lang="en-GB" i="1"/>
              <a:t>et al.</a:t>
            </a:r>
            <a:r>
              <a:rPr lang="en-GB"/>
              <a:t> Light: Science &amp; Applications </a:t>
            </a:r>
            <a:r>
              <a:rPr lang="en-GB" b="1"/>
              <a:t> 7</a:t>
            </a:r>
            <a:r>
              <a:rPr lang="en-GB"/>
              <a:t>, 11 (2018)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8F4E12-06E8-7DE0-97D3-62ACB3DF56FD}"/>
              </a:ext>
            </a:extLst>
          </p:cNvPr>
          <p:cNvSpPr txBox="1"/>
          <p:nvPr/>
        </p:nvSpPr>
        <p:spPr>
          <a:xfrm>
            <a:off x="890899" y="6473814"/>
            <a:ext cx="389952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b="0" i="0" u="none" strike="noStrike">
                <a:solidFill>
                  <a:srgbClr val="000000"/>
                </a:solidFill>
                <a:effectLst/>
              </a:rPr>
              <a:t>Ghosh </a:t>
            </a:r>
            <a:r>
              <a:rPr lang="en-GB" b="0" i="1" u="none" strike="noStrike">
                <a:solidFill>
                  <a:srgbClr val="000000"/>
                </a:solidFill>
                <a:effectLst/>
              </a:rPr>
              <a:t>et al.</a:t>
            </a:r>
            <a:r>
              <a:rPr lang="en-GB" b="0" i="0" u="none" strike="noStrike">
                <a:solidFill>
                  <a:srgbClr val="000000"/>
                </a:solidFill>
                <a:effectLst/>
              </a:rPr>
              <a:t> PRA 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102</a:t>
            </a:r>
            <a:r>
              <a:rPr lang="en-GB" b="0" i="0" u="none" strike="noStrike">
                <a:solidFill>
                  <a:srgbClr val="000000"/>
                </a:solidFill>
                <a:effectLst/>
              </a:rPr>
              <a:t>, 023525 (2020)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F5A5E-8899-F128-EF60-FEC92E7D3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422" y="3913356"/>
            <a:ext cx="5675993" cy="2328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31345-9B86-97F6-D84E-98E9731FC019}"/>
              </a:ext>
            </a:extLst>
          </p:cNvPr>
          <p:cNvSpPr txBox="1"/>
          <p:nvPr/>
        </p:nvSpPr>
        <p:spPr>
          <a:xfrm>
            <a:off x="8813131" y="3067036"/>
            <a:ext cx="29677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arXiv:2504.17944 (2025)</a:t>
            </a:r>
          </a:p>
        </p:txBody>
      </p:sp>
    </p:spTree>
    <p:extLst>
      <p:ext uri="{BB962C8B-B14F-4D97-AF65-F5344CB8AC3E}">
        <p14:creationId xmlns:p14="http://schemas.microsoft.com/office/powerpoint/2010/main" val="3063567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19D1A-3836-FBC4-84B2-7BA21C7EF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7CEBEC-7F62-C1EB-DB27-519B7BABA428}"/>
              </a:ext>
            </a:extLst>
          </p:cNvPr>
          <p:cNvSpPr txBox="1">
            <a:spLocks/>
          </p:cNvSpPr>
          <p:nvPr/>
        </p:nvSpPr>
        <p:spPr>
          <a:xfrm>
            <a:off x="488462" y="288946"/>
            <a:ext cx="102044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  <a:ea typeface="+mn-ea"/>
                <a:cs typeface="+mn-cs"/>
              </a:rPr>
              <a:t>Study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837E0-2FE9-F1E4-6BB6-9057775743C3}"/>
              </a:ext>
            </a:extLst>
          </p:cNvPr>
          <p:cNvSpPr txBox="1"/>
          <p:nvPr/>
        </p:nvSpPr>
        <p:spPr>
          <a:xfrm>
            <a:off x="8915400" y="1719942"/>
            <a:ext cx="20465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/>
              <a:t>~1u ... &gt;10</a:t>
            </a:r>
            <a:r>
              <a:rPr lang="en-GB" i="1" baseline="30000"/>
              <a:t>4</a:t>
            </a:r>
            <a:r>
              <a:rPr lang="en-GB" i="1"/>
              <a:t> u</a:t>
            </a:r>
            <a:endParaRPr lang="en-US" i="1"/>
          </a:p>
        </p:txBody>
      </p:sp>
      <p:pic>
        <p:nvPicPr>
          <p:cNvPr id="6" name="Picture 5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DD7304BE-89EF-D106-062D-733D89B22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57" y="802857"/>
            <a:ext cx="6913145" cy="58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66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E43FF-0DFF-505C-33B4-35EA5985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2" y="4178"/>
            <a:ext cx="10515600" cy="1325563"/>
          </a:xfrm>
        </p:spPr>
        <p:txBody>
          <a:bodyPr/>
          <a:lstStyle/>
          <a:p>
            <a:r>
              <a:rPr lang="en-GB"/>
              <a:t> Detecting interstellar neutrals @ L2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5F803E-DA39-CF1D-B6F4-146EF3432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498" y="2093234"/>
            <a:ext cx="10308054" cy="48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4EC2C-E410-9984-AA24-22AD72C84AA7}"/>
              </a:ext>
            </a:extLst>
          </p:cNvPr>
          <p:cNvSpPr txBox="1"/>
          <p:nvPr/>
        </p:nvSpPr>
        <p:spPr>
          <a:xfrm>
            <a:off x="314206" y="996841"/>
            <a:ext cx="56994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/>
              <a:t>Spacecraft velocity</a:t>
            </a:r>
            <a:r>
              <a:rPr lang="en-GB"/>
              <a:t>:   26 km/s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 b="1"/>
              <a:t>Density</a:t>
            </a:r>
            <a:r>
              <a:rPr lang="en-GB"/>
              <a:t>: 0.03 /cm</a:t>
            </a:r>
            <a:r>
              <a:rPr lang="en-GB" baseline="30000"/>
              <a:t>3</a:t>
            </a: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 b="1"/>
              <a:t>Collision rate</a:t>
            </a:r>
            <a:r>
              <a:rPr lang="en-GB"/>
              <a:t>:  ~ 0.5/day (per nanoparticle)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4CA13-F441-2C21-68C3-F991A7DBCFB9}"/>
              </a:ext>
            </a:extLst>
          </p:cNvPr>
          <p:cNvSpPr txBox="1"/>
          <p:nvPr/>
        </p:nvSpPr>
        <p:spPr>
          <a:xfrm>
            <a:off x="5085347" y="994610"/>
            <a:ext cx="3705726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 b="1">
                <a:cs typeface="Arial"/>
              </a:rPr>
              <a:t>Composition</a:t>
            </a:r>
            <a:r>
              <a:rPr lang="en-GB">
                <a:cs typeface="Arial"/>
              </a:rPr>
              <a:t>:</a:t>
            </a:r>
            <a:r>
              <a:rPr lang="en-US">
                <a:cs typeface="Arial"/>
              </a:rPr>
              <a:t>​</a:t>
            </a:r>
          </a:p>
          <a:p>
            <a:pPr marL="742950" lvl="1" indent="-285750">
              <a:buFont typeface="Calibri,Sans-Serif"/>
              <a:buChar char="-"/>
            </a:pPr>
            <a:r>
              <a:rPr lang="en-GB" sz="1400">
                <a:cs typeface="Arial"/>
              </a:rPr>
              <a:t>50 % H</a:t>
            </a:r>
            <a:r>
              <a:rPr lang="en-US" sz="1400">
                <a:cs typeface="Arial"/>
              </a:rPr>
              <a:t>​</a:t>
            </a:r>
          </a:p>
          <a:p>
            <a:pPr marL="742950" lvl="1" indent="-285750">
              <a:buFont typeface="Calibri,Sans-Serif"/>
              <a:buChar char="-"/>
            </a:pPr>
            <a:r>
              <a:rPr lang="en-GB" sz="1400">
                <a:cs typeface="Arial"/>
              </a:rPr>
              <a:t>50 % He</a:t>
            </a:r>
            <a:r>
              <a:rPr lang="en-US" sz="1400">
                <a:cs typeface="Arial"/>
              </a:rPr>
              <a:t>​</a:t>
            </a:r>
          </a:p>
          <a:p>
            <a:endParaRPr lang="en-US" sz="900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A3DCD-1664-C279-A30E-CCCC2DB3A041}"/>
              </a:ext>
            </a:extLst>
          </p:cNvPr>
          <p:cNvSpPr txBox="1"/>
          <p:nvPr/>
        </p:nvSpPr>
        <p:spPr>
          <a:xfrm>
            <a:off x="7421479" y="994611"/>
            <a:ext cx="38761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 b="1">
                <a:cs typeface="Arial"/>
              </a:rPr>
              <a:t>Temperatures</a:t>
            </a:r>
            <a:r>
              <a:rPr lang="en-GB">
                <a:cs typeface="Arial"/>
              </a:rPr>
              <a:t>: 4000 – 8000 K</a:t>
            </a:r>
            <a:r>
              <a:rPr lang="en-US">
                <a:cs typeface="Arial"/>
              </a:rPr>
              <a:t>​​</a:t>
            </a:r>
          </a:p>
          <a:p>
            <a:pPr marL="285750" indent="-285750">
              <a:buFont typeface="Arial,Sans-Serif"/>
              <a:buChar char="•"/>
            </a:pPr>
            <a:r>
              <a:rPr lang="en-GB" b="1">
                <a:cs typeface="Arial"/>
              </a:rPr>
              <a:t>Wind velocities: </a:t>
            </a:r>
            <a:r>
              <a:rPr lang="en-GB">
                <a:cs typeface="Arial"/>
              </a:rPr>
              <a:t>± 10 km/s</a:t>
            </a:r>
            <a:r>
              <a:rPr lang="en-US"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81918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F9A0C39-042C-3CDE-C7DD-BBE1F354B345}"/>
              </a:ext>
            </a:extLst>
          </p:cNvPr>
          <p:cNvSpPr txBox="1">
            <a:spLocks/>
          </p:cNvSpPr>
          <p:nvPr/>
        </p:nvSpPr>
        <p:spPr>
          <a:xfrm>
            <a:off x="361590" y="223867"/>
            <a:ext cx="7164912" cy="507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0B2DD"/>
                </a:solidFill>
              </a:rPr>
              <a:t>Summary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31AE54C-17CF-E138-6BD3-646BF004B20C}"/>
              </a:ext>
            </a:extLst>
          </p:cNvPr>
          <p:cNvSpPr txBox="1">
            <a:spLocks/>
          </p:cNvSpPr>
          <p:nvPr/>
        </p:nvSpPr>
        <p:spPr>
          <a:xfrm>
            <a:off x="361590" y="875995"/>
            <a:ext cx="10340755" cy="56445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511C6C"/>
              </a:buClr>
            </a:pPr>
            <a:r>
              <a:rPr lang="en-US"/>
              <a:t>LEVITAS has been investigated </a:t>
            </a:r>
            <a:r>
              <a:rPr lang="en-GB"/>
              <a:t>for future space applications:</a:t>
            </a:r>
            <a:r>
              <a:rPr lang="en-US"/>
              <a:t> </a:t>
            </a:r>
          </a:p>
          <a:p>
            <a:pPr>
              <a:spcAft>
                <a:spcPts val="1200"/>
              </a:spcAft>
              <a:buClr>
                <a:srgbClr val="511C6C"/>
              </a:buClr>
            </a:pPr>
            <a:r>
              <a:rPr lang="en-US" b="1" u="sng"/>
              <a:t>Conclusions</a:t>
            </a:r>
            <a:r>
              <a:rPr lang="en-US"/>
              <a:t>:</a:t>
            </a:r>
          </a:p>
          <a:p>
            <a:pPr>
              <a:spcAft>
                <a:spcPts val="1200"/>
              </a:spcAft>
              <a:buClr>
                <a:srgbClr val="511C6C"/>
              </a:buClr>
            </a:pPr>
            <a:r>
              <a:rPr lang="en-US"/>
              <a:t>Represents a brand new sensing concept, with key advantages over mass spectrometers and accelerometer drag-based techniques:</a:t>
            </a:r>
          </a:p>
          <a:p>
            <a:pPr lvl="1">
              <a:spcAft>
                <a:spcPts val="1200"/>
              </a:spcAft>
              <a:buClr>
                <a:srgbClr val="511C6C"/>
              </a:buClr>
            </a:pPr>
            <a:r>
              <a:rPr lang="en-US"/>
              <a:t>High sensitivity reaches lower densities (altitudes greater than 600 km)</a:t>
            </a:r>
          </a:p>
          <a:p>
            <a:pPr lvl="1">
              <a:spcAft>
                <a:spcPts val="1200"/>
              </a:spcAft>
              <a:buClr>
                <a:srgbClr val="511C6C"/>
              </a:buClr>
            </a:pPr>
            <a:r>
              <a:rPr lang="en-US"/>
              <a:t>Provides a ”calibration-free” measurement capability, that could also be used to cross-calibrate conventional sensors</a:t>
            </a:r>
          </a:p>
          <a:p>
            <a:pPr lvl="1">
              <a:spcAft>
                <a:spcPts val="1200"/>
              </a:spcAft>
              <a:buClr>
                <a:srgbClr val="511C6C"/>
              </a:buClr>
            </a:pPr>
            <a:r>
              <a:rPr lang="en-US"/>
              <a:t>Well-suited for applications beyond LEO:</a:t>
            </a:r>
          </a:p>
          <a:p>
            <a:pPr lvl="2">
              <a:spcAft>
                <a:spcPts val="1200"/>
              </a:spcAft>
              <a:buClr>
                <a:srgbClr val="511C6C"/>
              </a:buClr>
            </a:pPr>
            <a:r>
              <a:rPr lang="en-US"/>
              <a:t>Interstellar Neutrals (ISNs), Energetic Neutral Atoms (ENAs), Martian exosphere, plasmas, heavy particles (e.g. hydrocarbons at Titan)</a:t>
            </a:r>
          </a:p>
          <a:p>
            <a:pPr>
              <a:spcAft>
                <a:spcPts val="1200"/>
              </a:spcAft>
              <a:buClr>
                <a:srgbClr val="511C6C"/>
              </a:buClr>
            </a:pPr>
            <a:r>
              <a:rPr lang="en-US"/>
              <a:t>Laboratory tests required to raise TRL for in-orbit demonstration (IOD)</a:t>
            </a:r>
          </a:p>
          <a:p>
            <a:pPr>
              <a:spcAft>
                <a:spcPts val="1200"/>
              </a:spcAft>
              <a:buClr>
                <a:srgbClr val="511C6C"/>
              </a:buClr>
            </a:pPr>
            <a:r>
              <a:rPr lang="en-US"/>
              <a:t>AGU presentations (2024, 2025) &amp; paper in preparation</a:t>
            </a:r>
          </a:p>
          <a:p>
            <a:pPr lvl="1">
              <a:spcAft>
                <a:spcPts val="1200"/>
              </a:spcAft>
              <a:buClr>
                <a:srgbClr val="511C6C"/>
              </a:buClr>
            </a:pPr>
            <a:endParaRPr lang="en-US"/>
          </a:p>
          <a:p>
            <a:pPr lvl="1">
              <a:spcAft>
                <a:spcPts val="1200"/>
              </a:spcAft>
              <a:buClr>
                <a:srgbClr val="511C6C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69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17276C0-ECE2-5933-09A6-1860C38CD4BE}"/>
              </a:ext>
            </a:extLst>
          </p:cNvPr>
          <p:cNvSpPr/>
          <p:nvPr/>
        </p:nvSpPr>
        <p:spPr>
          <a:xfrm>
            <a:off x="4842818" y="5420549"/>
            <a:ext cx="1033152" cy="78575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D4671F3-BA84-9BA5-761B-2943339EF833}"/>
              </a:ext>
            </a:extLst>
          </p:cNvPr>
          <p:cNvSpPr/>
          <p:nvPr/>
        </p:nvSpPr>
        <p:spPr>
          <a:xfrm>
            <a:off x="607288" y="5420549"/>
            <a:ext cx="4190009" cy="77585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F724E1-ED5C-97B6-E185-E8F52DC312BE}"/>
              </a:ext>
            </a:extLst>
          </p:cNvPr>
          <p:cNvSpPr/>
          <p:nvPr/>
        </p:nvSpPr>
        <p:spPr>
          <a:xfrm>
            <a:off x="2102713" y="4921423"/>
            <a:ext cx="2049050" cy="49048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D4062-7939-CE86-2E89-F292F588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Bayesian inference of recoil momentum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42F49A-5822-4400-24FA-F06D54590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9168" y="992419"/>
            <a:ext cx="6841361" cy="5461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AD36C2-4B5E-8B9D-B25F-978C55D3358B}"/>
              </a:ext>
            </a:extLst>
          </p:cNvPr>
          <p:cNvSpPr txBox="1"/>
          <p:nvPr/>
        </p:nvSpPr>
        <p:spPr>
          <a:xfrm>
            <a:off x="425671" y="1359668"/>
            <a:ext cx="596706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/>
              <a:t>For a single impulse at time and amplitude                  and a position data-set              , derive the posterior probability distribution:</a:t>
            </a:r>
            <a:endParaRPr lang="en-GB"/>
          </a:p>
        </p:txBody>
      </p:sp>
      <p:pic>
        <p:nvPicPr>
          <p:cNvPr id="13" name="Picture 12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EABEE3E3-4247-4ADA-6231-DBFC9DF817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38" r="19612" b="5934"/>
          <a:stretch>
            <a:fillRect/>
          </a:stretch>
        </p:blipFill>
        <p:spPr>
          <a:xfrm>
            <a:off x="749259" y="5465730"/>
            <a:ext cx="3966332" cy="679510"/>
          </a:xfrm>
          <a:prstGeom prst="rect">
            <a:avLst/>
          </a:prstGeom>
        </p:spPr>
      </p:pic>
      <p:pic>
        <p:nvPicPr>
          <p:cNvPr id="16" name="Picture 1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3EDEF23-C17F-45CD-B262-CA610C6593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256" t="36232" r="601" b="2899"/>
          <a:stretch>
            <a:fillRect/>
          </a:stretch>
        </p:blipFill>
        <p:spPr>
          <a:xfrm>
            <a:off x="2180625" y="4956876"/>
            <a:ext cx="1910655" cy="417449"/>
          </a:xfrm>
          <a:prstGeom prst="rect">
            <a:avLst/>
          </a:prstGeom>
        </p:spPr>
      </p:pic>
      <p:pic>
        <p:nvPicPr>
          <p:cNvPr id="17" name="Picture 1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70ED141-9A52-8F1D-03DA-F1896F4C36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1" t="36232" r="58603" b="3125"/>
          <a:stretch>
            <a:fillRect/>
          </a:stretch>
        </p:blipFill>
        <p:spPr>
          <a:xfrm>
            <a:off x="610912" y="4917293"/>
            <a:ext cx="1362672" cy="41589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3AD0D2-1C53-0902-D09B-7E48053C96F3}"/>
              </a:ext>
            </a:extLst>
          </p:cNvPr>
          <p:cNvCxnSpPr/>
          <p:nvPr/>
        </p:nvCxnSpPr>
        <p:spPr>
          <a:xfrm flipV="1">
            <a:off x="4103956" y="4663205"/>
            <a:ext cx="409698" cy="273133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82DF094-BED1-A820-E478-C4CD57B4DFE7}"/>
              </a:ext>
            </a:extLst>
          </p:cNvPr>
          <p:cNvSpPr txBox="1"/>
          <p:nvPr/>
        </p:nvSpPr>
        <p:spPr>
          <a:xfrm>
            <a:off x="4484607" y="4450593"/>
            <a:ext cx="20412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Harmonic motion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5187C3-CE47-4743-8918-FEC80B92221F}"/>
              </a:ext>
            </a:extLst>
          </p:cNvPr>
          <p:cNvCxnSpPr>
            <a:cxnSpLocks/>
          </p:cNvCxnSpPr>
          <p:nvPr/>
        </p:nvCxnSpPr>
        <p:spPr>
          <a:xfrm flipV="1">
            <a:off x="4282085" y="5148114"/>
            <a:ext cx="409698" cy="273133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1EC0EA1-BD10-6DD8-D8B0-0034D9EF4917}"/>
              </a:ext>
            </a:extLst>
          </p:cNvPr>
          <p:cNvSpPr txBox="1"/>
          <p:nvPr/>
        </p:nvSpPr>
        <p:spPr>
          <a:xfrm>
            <a:off x="4662736" y="4945398"/>
            <a:ext cx="20412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Impulse response</a:t>
            </a:r>
            <a:endParaRPr lang="en-US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F2B3CE-F150-12D6-0EAC-E11DB614B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83" y="6288397"/>
            <a:ext cx="2390775" cy="457200"/>
          </a:xfrm>
          <a:prstGeom prst="rect">
            <a:avLst/>
          </a:prstGeom>
        </p:spPr>
      </p:pic>
      <p:pic>
        <p:nvPicPr>
          <p:cNvPr id="24" name="Picture 23" descr="A close-up of a number&#10;&#10;AI-generated content may be incorrect.">
            <a:extLst>
              <a:ext uri="{FF2B5EF4-FFF2-40B4-BE49-F238E27FC236}">
                <a16:creationId xmlns:a16="http://schemas.microsoft.com/office/drawing/2014/main" id="{579C14FC-ED36-EE6D-B2D2-DF523F09A8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49" r="1803" b="4000"/>
          <a:stretch>
            <a:fillRect/>
          </a:stretch>
        </p:blipFill>
        <p:spPr>
          <a:xfrm>
            <a:off x="4894652" y="5561590"/>
            <a:ext cx="948963" cy="46634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B36B41-B563-267A-E73E-497D924C21DC}"/>
              </a:ext>
            </a:extLst>
          </p:cNvPr>
          <p:cNvCxnSpPr>
            <a:cxnSpLocks/>
          </p:cNvCxnSpPr>
          <p:nvPr/>
        </p:nvCxnSpPr>
        <p:spPr>
          <a:xfrm flipV="1">
            <a:off x="4935228" y="6206996"/>
            <a:ext cx="409698" cy="273133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4DAB5AD-16B2-55DE-4176-7A50CE64BBA1}"/>
              </a:ext>
            </a:extLst>
          </p:cNvPr>
          <p:cNvSpPr txBox="1"/>
          <p:nvPr/>
        </p:nvSpPr>
        <p:spPr>
          <a:xfrm>
            <a:off x="3841359" y="6439710"/>
            <a:ext cx="25558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Gaussian white noise</a:t>
            </a:r>
            <a:endParaRPr lang="en-US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pic>
        <p:nvPicPr>
          <p:cNvPr id="31" name="Picture 30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349C3BC1-E84F-55E6-F75E-45FF593DA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87" y="2256992"/>
            <a:ext cx="2571750" cy="542925"/>
          </a:xfrm>
          <a:prstGeom prst="rect">
            <a:avLst/>
          </a:prstGeom>
        </p:spPr>
      </p:pic>
      <p:pic>
        <p:nvPicPr>
          <p:cNvPr id="32" name="Picture 31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3E7D1FB4-6CDA-8077-A7E0-BF21A6EEC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297" y="2767259"/>
            <a:ext cx="4667250" cy="8286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B9813C-4C24-3FDC-1C55-98A5E19C7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2731" t="15399" r="1724" b="17910"/>
          <a:stretch>
            <a:fillRect/>
          </a:stretch>
        </p:blipFill>
        <p:spPr>
          <a:xfrm>
            <a:off x="5367320" y="1651865"/>
            <a:ext cx="633068" cy="34777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B3B7C6-4CA6-B6D7-44F0-0CD32C25BDD7}"/>
              </a:ext>
            </a:extLst>
          </p:cNvPr>
          <p:cNvCxnSpPr>
            <a:cxnSpLocks/>
          </p:cNvCxnSpPr>
          <p:nvPr/>
        </p:nvCxnSpPr>
        <p:spPr>
          <a:xfrm flipH="1" flipV="1">
            <a:off x="2216175" y="3428067"/>
            <a:ext cx="226768" cy="139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5199E69-403F-5338-E6B9-033A5A07BFEC}"/>
              </a:ext>
            </a:extLst>
          </p:cNvPr>
          <p:cNvSpPr txBox="1"/>
          <p:nvPr/>
        </p:nvSpPr>
        <p:spPr>
          <a:xfrm>
            <a:off x="2371602" y="3358754"/>
            <a:ext cx="20412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Likelihood </a:t>
            </a:r>
            <a:r>
              <a:rPr lang="en-GB" err="1">
                <a:solidFill>
                  <a:schemeClr val="tx2">
                    <a:lumMod val="76000"/>
                    <a:lumOff val="24000"/>
                  </a:schemeClr>
                </a:solidFill>
              </a:rPr>
              <a:t>func</a:t>
            </a:r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.</a:t>
            </a:r>
          </a:p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(Gaussian)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5D37F0-310D-2446-6427-5A810BDC2884}"/>
              </a:ext>
            </a:extLst>
          </p:cNvPr>
          <p:cNvSpPr txBox="1"/>
          <p:nvPr/>
        </p:nvSpPr>
        <p:spPr>
          <a:xfrm>
            <a:off x="4196219" y="3358754"/>
            <a:ext cx="20412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Prior prob. dist.</a:t>
            </a:r>
            <a:endParaRPr lang="en-US">
              <a:solidFill>
                <a:schemeClr val="tx2">
                  <a:lumMod val="76000"/>
                  <a:lumOff val="24000"/>
                </a:schemeClr>
              </a:solidFill>
            </a:endParaRPr>
          </a:p>
          <a:p>
            <a:r>
              <a:rPr lang="en-GB">
                <a:solidFill>
                  <a:schemeClr val="tx2">
                    <a:lumMod val="76000"/>
                    <a:lumOff val="24000"/>
                  </a:schemeClr>
                </a:solidFill>
              </a:rPr>
              <a:t>(Uniform)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DB4A91-500A-DFA1-1187-9DB9E9F8C54E}"/>
              </a:ext>
            </a:extLst>
          </p:cNvPr>
          <p:cNvSpPr txBox="1"/>
          <p:nvPr/>
        </p:nvSpPr>
        <p:spPr>
          <a:xfrm>
            <a:off x="571500" y="4181378"/>
            <a:ext cx="56409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using the dynamics model for the trajectory: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0E8E163-2FCF-51E8-DB35-023A144FF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7373" y="1648540"/>
            <a:ext cx="838200" cy="43815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D96DE3-A9D7-59A4-750C-11453FBACFA7}"/>
              </a:ext>
            </a:extLst>
          </p:cNvPr>
          <p:cNvCxnSpPr>
            <a:cxnSpLocks/>
          </p:cNvCxnSpPr>
          <p:nvPr/>
        </p:nvCxnSpPr>
        <p:spPr>
          <a:xfrm flipH="1" flipV="1">
            <a:off x="4038505" y="3374151"/>
            <a:ext cx="226768" cy="139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86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2B64-ECED-D2B5-02A1-4C5C1B820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63A0-0427-663B-CE3D-8E9F147B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Bayesian inference of recoil momentum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A85C02-AC9B-E0CF-9603-BFE0FA63B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9168" y="1001078"/>
            <a:ext cx="6841361" cy="5461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DD9DE-1258-9E4E-3B31-670D6E52D7FE}"/>
              </a:ext>
            </a:extLst>
          </p:cNvPr>
          <p:cNvSpPr txBox="1"/>
          <p:nvPr/>
        </p:nvSpPr>
        <p:spPr>
          <a:xfrm>
            <a:off x="373542" y="1855631"/>
            <a:ext cx="6037597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/>
              <a:t>Best estimate</a:t>
            </a:r>
            <a:r>
              <a:rPr lang="en-GB" sz="2000"/>
              <a:t>: Given a position data-set            , maximise the log of the posterior probability distribution                     for the time and amplitude of the momentum impulse</a:t>
            </a:r>
            <a:endParaRPr lang="en-US" sz="2000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3F5EE-BD06-B2C8-C2E1-12D4595CE0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2731" t="15399" r="1724" b="17910"/>
          <a:stretch>
            <a:fillRect/>
          </a:stretch>
        </p:blipFill>
        <p:spPr>
          <a:xfrm>
            <a:off x="5238671" y="1849788"/>
            <a:ext cx="633068" cy="347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181A0-D453-F8A7-9FD9-21E54F874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14" t="15909" r="2257" b="2273"/>
          <a:stretch>
            <a:fillRect/>
          </a:stretch>
        </p:blipFill>
        <p:spPr>
          <a:xfrm>
            <a:off x="2101336" y="2491404"/>
            <a:ext cx="1025589" cy="3818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73CFDF-3A1C-45F8-1850-E1607A5AF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983" y="2786592"/>
            <a:ext cx="838200" cy="438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EC48A-6AC4-9D67-6892-C923983B4B52}"/>
              </a:ext>
            </a:extLst>
          </p:cNvPr>
          <p:cNvSpPr txBox="1"/>
          <p:nvPr/>
        </p:nvSpPr>
        <p:spPr>
          <a:xfrm>
            <a:off x="373541" y="3612464"/>
            <a:ext cx="603759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/>
              <a:t>Confidence intervals</a:t>
            </a:r>
            <a:r>
              <a:rPr lang="en-GB" sz="2000"/>
              <a:t>:  obtained using the diagonal elements of the Hessian matrix, evaluated at the best estimate: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7A12E-0037-389A-EC52-6DF5406B3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67" y="4632614"/>
            <a:ext cx="3238500" cy="133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6ABA04-293E-D433-AB18-08055EC94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302" y="4728235"/>
            <a:ext cx="3324225" cy="1162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39A749-E7AF-D119-CB08-3DBC8E9A3934}"/>
              </a:ext>
            </a:extLst>
          </p:cNvPr>
          <p:cNvSpPr txBox="1"/>
          <p:nvPr/>
        </p:nvSpPr>
        <p:spPr>
          <a:xfrm>
            <a:off x="294410" y="5966114"/>
            <a:ext cx="64596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(corresponds to 1 standard deviation of a Gaussian distribution)</a:t>
            </a:r>
          </a:p>
        </p:txBody>
      </p:sp>
    </p:spTree>
    <p:extLst>
      <p:ext uri="{BB962C8B-B14F-4D97-AF65-F5344CB8AC3E}">
        <p14:creationId xmlns:p14="http://schemas.microsoft.com/office/powerpoint/2010/main" val="2525128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81E76-CC75-03E7-2EF3-F2B8766D3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6FFCB3-2EDC-675E-AB81-C3A6DBDF9B54}"/>
              </a:ext>
            </a:extLst>
          </p:cNvPr>
          <p:cNvSpPr/>
          <p:nvPr/>
        </p:nvSpPr>
        <p:spPr>
          <a:xfrm>
            <a:off x="1706450" y="4883240"/>
            <a:ext cx="8006364" cy="16098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2166C-8E27-531E-C8EF-A4B5895E6C5F}"/>
              </a:ext>
            </a:extLst>
          </p:cNvPr>
          <p:cNvSpPr/>
          <p:nvPr/>
        </p:nvSpPr>
        <p:spPr>
          <a:xfrm>
            <a:off x="332703" y="2178675"/>
            <a:ext cx="6042339" cy="22538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A diagram of a particle&#10;&#10;AI-generated content may be incorrect.">
            <a:extLst>
              <a:ext uri="{FF2B5EF4-FFF2-40B4-BE49-F238E27FC236}">
                <a16:creationId xmlns:a16="http://schemas.microsoft.com/office/drawing/2014/main" id="{FBB3A1F3-896B-5A11-4087-A6F3608C0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938" y="1561491"/>
            <a:ext cx="5495120" cy="3141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42E96D-70C5-73C2-2382-F7AAFF19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60" y="240290"/>
            <a:ext cx="10515600" cy="1325563"/>
          </a:xfrm>
        </p:spPr>
        <p:txBody>
          <a:bodyPr/>
          <a:lstStyle/>
          <a:p>
            <a:r>
              <a:rPr lang="en-GB"/>
              <a:t>Estimating properties of atmospheric gas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E5395-CC12-5527-B0A2-CF34F8A2D40A}"/>
              </a:ext>
            </a:extLst>
          </p:cNvPr>
          <p:cNvSpPr txBox="1"/>
          <p:nvPr/>
        </p:nvSpPr>
        <p:spPr>
          <a:xfrm>
            <a:off x="350685" y="1173505"/>
            <a:ext cx="10225741" cy="8507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Objective</a:t>
            </a:r>
            <a:r>
              <a:rPr lang="en-GB" sz="2400"/>
              <a:t>: estimate thermodynamic properties and composition of atmospheric gas based on the recoil data</a:t>
            </a:r>
            <a:endParaRPr lang="en-US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DD3D123-B77E-5BB6-BEFB-2B19A33022D0}"/>
              </a:ext>
            </a:extLst>
          </p:cNvPr>
          <p:cNvSpPr txBox="1"/>
          <p:nvPr/>
        </p:nvSpPr>
        <p:spPr>
          <a:xfrm>
            <a:off x="407831" y="2182629"/>
            <a:ext cx="6042337" cy="24929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Generating recoil data set</a:t>
            </a: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GB" sz="2000"/>
              <a:t>Number of points in a data-set selected by sampling the Poisson distribution with average  rate</a:t>
            </a:r>
          </a:p>
          <a:p>
            <a:pPr marL="285750" indent="-285750">
              <a:buFont typeface="Arial"/>
              <a:buChar char="•"/>
            </a:pPr>
            <a:r>
              <a:rPr lang="en-GB" sz="2000"/>
              <a:t>Sample                       + Gaussian white noise (sigma = 3.15  u km/s)</a:t>
            </a:r>
          </a:p>
          <a:p>
            <a:pPr marL="285750" indent="-285750">
              <a:buFont typeface="Arial"/>
              <a:buChar char="•"/>
            </a:pPr>
            <a:r>
              <a:rPr lang="en-GB" sz="2000"/>
              <a:t>Truncate data-set below 18 u km/s </a:t>
            </a:r>
          </a:p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63A74-CBB4-7385-ECEE-E88440234E67}"/>
              </a:ext>
            </a:extLst>
          </p:cNvPr>
          <p:cNvSpPr txBox="1"/>
          <p:nvPr/>
        </p:nvSpPr>
        <p:spPr>
          <a:xfrm>
            <a:off x="1835242" y="4887193"/>
            <a:ext cx="779171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Estimation method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Maximise likelihood function                         w.r.t.                                                  , </a:t>
            </a:r>
            <a:r>
              <a:rPr lang="en-GB">
                <a:solidFill>
                  <a:schemeClr val="accent1"/>
                </a:solidFill>
              </a:rPr>
              <a:t>likelihood function = recoil distribution + Gaussian broadening + truncation below threshold</a:t>
            </a:r>
            <a:r>
              <a:rPr lang="en-GB"/>
              <a:t>                                             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Density estimates:                          where  </a:t>
            </a:r>
          </a:p>
        </p:txBody>
      </p:sp>
      <p:pic>
        <p:nvPicPr>
          <p:cNvPr id="24" name="Picture 23" descr="A black letter with a white background&#10;&#10;AI-generated content may be incorrect.">
            <a:extLst>
              <a:ext uri="{FF2B5EF4-FFF2-40B4-BE49-F238E27FC236}">
                <a16:creationId xmlns:a16="http://schemas.microsoft.com/office/drawing/2014/main" id="{E04A00F7-51C8-BE13-11BD-87D51C3DDF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83" t="13889" r="13103" b="5556"/>
          <a:stretch>
            <a:fillRect/>
          </a:stretch>
        </p:blipFill>
        <p:spPr>
          <a:xfrm>
            <a:off x="2217933" y="3103743"/>
            <a:ext cx="814980" cy="311882"/>
          </a:xfrm>
          <a:prstGeom prst="rect">
            <a:avLst/>
          </a:prstGeom>
        </p:spPr>
      </p:pic>
      <p:pic>
        <p:nvPicPr>
          <p:cNvPr id="26" name="Picture 25" descr="A close up of a number&#10;&#10;AI-generated content may be incorrect.">
            <a:extLst>
              <a:ext uri="{FF2B5EF4-FFF2-40B4-BE49-F238E27FC236}">
                <a16:creationId xmlns:a16="http://schemas.microsoft.com/office/drawing/2014/main" id="{CB214EE4-9F8C-46FC-4413-F005205E8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004" y="5186676"/>
            <a:ext cx="2188850" cy="355938"/>
          </a:xfrm>
          <a:prstGeom prst="rect">
            <a:avLst/>
          </a:prstGeom>
        </p:spPr>
      </p:pic>
      <p:pic>
        <p:nvPicPr>
          <p:cNvPr id="33" name="Picture 3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102147A-5D82-77C2-83A8-CA38E163A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366" y="2212430"/>
            <a:ext cx="554757" cy="3353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36C916D-3256-3FDB-CCC1-B5B800FFC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725" y="5190886"/>
            <a:ext cx="1010155" cy="2897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757C3-95E5-7818-0A00-824695010F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941"/>
          <a:stretch>
            <a:fillRect/>
          </a:stretch>
        </p:blipFill>
        <p:spPr>
          <a:xfrm>
            <a:off x="4059473" y="6033072"/>
            <a:ext cx="1106106" cy="3284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2847A0-4137-6999-B4B2-0515DCD62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11" y="6003494"/>
            <a:ext cx="2192861" cy="367467"/>
          </a:xfrm>
          <a:prstGeom prst="rect">
            <a:avLst/>
          </a:prstGeom>
        </p:spPr>
      </p:pic>
      <p:pic>
        <p:nvPicPr>
          <p:cNvPr id="44" name="Picture 4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ABEDBB3-CD97-44ED-11A7-950BA2CAA2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035" y="3386435"/>
            <a:ext cx="910694" cy="3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4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4AEBC-A068-6F96-422F-4FC1D168A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0422-8414-A75E-70F0-6720D6BD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286375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Multiplexing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EDF10B-06B8-1DB9-398B-1AF1DD709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1" y="921584"/>
            <a:ext cx="5943600" cy="52966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Some regimes, limited by integration time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track multiple particles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     e.g. 10 particles at 100km : from 10mins to 1min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/>
              <a:t>Macroscopic </a:t>
            </a:r>
            <a:r>
              <a:rPr lang="en-GB" sz="1800"/>
              <a:t>: Hardware-efficient multiplexing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Cable connections : electrical and fibre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 </a:t>
            </a:r>
            <a:r>
              <a:rPr lang="en-GB" sz="1800"/>
              <a:t>Shared subsystems </a:t>
            </a:r>
            <a:r>
              <a:rPr lang="en-GB" sz="1800" err="1"/>
              <a:t>e.g</a:t>
            </a:r>
            <a:r>
              <a:rPr lang="en-GB" sz="1800"/>
              <a:t> LIAD, Paul trap electronics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Architecture described in TN3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/>
              <a:t>Microscopic </a:t>
            </a:r>
            <a:r>
              <a:rPr lang="en-GB" sz="1800"/>
              <a:t>: multiple nanoparticles within mm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Collisions sparse : do not need to track continuously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 Time-division multiplexing e.g. AOM or DMD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SWIFT : Standing-Wave Interference Fibre Trap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In development at Swansea (see right)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Optical lattice with fast position control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Shuttle to active (measurement) region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Strong 2D confinement; in weak axial trap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&gt;100 particles feasible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</p:txBody>
      </p:sp>
      <p:pic>
        <p:nvPicPr>
          <p:cNvPr id="3" name="Picture 2" descr="A black and silver device with a yellow object on a table&#10;&#10;AI-generated content may be incorrect.">
            <a:extLst>
              <a:ext uri="{FF2B5EF4-FFF2-40B4-BE49-F238E27FC236}">
                <a16:creationId xmlns:a16="http://schemas.microsoft.com/office/drawing/2014/main" id="{ED2A48B8-FFAA-36F2-DED1-33F17C90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49" y="2382455"/>
            <a:ext cx="2975500" cy="3964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6E138-5478-6F38-DC9B-FB0F27937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512" y="499699"/>
            <a:ext cx="3166038" cy="1672422"/>
          </a:xfrm>
          <a:prstGeom prst="rect">
            <a:avLst/>
          </a:prstGeom>
        </p:spPr>
      </p:pic>
      <p:pic>
        <p:nvPicPr>
          <p:cNvPr id="6" name="Picture 5" descr="A graph of numbers and dots&#10;&#10;AI-generated content may be incorrect.">
            <a:extLst>
              <a:ext uri="{FF2B5EF4-FFF2-40B4-BE49-F238E27FC236}">
                <a16:creationId xmlns:a16="http://schemas.microsoft.com/office/drawing/2014/main" id="{AD4A33D4-835A-6DBE-D262-67BF78F72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569" y="-1"/>
            <a:ext cx="2855089" cy="2893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824D93-0556-325A-8790-891C4B8230B1}"/>
              </a:ext>
            </a:extLst>
          </p:cNvPr>
          <p:cNvSpPr txBox="1"/>
          <p:nvPr/>
        </p:nvSpPr>
        <p:spPr>
          <a:xfrm>
            <a:off x="5785413" y="2891742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>
                <a:ea typeface="+mn-lt"/>
                <a:cs typeface="+mn-lt"/>
              </a:rPr>
              <a:t>Optical Levitation of Arrays of Microspheres</a:t>
            </a:r>
            <a:endParaRPr lang="en-US" b="1"/>
          </a:p>
          <a:p>
            <a:r>
              <a:rPr lang="en-GB" sz="1400"/>
              <a:t>Phys. Rev. A </a:t>
            </a:r>
            <a:r>
              <a:rPr lang="en-GB" sz="1400" b="1"/>
              <a:t>111</a:t>
            </a:r>
            <a:r>
              <a:rPr lang="en-GB" sz="1400"/>
              <a:t> 033514 (2025)</a:t>
            </a:r>
            <a:endParaRPr lang="en-GB"/>
          </a:p>
          <a:p>
            <a:r>
              <a:rPr lang="en-GB" sz="1400"/>
              <a:t>(David Moore group @ Yale)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EFBEFF-F039-294A-17F0-F4624E00A58D}"/>
              </a:ext>
            </a:extLst>
          </p:cNvPr>
          <p:cNvCxnSpPr>
            <a:cxnSpLocks/>
          </p:cNvCxnSpPr>
          <p:nvPr/>
        </p:nvCxnSpPr>
        <p:spPr>
          <a:xfrm>
            <a:off x="8513206" y="-159086"/>
            <a:ext cx="20876" cy="718158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061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D5BC9-A2F2-113D-8834-2CF26029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3694-A4DD-8A1A-A3AF-D1237706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21" y="286375"/>
            <a:ext cx="10515600" cy="636632"/>
          </a:xfrm>
        </p:spPr>
        <p:txBody>
          <a:bodyPr>
            <a:normAutofit fontScale="90000"/>
          </a:bodyPr>
          <a:lstStyle/>
          <a:p>
            <a:r>
              <a:rPr lang="en-GB"/>
              <a:t>Elastic and inelastic collisions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398BB6-9813-6553-B27B-7A05BA13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21" y="918413"/>
            <a:ext cx="6545456" cy="4721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Main treatment (explicitly) assumes inelastic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gas particle momentum absorbed by nanoparticle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However, several processes : elastic, diffusive, inelastic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Atomic collisions ~ few eV is active area of physical chemistry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Depends on gas species and nanoparticle material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coupling to surface phonons depends on gas atom mass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 metals provide electron-hole energy loss mechanism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Simple model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</a:t>
            </a:r>
            <a:r>
              <a:rPr lang="en-GB" sz="1800"/>
              <a:t> coefficient of restitution 0 </a:t>
            </a:r>
            <a:r>
              <a:rPr lang="en-GB" sz="1800">
                <a:ea typeface="+mn-lt"/>
                <a:cs typeface="+mn-lt"/>
              </a:rPr>
              <a:t>≤</a:t>
            </a:r>
            <a:r>
              <a:rPr lang="en-GB" sz="1800"/>
              <a:t> </a:t>
            </a:r>
            <a:r>
              <a:rPr lang="en-GB" sz="1800">
                <a:ea typeface="+mn-lt"/>
                <a:cs typeface="+mn-lt"/>
              </a:rPr>
              <a:t>α ≤ 1</a:t>
            </a: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spherical nanoparticle &amp; specular scattering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⇒ broadening of momentum resolution</a:t>
            </a:r>
            <a:endParaRPr lang="en-GB"/>
          </a:p>
        </p:txBody>
      </p:sp>
      <p:pic>
        <p:nvPicPr>
          <p:cNvPr id="4" name="Picture 3" descr="A diagram of a gas atom&#10;&#10;AI-generated content may be incorrect.">
            <a:extLst>
              <a:ext uri="{FF2B5EF4-FFF2-40B4-BE49-F238E27FC236}">
                <a16:creationId xmlns:a16="http://schemas.microsoft.com/office/drawing/2014/main" id="{AC4D9746-A587-98D8-955B-26370F99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4" b="33220"/>
          <a:stretch>
            <a:fillRect/>
          </a:stretch>
        </p:blipFill>
        <p:spPr>
          <a:xfrm>
            <a:off x="682261" y="5239805"/>
            <a:ext cx="3491032" cy="800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FB020-0F10-244F-FA7D-DD3D38CE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87" y="3983509"/>
            <a:ext cx="7002684" cy="25948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73D660-4893-4FF6-E14A-4E6621322172}"/>
              </a:ext>
            </a:extLst>
          </p:cNvPr>
          <p:cNvSpPr txBox="1">
            <a:spLocks/>
          </p:cNvSpPr>
          <p:nvPr/>
        </p:nvSpPr>
        <p:spPr>
          <a:xfrm>
            <a:off x="6864488" y="173775"/>
            <a:ext cx="4799608" cy="333260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Geometric fix : replace sphere with plates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orientates with polarisation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e.g. Geraci et al (Northwestern)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Hydrothermally grown </a:t>
            </a:r>
            <a:r>
              <a:rPr lang="en-GB" sz="1800">
                <a:ea typeface="+mn-lt"/>
                <a:cs typeface="+mn-lt"/>
              </a:rPr>
              <a:t>β-</a:t>
            </a:r>
            <a:r>
              <a:rPr lang="en-GB" sz="1800" err="1">
                <a:ea typeface="+mn-lt"/>
                <a:cs typeface="+mn-lt"/>
              </a:rPr>
              <a:t>NaYF</a:t>
            </a:r>
            <a:endParaRPr lang="en-GB" sz="1800" err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 extremely</a:t>
            </a:r>
            <a:r>
              <a:rPr lang="en-GB" sz="1800"/>
              <a:t> flat Ra~4.5nm</a:t>
            </a:r>
            <a:endParaRPr lang="en-GB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smaller feasible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/>
              <a:t>Alternatives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hexagonal BN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>
                <a:ea typeface="+mn-lt"/>
                <a:cs typeface="+mn-lt"/>
              </a:rPr>
              <a:t>‣ </a:t>
            </a:r>
            <a:r>
              <a:rPr lang="en-GB" sz="1800" err="1">
                <a:ea typeface="+mn-lt"/>
                <a:cs typeface="+mn-lt"/>
              </a:rPr>
              <a:t>SiC</a:t>
            </a:r>
            <a:endParaRPr lang="en-GB" err="1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/>
          </a:p>
        </p:txBody>
      </p:sp>
      <p:pic>
        <p:nvPicPr>
          <p:cNvPr id="7" name="Picture 6" descr="A close up of a microscope&#10;&#10;AI-generated content may be incorrect.">
            <a:extLst>
              <a:ext uri="{FF2B5EF4-FFF2-40B4-BE49-F238E27FC236}">
                <a16:creationId xmlns:a16="http://schemas.microsoft.com/office/drawing/2014/main" id="{8DF3EA83-9161-268C-F2BA-2D10B07D9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239" y="2204494"/>
            <a:ext cx="1962153" cy="1465164"/>
          </a:xfrm>
          <a:prstGeom prst="rect">
            <a:avLst/>
          </a:prstGeom>
        </p:spPr>
      </p:pic>
      <p:pic>
        <p:nvPicPr>
          <p:cNvPr id="8" name="Picture 7" descr="A collage of images of a hexagon&#10;&#10;AI-generated content may be incorrect.">
            <a:extLst>
              <a:ext uri="{FF2B5EF4-FFF2-40B4-BE49-F238E27FC236}">
                <a16:creationId xmlns:a16="http://schemas.microsoft.com/office/drawing/2014/main" id="{4B149E59-5F1A-BD5C-34E6-7FD1906D89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130" t="19298" r="24935" b="-877"/>
          <a:stretch>
            <a:fillRect/>
          </a:stretch>
        </p:blipFill>
        <p:spPr>
          <a:xfrm>
            <a:off x="10209231" y="831690"/>
            <a:ext cx="1302457" cy="12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6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0AE031B-7CFF-531E-79E6-66C774EA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short, yet messy history</a:t>
            </a:r>
          </a:p>
        </p:txBody>
      </p:sp>
      <p:pic>
        <p:nvPicPr>
          <p:cNvPr id="22" name="Picture 2" descr="Image result for space debris">
            <a:extLst>
              <a:ext uri="{FF2B5EF4-FFF2-40B4-BE49-F238E27FC236}">
                <a16:creationId xmlns:a16="http://schemas.microsoft.com/office/drawing/2014/main" id="{B08343B2-F37B-2770-1000-3006A71F5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48" y="1894225"/>
            <a:ext cx="6821818" cy="3831586"/>
          </a:xfrm>
          <a:prstGeom prst="rect">
            <a:avLst/>
          </a:prstGeom>
          <a:noFill/>
          <a:ln>
            <a:solidFill>
              <a:srgbClr val="C2BEB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3E0576-5829-A496-5D6F-2275A346C10A}"/>
              </a:ext>
            </a:extLst>
          </p:cNvPr>
          <p:cNvSpPr txBox="1"/>
          <p:nvPr/>
        </p:nvSpPr>
        <p:spPr>
          <a:xfrm>
            <a:off x="11021961" y="6406422"/>
            <a:ext cx="1072095" cy="340519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GB" sz="1400">
                <a:solidFill>
                  <a:srgbClr val="C2BEBA"/>
                </a:solidFill>
                <a:latin typeface="Calibri" panose="020F0502020204030204"/>
              </a:rPr>
              <a:t>Stuart Grey</a:t>
            </a:r>
          </a:p>
        </p:txBody>
      </p:sp>
    </p:spTree>
    <p:extLst>
      <p:ext uri="{BB962C8B-B14F-4D97-AF65-F5344CB8AC3E}">
        <p14:creationId xmlns:p14="http://schemas.microsoft.com/office/powerpoint/2010/main" val="248386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0AE031B-7CFF-531E-79E6-66C774EA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5" y="263219"/>
            <a:ext cx="10973554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Space Debris</a:t>
            </a:r>
          </a:p>
        </p:txBody>
      </p:sp>
      <p:pic>
        <p:nvPicPr>
          <p:cNvPr id="1026" name="Picture 2" descr="65 years ago, Vanguard 1, the second American artificial satellite">
            <a:extLst>
              <a:ext uri="{FF2B5EF4-FFF2-40B4-BE49-F238E27FC236}">
                <a16:creationId xmlns:a16="http://schemas.microsoft.com/office/drawing/2014/main" id="{E842C8CD-E052-ADCD-D96D-7D601537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7" y="1457913"/>
            <a:ext cx="2492568" cy="17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A28F868-B3C8-46F6-56D6-F25274828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9" y="3212672"/>
            <a:ext cx="2110281" cy="1194691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atellite USA-193 is destroyed by an SM-3 missile - Imgur">
            <a:extLst>
              <a:ext uri="{FF2B5EF4-FFF2-40B4-BE49-F238E27FC236}">
                <a16:creationId xmlns:a16="http://schemas.microsoft.com/office/drawing/2014/main" id="{2CA2ED3E-5BA6-27A9-E64F-ED3309FA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4" y="4632533"/>
            <a:ext cx="2004152" cy="1469712"/>
          </a:xfrm>
          <a:prstGeom prst="rect">
            <a:avLst/>
          </a:prstGeom>
          <a:noFill/>
          <a:ln>
            <a:solidFill>
              <a:srgbClr val="C1BEB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5F809C-B942-3740-FCB1-160AA6F61E71}"/>
              </a:ext>
            </a:extLst>
          </p:cNvPr>
          <p:cNvGrpSpPr/>
          <p:nvPr/>
        </p:nvGrpSpPr>
        <p:grpSpPr>
          <a:xfrm>
            <a:off x="3078742" y="1938275"/>
            <a:ext cx="5784129" cy="4229610"/>
            <a:chOff x="3078742" y="1938275"/>
            <a:chExt cx="5784129" cy="42296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F6CB46-7217-C82D-6833-075987C95BB4}"/>
                </a:ext>
              </a:extLst>
            </p:cNvPr>
            <p:cNvGrpSpPr/>
            <p:nvPr/>
          </p:nvGrpSpPr>
          <p:grpSpPr>
            <a:xfrm>
              <a:off x="3078742" y="1938275"/>
              <a:ext cx="5784129" cy="4229610"/>
              <a:chOff x="4030599" y="1850908"/>
              <a:chExt cx="5784129" cy="4229610"/>
            </a:xfrm>
          </p:grpSpPr>
          <p:pic>
            <p:nvPicPr>
              <p:cNvPr id="14" name="Picture 13" descr="Chart&#10;&#10;Description automatically generated">
                <a:extLst>
                  <a:ext uri="{FF2B5EF4-FFF2-40B4-BE49-F238E27FC236}">
                    <a16:creationId xmlns:a16="http://schemas.microsoft.com/office/drawing/2014/main" id="{DED1DE8A-12E7-EAA6-B8E4-DD5C47497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0599" y="1850908"/>
                <a:ext cx="5784129" cy="422961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97EB33-7FE9-2811-00C4-1C7EB096254F}"/>
                  </a:ext>
                </a:extLst>
              </p:cNvPr>
              <p:cNvSpPr/>
              <p:nvPr/>
            </p:nvSpPr>
            <p:spPr>
              <a:xfrm>
                <a:off x="5320071" y="2677627"/>
                <a:ext cx="3158369" cy="106966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9B3E8F-8056-1185-AD2D-DD01A9AFF1BD}"/>
                </a:ext>
              </a:extLst>
            </p:cNvPr>
            <p:cNvSpPr/>
            <p:nvPr/>
          </p:nvSpPr>
          <p:spPr>
            <a:xfrm>
              <a:off x="7177548" y="2910348"/>
              <a:ext cx="452283" cy="31569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5034561C-9F4E-9368-1CBC-F606F2C95EF2}"/>
              </a:ext>
            </a:extLst>
          </p:cNvPr>
          <p:cNvSpPr/>
          <p:nvPr/>
        </p:nvSpPr>
        <p:spPr>
          <a:xfrm>
            <a:off x="7970894" y="4632532"/>
            <a:ext cx="1006874" cy="9915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Image result for cosmos 2251 collision">
            <a:extLst>
              <a:ext uri="{FF2B5EF4-FFF2-40B4-BE49-F238E27FC236}">
                <a16:creationId xmlns:a16="http://schemas.microsoft.com/office/drawing/2014/main" id="{43FA7473-7F74-D76E-EB18-089CBAF873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77" y="2273129"/>
            <a:ext cx="2301328" cy="1325564"/>
          </a:xfrm>
          <a:prstGeom prst="rect">
            <a:avLst/>
          </a:prstGeom>
          <a:noFill/>
          <a:ln w="9525">
            <a:solidFill>
              <a:srgbClr val="C1BEB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D06E8237-CB9E-634F-1023-76099DA5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77" y="4419671"/>
            <a:ext cx="2301328" cy="1550973"/>
          </a:xfrm>
          <a:prstGeom prst="rect">
            <a:avLst/>
          </a:prstGeom>
          <a:noFill/>
          <a:ln>
            <a:solidFill>
              <a:srgbClr val="C1BEB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1E1C57-89B6-172B-40B7-FF922A73E585}"/>
              </a:ext>
            </a:extLst>
          </p:cNvPr>
          <p:cNvSpPr txBox="1"/>
          <p:nvPr/>
        </p:nvSpPr>
        <p:spPr>
          <a:xfrm>
            <a:off x="11277600" y="6406422"/>
            <a:ext cx="816456" cy="340519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GB" sz="1400">
                <a:solidFill>
                  <a:srgbClr val="C1BEBA"/>
                </a:solidFill>
                <a:latin typeface="Calibri" panose="020F0502020204030204"/>
              </a:rPr>
              <a:t>LeoLabs</a:t>
            </a:r>
          </a:p>
        </p:txBody>
      </p:sp>
    </p:spTree>
    <p:extLst>
      <p:ext uri="{BB962C8B-B14F-4D97-AF65-F5344CB8AC3E}">
        <p14:creationId xmlns:p14="http://schemas.microsoft.com/office/powerpoint/2010/main" val="348693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A109-E73B-1784-A592-1003C206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/>
              <a:t>Flying Through Uncertainty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1E15C-7F6C-E149-FCBF-821DDDFC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78" y="1690688"/>
            <a:ext cx="8735644" cy="4658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0959A2-692B-A9B7-BBAC-0A5D656BDB85}"/>
              </a:ext>
            </a:extLst>
          </p:cNvPr>
          <p:cNvSpPr txBox="1"/>
          <p:nvPr/>
        </p:nvSpPr>
        <p:spPr>
          <a:xfrm>
            <a:off x="8563894" y="6489776"/>
            <a:ext cx="5403646" cy="306467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200">
                <a:latin typeface="Calibri" panose="020F0502020204030204"/>
              </a:rPr>
              <a:t>Berger et al., 2019</a:t>
            </a:r>
            <a:endParaRPr lang="en-GB" sz="120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8736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Weather Observation Network: Surface Stations [2000 x 1101] : r ...">
            <a:extLst>
              <a:ext uri="{FF2B5EF4-FFF2-40B4-BE49-F238E27FC236}">
                <a16:creationId xmlns:a16="http://schemas.microsoft.com/office/drawing/2014/main" id="{ECB9B162-6975-5037-8AF1-09E2BFCE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" y="2432501"/>
            <a:ext cx="6902598" cy="380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DD712-6D21-D3D6-980F-CA2B46702C0B}"/>
              </a:ext>
            </a:extLst>
          </p:cNvPr>
          <p:cNvSpPr txBox="1">
            <a:spLocks/>
          </p:cNvSpPr>
          <p:nvPr/>
        </p:nvSpPr>
        <p:spPr>
          <a:xfrm>
            <a:off x="558800" y="543913"/>
            <a:ext cx="102044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  <a:ea typeface="+mn-ea"/>
                <a:cs typeface="+mn-cs"/>
              </a:rPr>
              <a:t>Lack of data severely constrains space weather forecasting capabilities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4787C-B5A0-073A-5243-FBC3C974D31E}"/>
              </a:ext>
            </a:extLst>
          </p:cNvPr>
          <p:cNvSpPr txBox="1"/>
          <p:nvPr/>
        </p:nvSpPr>
        <p:spPr>
          <a:xfrm>
            <a:off x="7195127" y="5679752"/>
            <a:ext cx="4988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/>
              <a:t>Bauer, P., Thorpe, A. &amp; Brunet, G. The quiet revolution of numerical weather prediction. Nature 525, 47–55 (2015). </a:t>
            </a:r>
            <a:r>
              <a:rPr lang="en-US" sz="1600" b="1">
                <a:hlinkClick r:id="rId3"/>
              </a:rPr>
              <a:t>https://doi.org/10.1038/nature14956</a:t>
            </a:r>
            <a:r>
              <a:rPr lang="en-US" sz="1600" b="1"/>
              <a:t> </a:t>
            </a:r>
            <a:endParaRPr lang="en-GB" sz="1600" b="1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E364E9C1-8F96-8577-3B42-66F68C15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65" y="2794322"/>
            <a:ext cx="4741662" cy="28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85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192B46-1E12-676D-7F2A-742CD406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293" y="-41213"/>
            <a:ext cx="7910067" cy="1325563"/>
          </a:xfrm>
        </p:spPr>
        <p:txBody>
          <a:bodyPr>
            <a:normAutofit/>
          </a:bodyPr>
          <a:lstStyle/>
          <a:p>
            <a:r>
              <a:rPr lang="en-US" sz="2800" b="1">
                <a:latin typeface="+mn-lt"/>
                <a:ea typeface="+mn-ea"/>
                <a:cs typeface="+mn-cs"/>
              </a:rPr>
              <a:t>Magnetosphere-Ionosphere-Thermosphere coupling</a:t>
            </a:r>
          </a:p>
        </p:txBody>
      </p:sp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3847EA4E-2613-CB8B-3CB5-34A9E502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56" y="1584493"/>
            <a:ext cx="4958555" cy="45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E4E93-C0CB-2EEC-C724-18D324E2C594}"/>
              </a:ext>
            </a:extLst>
          </p:cNvPr>
          <p:cNvSpPr txBox="1"/>
          <p:nvPr/>
        </p:nvSpPr>
        <p:spPr>
          <a:xfrm>
            <a:off x="7854950" y="129774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200">
                <a:latin typeface="Calibri" panose="020F0502020204030204"/>
              </a:rPr>
              <a:t>Baruah et al., 2024</a:t>
            </a:r>
            <a:endParaRPr lang="en-GB" sz="1200">
              <a:latin typeface="Calibri" panose="020F0502020204030204"/>
            </a:endParaRPr>
          </a:p>
        </p:txBody>
      </p:sp>
      <p:pic>
        <p:nvPicPr>
          <p:cNvPr id="13" name="Picture 12" descr="undefined">
            <a:extLst>
              <a:ext uri="{FF2B5EF4-FFF2-40B4-BE49-F238E27FC236}">
                <a16:creationId xmlns:a16="http://schemas.microsoft.com/office/drawing/2014/main" id="{483B01E0-2E19-9849-20B5-90C2CEC3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197" y="117041"/>
            <a:ext cx="1284730" cy="8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DC5E3-6F7B-A379-FBAD-0298622F49F2}"/>
              </a:ext>
            </a:extLst>
          </p:cNvPr>
          <p:cNvSpPr txBox="1"/>
          <p:nvPr/>
        </p:nvSpPr>
        <p:spPr>
          <a:xfrm>
            <a:off x="5824473" y="13287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200" b="1">
                <a:latin typeface="Calibri" panose="020F0502020204030204"/>
              </a:rPr>
              <a:t>“Space-X storm” of February 2022</a:t>
            </a:r>
            <a:endParaRPr lang="en-GB" sz="1200" b="1"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FFA95F-E419-CD72-4856-F1C3B66B4A4E}"/>
              </a:ext>
            </a:extLst>
          </p:cNvPr>
          <p:cNvSpPr txBox="1">
            <a:spLocks/>
          </p:cNvSpPr>
          <p:nvPr/>
        </p:nvSpPr>
        <p:spPr>
          <a:xfrm>
            <a:off x="642296" y="5883738"/>
            <a:ext cx="112781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>
                <a:latin typeface="+mn-lt"/>
                <a:ea typeface="+mn-ea"/>
                <a:cs typeface="+mn-cs"/>
              </a:rPr>
              <a:t>We currently don’t have any direct measurements of </a:t>
            </a:r>
            <a:r>
              <a:rPr lang="en-US" sz="2000" b="1" i="1" err="1">
                <a:latin typeface="+mn-lt"/>
                <a:ea typeface="+mn-ea"/>
                <a:cs typeface="+mn-cs"/>
              </a:rPr>
              <a:t>thermospheric</a:t>
            </a:r>
            <a:r>
              <a:rPr lang="en-US" sz="2000" b="1" i="1">
                <a:latin typeface="+mn-lt"/>
                <a:ea typeface="+mn-ea"/>
                <a:cs typeface="+mn-cs"/>
              </a:rPr>
              <a:t> neutral particles!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5E99AE-1720-4A91-8811-E73D4E6C89FF}"/>
              </a:ext>
            </a:extLst>
          </p:cNvPr>
          <p:cNvSpPr/>
          <p:nvPr/>
        </p:nvSpPr>
        <p:spPr>
          <a:xfrm>
            <a:off x="6234110" y="2544317"/>
            <a:ext cx="578289" cy="6852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F082D-3EB2-92A7-D44A-9AAF1C6A9B95}"/>
              </a:ext>
            </a:extLst>
          </p:cNvPr>
          <p:cNvSpPr txBox="1"/>
          <p:nvPr/>
        </p:nvSpPr>
        <p:spPr>
          <a:xfrm rot="16200000">
            <a:off x="3029915" y="280444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200" b="1">
                <a:latin typeface="Calibri" panose="020F0502020204030204"/>
              </a:rPr>
              <a:t>Accelerometers</a:t>
            </a:r>
            <a:endParaRPr lang="en-GB" sz="1200" b="1">
              <a:latin typeface="Calibri" panose="020F0502020204030204"/>
            </a:endParaRP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945DC73-C579-0624-4FA8-9EDBC9C6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417" y="2098819"/>
            <a:ext cx="5029337" cy="4170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23251-9AAA-CF9F-31EC-F0020472B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949"/>
            <a:ext cx="2373633" cy="18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A515626-6A35-B47B-E5E4-FDC9243F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2" y="4372880"/>
            <a:ext cx="4097990" cy="2214164"/>
          </a:xfrm>
          <a:prstGeom prst="rect">
            <a:avLst/>
          </a:prstGeom>
        </p:spPr>
      </p:pic>
      <p:pic>
        <p:nvPicPr>
          <p:cNvPr id="13" name="Picture 12" descr="A group of images of a graph&#10;&#10;AI-generated content may be incorrect.">
            <a:extLst>
              <a:ext uri="{FF2B5EF4-FFF2-40B4-BE49-F238E27FC236}">
                <a16:creationId xmlns:a16="http://schemas.microsoft.com/office/drawing/2014/main" id="{37F61F28-EFDB-2B47-B3B5-BF079F53A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5514041" y="114255"/>
            <a:ext cx="5611091" cy="6743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363E0-3D9B-FF13-38CB-7FF68437438F}"/>
              </a:ext>
            </a:extLst>
          </p:cNvPr>
          <p:cNvSpPr txBox="1">
            <a:spLocks/>
          </p:cNvSpPr>
          <p:nvPr/>
        </p:nvSpPr>
        <p:spPr>
          <a:xfrm>
            <a:off x="488462" y="456373"/>
            <a:ext cx="102044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+mn-lt"/>
                <a:ea typeface="+mn-ea"/>
                <a:cs typeface="+mn-cs"/>
              </a:rPr>
              <a:t>Study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B0832-4FE0-B6EE-786F-6BF853CFDEC8}"/>
              </a:ext>
            </a:extLst>
          </p:cNvPr>
          <p:cNvSpPr txBox="1"/>
          <p:nvPr/>
        </p:nvSpPr>
        <p:spPr>
          <a:xfrm>
            <a:off x="488461" y="1287886"/>
            <a:ext cx="4593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Conventional neutral mass spectrometers are limited in measuring absolute densities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 Conventional technologies also struggle with low densities (sensitivity) Accelerometer and mass spectrometer densities often cross-calibrated against orbital changes and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ROARS mass spectrometer design includes a GNSS chip to </a:t>
            </a:r>
            <a:r>
              <a:rPr lang="en-US" err="1"/>
              <a:t>caiibrate</a:t>
            </a:r>
            <a:r>
              <a:rPr lang="en-US"/>
              <a:t> densities</a:t>
            </a:r>
          </a:p>
        </p:txBody>
      </p:sp>
    </p:spTree>
    <p:extLst>
      <p:ext uri="{BB962C8B-B14F-4D97-AF65-F5344CB8AC3E}">
        <p14:creationId xmlns:p14="http://schemas.microsoft.com/office/powerpoint/2010/main" val="1016086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BE3C79562AE4EBE42C6F5A051D4FD" ma:contentTypeVersion="18" ma:contentTypeDescription="Create a new document." ma:contentTypeScope="" ma:versionID="d0670339ccb9d473722e785567cad0d9">
  <xsd:schema xmlns:xsd="http://www.w3.org/2001/XMLSchema" xmlns:xs="http://www.w3.org/2001/XMLSchema" xmlns:p="http://schemas.microsoft.com/office/2006/metadata/properties" xmlns:ns3="a0a0d880-5299-4780-98fb-c0d7999da34d" xmlns:ns4="721d317c-47c2-4cb2-ae62-0c9ed455c11f" targetNamespace="http://schemas.microsoft.com/office/2006/metadata/properties" ma:root="true" ma:fieldsID="c73825361bcd49861ddcaf4cab2bb394" ns3:_="" ns4:_="">
    <xsd:import namespace="a0a0d880-5299-4780-98fb-c0d7999da34d"/>
    <xsd:import namespace="721d317c-47c2-4cb2-ae62-0c9ed455c11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0d880-5299-4780-98fb-c0d7999da34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d317c-47c2-4cb2-ae62-0c9ed455c1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21d317c-47c2-4cb2-ae62-0c9ed455c11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CA0147-759A-4E15-A2E5-D18CAF95A9A8}">
  <ds:schemaRefs>
    <ds:schemaRef ds:uri="721d317c-47c2-4cb2-ae62-0c9ed455c11f"/>
    <ds:schemaRef ds:uri="a0a0d880-5299-4780-98fb-c0d7999da3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4C789C-38A7-469F-A0A2-DC72AC2E0E3C}">
  <ds:schemaRefs>
    <ds:schemaRef ds:uri="721d317c-47c2-4cb2-ae62-0c9ed455c11f"/>
    <ds:schemaRef ds:uri="a0a0d880-5299-4780-98fb-c0d7999da34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D2B6AF-C81F-40EC-9A65-F0E5FF80CA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Application>Microsoft Office PowerPoint</Application>
  <PresentationFormat>Widescreen</PresentationFormat>
  <Slides>38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A short, yet messy history</vt:lpstr>
      <vt:lpstr>Space Debris</vt:lpstr>
      <vt:lpstr>Flying Through Uncertainty</vt:lpstr>
      <vt:lpstr>PowerPoint Presentation</vt:lpstr>
      <vt:lpstr>Magnetosphere-Ionosphere-Thermosphere coupling</vt:lpstr>
      <vt:lpstr>PowerPoint Presentation</vt:lpstr>
      <vt:lpstr>PowerPoint Presentation</vt:lpstr>
      <vt:lpstr>PowerPoint Presentation</vt:lpstr>
      <vt:lpstr>Pre-History of LEVITAS: MAQRO</vt:lpstr>
      <vt:lpstr>Space Quantum Sensors</vt:lpstr>
      <vt:lpstr>Optomechanics</vt:lpstr>
      <vt:lpstr>Levitated Optomechanics/Levitodynamics</vt:lpstr>
      <vt:lpstr>Levitated Optomechanics advantages</vt:lpstr>
      <vt:lpstr>PowerPoint Presentation</vt:lpstr>
      <vt:lpstr>Performance modelling: problem setup </vt:lpstr>
      <vt:lpstr>Performance modelling</vt:lpstr>
      <vt:lpstr>Step 1: Recoil momentum extraction</vt:lpstr>
      <vt:lpstr>Recoil momentum extraction results</vt:lpstr>
      <vt:lpstr>Estimating properties of atmospheric gas</vt:lpstr>
      <vt:lpstr>Recoil distribution: key features</vt:lpstr>
      <vt:lpstr>Case study 1: LEO @ 600 km altitude</vt:lpstr>
      <vt:lpstr>Case study 2: LEO @ 1000 km altitude</vt:lpstr>
      <vt:lpstr>Limitations and trade-offs</vt:lpstr>
      <vt:lpstr>Hardware status</vt:lpstr>
      <vt:lpstr>Design Concept &amp; SWaP estimates</vt:lpstr>
      <vt:lpstr>Development roadmap</vt:lpstr>
      <vt:lpstr>PowerPoint Presentation</vt:lpstr>
      <vt:lpstr>PowerPoint Presentation</vt:lpstr>
      <vt:lpstr> Detecting interstellar neutrals @ L2</vt:lpstr>
      <vt:lpstr>PowerPoint Presentation</vt:lpstr>
      <vt:lpstr>Bayesian inference of recoil momentum</vt:lpstr>
      <vt:lpstr>Bayesian inference of recoil momentum</vt:lpstr>
      <vt:lpstr>Estimating properties of atmospheric gas</vt:lpstr>
      <vt:lpstr>Multiplexing</vt:lpstr>
      <vt:lpstr>Elastic and inelastic collisions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Desai, Ravindra</dc:creator>
  <cp:revision>2</cp:revision>
  <dcterms:created xsi:type="dcterms:W3CDTF">2024-09-26T09:01:34Z</dcterms:created>
  <dcterms:modified xsi:type="dcterms:W3CDTF">2025-09-02T06:55:22Z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0x010100705BE3C79562AE4EBE42C6F5A051D4FD</vt:lpwstr>
  </property>
</Properties>
</file>